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4.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theme/themeOverride2.xml" ContentType="application/vnd.openxmlformats-officedocument.themeOverr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5161" r:id="rId1"/>
    <p:sldMasterId id="2147486354" r:id="rId2"/>
    <p:sldMasterId id="2147486387" r:id="rId3"/>
    <p:sldMasterId id="2147486476" r:id="rId4"/>
    <p:sldMasterId id="2147486722" r:id="rId5"/>
    <p:sldMasterId id="2147487034" r:id="rId6"/>
  </p:sldMasterIdLst>
  <p:notesMasterIdLst>
    <p:notesMasterId r:id="rId236"/>
  </p:notesMasterIdLst>
  <p:handoutMasterIdLst>
    <p:handoutMasterId r:id="rId237"/>
  </p:handoutMasterIdLst>
  <p:sldIdLst>
    <p:sldId id="2147482116" r:id="rId7"/>
    <p:sldId id="2147482384" r:id="rId8"/>
    <p:sldId id="2147481275" r:id="rId9"/>
    <p:sldId id="2147482388" r:id="rId10"/>
    <p:sldId id="2147481933" r:id="rId11"/>
    <p:sldId id="1700" r:id="rId12"/>
    <p:sldId id="2147482392" r:id="rId13"/>
    <p:sldId id="2147481917" r:id="rId14"/>
    <p:sldId id="2147482580" r:id="rId15"/>
    <p:sldId id="287" r:id="rId16"/>
    <p:sldId id="2147482427" r:id="rId17"/>
    <p:sldId id="2147482423" r:id="rId18"/>
    <p:sldId id="294" r:id="rId19"/>
    <p:sldId id="2147482551" r:id="rId20"/>
    <p:sldId id="2147482552" r:id="rId21"/>
    <p:sldId id="2147482391" r:id="rId22"/>
    <p:sldId id="2147480169" r:id="rId23"/>
    <p:sldId id="2147480170" r:id="rId24"/>
    <p:sldId id="2147481288" r:id="rId25"/>
    <p:sldId id="2147480783" r:id="rId26"/>
    <p:sldId id="2147480702" r:id="rId27"/>
    <p:sldId id="2147480735" r:id="rId28"/>
    <p:sldId id="2147482583" r:id="rId29"/>
    <p:sldId id="2147482428" r:id="rId30"/>
    <p:sldId id="2147480635" r:id="rId31"/>
    <p:sldId id="2147482429" r:id="rId32"/>
    <p:sldId id="2147482430" r:id="rId33"/>
    <p:sldId id="2147481039" r:id="rId34"/>
    <p:sldId id="2147481038" r:id="rId35"/>
    <p:sldId id="2147480636" r:id="rId36"/>
    <p:sldId id="2147480786" r:id="rId37"/>
    <p:sldId id="2147482404" r:id="rId38"/>
    <p:sldId id="2147481622" r:id="rId39"/>
    <p:sldId id="1744" r:id="rId40"/>
    <p:sldId id="2147482405" r:id="rId41"/>
    <p:sldId id="2147482406" r:id="rId42"/>
    <p:sldId id="2147482407" r:id="rId43"/>
    <p:sldId id="2147482408" r:id="rId44"/>
    <p:sldId id="2147482409" r:id="rId45"/>
    <p:sldId id="2147482410" r:id="rId46"/>
    <p:sldId id="2147478293" r:id="rId47"/>
    <p:sldId id="2147482411" r:id="rId48"/>
    <p:sldId id="2147482412" r:id="rId49"/>
    <p:sldId id="2147482413" r:id="rId50"/>
    <p:sldId id="2147482414" r:id="rId51"/>
    <p:sldId id="2147482416" r:id="rId52"/>
    <p:sldId id="2147482417" r:id="rId53"/>
    <p:sldId id="2147482419" r:id="rId54"/>
    <p:sldId id="2147482415" r:id="rId55"/>
    <p:sldId id="2147482420" r:id="rId56"/>
    <p:sldId id="2147482422" r:id="rId57"/>
    <p:sldId id="2147481913" r:id="rId58"/>
    <p:sldId id="2147482119" r:id="rId59"/>
    <p:sldId id="2147482582" r:id="rId60"/>
    <p:sldId id="2147480637" r:id="rId61"/>
    <p:sldId id="2147480643" r:id="rId62"/>
    <p:sldId id="2147482439" r:id="rId63"/>
    <p:sldId id="2147482437" r:id="rId64"/>
    <p:sldId id="266" r:id="rId65"/>
    <p:sldId id="2147482433" r:id="rId66"/>
    <p:sldId id="2147480630" r:id="rId67"/>
    <p:sldId id="2147480627" r:id="rId68"/>
    <p:sldId id="268" r:id="rId69"/>
    <p:sldId id="265" r:id="rId70"/>
    <p:sldId id="2147480626" r:id="rId71"/>
    <p:sldId id="271" r:id="rId72"/>
    <p:sldId id="2147480615" r:id="rId73"/>
    <p:sldId id="2147480646" r:id="rId74"/>
    <p:sldId id="267" r:id="rId75"/>
    <p:sldId id="2147480623" r:id="rId76"/>
    <p:sldId id="2147480629" r:id="rId77"/>
    <p:sldId id="2147480625" r:id="rId78"/>
    <p:sldId id="2147482443" r:id="rId79"/>
    <p:sldId id="2147482127" r:id="rId80"/>
    <p:sldId id="2147482130" r:id="rId81"/>
    <p:sldId id="2147482131" r:id="rId82"/>
    <p:sldId id="2147482128" r:id="rId83"/>
    <p:sldId id="2147482129" r:id="rId84"/>
    <p:sldId id="2147482398" r:id="rId85"/>
    <p:sldId id="257" r:id="rId86"/>
    <p:sldId id="2147478961" r:id="rId87"/>
    <p:sldId id="2147482401" r:id="rId88"/>
    <p:sldId id="2147482402" r:id="rId89"/>
    <p:sldId id="2147482403" r:id="rId90"/>
    <p:sldId id="2147478967" r:id="rId91"/>
    <p:sldId id="2147482124" r:id="rId92"/>
    <p:sldId id="2147478993" r:id="rId93"/>
    <p:sldId id="2147469699" r:id="rId94"/>
    <p:sldId id="2147478988" r:id="rId95"/>
    <p:sldId id="2147478992" r:id="rId96"/>
    <p:sldId id="2147482435" r:id="rId97"/>
    <p:sldId id="2147480394" r:id="rId98"/>
    <p:sldId id="2147480393" r:id="rId99"/>
    <p:sldId id="2147478973" r:id="rId100"/>
    <p:sldId id="2147478968" r:id="rId101"/>
    <p:sldId id="258" r:id="rId102"/>
    <p:sldId id="2147482125" r:id="rId103"/>
    <p:sldId id="2147482126" r:id="rId104"/>
    <p:sldId id="2147478991" r:id="rId105"/>
    <p:sldId id="2147480395" r:id="rId106"/>
    <p:sldId id="2147480396" r:id="rId107"/>
    <p:sldId id="2147480397" r:id="rId108"/>
    <p:sldId id="2147478990" r:id="rId109"/>
    <p:sldId id="263" r:id="rId110"/>
    <p:sldId id="2147478978" r:id="rId111"/>
    <p:sldId id="2147478970" r:id="rId112"/>
    <p:sldId id="2147478980" r:id="rId113"/>
    <p:sldId id="2147482387" r:id="rId114"/>
    <p:sldId id="2147480980" r:id="rId115"/>
    <p:sldId id="2147481276" r:id="rId116"/>
    <p:sldId id="2147482133" r:id="rId117"/>
    <p:sldId id="2147482394" r:id="rId118"/>
    <p:sldId id="2147481239" r:id="rId119"/>
    <p:sldId id="2147482395" r:id="rId120"/>
    <p:sldId id="2147482396" r:id="rId121"/>
    <p:sldId id="2147482397" r:id="rId122"/>
    <p:sldId id="2147482399" r:id="rId123"/>
    <p:sldId id="259" r:id="rId124"/>
    <p:sldId id="2147480788" r:id="rId125"/>
    <p:sldId id="2147480789" r:id="rId126"/>
    <p:sldId id="2147480790" r:id="rId127"/>
    <p:sldId id="2147480791" r:id="rId128"/>
    <p:sldId id="2147481002" r:id="rId129"/>
    <p:sldId id="2147480793" r:id="rId130"/>
    <p:sldId id="2147480794" r:id="rId131"/>
    <p:sldId id="2076138572" r:id="rId132"/>
    <p:sldId id="2147480795" r:id="rId133"/>
    <p:sldId id="260" r:id="rId134"/>
    <p:sldId id="2147480796" r:id="rId135"/>
    <p:sldId id="2147481011" r:id="rId136"/>
    <p:sldId id="2147481010" r:id="rId137"/>
    <p:sldId id="2147481009" r:id="rId138"/>
    <p:sldId id="2147481008" r:id="rId139"/>
    <p:sldId id="2147481007" r:id="rId140"/>
    <p:sldId id="2147481006" r:id="rId141"/>
    <p:sldId id="2147481012" r:id="rId142"/>
    <p:sldId id="2147481005" r:id="rId143"/>
    <p:sldId id="2147481004" r:id="rId144"/>
    <p:sldId id="2147481003" r:id="rId145"/>
    <p:sldId id="261" r:id="rId146"/>
    <p:sldId id="2147480806" r:id="rId147"/>
    <p:sldId id="2147480807" r:id="rId148"/>
    <p:sldId id="2147480808" r:id="rId149"/>
    <p:sldId id="2147480812" r:id="rId150"/>
    <p:sldId id="262" r:id="rId151"/>
    <p:sldId id="2147480813" r:id="rId152"/>
    <p:sldId id="2147480814" r:id="rId153"/>
    <p:sldId id="2147480815" r:id="rId154"/>
    <p:sldId id="2147480816" r:id="rId155"/>
    <p:sldId id="2147480817" r:id="rId156"/>
    <p:sldId id="2147480822" r:id="rId157"/>
    <p:sldId id="2147480952" r:id="rId158"/>
    <p:sldId id="2147480951" r:id="rId159"/>
    <p:sldId id="2147480953" r:id="rId160"/>
    <p:sldId id="2147480954" r:id="rId161"/>
    <p:sldId id="2147480955" r:id="rId162"/>
    <p:sldId id="2147480956" r:id="rId163"/>
    <p:sldId id="2147480957" r:id="rId164"/>
    <p:sldId id="2147480827" r:id="rId165"/>
    <p:sldId id="2147480829" r:id="rId166"/>
    <p:sldId id="2147480958" r:id="rId167"/>
    <p:sldId id="2147480959" r:id="rId168"/>
    <p:sldId id="2147480960" r:id="rId169"/>
    <p:sldId id="2147480961" r:id="rId170"/>
    <p:sldId id="2147480962" r:id="rId171"/>
    <p:sldId id="2147480963" r:id="rId172"/>
    <p:sldId id="2147480964" r:id="rId173"/>
    <p:sldId id="2147480965" r:id="rId174"/>
    <p:sldId id="2147480966" r:id="rId175"/>
    <p:sldId id="2147480838" r:id="rId176"/>
    <p:sldId id="2147480839" r:id="rId177"/>
    <p:sldId id="2147480967" r:id="rId178"/>
    <p:sldId id="2147480968" r:id="rId179"/>
    <p:sldId id="2147480969" r:id="rId180"/>
    <p:sldId id="2147480899" r:id="rId181"/>
    <p:sldId id="2147480900" r:id="rId182"/>
    <p:sldId id="2147480970" r:id="rId183"/>
    <p:sldId id="2147480971" r:id="rId184"/>
    <p:sldId id="2147480972" r:id="rId185"/>
    <p:sldId id="2147480973" r:id="rId186"/>
    <p:sldId id="2147480874" r:id="rId187"/>
    <p:sldId id="2147480975" r:id="rId188"/>
    <p:sldId id="2147480976" r:id="rId189"/>
    <p:sldId id="2147480977" r:id="rId190"/>
    <p:sldId id="2147480974" r:id="rId191"/>
    <p:sldId id="2147480978" r:id="rId192"/>
    <p:sldId id="2147480911" r:id="rId193"/>
    <p:sldId id="2147480912" r:id="rId194"/>
    <p:sldId id="2147480913" r:id="rId195"/>
    <p:sldId id="2147480979" r:id="rId196"/>
    <p:sldId id="2147482120" r:id="rId197"/>
    <p:sldId id="2147480981" r:id="rId198"/>
    <p:sldId id="2147480982" r:id="rId199"/>
    <p:sldId id="2147480983" r:id="rId200"/>
    <p:sldId id="2147480984" r:id="rId201"/>
    <p:sldId id="2147480985" r:id="rId202"/>
    <p:sldId id="2147480921" r:id="rId203"/>
    <p:sldId id="2147480922" r:id="rId204"/>
    <p:sldId id="2147480986" r:id="rId205"/>
    <p:sldId id="2147480987" r:id="rId206"/>
    <p:sldId id="2147480988" r:id="rId207"/>
    <p:sldId id="2147480925" r:id="rId208"/>
    <p:sldId id="2147480926" r:id="rId209"/>
    <p:sldId id="2147480927" r:id="rId210"/>
    <p:sldId id="2147480928" r:id="rId211"/>
    <p:sldId id="2147480929" r:id="rId212"/>
    <p:sldId id="2147480930" r:id="rId213"/>
    <p:sldId id="2147480931" r:id="rId214"/>
    <p:sldId id="2147481013" r:id="rId215"/>
    <p:sldId id="2147481014" r:id="rId216"/>
    <p:sldId id="2147481018" r:id="rId217"/>
    <p:sldId id="2147481021" r:id="rId218"/>
    <p:sldId id="2147482121" r:id="rId219"/>
    <p:sldId id="2147481020" r:id="rId220"/>
    <p:sldId id="2147480932" r:id="rId221"/>
    <p:sldId id="2147480989" r:id="rId222"/>
    <p:sldId id="2147480990" r:id="rId223"/>
    <p:sldId id="2147480991" r:id="rId224"/>
    <p:sldId id="2147480992" r:id="rId225"/>
    <p:sldId id="2147480993" r:id="rId226"/>
    <p:sldId id="2147480994" r:id="rId227"/>
    <p:sldId id="2147480995" r:id="rId228"/>
    <p:sldId id="2147480996" r:id="rId229"/>
    <p:sldId id="2147480997" r:id="rId230"/>
    <p:sldId id="2147480998" r:id="rId231"/>
    <p:sldId id="2147482584" r:id="rId232"/>
    <p:sldId id="2147482440" r:id="rId233"/>
    <p:sldId id="2147482441" r:id="rId234"/>
    <p:sldId id="2147482442" r:id="rId2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92E14BD-7237-4FFE-903B-7A0D817C5A40}">
          <p14:sldIdLst>
            <p14:sldId id="2147482116"/>
            <p14:sldId id="2147482384"/>
          </p14:sldIdLst>
        </p14:section>
        <p14:section name="Data" id="{8A1C2A04-7986-4199-BCC5-AD2241A4B34C}">
          <p14:sldIdLst>
            <p14:sldId id="2147481275"/>
            <p14:sldId id="2147482388"/>
            <p14:sldId id="2147481933"/>
            <p14:sldId id="1700"/>
            <p14:sldId id="2147482392"/>
            <p14:sldId id="2147481917"/>
          </p14:sldIdLst>
        </p14:section>
        <p14:section name="Other data options" id="{84EAB70E-C73D-41ED-919C-CB11AD7A7364}">
          <p14:sldIdLst>
            <p14:sldId id="2147482580"/>
            <p14:sldId id="287"/>
            <p14:sldId id="2147482427"/>
            <p14:sldId id="2147482423"/>
            <p14:sldId id="294"/>
            <p14:sldId id="2147482551"/>
            <p14:sldId id="2147482552"/>
          </p14:sldIdLst>
        </p14:section>
        <p14:section name="Demo" id="{78525394-7AE0-4C9E-949D-ADB09B483A39}">
          <p14:sldIdLst>
            <p14:sldId id="2147482391"/>
            <p14:sldId id="2147480169"/>
            <p14:sldId id="2147480170"/>
          </p14:sldIdLst>
        </p14:section>
        <p14:section name="Azure AI Search" id="{2B95CA58-EC02-4F10-BCED-E4B08BC5A230}">
          <p14:sldIdLst>
            <p14:sldId id="2147481288"/>
            <p14:sldId id="2147480783"/>
            <p14:sldId id="2147480702"/>
            <p14:sldId id="2147480735"/>
            <p14:sldId id="2147482583"/>
            <p14:sldId id="2147482428"/>
            <p14:sldId id="2147480635"/>
            <p14:sldId id="2147482429"/>
            <p14:sldId id="2147482430"/>
            <p14:sldId id="2147481039"/>
            <p14:sldId id="2147481038"/>
            <p14:sldId id="2147480636"/>
            <p14:sldId id="2147480786"/>
          </p14:sldIdLst>
        </p14:section>
        <p14:section name="Fabrics" id="{AE41E137-C395-4EA6-91D5-5947F99FDC64}">
          <p14:sldIdLst>
            <p14:sldId id="2147482404"/>
            <p14:sldId id="2147481622"/>
            <p14:sldId id="1744"/>
            <p14:sldId id="2147482405"/>
            <p14:sldId id="2147482406"/>
            <p14:sldId id="2147482407"/>
            <p14:sldId id="2147482408"/>
            <p14:sldId id="2147482409"/>
            <p14:sldId id="2147482410"/>
            <p14:sldId id="2147478293"/>
            <p14:sldId id="2147482411"/>
            <p14:sldId id="2147482412"/>
            <p14:sldId id="2147482413"/>
            <p14:sldId id="2147482414"/>
            <p14:sldId id="2147482416"/>
            <p14:sldId id="2147482417"/>
            <p14:sldId id="2147482419"/>
            <p14:sldId id="2147482415"/>
            <p14:sldId id="2147482420"/>
            <p14:sldId id="2147482422"/>
            <p14:sldId id="2147481913"/>
            <p14:sldId id="2147482119"/>
          </p14:sldIdLst>
        </p14:section>
        <p14:section name="Cosmos DB" id="{26CC45CA-11DF-4130-994D-DCA6294932FA}">
          <p14:sldIdLst>
            <p14:sldId id="2147482582"/>
            <p14:sldId id="2147480637"/>
            <p14:sldId id="2147480643"/>
            <p14:sldId id="2147482439"/>
            <p14:sldId id="2147482437"/>
            <p14:sldId id="266"/>
            <p14:sldId id="2147482433"/>
            <p14:sldId id="2147480630"/>
            <p14:sldId id="2147480627"/>
            <p14:sldId id="268"/>
            <p14:sldId id="265"/>
            <p14:sldId id="2147480626"/>
            <p14:sldId id="271"/>
            <p14:sldId id="2147480615"/>
            <p14:sldId id="2147480646"/>
            <p14:sldId id="267"/>
            <p14:sldId id="2147480623"/>
            <p14:sldId id="2147480629"/>
            <p14:sldId id="2147480625"/>
          </p14:sldIdLst>
        </p14:section>
        <p14:section name="function call" id="{96D386AB-7124-4105-81A1-F8B343DC6774}">
          <p14:sldIdLst>
            <p14:sldId id="2147482443"/>
            <p14:sldId id="2147482127"/>
            <p14:sldId id="2147482130"/>
            <p14:sldId id="2147482131"/>
            <p14:sldId id="2147482128"/>
            <p14:sldId id="2147482129"/>
          </p14:sldIdLst>
        </p14:section>
        <p14:section name="Whisper" id="{9C27D39B-8DB9-4ACD-B93C-823A6CD3EE66}">
          <p14:sldIdLst>
            <p14:sldId id="2147482398"/>
            <p14:sldId id="257"/>
            <p14:sldId id="2147478961"/>
            <p14:sldId id="2147482401"/>
            <p14:sldId id="2147482402"/>
            <p14:sldId id="2147482403"/>
            <p14:sldId id="2147478967"/>
            <p14:sldId id="2147482124"/>
            <p14:sldId id="2147478993"/>
            <p14:sldId id="2147469699"/>
            <p14:sldId id="2147478988"/>
            <p14:sldId id="2147478992"/>
            <p14:sldId id="2147482435"/>
            <p14:sldId id="2147480394"/>
            <p14:sldId id="2147480393"/>
            <p14:sldId id="2147478973"/>
            <p14:sldId id="2147478968"/>
            <p14:sldId id="258"/>
            <p14:sldId id="2147482125"/>
            <p14:sldId id="2147482126"/>
            <p14:sldId id="2147478991"/>
            <p14:sldId id="2147480395"/>
            <p14:sldId id="2147480396"/>
            <p14:sldId id="2147480397"/>
            <p14:sldId id="2147478990"/>
            <p14:sldId id="263"/>
            <p14:sldId id="2147478978"/>
            <p14:sldId id="2147478970"/>
            <p14:sldId id="2147478980"/>
          </p14:sldIdLst>
        </p14:section>
        <p14:section name="Closing" id="{3C6D1A2D-ED19-5348-AF7E-78FE873CD9F5}">
          <p14:sldIdLst>
            <p14:sldId id="2147482387"/>
            <p14:sldId id="2147480980"/>
          </p14:sldIdLst>
        </p14:section>
        <p14:section name="Plugins" id="{B7EF9C45-E689-45DA-81D6-C52D6513B2DE}">
          <p14:sldIdLst>
            <p14:sldId id="2147481276"/>
            <p14:sldId id="2147482133"/>
            <p14:sldId id="2147482394"/>
            <p14:sldId id="2147481239"/>
            <p14:sldId id="2147482395"/>
            <p14:sldId id="2147482396"/>
            <p14:sldId id="2147482397"/>
          </p14:sldIdLst>
        </p14:section>
        <p14:section name="MS Fabrics Full deck" id="{3E6ADB04-F324-4B4D-8C2A-8EC2046C03D9}">
          <p14:sldIdLst>
            <p14:sldId id="2147482399"/>
            <p14:sldId id="259"/>
            <p14:sldId id="2147480788"/>
            <p14:sldId id="2147480789"/>
            <p14:sldId id="2147480790"/>
            <p14:sldId id="2147480791"/>
            <p14:sldId id="2147481002"/>
            <p14:sldId id="2147480793"/>
            <p14:sldId id="2147480794"/>
            <p14:sldId id="2076138572"/>
            <p14:sldId id="2147480795"/>
            <p14:sldId id="260"/>
            <p14:sldId id="2147480796"/>
            <p14:sldId id="2147481011"/>
            <p14:sldId id="2147481010"/>
            <p14:sldId id="2147481009"/>
            <p14:sldId id="2147481008"/>
            <p14:sldId id="2147481007"/>
            <p14:sldId id="2147481006"/>
            <p14:sldId id="2147481012"/>
            <p14:sldId id="2147481005"/>
            <p14:sldId id="2147481004"/>
            <p14:sldId id="2147481003"/>
            <p14:sldId id="261"/>
            <p14:sldId id="2147480806"/>
            <p14:sldId id="2147480807"/>
            <p14:sldId id="2147480808"/>
            <p14:sldId id="2147480812"/>
            <p14:sldId id="262"/>
            <p14:sldId id="2147480813"/>
            <p14:sldId id="2147480814"/>
            <p14:sldId id="2147480815"/>
            <p14:sldId id="2147480816"/>
            <p14:sldId id="2147480817"/>
            <p14:sldId id="2147480822"/>
            <p14:sldId id="2147480952"/>
            <p14:sldId id="2147480951"/>
            <p14:sldId id="2147480953"/>
            <p14:sldId id="2147480954"/>
            <p14:sldId id="2147480955"/>
            <p14:sldId id="2147480956"/>
            <p14:sldId id="2147480957"/>
            <p14:sldId id="2147480827"/>
            <p14:sldId id="2147480829"/>
            <p14:sldId id="2147480958"/>
            <p14:sldId id="2147480959"/>
            <p14:sldId id="2147480960"/>
            <p14:sldId id="2147480961"/>
            <p14:sldId id="2147480962"/>
            <p14:sldId id="2147480963"/>
            <p14:sldId id="2147480964"/>
            <p14:sldId id="2147480965"/>
            <p14:sldId id="2147480966"/>
            <p14:sldId id="2147480838"/>
            <p14:sldId id="2147480839"/>
            <p14:sldId id="2147480967"/>
            <p14:sldId id="2147480968"/>
            <p14:sldId id="2147480969"/>
            <p14:sldId id="2147480899"/>
            <p14:sldId id="2147480900"/>
            <p14:sldId id="2147480970"/>
            <p14:sldId id="2147480971"/>
            <p14:sldId id="2147480972"/>
            <p14:sldId id="2147480973"/>
            <p14:sldId id="2147480874"/>
            <p14:sldId id="2147480975"/>
            <p14:sldId id="2147480976"/>
            <p14:sldId id="2147480977"/>
            <p14:sldId id="2147480974"/>
            <p14:sldId id="2147480978"/>
            <p14:sldId id="2147480911"/>
            <p14:sldId id="2147480912"/>
            <p14:sldId id="2147480913"/>
            <p14:sldId id="2147480979"/>
            <p14:sldId id="2147482120"/>
            <p14:sldId id="2147480981"/>
            <p14:sldId id="2147480982"/>
            <p14:sldId id="2147480983"/>
            <p14:sldId id="2147480984"/>
            <p14:sldId id="2147480985"/>
            <p14:sldId id="2147480921"/>
            <p14:sldId id="2147480922"/>
            <p14:sldId id="2147480986"/>
            <p14:sldId id="2147480987"/>
            <p14:sldId id="2147480988"/>
            <p14:sldId id="2147480925"/>
            <p14:sldId id="2147480926"/>
            <p14:sldId id="2147480927"/>
            <p14:sldId id="2147480928"/>
            <p14:sldId id="2147480929"/>
            <p14:sldId id="2147480930"/>
            <p14:sldId id="2147480931"/>
            <p14:sldId id="2147481013"/>
            <p14:sldId id="2147481014"/>
            <p14:sldId id="2147481018"/>
            <p14:sldId id="2147481021"/>
            <p14:sldId id="2147482121"/>
            <p14:sldId id="2147481020"/>
            <p14:sldId id="2147480932"/>
            <p14:sldId id="2147480989"/>
            <p14:sldId id="2147480990"/>
            <p14:sldId id="2147480991"/>
            <p14:sldId id="2147480992"/>
            <p14:sldId id="2147480993"/>
            <p14:sldId id="2147480994"/>
            <p14:sldId id="2147480995"/>
            <p14:sldId id="2147480996"/>
            <p14:sldId id="2147480997"/>
            <p14:sldId id="2147480998"/>
            <p14:sldId id="2147482584"/>
            <p14:sldId id="2147482440"/>
            <p14:sldId id="2147482441"/>
            <p14:sldId id="21474824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CD9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F8E282-3E14-4D9C-BF40-0761068C781B}" v="24" dt="2023-12-08T16:29:40.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11" autoAdjust="0"/>
    <p:restoredTop sz="82946" autoAdjust="0"/>
  </p:normalViewPr>
  <p:slideViewPr>
    <p:cSldViewPr snapToGrid="0">
      <p:cViewPr varScale="1">
        <p:scale>
          <a:sx n="84" d="100"/>
          <a:sy n="84" d="100"/>
        </p:scale>
        <p:origin x="40" y="72"/>
      </p:cViewPr>
      <p:guideLst/>
    </p:cSldViewPr>
  </p:slideViewPr>
  <p:notesTextViewPr>
    <p:cViewPr>
      <p:scale>
        <a:sx n="1" d="1"/>
        <a:sy n="1" d="1"/>
      </p:scale>
      <p:origin x="0" y="0"/>
    </p:cViewPr>
  </p:notesTextViewPr>
  <p:sorterViewPr>
    <p:cViewPr varScale="1">
      <p:scale>
        <a:sx n="100" d="100"/>
        <a:sy n="100" d="100"/>
      </p:scale>
      <p:origin x="0" y="-3871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226" Type="http://schemas.openxmlformats.org/officeDocument/2006/relationships/slide" Target="slides/slide22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slideMaster" Target="slideMasters/slideMaster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openxmlformats.org/officeDocument/2006/relationships/slide" Target="slides/slide210.xml"/><Relationship Id="rId237" Type="http://schemas.openxmlformats.org/officeDocument/2006/relationships/handoutMaster" Target="handoutMasters/handoutMaster1.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227" Type="http://schemas.openxmlformats.org/officeDocument/2006/relationships/slide" Target="slides/slide221.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217" Type="http://schemas.openxmlformats.org/officeDocument/2006/relationships/slide" Target="slides/slide211.xml"/><Relationship Id="rId6" Type="http://schemas.openxmlformats.org/officeDocument/2006/relationships/slideMaster" Target="slideMasters/slideMaster6.xml"/><Relationship Id="rId238" Type="http://schemas.openxmlformats.org/officeDocument/2006/relationships/presProps" Target="presProps.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228" Type="http://schemas.openxmlformats.org/officeDocument/2006/relationships/slide" Target="slides/slide222.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18" Type="http://schemas.openxmlformats.org/officeDocument/2006/relationships/slide" Target="slides/slide212.xml"/><Relationship Id="rId239" Type="http://schemas.openxmlformats.org/officeDocument/2006/relationships/viewProps" Target="viewProps.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229" Type="http://schemas.openxmlformats.org/officeDocument/2006/relationships/slide" Target="slides/slide223.xml"/><Relationship Id="rId240" Type="http://schemas.openxmlformats.org/officeDocument/2006/relationships/theme" Target="theme/theme1.xml"/><Relationship Id="rId14" Type="http://schemas.openxmlformats.org/officeDocument/2006/relationships/slide" Target="slides/slide8.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8" Type="http://schemas.openxmlformats.org/officeDocument/2006/relationships/slide" Target="slides/slide2.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219" Type="http://schemas.openxmlformats.org/officeDocument/2006/relationships/slide" Target="slides/slide213.xml"/><Relationship Id="rId230" Type="http://schemas.openxmlformats.org/officeDocument/2006/relationships/slide" Target="slides/slide224.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95" Type="http://schemas.openxmlformats.org/officeDocument/2006/relationships/slide" Target="slides/slide189.xml"/><Relationship Id="rId209" Type="http://schemas.openxmlformats.org/officeDocument/2006/relationships/slide" Target="slides/slide203.xml"/><Relationship Id="rId220" Type="http://schemas.openxmlformats.org/officeDocument/2006/relationships/slide" Target="slides/slide214.xml"/><Relationship Id="rId241" Type="http://schemas.openxmlformats.org/officeDocument/2006/relationships/tableStyles" Target="tableStyles.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slideMaster" Target="slideMasters/slideMaster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slide" Target="slides/slide204.xml"/><Relationship Id="rId215" Type="http://schemas.openxmlformats.org/officeDocument/2006/relationships/slide" Target="slides/slide209.xml"/><Relationship Id="rId236" Type="http://schemas.openxmlformats.org/officeDocument/2006/relationships/notesMaster" Target="notesMasters/notesMaster1.xml"/><Relationship Id="rId26" Type="http://schemas.openxmlformats.org/officeDocument/2006/relationships/slide" Target="slides/slide20.xml"/><Relationship Id="rId231" Type="http://schemas.openxmlformats.org/officeDocument/2006/relationships/slide" Target="slides/slide225.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221" Type="http://schemas.openxmlformats.org/officeDocument/2006/relationships/slide" Target="slides/slide215.xml"/><Relationship Id="rId242" Type="http://schemas.microsoft.com/office/2015/10/relationships/revisionInfo" Target="revisionInfo.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slide" Target="slides/slide205.xml"/><Relationship Id="rId232" Type="http://schemas.openxmlformats.org/officeDocument/2006/relationships/slide" Target="slides/slide226.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222" Type="http://schemas.openxmlformats.org/officeDocument/2006/relationships/slide" Target="slides/slide216.xml"/><Relationship Id="rId243" Type="http://schemas.microsoft.com/office/2018/10/relationships/authors" Target="authors.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slideMaster" Target="slideMasters/slideMaster1.xml"/><Relationship Id="rId212" Type="http://schemas.openxmlformats.org/officeDocument/2006/relationships/slide" Target="slides/slide206.xml"/><Relationship Id="rId233" Type="http://schemas.openxmlformats.org/officeDocument/2006/relationships/slide" Target="slides/slide22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223" Type="http://schemas.openxmlformats.org/officeDocument/2006/relationships/slide" Target="slides/slide217.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slide" Target="slides/slide207.xml"/><Relationship Id="rId234" Type="http://schemas.openxmlformats.org/officeDocument/2006/relationships/slide" Target="slides/slide228.xml"/><Relationship Id="rId2" Type="http://schemas.openxmlformats.org/officeDocument/2006/relationships/slideMaster" Target="slideMasters/slideMaster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 Id="rId19" Type="http://schemas.openxmlformats.org/officeDocument/2006/relationships/slide" Target="slides/slide13.xml"/><Relationship Id="rId224" Type="http://schemas.openxmlformats.org/officeDocument/2006/relationships/slide" Target="slides/slide218.xml"/><Relationship Id="rId30" Type="http://schemas.openxmlformats.org/officeDocument/2006/relationships/slide" Target="slides/slide2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189" Type="http://schemas.openxmlformats.org/officeDocument/2006/relationships/slide" Target="slides/slide183.xml"/><Relationship Id="rId3" Type="http://schemas.openxmlformats.org/officeDocument/2006/relationships/slideMaster" Target="slideMasters/slideMaster3.xml"/><Relationship Id="rId214" Type="http://schemas.openxmlformats.org/officeDocument/2006/relationships/slide" Target="slides/slide208.xml"/><Relationship Id="rId235" Type="http://schemas.openxmlformats.org/officeDocument/2006/relationships/slide" Target="slides/slide229.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179" Type="http://schemas.openxmlformats.org/officeDocument/2006/relationships/slide" Target="slides/slide173.xml"/><Relationship Id="rId190" Type="http://schemas.openxmlformats.org/officeDocument/2006/relationships/slide" Target="slides/slide184.xml"/><Relationship Id="rId204" Type="http://schemas.openxmlformats.org/officeDocument/2006/relationships/slide" Target="slides/slide198.xml"/><Relationship Id="rId225" Type="http://schemas.openxmlformats.org/officeDocument/2006/relationships/slide" Target="slides/slide219.xml"/></Relationships>
</file>

<file path=ppt/diagrams/_rels/data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8.png"/><Relationship Id="rId1" Type="http://schemas.openxmlformats.org/officeDocument/2006/relationships/hyperlink" Target="https://learn.microsoft.com/en-us/azure/search/cognitive-search-skill-textsplit" TargetMode="External"/><Relationship Id="rId4" Type="http://schemas.openxmlformats.org/officeDocument/2006/relationships/image" Target="../media/image189.png"/></Relationships>
</file>

<file path=ppt/diagrams/_rels/data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svg"/><Relationship Id="rId1" Type="http://schemas.openxmlformats.org/officeDocument/2006/relationships/image" Target="../media/image273.png"/><Relationship Id="rId6" Type="http://schemas.openxmlformats.org/officeDocument/2006/relationships/image" Target="../media/image278.svg"/><Relationship Id="rId5" Type="http://schemas.openxmlformats.org/officeDocument/2006/relationships/image" Target="../media/image277.png"/><Relationship Id="rId4" Type="http://schemas.openxmlformats.org/officeDocument/2006/relationships/image" Target="../media/image276.svg"/></Relationships>
</file>

<file path=ppt/diagrams/_rels/data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svg"/><Relationship Id="rId1" Type="http://schemas.openxmlformats.org/officeDocument/2006/relationships/image" Target="../media/image279.png"/><Relationship Id="rId6" Type="http://schemas.openxmlformats.org/officeDocument/2006/relationships/image" Target="../media/image284.svg"/><Relationship Id="rId5" Type="http://schemas.openxmlformats.org/officeDocument/2006/relationships/image" Target="../media/image283.png"/><Relationship Id="rId4" Type="http://schemas.openxmlformats.org/officeDocument/2006/relationships/image" Target="../media/image282.svg"/></Relationships>
</file>

<file path=ppt/diagrams/_rels/data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svg"/><Relationship Id="rId1" Type="http://schemas.openxmlformats.org/officeDocument/2006/relationships/image" Target="../media/image310.png"/><Relationship Id="rId4" Type="http://schemas.openxmlformats.org/officeDocument/2006/relationships/image" Target="../media/image313.svg"/></Relationships>
</file>

<file path=ppt/diagrams/_rels/data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5.svg"/><Relationship Id="rId1" Type="http://schemas.openxmlformats.org/officeDocument/2006/relationships/image" Target="../media/image314.png"/><Relationship Id="rId4" Type="http://schemas.openxmlformats.org/officeDocument/2006/relationships/image" Target="../media/image313.svg"/></Relationships>
</file>

<file path=ppt/diagrams/_rels/drawing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8.png"/><Relationship Id="rId1" Type="http://schemas.openxmlformats.org/officeDocument/2006/relationships/hyperlink" Target="https://learn.microsoft.com/en-us/azure/search/cognitive-search-skill-textsplit" TargetMode="External"/><Relationship Id="rId4" Type="http://schemas.openxmlformats.org/officeDocument/2006/relationships/image" Target="../media/image18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svg"/><Relationship Id="rId1" Type="http://schemas.openxmlformats.org/officeDocument/2006/relationships/image" Target="../media/image273.png"/><Relationship Id="rId6" Type="http://schemas.openxmlformats.org/officeDocument/2006/relationships/image" Target="../media/image278.svg"/><Relationship Id="rId5" Type="http://schemas.openxmlformats.org/officeDocument/2006/relationships/image" Target="../media/image277.png"/><Relationship Id="rId4" Type="http://schemas.openxmlformats.org/officeDocument/2006/relationships/image" Target="../media/image27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svg"/><Relationship Id="rId1" Type="http://schemas.openxmlformats.org/officeDocument/2006/relationships/image" Target="../media/image279.png"/><Relationship Id="rId6" Type="http://schemas.openxmlformats.org/officeDocument/2006/relationships/image" Target="../media/image284.svg"/><Relationship Id="rId5" Type="http://schemas.openxmlformats.org/officeDocument/2006/relationships/image" Target="../media/image283.png"/><Relationship Id="rId4" Type="http://schemas.openxmlformats.org/officeDocument/2006/relationships/image" Target="../media/image28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svg"/><Relationship Id="rId1" Type="http://schemas.openxmlformats.org/officeDocument/2006/relationships/image" Target="../media/image310.png"/><Relationship Id="rId4" Type="http://schemas.openxmlformats.org/officeDocument/2006/relationships/image" Target="../media/image31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5.svg"/><Relationship Id="rId1" Type="http://schemas.openxmlformats.org/officeDocument/2006/relationships/image" Target="../media/image314.png"/><Relationship Id="rId4" Type="http://schemas.openxmlformats.org/officeDocument/2006/relationships/image" Target="../media/image31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1165A1-9820-4D3D-AEB1-11881DC66D62}" type="doc">
      <dgm:prSet loTypeId="urn:microsoft.com/office/officeart/2005/8/layout/hList2" loCatId="list" qsTypeId="urn:microsoft.com/office/officeart/2005/8/quickstyle/simple1" qsCatId="simple" csTypeId="urn:microsoft.com/office/officeart/2005/8/colors/accent0_3" csCatId="mainScheme" phldr="1"/>
      <dgm:spPr/>
      <dgm:t>
        <a:bodyPr/>
        <a:lstStyle/>
        <a:p>
          <a:endParaRPr lang="en-US"/>
        </a:p>
      </dgm:t>
    </dgm:pt>
    <dgm:pt modelId="{43BDE452-C40C-422A-B7AC-211E904E592C}">
      <dgm:prSet/>
      <dgm:spPr/>
      <dgm:t>
        <a:bodyPr/>
        <a:lstStyle/>
        <a:p>
          <a:pPr algn="ctr"/>
          <a:r>
            <a:rPr lang="en-US" baseline="0"/>
            <a:t>Chunking</a:t>
          </a:r>
          <a:endParaRPr lang="en-US"/>
        </a:p>
      </dgm:t>
    </dgm:pt>
    <dgm:pt modelId="{9C8894C2-8860-43CD-A70F-228563625599}" type="parTrans" cxnId="{2FEF5889-0216-44FD-A451-F490E2A3585E}">
      <dgm:prSet/>
      <dgm:spPr/>
      <dgm:t>
        <a:bodyPr/>
        <a:lstStyle/>
        <a:p>
          <a:endParaRPr lang="en-US"/>
        </a:p>
      </dgm:t>
    </dgm:pt>
    <dgm:pt modelId="{868EE78C-FC12-4C67-9896-793877AA07D2}" type="sibTrans" cxnId="{2FEF5889-0216-44FD-A451-F490E2A3585E}">
      <dgm:prSet/>
      <dgm:spPr/>
      <dgm:t>
        <a:bodyPr/>
        <a:lstStyle/>
        <a:p>
          <a:endParaRPr lang="en-US"/>
        </a:p>
      </dgm:t>
    </dgm:pt>
    <dgm:pt modelId="{44F1F9F6-428A-45FF-B949-AA75334F5F1F}">
      <dgm:prSet custT="1"/>
      <dgm:spPr>
        <a:solidFill>
          <a:schemeClr val="bg1">
            <a:lumMod val="90000"/>
            <a:lumOff val="10000"/>
          </a:schemeClr>
        </a:solidFill>
        <a:ln>
          <a:noFill/>
        </a:ln>
      </dgm:spPr>
      <dgm:t>
        <a:bodyPr/>
        <a:lstStyle/>
        <a:p>
          <a:r>
            <a:rPr lang="en-US" sz="2000" baseline="0" dirty="0"/>
            <a:t>Built-in Chunking Skill </a:t>
          </a:r>
          <a:r>
            <a:rPr lang="en-US" sz="2000" dirty="0">
              <a:latin typeface="Segoe UI"/>
              <a:cs typeface="Segoe UI"/>
            </a:rPr>
            <a:t>(updates to </a:t>
          </a:r>
          <a:r>
            <a:rPr lang="en-US" sz="2000" dirty="0">
              <a:solidFill>
                <a:srgbClr val="FFFFFF"/>
              </a:solidFill>
              <a:latin typeface="Segoe UI"/>
              <a:cs typeface="Segoe UI"/>
              <a:hlinkClick xmlns:r="http://schemas.openxmlformats.org/officeDocument/2006/relationships" r:id="rId1"/>
            </a:rPr>
            <a:t>split skill</a:t>
          </a:r>
          <a:r>
            <a:rPr lang="en-US" sz="2000" dirty="0">
              <a:latin typeface="Segoe UI"/>
              <a:cs typeface="Segoe UI"/>
            </a:rPr>
            <a:t>) and updates to index to manage chunks vs. full documents.</a:t>
          </a:r>
          <a:endParaRPr lang="en-US" sz="2000" dirty="0"/>
        </a:p>
      </dgm:t>
    </dgm:pt>
    <dgm:pt modelId="{DFFF8B39-6362-4DBF-8BE3-9D93A8629633}" type="parTrans" cxnId="{1586D698-C8F4-459F-9503-7EC8583C4678}">
      <dgm:prSet/>
      <dgm:spPr/>
      <dgm:t>
        <a:bodyPr/>
        <a:lstStyle/>
        <a:p>
          <a:endParaRPr lang="en-US"/>
        </a:p>
      </dgm:t>
    </dgm:pt>
    <dgm:pt modelId="{B7790DF0-70EE-425E-AEB2-D40282DBAC69}" type="sibTrans" cxnId="{1586D698-C8F4-459F-9503-7EC8583C4678}">
      <dgm:prSet/>
      <dgm:spPr/>
      <dgm:t>
        <a:bodyPr/>
        <a:lstStyle/>
        <a:p>
          <a:endParaRPr lang="en-US"/>
        </a:p>
      </dgm:t>
    </dgm:pt>
    <dgm:pt modelId="{E55A0AE6-8847-411C-8165-E4015484329C}">
      <dgm:prSet custT="1"/>
      <dgm:spPr>
        <a:solidFill>
          <a:schemeClr val="bg1">
            <a:lumMod val="90000"/>
            <a:lumOff val="10000"/>
          </a:schemeClr>
        </a:solidFill>
        <a:ln>
          <a:noFill/>
        </a:ln>
      </dgm:spPr>
      <dgm:t>
        <a:bodyPr/>
        <a:lstStyle/>
        <a:p>
          <a:r>
            <a:rPr lang="en-US" sz="2000" baseline="0"/>
            <a:t>Configure Chunking parameters (e.g. </a:t>
          </a:r>
          <a:r>
            <a:rPr lang="en-US" sz="2000" baseline="0">
              <a:latin typeface="Segoe UI Semibold"/>
            </a:rPr>
            <a:t>pages</a:t>
          </a:r>
          <a:r>
            <a:rPr lang="en-US" sz="2000" baseline="0"/>
            <a:t>, overlap window, etc)</a:t>
          </a:r>
          <a:endParaRPr lang="en-US" sz="2000"/>
        </a:p>
      </dgm:t>
    </dgm:pt>
    <dgm:pt modelId="{0890D6D7-8899-4D09-945C-B83E6610D958}" type="parTrans" cxnId="{2894AECC-4D5B-4239-8C47-72E362E9396E}">
      <dgm:prSet/>
      <dgm:spPr/>
      <dgm:t>
        <a:bodyPr/>
        <a:lstStyle/>
        <a:p>
          <a:endParaRPr lang="en-US"/>
        </a:p>
      </dgm:t>
    </dgm:pt>
    <dgm:pt modelId="{44C26A7E-EBF8-434C-B1E2-58E2D0C4660F}" type="sibTrans" cxnId="{2894AECC-4D5B-4239-8C47-72E362E9396E}">
      <dgm:prSet/>
      <dgm:spPr/>
      <dgm:t>
        <a:bodyPr/>
        <a:lstStyle/>
        <a:p>
          <a:endParaRPr lang="en-US"/>
        </a:p>
      </dgm:t>
    </dgm:pt>
    <dgm:pt modelId="{35046D4C-7BD7-48C1-AB78-DF68F258A26B}">
      <dgm:prSet custT="1"/>
      <dgm:spPr>
        <a:solidFill>
          <a:schemeClr val="bg1">
            <a:lumMod val="90000"/>
            <a:lumOff val="10000"/>
          </a:schemeClr>
        </a:solidFill>
        <a:ln>
          <a:noFill/>
        </a:ln>
      </dgm:spPr>
      <dgm:t>
        <a:bodyPr/>
        <a:lstStyle/>
        <a:p>
          <a:r>
            <a:rPr lang="en-US" sz="2000" baseline="0"/>
            <a:t>Automated via Indexer orchestration</a:t>
          </a:r>
          <a:endParaRPr lang="en-US" sz="2000"/>
        </a:p>
      </dgm:t>
    </dgm:pt>
    <dgm:pt modelId="{86381874-8CD8-4AEA-BC58-706CFF23F6E5}" type="parTrans" cxnId="{1E66A30E-3B67-4331-993A-264FF594A830}">
      <dgm:prSet/>
      <dgm:spPr/>
      <dgm:t>
        <a:bodyPr/>
        <a:lstStyle/>
        <a:p>
          <a:endParaRPr lang="en-US"/>
        </a:p>
      </dgm:t>
    </dgm:pt>
    <dgm:pt modelId="{381C426F-48BB-4E60-80C2-F6FCE4604984}" type="sibTrans" cxnId="{1E66A30E-3B67-4331-993A-264FF594A830}">
      <dgm:prSet/>
      <dgm:spPr/>
      <dgm:t>
        <a:bodyPr/>
        <a:lstStyle/>
        <a:p>
          <a:endParaRPr lang="en-US"/>
        </a:p>
      </dgm:t>
    </dgm:pt>
    <dgm:pt modelId="{B95300D6-E400-4037-9EA7-F7244E0C3B03}">
      <dgm:prSet/>
      <dgm:spPr/>
      <dgm:t>
        <a:bodyPr/>
        <a:lstStyle/>
        <a:p>
          <a:pPr algn="ctr"/>
          <a:r>
            <a:rPr lang="en-US" baseline="0"/>
            <a:t>Vectorization</a:t>
          </a:r>
          <a:endParaRPr lang="en-US"/>
        </a:p>
      </dgm:t>
    </dgm:pt>
    <dgm:pt modelId="{1A909D43-2C3C-4C9A-BF09-04330F8A2C21}" type="parTrans" cxnId="{8D475C45-783F-43A5-B180-EC726EFC6F95}">
      <dgm:prSet/>
      <dgm:spPr/>
      <dgm:t>
        <a:bodyPr/>
        <a:lstStyle/>
        <a:p>
          <a:endParaRPr lang="en-US"/>
        </a:p>
      </dgm:t>
    </dgm:pt>
    <dgm:pt modelId="{37468FB3-77CD-4056-AFD2-2A670E751961}" type="sibTrans" cxnId="{8D475C45-783F-43A5-B180-EC726EFC6F95}">
      <dgm:prSet/>
      <dgm:spPr/>
      <dgm:t>
        <a:bodyPr/>
        <a:lstStyle/>
        <a:p>
          <a:endParaRPr lang="en-US"/>
        </a:p>
      </dgm:t>
    </dgm:pt>
    <dgm:pt modelId="{7A3BAC6D-8F7E-49C5-B106-888D4ABEF97A}">
      <dgm:prSet custT="1"/>
      <dgm:spPr>
        <a:solidFill>
          <a:schemeClr val="bg1">
            <a:lumMod val="90000"/>
            <a:lumOff val="10000"/>
          </a:schemeClr>
        </a:solidFill>
        <a:ln>
          <a:noFill/>
        </a:ln>
      </dgm:spPr>
      <dgm:t>
        <a:bodyPr/>
        <a:lstStyle/>
        <a:p>
          <a:r>
            <a:rPr lang="en-US" sz="2000" baseline="0"/>
            <a:t>Bring-Your-Own Azure OpenAI Endpoint</a:t>
          </a:r>
          <a:endParaRPr lang="en-US" sz="2000"/>
        </a:p>
      </dgm:t>
    </dgm:pt>
    <dgm:pt modelId="{5FB53E3B-7410-4F70-B018-BE5D35A2749C}" type="parTrans" cxnId="{8B363069-5051-44B9-B7E2-9C602ABFE99E}">
      <dgm:prSet/>
      <dgm:spPr/>
      <dgm:t>
        <a:bodyPr/>
        <a:lstStyle/>
        <a:p>
          <a:endParaRPr lang="en-US"/>
        </a:p>
      </dgm:t>
    </dgm:pt>
    <dgm:pt modelId="{154E1DA0-8970-4AC8-8859-E216C9890D72}" type="sibTrans" cxnId="{8B363069-5051-44B9-B7E2-9C602ABFE99E}">
      <dgm:prSet/>
      <dgm:spPr/>
      <dgm:t>
        <a:bodyPr/>
        <a:lstStyle/>
        <a:p>
          <a:endParaRPr lang="en-US"/>
        </a:p>
      </dgm:t>
    </dgm:pt>
    <dgm:pt modelId="{1EEF72FA-C254-4033-BE19-1FD68899541E}">
      <dgm:prSet custT="1"/>
      <dgm:spPr>
        <a:solidFill>
          <a:schemeClr val="bg1">
            <a:lumMod val="90000"/>
            <a:lumOff val="10000"/>
          </a:schemeClr>
        </a:solidFill>
        <a:ln>
          <a:noFill/>
        </a:ln>
      </dgm:spPr>
      <dgm:t>
        <a:bodyPr/>
        <a:lstStyle/>
        <a:p>
          <a:r>
            <a:rPr lang="en-US" sz="2000" baseline="0" dirty="0"/>
            <a:t>Support for other embedding model REST endpoints through custom skill</a:t>
          </a:r>
          <a:endParaRPr lang="en-US" sz="2000" dirty="0"/>
        </a:p>
      </dgm:t>
    </dgm:pt>
    <dgm:pt modelId="{377F954F-9666-48C6-818F-37A99D541EFC}" type="parTrans" cxnId="{C7B0D40C-3E31-4BE3-99B5-28AC6C3047F1}">
      <dgm:prSet/>
      <dgm:spPr/>
      <dgm:t>
        <a:bodyPr/>
        <a:lstStyle/>
        <a:p>
          <a:endParaRPr lang="en-US"/>
        </a:p>
      </dgm:t>
    </dgm:pt>
    <dgm:pt modelId="{47E1C1B0-CC2F-4C0C-A94E-CB16DC3BB979}" type="sibTrans" cxnId="{C7B0D40C-3E31-4BE3-99B5-28AC6C3047F1}">
      <dgm:prSet/>
      <dgm:spPr/>
      <dgm:t>
        <a:bodyPr/>
        <a:lstStyle/>
        <a:p>
          <a:endParaRPr lang="en-US"/>
        </a:p>
      </dgm:t>
    </dgm:pt>
    <dgm:pt modelId="{47E2559C-D093-43E6-B2B8-C01A1910299F}">
      <dgm:prSet custT="1"/>
      <dgm:spPr>
        <a:solidFill>
          <a:schemeClr val="bg1">
            <a:lumMod val="90000"/>
            <a:lumOff val="10000"/>
          </a:schemeClr>
        </a:solidFill>
        <a:ln>
          <a:noFill/>
        </a:ln>
      </dgm:spPr>
      <dgm:t>
        <a:bodyPr/>
        <a:lstStyle/>
        <a:p>
          <a:r>
            <a:rPr lang="en-US" sz="2000" baseline="0"/>
            <a:t>Query Vectorization capability</a:t>
          </a:r>
          <a:endParaRPr lang="en-US" sz="2000"/>
        </a:p>
      </dgm:t>
    </dgm:pt>
    <dgm:pt modelId="{C110D535-9238-4B62-8FBD-90BADF27D74E}" type="parTrans" cxnId="{9C7E0B54-9061-4755-AD2C-D8E4A4FFBA80}">
      <dgm:prSet/>
      <dgm:spPr/>
      <dgm:t>
        <a:bodyPr/>
        <a:lstStyle/>
        <a:p>
          <a:endParaRPr lang="en-US"/>
        </a:p>
      </dgm:t>
    </dgm:pt>
    <dgm:pt modelId="{7E096495-6BA1-4897-9B67-94F7FD96C99C}" type="sibTrans" cxnId="{9C7E0B54-9061-4755-AD2C-D8E4A4FFBA80}">
      <dgm:prSet/>
      <dgm:spPr/>
      <dgm:t>
        <a:bodyPr/>
        <a:lstStyle/>
        <a:p>
          <a:endParaRPr lang="en-US"/>
        </a:p>
      </dgm:t>
    </dgm:pt>
    <dgm:pt modelId="{E74113AB-B74C-45B3-A893-46219B56FE46}" type="pres">
      <dgm:prSet presAssocID="{641165A1-9820-4D3D-AEB1-11881DC66D62}" presName="linearFlow" presStyleCnt="0">
        <dgm:presLayoutVars>
          <dgm:dir/>
          <dgm:animLvl val="lvl"/>
          <dgm:resizeHandles/>
        </dgm:presLayoutVars>
      </dgm:prSet>
      <dgm:spPr/>
    </dgm:pt>
    <dgm:pt modelId="{B5EC7CBD-11C6-4F5A-82F5-DF7F326421DA}" type="pres">
      <dgm:prSet presAssocID="{43BDE452-C40C-422A-B7AC-211E904E592C}" presName="compositeNode" presStyleCnt="0">
        <dgm:presLayoutVars>
          <dgm:bulletEnabled val="1"/>
        </dgm:presLayoutVars>
      </dgm:prSet>
      <dgm:spPr/>
    </dgm:pt>
    <dgm:pt modelId="{D6263E4A-1CDC-4A9A-AA58-0538BE8650CA}" type="pres">
      <dgm:prSet presAssocID="{43BDE452-C40C-422A-B7AC-211E904E592C}" presName="image" presStyleLbl="fgImgPlace1" presStyleIdx="0" presStyleCnt="2" custLinFactNeighborX="11441" custLinFactNeighborY="6231"/>
      <dgm:spPr>
        <a:blipFill rotWithShape="1">
          <a:blip xmlns:r="http://schemas.openxmlformats.org/officeDocument/2006/relationships" r:embed="rId2" cstate="print">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a:noFill/>
        </a:ln>
      </dgm:spPr>
    </dgm:pt>
    <dgm:pt modelId="{0C69D717-E286-43AC-976A-2738E2B9143C}" type="pres">
      <dgm:prSet presAssocID="{43BDE452-C40C-422A-B7AC-211E904E592C}" presName="childNode" presStyleLbl="node1" presStyleIdx="0" presStyleCnt="2" custScaleX="118711">
        <dgm:presLayoutVars>
          <dgm:bulletEnabled val="1"/>
        </dgm:presLayoutVars>
      </dgm:prSet>
      <dgm:spPr/>
    </dgm:pt>
    <dgm:pt modelId="{26B58EE5-A84B-48EF-B6BA-1C504B9DEAAF}" type="pres">
      <dgm:prSet presAssocID="{43BDE452-C40C-422A-B7AC-211E904E592C}" presName="parentNode" presStyleLbl="revTx" presStyleIdx="0" presStyleCnt="2" custAng="5400000" custScaleY="128205" custLinFactX="200000" custLinFactNeighborX="246333" custLinFactNeighborY="-62448">
        <dgm:presLayoutVars>
          <dgm:chMax val="0"/>
          <dgm:bulletEnabled val="1"/>
        </dgm:presLayoutVars>
      </dgm:prSet>
      <dgm:spPr/>
    </dgm:pt>
    <dgm:pt modelId="{B09FDCB4-E876-4B4C-943D-BC6A193C871E}" type="pres">
      <dgm:prSet presAssocID="{868EE78C-FC12-4C67-9896-793877AA07D2}" presName="sibTrans" presStyleCnt="0"/>
      <dgm:spPr/>
    </dgm:pt>
    <dgm:pt modelId="{697A17C5-5981-4E9D-9D13-E2F5A788F370}" type="pres">
      <dgm:prSet presAssocID="{B95300D6-E400-4037-9EA7-F7244E0C3B03}" presName="compositeNode" presStyleCnt="0">
        <dgm:presLayoutVars>
          <dgm:bulletEnabled val="1"/>
        </dgm:presLayoutVars>
      </dgm:prSet>
      <dgm:spPr/>
    </dgm:pt>
    <dgm:pt modelId="{5A8D4875-269C-4A83-AE19-FC69050331F0}" type="pres">
      <dgm:prSet presAssocID="{B95300D6-E400-4037-9EA7-F7244E0C3B03}" presName="image" presStyleLbl="fgImgPlace1" presStyleIdx="1" presStyleCnt="2" custLinFactNeighborX="2233" custLinFactNeighborY="2877"/>
      <dgm:spPr>
        <a:blipFill rotWithShape="1">
          <a:blip xmlns:r="http://schemas.openxmlformats.org/officeDocument/2006/relationships" r:embed="rId4"/>
          <a:srcRect/>
          <a:stretch>
            <a:fillRect/>
          </a:stretch>
        </a:blipFill>
        <a:ln>
          <a:noFill/>
        </a:ln>
      </dgm:spPr>
    </dgm:pt>
    <dgm:pt modelId="{2BDBA104-BE42-4D74-AC7F-7BDD0EDC6A6A}" type="pres">
      <dgm:prSet presAssocID="{B95300D6-E400-4037-9EA7-F7244E0C3B03}" presName="childNode" presStyleLbl="node1" presStyleIdx="1" presStyleCnt="2" custScaleX="119263">
        <dgm:presLayoutVars>
          <dgm:bulletEnabled val="1"/>
        </dgm:presLayoutVars>
      </dgm:prSet>
      <dgm:spPr/>
    </dgm:pt>
    <dgm:pt modelId="{9F415048-7820-4B9D-BCF2-0D34BE8ED1F0}" type="pres">
      <dgm:prSet presAssocID="{B95300D6-E400-4037-9EA7-F7244E0C3B03}" presName="parentNode" presStyleLbl="revTx" presStyleIdx="1" presStyleCnt="2" custAng="5400000" custScaleY="123087" custLinFactX="200000" custLinFactNeighborX="244673" custLinFactNeighborY="-62626">
        <dgm:presLayoutVars>
          <dgm:chMax val="0"/>
          <dgm:bulletEnabled val="1"/>
        </dgm:presLayoutVars>
      </dgm:prSet>
      <dgm:spPr/>
    </dgm:pt>
  </dgm:ptLst>
  <dgm:cxnLst>
    <dgm:cxn modelId="{C7B0D40C-3E31-4BE3-99B5-28AC6C3047F1}" srcId="{B95300D6-E400-4037-9EA7-F7244E0C3B03}" destId="{1EEF72FA-C254-4033-BE19-1FD68899541E}" srcOrd="1" destOrd="0" parTransId="{377F954F-9666-48C6-818F-37A99D541EFC}" sibTransId="{47E1C1B0-CC2F-4C0C-A94E-CB16DC3BB979}"/>
    <dgm:cxn modelId="{1E66A30E-3B67-4331-993A-264FF594A830}" srcId="{43BDE452-C40C-422A-B7AC-211E904E592C}" destId="{35046D4C-7BD7-48C1-AB78-DF68F258A26B}" srcOrd="2" destOrd="0" parTransId="{86381874-8CD8-4AEA-BC58-706CFF23F6E5}" sibTransId="{381C426F-48BB-4E60-80C2-F6FCE4604984}"/>
    <dgm:cxn modelId="{760EFA31-1260-4367-90C4-0E96944E5068}" type="presOf" srcId="{641165A1-9820-4D3D-AEB1-11881DC66D62}" destId="{E74113AB-B74C-45B3-A893-46219B56FE46}" srcOrd="0" destOrd="0" presId="urn:microsoft.com/office/officeart/2005/8/layout/hList2"/>
    <dgm:cxn modelId="{8D475C45-783F-43A5-B180-EC726EFC6F95}" srcId="{641165A1-9820-4D3D-AEB1-11881DC66D62}" destId="{B95300D6-E400-4037-9EA7-F7244E0C3B03}" srcOrd="1" destOrd="0" parTransId="{1A909D43-2C3C-4C9A-BF09-04330F8A2C21}" sibTransId="{37468FB3-77CD-4056-AFD2-2A670E751961}"/>
    <dgm:cxn modelId="{8B363069-5051-44B9-B7E2-9C602ABFE99E}" srcId="{B95300D6-E400-4037-9EA7-F7244E0C3B03}" destId="{7A3BAC6D-8F7E-49C5-B106-888D4ABEF97A}" srcOrd="0" destOrd="0" parTransId="{5FB53E3B-7410-4F70-B018-BE5D35A2749C}" sibTransId="{154E1DA0-8970-4AC8-8859-E216C9890D72}"/>
    <dgm:cxn modelId="{A908C669-13D6-4F36-BE2B-B664DE207860}" type="presOf" srcId="{35046D4C-7BD7-48C1-AB78-DF68F258A26B}" destId="{0C69D717-E286-43AC-976A-2738E2B9143C}" srcOrd="0" destOrd="2" presId="urn:microsoft.com/office/officeart/2005/8/layout/hList2"/>
    <dgm:cxn modelId="{E4C8744E-A9A5-427D-AB11-852074AA0BB7}" type="presOf" srcId="{1EEF72FA-C254-4033-BE19-1FD68899541E}" destId="{2BDBA104-BE42-4D74-AC7F-7BDD0EDC6A6A}" srcOrd="0" destOrd="1" presId="urn:microsoft.com/office/officeart/2005/8/layout/hList2"/>
    <dgm:cxn modelId="{18D2F86E-92CD-4DD0-A1B8-F879096DD6F2}" type="presOf" srcId="{47E2559C-D093-43E6-B2B8-C01A1910299F}" destId="{2BDBA104-BE42-4D74-AC7F-7BDD0EDC6A6A}" srcOrd="0" destOrd="2" presId="urn:microsoft.com/office/officeart/2005/8/layout/hList2"/>
    <dgm:cxn modelId="{93479072-A2C5-4011-A95F-701338131A72}" type="presOf" srcId="{44F1F9F6-428A-45FF-B949-AA75334F5F1F}" destId="{0C69D717-E286-43AC-976A-2738E2B9143C}" srcOrd="0" destOrd="0" presId="urn:microsoft.com/office/officeart/2005/8/layout/hList2"/>
    <dgm:cxn modelId="{9C7E0B54-9061-4755-AD2C-D8E4A4FFBA80}" srcId="{B95300D6-E400-4037-9EA7-F7244E0C3B03}" destId="{47E2559C-D093-43E6-B2B8-C01A1910299F}" srcOrd="2" destOrd="0" parTransId="{C110D535-9238-4B62-8FBD-90BADF27D74E}" sibTransId="{7E096495-6BA1-4897-9B67-94F7FD96C99C}"/>
    <dgm:cxn modelId="{22F0E557-10D4-49FA-824B-3C5409752FDC}" type="presOf" srcId="{E55A0AE6-8847-411C-8165-E4015484329C}" destId="{0C69D717-E286-43AC-976A-2738E2B9143C}" srcOrd="0" destOrd="1" presId="urn:microsoft.com/office/officeart/2005/8/layout/hList2"/>
    <dgm:cxn modelId="{2FEF5889-0216-44FD-A451-F490E2A3585E}" srcId="{641165A1-9820-4D3D-AEB1-11881DC66D62}" destId="{43BDE452-C40C-422A-B7AC-211E904E592C}" srcOrd="0" destOrd="0" parTransId="{9C8894C2-8860-43CD-A70F-228563625599}" sibTransId="{868EE78C-FC12-4C67-9896-793877AA07D2}"/>
    <dgm:cxn modelId="{1586D698-C8F4-459F-9503-7EC8583C4678}" srcId="{43BDE452-C40C-422A-B7AC-211E904E592C}" destId="{44F1F9F6-428A-45FF-B949-AA75334F5F1F}" srcOrd="0" destOrd="0" parTransId="{DFFF8B39-6362-4DBF-8BE3-9D93A8629633}" sibTransId="{B7790DF0-70EE-425E-AEB2-D40282DBAC69}"/>
    <dgm:cxn modelId="{01B882B4-B916-460F-8EA5-E410E91A4B4E}" type="presOf" srcId="{43BDE452-C40C-422A-B7AC-211E904E592C}" destId="{26B58EE5-A84B-48EF-B6BA-1C504B9DEAAF}" srcOrd="0" destOrd="0" presId="urn:microsoft.com/office/officeart/2005/8/layout/hList2"/>
    <dgm:cxn modelId="{834E32C8-8E80-4053-8E1E-4162E51D8B6D}" type="presOf" srcId="{B95300D6-E400-4037-9EA7-F7244E0C3B03}" destId="{9F415048-7820-4B9D-BCF2-0D34BE8ED1F0}" srcOrd="0" destOrd="0" presId="urn:microsoft.com/office/officeart/2005/8/layout/hList2"/>
    <dgm:cxn modelId="{105AC5CA-2162-4259-BBB8-049B020B1B9F}" type="presOf" srcId="{7A3BAC6D-8F7E-49C5-B106-888D4ABEF97A}" destId="{2BDBA104-BE42-4D74-AC7F-7BDD0EDC6A6A}" srcOrd="0" destOrd="0" presId="urn:microsoft.com/office/officeart/2005/8/layout/hList2"/>
    <dgm:cxn modelId="{2894AECC-4D5B-4239-8C47-72E362E9396E}" srcId="{43BDE452-C40C-422A-B7AC-211E904E592C}" destId="{E55A0AE6-8847-411C-8165-E4015484329C}" srcOrd="1" destOrd="0" parTransId="{0890D6D7-8899-4D09-945C-B83E6610D958}" sibTransId="{44C26A7E-EBF8-434C-B1E2-58E2D0C4660F}"/>
    <dgm:cxn modelId="{34EFEB71-390A-4DCC-B5A5-4E0FC97F486F}" type="presParOf" srcId="{E74113AB-B74C-45B3-A893-46219B56FE46}" destId="{B5EC7CBD-11C6-4F5A-82F5-DF7F326421DA}" srcOrd="0" destOrd="0" presId="urn:microsoft.com/office/officeart/2005/8/layout/hList2"/>
    <dgm:cxn modelId="{ECA241D7-DF18-4C43-929F-3E27AD6585FF}" type="presParOf" srcId="{B5EC7CBD-11C6-4F5A-82F5-DF7F326421DA}" destId="{D6263E4A-1CDC-4A9A-AA58-0538BE8650CA}" srcOrd="0" destOrd="0" presId="urn:microsoft.com/office/officeart/2005/8/layout/hList2"/>
    <dgm:cxn modelId="{79E14809-A6CA-4921-93C4-E48E4D5EDDE0}" type="presParOf" srcId="{B5EC7CBD-11C6-4F5A-82F5-DF7F326421DA}" destId="{0C69D717-E286-43AC-976A-2738E2B9143C}" srcOrd="1" destOrd="0" presId="urn:microsoft.com/office/officeart/2005/8/layout/hList2"/>
    <dgm:cxn modelId="{9C1CC583-27E9-4FB2-948E-3E673934B249}" type="presParOf" srcId="{B5EC7CBD-11C6-4F5A-82F5-DF7F326421DA}" destId="{26B58EE5-A84B-48EF-B6BA-1C504B9DEAAF}" srcOrd="2" destOrd="0" presId="urn:microsoft.com/office/officeart/2005/8/layout/hList2"/>
    <dgm:cxn modelId="{8A21FF80-A2D3-4394-AE49-771FFE165D5B}" type="presParOf" srcId="{E74113AB-B74C-45B3-A893-46219B56FE46}" destId="{B09FDCB4-E876-4B4C-943D-BC6A193C871E}" srcOrd="1" destOrd="0" presId="urn:microsoft.com/office/officeart/2005/8/layout/hList2"/>
    <dgm:cxn modelId="{D0F77384-F35D-4939-96E2-5EF1DE803042}" type="presParOf" srcId="{E74113AB-B74C-45B3-A893-46219B56FE46}" destId="{697A17C5-5981-4E9D-9D13-E2F5A788F370}" srcOrd="2" destOrd="0" presId="urn:microsoft.com/office/officeart/2005/8/layout/hList2"/>
    <dgm:cxn modelId="{9ACC90E7-BEA2-46B6-9292-71E2C48ED4BA}" type="presParOf" srcId="{697A17C5-5981-4E9D-9D13-E2F5A788F370}" destId="{5A8D4875-269C-4A83-AE19-FC69050331F0}" srcOrd="0" destOrd="0" presId="urn:microsoft.com/office/officeart/2005/8/layout/hList2"/>
    <dgm:cxn modelId="{E4EFF395-F9F9-4E07-896F-15493DCA1695}" type="presParOf" srcId="{697A17C5-5981-4E9D-9D13-E2F5A788F370}" destId="{2BDBA104-BE42-4D74-AC7F-7BDD0EDC6A6A}" srcOrd="1" destOrd="0" presId="urn:microsoft.com/office/officeart/2005/8/layout/hList2"/>
    <dgm:cxn modelId="{A7A2CBF4-EE1D-4D5F-AAE1-53322B92A9FF}" type="presParOf" srcId="{697A17C5-5981-4E9D-9D13-E2F5A788F370}" destId="{9F415048-7820-4B9D-BCF2-0D34BE8ED1F0}" srcOrd="2" destOrd="0" presId="urn:microsoft.com/office/officeart/2005/8/layout/h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B3B08F-7FA2-4584-B738-986A1370F18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63F105D-5C62-4D23-AB8D-7255D12167B0}">
      <dgm:prSet/>
      <dgm:spPr/>
      <dgm:t>
        <a:bodyPr/>
        <a:lstStyle/>
        <a:p>
          <a:r>
            <a:rPr lang="en-US" dirty="0">
              <a:solidFill>
                <a:schemeClr val="bg1"/>
              </a:solidFill>
            </a:rPr>
            <a:t>Step #1 – Call the chat completions API with your functions and the user’s input</a:t>
          </a:r>
        </a:p>
      </dgm:t>
    </dgm:pt>
    <dgm:pt modelId="{B486C6F3-DDB8-4F94-9D13-0E0F875F280F}" type="parTrans" cxnId="{153E84A2-EEEB-4A58-B80C-54DA99874164}">
      <dgm:prSet/>
      <dgm:spPr/>
      <dgm:t>
        <a:bodyPr/>
        <a:lstStyle/>
        <a:p>
          <a:endParaRPr lang="en-US"/>
        </a:p>
      </dgm:t>
    </dgm:pt>
    <dgm:pt modelId="{9B9BB355-40A2-43AB-AD8F-D68F5E6BA077}" type="sibTrans" cxnId="{153E84A2-EEEB-4A58-B80C-54DA99874164}">
      <dgm:prSet/>
      <dgm:spPr/>
      <dgm:t>
        <a:bodyPr/>
        <a:lstStyle/>
        <a:p>
          <a:endParaRPr lang="en-US"/>
        </a:p>
      </dgm:t>
    </dgm:pt>
    <dgm:pt modelId="{09BDAEFB-85B2-4180-BD90-DC60CD38FFF5}">
      <dgm:prSet/>
      <dgm:spPr/>
      <dgm:t>
        <a:bodyPr/>
        <a:lstStyle/>
        <a:p>
          <a:r>
            <a:rPr lang="en-US" dirty="0">
              <a:solidFill>
                <a:schemeClr val="bg1"/>
              </a:solidFill>
            </a:rPr>
            <a:t>Step #2 – Use the model’s response to call your API or function</a:t>
          </a:r>
        </a:p>
      </dgm:t>
    </dgm:pt>
    <dgm:pt modelId="{748B4F55-AAB0-43A3-B3B4-7957FD362E43}" type="parTrans" cxnId="{3ED7A2A3-D273-44DA-936D-C6FFC325E361}">
      <dgm:prSet/>
      <dgm:spPr/>
      <dgm:t>
        <a:bodyPr/>
        <a:lstStyle/>
        <a:p>
          <a:endParaRPr lang="en-US"/>
        </a:p>
      </dgm:t>
    </dgm:pt>
    <dgm:pt modelId="{A77A672A-D0F9-4F9B-89A3-C76E812711EB}" type="sibTrans" cxnId="{3ED7A2A3-D273-44DA-936D-C6FFC325E361}">
      <dgm:prSet/>
      <dgm:spPr/>
      <dgm:t>
        <a:bodyPr/>
        <a:lstStyle/>
        <a:p>
          <a:endParaRPr lang="en-US"/>
        </a:p>
      </dgm:t>
    </dgm:pt>
    <dgm:pt modelId="{D72DA7A7-691B-4C98-A994-59C772C564C1}">
      <dgm:prSet/>
      <dgm:spPr/>
      <dgm:t>
        <a:bodyPr/>
        <a:lstStyle/>
        <a:p>
          <a:r>
            <a:rPr lang="en-US" dirty="0">
              <a:solidFill>
                <a:schemeClr val="bg1"/>
              </a:solidFill>
            </a:rPr>
            <a:t>Step #3 – Call the chat completions API again, including the response from your function to get a final response</a:t>
          </a:r>
        </a:p>
      </dgm:t>
    </dgm:pt>
    <dgm:pt modelId="{97E5DFA6-BB99-4CB1-83D7-8FDA281A8C4F}" type="parTrans" cxnId="{07418BCE-04A8-479F-AC3D-BB83F4BDF431}">
      <dgm:prSet/>
      <dgm:spPr/>
      <dgm:t>
        <a:bodyPr/>
        <a:lstStyle/>
        <a:p>
          <a:endParaRPr lang="en-US"/>
        </a:p>
      </dgm:t>
    </dgm:pt>
    <dgm:pt modelId="{2F2B1E3B-7E09-4EC7-93F5-3FA51442924C}" type="sibTrans" cxnId="{07418BCE-04A8-479F-AC3D-BB83F4BDF431}">
      <dgm:prSet/>
      <dgm:spPr/>
      <dgm:t>
        <a:bodyPr/>
        <a:lstStyle/>
        <a:p>
          <a:endParaRPr lang="en-US"/>
        </a:p>
      </dgm:t>
    </dgm:pt>
    <dgm:pt modelId="{E446E290-AD03-4FED-9518-4A693C5845F7}" type="pres">
      <dgm:prSet presAssocID="{EFB3B08F-7FA2-4584-B738-986A1370F182}" presName="root" presStyleCnt="0">
        <dgm:presLayoutVars>
          <dgm:dir/>
          <dgm:resizeHandles val="exact"/>
        </dgm:presLayoutVars>
      </dgm:prSet>
      <dgm:spPr/>
    </dgm:pt>
    <dgm:pt modelId="{8ED2D853-568F-41A6-986B-3822F96846FA}" type="pres">
      <dgm:prSet presAssocID="{263F105D-5C62-4D23-AB8D-7255D12167B0}" presName="compNode" presStyleCnt="0"/>
      <dgm:spPr/>
    </dgm:pt>
    <dgm:pt modelId="{4FCA0E39-3943-4154-B17B-A506E3A80370}" type="pres">
      <dgm:prSet presAssocID="{263F105D-5C62-4D23-AB8D-7255D12167B0}" presName="bgRect" presStyleLbl="bgShp" presStyleIdx="0" presStyleCnt="3"/>
      <dgm:spPr/>
    </dgm:pt>
    <dgm:pt modelId="{7BEF1408-5795-42E3-83C0-C2C975370957}" type="pres">
      <dgm:prSet presAssocID="{263F105D-5C62-4D23-AB8D-7255D12167B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btitles"/>
        </a:ext>
      </dgm:extLst>
    </dgm:pt>
    <dgm:pt modelId="{FC41C87A-75EC-4660-8817-A64D01340EF8}" type="pres">
      <dgm:prSet presAssocID="{263F105D-5C62-4D23-AB8D-7255D12167B0}" presName="spaceRect" presStyleCnt="0"/>
      <dgm:spPr/>
    </dgm:pt>
    <dgm:pt modelId="{3CFA564D-2730-453D-BA78-DCE1DBE3C05F}" type="pres">
      <dgm:prSet presAssocID="{263F105D-5C62-4D23-AB8D-7255D12167B0}" presName="parTx" presStyleLbl="revTx" presStyleIdx="0" presStyleCnt="3">
        <dgm:presLayoutVars>
          <dgm:chMax val="0"/>
          <dgm:chPref val="0"/>
        </dgm:presLayoutVars>
      </dgm:prSet>
      <dgm:spPr/>
    </dgm:pt>
    <dgm:pt modelId="{A8F35825-9D30-4CC8-9414-E456AFF3087F}" type="pres">
      <dgm:prSet presAssocID="{9B9BB355-40A2-43AB-AD8F-D68F5E6BA077}" presName="sibTrans" presStyleCnt="0"/>
      <dgm:spPr/>
    </dgm:pt>
    <dgm:pt modelId="{11D37338-DD85-4D32-BD49-25EA7C53AB4D}" type="pres">
      <dgm:prSet presAssocID="{09BDAEFB-85B2-4180-BD90-DC60CD38FFF5}" presName="compNode" presStyleCnt="0"/>
      <dgm:spPr/>
    </dgm:pt>
    <dgm:pt modelId="{421A973F-0242-4954-AFD0-5CDBC21DF1EB}" type="pres">
      <dgm:prSet presAssocID="{09BDAEFB-85B2-4180-BD90-DC60CD38FFF5}" presName="bgRect" presStyleLbl="bgShp" presStyleIdx="1" presStyleCnt="3"/>
      <dgm:spPr/>
    </dgm:pt>
    <dgm:pt modelId="{B0EA1B83-C3CC-4568-B522-D043F66BE23A}" type="pres">
      <dgm:prSet presAssocID="{09BDAEFB-85B2-4180-BD90-DC60CD38FFF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505F7400-5BA9-4B22-A164-3928050AF872}" type="pres">
      <dgm:prSet presAssocID="{09BDAEFB-85B2-4180-BD90-DC60CD38FFF5}" presName="spaceRect" presStyleCnt="0"/>
      <dgm:spPr/>
    </dgm:pt>
    <dgm:pt modelId="{61C18BE4-46FC-4894-B6CA-A2BAC341A6E1}" type="pres">
      <dgm:prSet presAssocID="{09BDAEFB-85B2-4180-BD90-DC60CD38FFF5}" presName="parTx" presStyleLbl="revTx" presStyleIdx="1" presStyleCnt="3">
        <dgm:presLayoutVars>
          <dgm:chMax val="0"/>
          <dgm:chPref val="0"/>
        </dgm:presLayoutVars>
      </dgm:prSet>
      <dgm:spPr/>
    </dgm:pt>
    <dgm:pt modelId="{AEE52D46-490E-486F-B1E9-E84493FBCA30}" type="pres">
      <dgm:prSet presAssocID="{A77A672A-D0F9-4F9B-89A3-C76E812711EB}" presName="sibTrans" presStyleCnt="0"/>
      <dgm:spPr/>
    </dgm:pt>
    <dgm:pt modelId="{6F3A4C7C-F00E-47EB-BBE7-33F8AAA1C82F}" type="pres">
      <dgm:prSet presAssocID="{D72DA7A7-691B-4C98-A994-59C772C564C1}" presName="compNode" presStyleCnt="0"/>
      <dgm:spPr/>
    </dgm:pt>
    <dgm:pt modelId="{FD175F20-5C40-46B8-9B3F-D6F3E5B09B1E}" type="pres">
      <dgm:prSet presAssocID="{D72DA7A7-691B-4C98-A994-59C772C564C1}" presName="bgRect" presStyleLbl="bgShp" presStyleIdx="2" presStyleCnt="3"/>
      <dgm:spPr/>
    </dgm:pt>
    <dgm:pt modelId="{04F2210A-EB2E-438D-BA28-86F982AAB560}" type="pres">
      <dgm:prSet presAssocID="{D72DA7A7-691B-4C98-A994-59C772C564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ch"/>
        </a:ext>
      </dgm:extLst>
    </dgm:pt>
    <dgm:pt modelId="{D8F505FC-1FAA-431F-8B0A-96CE6904384B}" type="pres">
      <dgm:prSet presAssocID="{D72DA7A7-691B-4C98-A994-59C772C564C1}" presName="spaceRect" presStyleCnt="0"/>
      <dgm:spPr/>
    </dgm:pt>
    <dgm:pt modelId="{B946BFC0-53EC-40CA-A45F-EFD7F77579D2}" type="pres">
      <dgm:prSet presAssocID="{D72DA7A7-691B-4C98-A994-59C772C564C1}" presName="parTx" presStyleLbl="revTx" presStyleIdx="2" presStyleCnt="3">
        <dgm:presLayoutVars>
          <dgm:chMax val="0"/>
          <dgm:chPref val="0"/>
        </dgm:presLayoutVars>
      </dgm:prSet>
      <dgm:spPr/>
    </dgm:pt>
  </dgm:ptLst>
  <dgm:cxnLst>
    <dgm:cxn modelId="{576B7815-C8D0-413C-8B5F-3F9322D76329}" type="presOf" srcId="{263F105D-5C62-4D23-AB8D-7255D12167B0}" destId="{3CFA564D-2730-453D-BA78-DCE1DBE3C05F}" srcOrd="0" destOrd="0" presId="urn:microsoft.com/office/officeart/2018/2/layout/IconVerticalSolidList"/>
    <dgm:cxn modelId="{BF1E7816-CA28-4B15-89B1-12C5AA9A0ADB}" type="presOf" srcId="{D72DA7A7-691B-4C98-A994-59C772C564C1}" destId="{B946BFC0-53EC-40CA-A45F-EFD7F77579D2}" srcOrd="0" destOrd="0" presId="urn:microsoft.com/office/officeart/2018/2/layout/IconVerticalSolidList"/>
    <dgm:cxn modelId="{55B4A670-D8F1-42DE-979B-8B73C4640827}" type="presOf" srcId="{09BDAEFB-85B2-4180-BD90-DC60CD38FFF5}" destId="{61C18BE4-46FC-4894-B6CA-A2BAC341A6E1}" srcOrd="0" destOrd="0" presId="urn:microsoft.com/office/officeart/2018/2/layout/IconVerticalSolidList"/>
    <dgm:cxn modelId="{153E84A2-EEEB-4A58-B80C-54DA99874164}" srcId="{EFB3B08F-7FA2-4584-B738-986A1370F182}" destId="{263F105D-5C62-4D23-AB8D-7255D12167B0}" srcOrd="0" destOrd="0" parTransId="{B486C6F3-DDB8-4F94-9D13-0E0F875F280F}" sibTransId="{9B9BB355-40A2-43AB-AD8F-D68F5E6BA077}"/>
    <dgm:cxn modelId="{3ED7A2A3-D273-44DA-936D-C6FFC325E361}" srcId="{EFB3B08F-7FA2-4584-B738-986A1370F182}" destId="{09BDAEFB-85B2-4180-BD90-DC60CD38FFF5}" srcOrd="1" destOrd="0" parTransId="{748B4F55-AAB0-43A3-B3B4-7957FD362E43}" sibTransId="{A77A672A-D0F9-4F9B-89A3-C76E812711EB}"/>
    <dgm:cxn modelId="{07418BCE-04A8-479F-AC3D-BB83F4BDF431}" srcId="{EFB3B08F-7FA2-4584-B738-986A1370F182}" destId="{D72DA7A7-691B-4C98-A994-59C772C564C1}" srcOrd="2" destOrd="0" parTransId="{97E5DFA6-BB99-4CB1-83D7-8FDA281A8C4F}" sibTransId="{2F2B1E3B-7E09-4EC7-93F5-3FA51442924C}"/>
    <dgm:cxn modelId="{9CB1CBE5-84C9-48D8-B04F-63FA58E591ED}" type="presOf" srcId="{EFB3B08F-7FA2-4584-B738-986A1370F182}" destId="{E446E290-AD03-4FED-9518-4A693C5845F7}" srcOrd="0" destOrd="0" presId="urn:microsoft.com/office/officeart/2018/2/layout/IconVerticalSolidList"/>
    <dgm:cxn modelId="{F89F43CB-8F1C-4650-9737-FD5CB0F3E32C}" type="presParOf" srcId="{E446E290-AD03-4FED-9518-4A693C5845F7}" destId="{8ED2D853-568F-41A6-986B-3822F96846FA}" srcOrd="0" destOrd="0" presId="urn:microsoft.com/office/officeart/2018/2/layout/IconVerticalSolidList"/>
    <dgm:cxn modelId="{D1C9AFCE-635A-4C0F-9139-9BAADE47994A}" type="presParOf" srcId="{8ED2D853-568F-41A6-986B-3822F96846FA}" destId="{4FCA0E39-3943-4154-B17B-A506E3A80370}" srcOrd="0" destOrd="0" presId="urn:microsoft.com/office/officeart/2018/2/layout/IconVerticalSolidList"/>
    <dgm:cxn modelId="{E65FFC77-ACC3-42CA-BE40-9274C9A05A62}" type="presParOf" srcId="{8ED2D853-568F-41A6-986B-3822F96846FA}" destId="{7BEF1408-5795-42E3-83C0-C2C975370957}" srcOrd="1" destOrd="0" presId="urn:microsoft.com/office/officeart/2018/2/layout/IconVerticalSolidList"/>
    <dgm:cxn modelId="{5A45B4CF-F006-43C8-9A70-522C7AEA51DC}" type="presParOf" srcId="{8ED2D853-568F-41A6-986B-3822F96846FA}" destId="{FC41C87A-75EC-4660-8817-A64D01340EF8}" srcOrd="2" destOrd="0" presId="urn:microsoft.com/office/officeart/2018/2/layout/IconVerticalSolidList"/>
    <dgm:cxn modelId="{C52E530B-CF3C-4A81-8472-17FDB2F1E9F0}" type="presParOf" srcId="{8ED2D853-568F-41A6-986B-3822F96846FA}" destId="{3CFA564D-2730-453D-BA78-DCE1DBE3C05F}" srcOrd="3" destOrd="0" presId="urn:microsoft.com/office/officeart/2018/2/layout/IconVerticalSolidList"/>
    <dgm:cxn modelId="{265108E2-6756-4403-9ED0-C1CA78D9E40E}" type="presParOf" srcId="{E446E290-AD03-4FED-9518-4A693C5845F7}" destId="{A8F35825-9D30-4CC8-9414-E456AFF3087F}" srcOrd="1" destOrd="0" presId="urn:microsoft.com/office/officeart/2018/2/layout/IconVerticalSolidList"/>
    <dgm:cxn modelId="{D99F51EB-6521-42F1-A85C-DF4300B34B7B}" type="presParOf" srcId="{E446E290-AD03-4FED-9518-4A693C5845F7}" destId="{11D37338-DD85-4D32-BD49-25EA7C53AB4D}" srcOrd="2" destOrd="0" presId="urn:microsoft.com/office/officeart/2018/2/layout/IconVerticalSolidList"/>
    <dgm:cxn modelId="{5D2534F4-5971-4442-B31C-90A411A5ED3F}" type="presParOf" srcId="{11D37338-DD85-4D32-BD49-25EA7C53AB4D}" destId="{421A973F-0242-4954-AFD0-5CDBC21DF1EB}" srcOrd="0" destOrd="0" presId="urn:microsoft.com/office/officeart/2018/2/layout/IconVerticalSolidList"/>
    <dgm:cxn modelId="{01599D89-2761-4472-869F-4D68F1B871CB}" type="presParOf" srcId="{11D37338-DD85-4D32-BD49-25EA7C53AB4D}" destId="{B0EA1B83-C3CC-4568-B522-D043F66BE23A}" srcOrd="1" destOrd="0" presId="urn:microsoft.com/office/officeart/2018/2/layout/IconVerticalSolidList"/>
    <dgm:cxn modelId="{9164D955-1B56-40A1-BC80-513052F08223}" type="presParOf" srcId="{11D37338-DD85-4D32-BD49-25EA7C53AB4D}" destId="{505F7400-5BA9-4B22-A164-3928050AF872}" srcOrd="2" destOrd="0" presId="urn:microsoft.com/office/officeart/2018/2/layout/IconVerticalSolidList"/>
    <dgm:cxn modelId="{E3A89FEF-071F-4D1E-8D0E-9D7D5FCC5F6B}" type="presParOf" srcId="{11D37338-DD85-4D32-BD49-25EA7C53AB4D}" destId="{61C18BE4-46FC-4894-B6CA-A2BAC341A6E1}" srcOrd="3" destOrd="0" presId="urn:microsoft.com/office/officeart/2018/2/layout/IconVerticalSolidList"/>
    <dgm:cxn modelId="{D3B90FBF-E716-4444-8042-81A74B98CCFD}" type="presParOf" srcId="{E446E290-AD03-4FED-9518-4A693C5845F7}" destId="{AEE52D46-490E-486F-B1E9-E84493FBCA30}" srcOrd="3" destOrd="0" presId="urn:microsoft.com/office/officeart/2018/2/layout/IconVerticalSolidList"/>
    <dgm:cxn modelId="{F1817108-A4E0-4943-956D-E113C6AC25D6}" type="presParOf" srcId="{E446E290-AD03-4FED-9518-4A693C5845F7}" destId="{6F3A4C7C-F00E-47EB-BBE7-33F8AAA1C82F}" srcOrd="4" destOrd="0" presId="urn:microsoft.com/office/officeart/2018/2/layout/IconVerticalSolidList"/>
    <dgm:cxn modelId="{34D2C962-BE99-4BFE-A388-9B6B64DAE67D}" type="presParOf" srcId="{6F3A4C7C-F00E-47EB-BBE7-33F8AAA1C82F}" destId="{FD175F20-5C40-46B8-9B3F-D6F3E5B09B1E}" srcOrd="0" destOrd="0" presId="urn:microsoft.com/office/officeart/2018/2/layout/IconVerticalSolidList"/>
    <dgm:cxn modelId="{3A08A289-E95D-45CD-B157-4460421192F6}" type="presParOf" srcId="{6F3A4C7C-F00E-47EB-BBE7-33F8AAA1C82F}" destId="{04F2210A-EB2E-438D-BA28-86F982AAB560}" srcOrd="1" destOrd="0" presId="urn:microsoft.com/office/officeart/2018/2/layout/IconVerticalSolidList"/>
    <dgm:cxn modelId="{97D7BD24-D32E-4669-9B8A-DADD2009B087}" type="presParOf" srcId="{6F3A4C7C-F00E-47EB-BBE7-33F8AAA1C82F}" destId="{D8F505FC-1FAA-431F-8B0A-96CE6904384B}" srcOrd="2" destOrd="0" presId="urn:microsoft.com/office/officeart/2018/2/layout/IconVerticalSolidList"/>
    <dgm:cxn modelId="{5C2BA9C7-4BD4-4370-982D-2BD6171E5870}" type="presParOf" srcId="{6F3A4C7C-F00E-47EB-BBE7-33F8AAA1C82F}" destId="{B946BFC0-53EC-40CA-A45F-EFD7F77579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8C35AB-95B8-4C22-8A28-1B25FAE9F927}"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F5EF1278-0B55-429E-A3A6-54D904FC22A8}">
      <dgm:prSet/>
      <dgm:spPr/>
      <dgm:t>
        <a:bodyPr/>
        <a:lstStyle/>
        <a:p>
          <a:r>
            <a:rPr lang="en-US"/>
            <a:t>Retrieve data from data sources or APIs</a:t>
          </a:r>
        </a:p>
      </dgm:t>
    </dgm:pt>
    <dgm:pt modelId="{4547A55C-799D-4FB3-87D3-2A53F64D13D3}" type="parTrans" cxnId="{F958FD34-84EA-4CB6-911A-7BA16B949107}">
      <dgm:prSet/>
      <dgm:spPr/>
      <dgm:t>
        <a:bodyPr/>
        <a:lstStyle/>
        <a:p>
          <a:endParaRPr lang="en-US"/>
        </a:p>
      </dgm:t>
    </dgm:pt>
    <dgm:pt modelId="{9FCCEB59-6AFF-4D3C-83B8-491A8D8E067C}" type="sibTrans" cxnId="{F958FD34-84EA-4CB6-911A-7BA16B949107}">
      <dgm:prSet/>
      <dgm:spPr/>
      <dgm:t>
        <a:bodyPr/>
        <a:lstStyle/>
        <a:p>
          <a:endParaRPr lang="en-US"/>
        </a:p>
      </dgm:t>
    </dgm:pt>
    <dgm:pt modelId="{9B5780C9-796B-4D0D-8380-59032AD12428}">
      <dgm:prSet/>
      <dgm:spPr/>
      <dgm:t>
        <a:bodyPr/>
        <a:lstStyle/>
        <a:p>
          <a:r>
            <a:rPr lang="en-US"/>
            <a:t>Integrating with APIs or tools</a:t>
          </a:r>
        </a:p>
      </dgm:t>
    </dgm:pt>
    <dgm:pt modelId="{C1BC2B1E-A4E9-4C88-9E7D-3644000F6ACD}" type="parTrans" cxnId="{D822F2B4-6BAA-43A8-8920-9855D313D8D9}">
      <dgm:prSet/>
      <dgm:spPr/>
      <dgm:t>
        <a:bodyPr/>
        <a:lstStyle/>
        <a:p>
          <a:endParaRPr lang="en-US"/>
        </a:p>
      </dgm:t>
    </dgm:pt>
    <dgm:pt modelId="{CF9E6033-F127-4E2B-9761-C9AA54331E06}" type="sibTrans" cxnId="{D822F2B4-6BAA-43A8-8920-9855D313D8D9}">
      <dgm:prSet/>
      <dgm:spPr/>
      <dgm:t>
        <a:bodyPr/>
        <a:lstStyle/>
        <a:p>
          <a:endParaRPr lang="en-US"/>
        </a:p>
      </dgm:t>
    </dgm:pt>
    <dgm:pt modelId="{D399C731-2B36-4D9A-B291-BB086DB7914B}">
      <dgm:prSet/>
      <dgm:spPr/>
      <dgm:t>
        <a:bodyPr/>
        <a:lstStyle/>
        <a:p>
          <a:r>
            <a:rPr lang="en-US"/>
            <a:t>Creating structured outputs</a:t>
          </a:r>
        </a:p>
      </dgm:t>
    </dgm:pt>
    <dgm:pt modelId="{E25CCA8A-F3D6-45F0-BC16-3AFA63798014}" type="parTrans" cxnId="{7AEFB1FD-E993-4151-B72F-D11D4A36DB6C}">
      <dgm:prSet/>
      <dgm:spPr/>
      <dgm:t>
        <a:bodyPr/>
        <a:lstStyle/>
        <a:p>
          <a:endParaRPr lang="en-US"/>
        </a:p>
      </dgm:t>
    </dgm:pt>
    <dgm:pt modelId="{E50A7203-5250-4D13-A18C-670EE3149906}" type="sibTrans" cxnId="{7AEFB1FD-E993-4151-B72F-D11D4A36DB6C}">
      <dgm:prSet/>
      <dgm:spPr/>
      <dgm:t>
        <a:bodyPr/>
        <a:lstStyle/>
        <a:p>
          <a:endParaRPr lang="en-US"/>
        </a:p>
      </dgm:t>
    </dgm:pt>
    <dgm:pt modelId="{C3FCCCAE-5F7C-4AA6-8A00-7DBDBF34A8E7}" type="pres">
      <dgm:prSet presAssocID="{798C35AB-95B8-4C22-8A28-1B25FAE9F927}" presName="root" presStyleCnt="0">
        <dgm:presLayoutVars>
          <dgm:dir/>
          <dgm:resizeHandles val="exact"/>
        </dgm:presLayoutVars>
      </dgm:prSet>
      <dgm:spPr/>
    </dgm:pt>
    <dgm:pt modelId="{7FFAE5F3-1544-4B8C-9ECF-5CD555851CE2}" type="pres">
      <dgm:prSet presAssocID="{F5EF1278-0B55-429E-A3A6-54D904FC22A8}" presName="compNode" presStyleCnt="0"/>
      <dgm:spPr/>
    </dgm:pt>
    <dgm:pt modelId="{F1D54B42-1E66-41D8-A143-8A075E998439}" type="pres">
      <dgm:prSet presAssocID="{F5EF1278-0B55-429E-A3A6-54D904FC22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90871559-713C-4E61-9572-0BF550927B23}" type="pres">
      <dgm:prSet presAssocID="{F5EF1278-0B55-429E-A3A6-54D904FC22A8}" presName="spaceRect" presStyleCnt="0"/>
      <dgm:spPr/>
    </dgm:pt>
    <dgm:pt modelId="{05751C0A-6BB1-425C-B901-711F4DE84A06}" type="pres">
      <dgm:prSet presAssocID="{F5EF1278-0B55-429E-A3A6-54D904FC22A8}" presName="textRect" presStyleLbl="revTx" presStyleIdx="0" presStyleCnt="3">
        <dgm:presLayoutVars>
          <dgm:chMax val="1"/>
          <dgm:chPref val="1"/>
        </dgm:presLayoutVars>
      </dgm:prSet>
      <dgm:spPr/>
    </dgm:pt>
    <dgm:pt modelId="{B6BA63DC-F453-440E-89C2-A182F256B557}" type="pres">
      <dgm:prSet presAssocID="{9FCCEB59-6AFF-4D3C-83B8-491A8D8E067C}" presName="sibTrans" presStyleCnt="0"/>
      <dgm:spPr/>
    </dgm:pt>
    <dgm:pt modelId="{8DFF54FB-EA66-471F-9359-0AF72FDE1E0A}" type="pres">
      <dgm:prSet presAssocID="{9B5780C9-796B-4D0D-8380-59032AD12428}" presName="compNode" presStyleCnt="0"/>
      <dgm:spPr/>
    </dgm:pt>
    <dgm:pt modelId="{C931FCAE-3C6E-4439-8632-61032F7E3417}" type="pres">
      <dgm:prSet presAssocID="{9B5780C9-796B-4D0D-8380-59032AD1242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AADD6D36-BFDE-4BC5-8A53-2FDF06F45A15}" type="pres">
      <dgm:prSet presAssocID="{9B5780C9-796B-4D0D-8380-59032AD12428}" presName="spaceRect" presStyleCnt="0"/>
      <dgm:spPr/>
    </dgm:pt>
    <dgm:pt modelId="{B0A4479D-3090-410A-902A-DA851CE0A961}" type="pres">
      <dgm:prSet presAssocID="{9B5780C9-796B-4D0D-8380-59032AD12428}" presName="textRect" presStyleLbl="revTx" presStyleIdx="1" presStyleCnt="3">
        <dgm:presLayoutVars>
          <dgm:chMax val="1"/>
          <dgm:chPref val="1"/>
        </dgm:presLayoutVars>
      </dgm:prSet>
      <dgm:spPr/>
    </dgm:pt>
    <dgm:pt modelId="{1099ACA3-2EA6-48AF-A1D6-76744BA1724D}" type="pres">
      <dgm:prSet presAssocID="{CF9E6033-F127-4E2B-9761-C9AA54331E06}" presName="sibTrans" presStyleCnt="0"/>
      <dgm:spPr/>
    </dgm:pt>
    <dgm:pt modelId="{F9C99CAB-8807-4C63-8161-1EC32A51B976}" type="pres">
      <dgm:prSet presAssocID="{D399C731-2B36-4D9A-B291-BB086DB7914B}" presName="compNode" presStyleCnt="0"/>
      <dgm:spPr/>
    </dgm:pt>
    <dgm:pt modelId="{07EA36B1-1926-4C3E-B514-200C5BBC6D13}" type="pres">
      <dgm:prSet presAssocID="{D399C731-2B36-4D9A-B291-BB086DB791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1A7C22EE-0690-44C9-A0D1-6CBB33A7004F}" type="pres">
      <dgm:prSet presAssocID="{D399C731-2B36-4D9A-B291-BB086DB7914B}" presName="spaceRect" presStyleCnt="0"/>
      <dgm:spPr/>
    </dgm:pt>
    <dgm:pt modelId="{00D008F0-B49C-4F8E-AB90-6AAD0E36CD1C}" type="pres">
      <dgm:prSet presAssocID="{D399C731-2B36-4D9A-B291-BB086DB7914B}" presName="textRect" presStyleLbl="revTx" presStyleIdx="2" presStyleCnt="3">
        <dgm:presLayoutVars>
          <dgm:chMax val="1"/>
          <dgm:chPref val="1"/>
        </dgm:presLayoutVars>
      </dgm:prSet>
      <dgm:spPr/>
    </dgm:pt>
  </dgm:ptLst>
  <dgm:cxnLst>
    <dgm:cxn modelId="{CBE31011-1C89-4962-A8C7-16F4E80F27A5}" type="presOf" srcId="{9B5780C9-796B-4D0D-8380-59032AD12428}" destId="{B0A4479D-3090-410A-902A-DA851CE0A961}" srcOrd="0" destOrd="0" presId="urn:microsoft.com/office/officeart/2018/2/layout/IconLabelList"/>
    <dgm:cxn modelId="{F958FD34-84EA-4CB6-911A-7BA16B949107}" srcId="{798C35AB-95B8-4C22-8A28-1B25FAE9F927}" destId="{F5EF1278-0B55-429E-A3A6-54D904FC22A8}" srcOrd="0" destOrd="0" parTransId="{4547A55C-799D-4FB3-87D3-2A53F64D13D3}" sibTransId="{9FCCEB59-6AFF-4D3C-83B8-491A8D8E067C}"/>
    <dgm:cxn modelId="{C09AE86E-C1D0-43E3-AA07-F56C5832DAE3}" type="presOf" srcId="{798C35AB-95B8-4C22-8A28-1B25FAE9F927}" destId="{C3FCCCAE-5F7C-4AA6-8A00-7DBDBF34A8E7}" srcOrd="0" destOrd="0" presId="urn:microsoft.com/office/officeart/2018/2/layout/IconLabelList"/>
    <dgm:cxn modelId="{D822F2B4-6BAA-43A8-8920-9855D313D8D9}" srcId="{798C35AB-95B8-4C22-8A28-1B25FAE9F927}" destId="{9B5780C9-796B-4D0D-8380-59032AD12428}" srcOrd="1" destOrd="0" parTransId="{C1BC2B1E-A4E9-4C88-9E7D-3644000F6ACD}" sibTransId="{CF9E6033-F127-4E2B-9761-C9AA54331E06}"/>
    <dgm:cxn modelId="{E49837CB-BCDD-40F1-868C-907612ABCFE9}" type="presOf" srcId="{D399C731-2B36-4D9A-B291-BB086DB7914B}" destId="{00D008F0-B49C-4F8E-AB90-6AAD0E36CD1C}" srcOrd="0" destOrd="0" presId="urn:microsoft.com/office/officeart/2018/2/layout/IconLabelList"/>
    <dgm:cxn modelId="{CA3C5ECB-3BA8-40AB-B680-04EC1A25ECD7}" type="presOf" srcId="{F5EF1278-0B55-429E-A3A6-54D904FC22A8}" destId="{05751C0A-6BB1-425C-B901-711F4DE84A06}" srcOrd="0" destOrd="0" presId="urn:microsoft.com/office/officeart/2018/2/layout/IconLabelList"/>
    <dgm:cxn modelId="{7AEFB1FD-E993-4151-B72F-D11D4A36DB6C}" srcId="{798C35AB-95B8-4C22-8A28-1B25FAE9F927}" destId="{D399C731-2B36-4D9A-B291-BB086DB7914B}" srcOrd="2" destOrd="0" parTransId="{E25CCA8A-F3D6-45F0-BC16-3AFA63798014}" sibTransId="{E50A7203-5250-4D13-A18C-670EE3149906}"/>
    <dgm:cxn modelId="{D3E742B5-8D74-4799-9961-AA7712C29EC3}" type="presParOf" srcId="{C3FCCCAE-5F7C-4AA6-8A00-7DBDBF34A8E7}" destId="{7FFAE5F3-1544-4B8C-9ECF-5CD555851CE2}" srcOrd="0" destOrd="0" presId="urn:microsoft.com/office/officeart/2018/2/layout/IconLabelList"/>
    <dgm:cxn modelId="{A512F489-41C3-46FC-B162-DD3933754003}" type="presParOf" srcId="{7FFAE5F3-1544-4B8C-9ECF-5CD555851CE2}" destId="{F1D54B42-1E66-41D8-A143-8A075E998439}" srcOrd="0" destOrd="0" presId="urn:microsoft.com/office/officeart/2018/2/layout/IconLabelList"/>
    <dgm:cxn modelId="{D352DE36-7B8A-4C97-86CC-69089ECD5327}" type="presParOf" srcId="{7FFAE5F3-1544-4B8C-9ECF-5CD555851CE2}" destId="{90871559-713C-4E61-9572-0BF550927B23}" srcOrd="1" destOrd="0" presId="urn:microsoft.com/office/officeart/2018/2/layout/IconLabelList"/>
    <dgm:cxn modelId="{1E358C69-780E-40D4-AB94-C7CADDA6C9C5}" type="presParOf" srcId="{7FFAE5F3-1544-4B8C-9ECF-5CD555851CE2}" destId="{05751C0A-6BB1-425C-B901-711F4DE84A06}" srcOrd="2" destOrd="0" presId="urn:microsoft.com/office/officeart/2018/2/layout/IconLabelList"/>
    <dgm:cxn modelId="{93DB1505-DD85-4C27-BD0C-4C7142BAE037}" type="presParOf" srcId="{C3FCCCAE-5F7C-4AA6-8A00-7DBDBF34A8E7}" destId="{B6BA63DC-F453-440E-89C2-A182F256B557}" srcOrd="1" destOrd="0" presId="urn:microsoft.com/office/officeart/2018/2/layout/IconLabelList"/>
    <dgm:cxn modelId="{BE44F2F4-4DD9-4124-B3F3-C7659A38E97C}" type="presParOf" srcId="{C3FCCCAE-5F7C-4AA6-8A00-7DBDBF34A8E7}" destId="{8DFF54FB-EA66-471F-9359-0AF72FDE1E0A}" srcOrd="2" destOrd="0" presId="urn:microsoft.com/office/officeart/2018/2/layout/IconLabelList"/>
    <dgm:cxn modelId="{C5A194F7-8995-4C28-B2E5-0A66A79934B8}" type="presParOf" srcId="{8DFF54FB-EA66-471F-9359-0AF72FDE1E0A}" destId="{C931FCAE-3C6E-4439-8632-61032F7E3417}" srcOrd="0" destOrd="0" presId="urn:microsoft.com/office/officeart/2018/2/layout/IconLabelList"/>
    <dgm:cxn modelId="{E486F748-D5F7-4482-8BAA-CE8C1E7D435B}" type="presParOf" srcId="{8DFF54FB-EA66-471F-9359-0AF72FDE1E0A}" destId="{AADD6D36-BFDE-4BC5-8A53-2FDF06F45A15}" srcOrd="1" destOrd="0" presId="urn:microsoft.com/office/officeart/2018/2/layout/IconLabelList"/>
    <dgm:cxn modelId="{134BD589-EB1F-4670-905E-188DB1D181CC}" type="presParOf" srcId="{8DFF54FB-EA66-471F-9359-0AF72FDE1E0A}" destId="{B0A4479D-3090-410A-902A-DA851CE0A961}" srcOrd="2" destOrd="0" presId="urn:microsoft.com/office/officeart/2018/2/layout/IconLabelList"/>
    <dgm:cxn modelId="{5F58DCEA-5363-4BF3-B64A-71938C7DB540}" type="presParOf" srcId="{C3FCCCAE-5F7C-4AA6-8A00-7DBDBF34A8E7}" destId="{1099ACA3-2EA6-48AF-A1D6-76744BA1724D}" srcOrd="3" destOrd="0" presId="urn:microsoft.com/office/officeart/2018/2/layout/IconLabelList"/>
    <dgm:cxn modelId="{58D5C134-D80E-400D-A2FD-24E4CF2D9941}" type="presParOf" srcId="{C3FCCCAE-5F7C-4AA6-8A00-7DBDBF34A8E7}" destId="{F9C99CAB-8807-4C63-8161-1EC32A51B976}" srcOrd="4" destOrd="0" presId="urn:microsoft.com/office/officeart/2018/2/layout/IconLabelList"/>
    <dgm:cxn modelId="{AB6CF985-61DB-4F48-983F-5F0D25468E83}" type="presParOf" srcId="{F9C99CAB-8807-4C63-8161-1EC32A51B976}" destId="{07EA36B1-1926-4C3E-B514-200C5BBC6D13}" srcOrd="0" destOrd="0" presId="urn:microsoft.com/office/officeart/2018/2/layout/IconLabelList"/>
    <dgm:cxn modelId="{58744DF9-6CC6-4AAD-B61A-6EF30475136C}" type="presParOf" srcId="{F9C99CAB-8807-4C63-8161-1EC32A51B976}" destId="{1A7C22EE-0690-44C9-A0D1-6CBB33A7004F}" srcOrd="1" destOrd="0" presId="urn:microsoft.com/office/officeart/2018/2/layout/IconLabelList"/>
    <dgm:cxn modelId="{98CA2BD8-94F6-43BE-B74F-370BB5ACF71B}" type="presParOf" srcId="{F9C99CAB-8807-4C63-8161-1EC32A51B976}" destId="{00D008F0-B49C-4F8E-AB90-6AAD0E36CD1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4A17FD-1E47-465F-86C2-C392377DED98}"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DD44D56-01F5-4B06-9F19-8A3AFE18F312}">
      <dgm:prSet phldrT="[Text]"/>
      <dgm:spPr/>
      <dgm:t>
        <a:bodyPr/>
        <a:lstStyle/>
        <a:p>
          <a:pPr>
            <a:defRPr b="1"/>
          </a:pPr>
          <a:r>
            <a:rPr lang="en-US"/>
            <a:t>Whisper Model</a:t>
          </a:r>
        </a:p>
      </dgm:t>
    </dgm:pt>
    <dgm:pt modelId="{AA05A0C7-26F8-44AF-AF55-FD9F450EF95E}" type="parTrans" cxnId="{BC8C4E46-EF6C-4FA2-84E2-4ABCB7E1FE45}">
      <dgm:prSet/>
      <dgm:spPr/>
      <dgm:t>
        <a:bodyPr/>
        <a:lstStyle/>
        <a:p>
          <a:endParaRPr lang="en-US"/>
        </a:p>
      </dgm:t>
    </dgm:pt>
    <dgm:pt modelId="{829D105B-4BD1-44F4-A4DB-57D932196CF0}" type="sibTrans" cxnId="{BC8C4E46-EF6C-4FA2-84E2-4ABCB7E1FE45}">
      <dgm:prSet/>
      <dgm:spPr/>
      <dgm:t>
        <a:bodyPr/>
        <a:lstStyle/>
        <a:p>
          <a:endParaRPr lang="en-US"/>
        </a:p>
      </dgm:t>
    </dgm:pt>
    <dgm:pt modelId="{AFA45AC9-8063-43E8-9421-C8E7F8C2FF9A}">
      <dgm:prSet phldrT="[Text]"/>
      <dgm:spPr/>
      <dgm:t>
        <a:bodyPr/>
        <a:lstStyle/>
        <a:p>
          <a:r>
            <a:rPr lang="en-US"/>
            <a:t>Captioning, where readability by humans is important</a:t>
          </a:r>
        </a:p>
      </dgm:t>
    </dgm:pt>
    <dgm:pt modelId="{053D1905-C944-47E6-8656-34992CD5573C}" type="parTrans" cxnId="{5C9D11B7-BB9B-4FE6-87C5-94145FCE8129}">
      <dgm:prSet/>
      <dgm:spPr/>
      <dgm:t>
        <a:bodyPr/>
        <a:lstStyle/>
        <a:p>
          <a:endParaRPr lang="en-US"/>
        </a:p>
      </dgm:t>
    </dgm:pt>
    <dgm:pt modelId="{B07ED6A9-6209-43FF-A456-838F4298C2C2}" type="sibTrans" cxnId="{5C9D11B7-BB9B-4FE6-87C5-94145FCE8129}">
      <dgm:prSet/>
      <dgm:spPr/>
      <dgm:t>
        <a:bodyPr/>
        <a:lstStyle/>
        <a:p>
          <a:endParaRPr lang="en-US"/>
        </a:p>
      </dgm:t>
    </dgm:pt>
    <dgm:pt modelId="{0589A0CD-A6B3-4D37-83D6-F8934101ACC3}">
      <dgm:prSet phldrT="[Text]"/>
      <dgm:spPr/>
      <dgm:t>
        <a:bodyPr/>
        <a:lstStyle/>
        <a:p>
          <a:pPr>
            <a:defRPr b="1"/>
          </a:pPr>
          <a:r>
            <a:rPr lang="en-US"/>
            <a:t>Speech Model</a:t>
          </a:r>
        </a:p>
      </dgm:t>
    </dgm:pt>
    <dgm:pt modelId="{D009073B-BD6A-4402-8350-74FEC2C87EFA}" type="parTrans" cxnId="{63493600-1425-4D2A-B631-D39046452109}">
      <dgm:prSet/>
      <dgm:spPr/>
      <dgm:t>
        <a:bodyPr/>
        <a:lstStyle/>
        <a:p>
          <a:endParaRPr lang="en-US"/>
        </a:p>
      </dgm:t>
    </dgm:pt>
    <dgm:pt modelId="{994E5742-13A2-438F-96AB-B7A47BEFA9C9}" type="sibTrans" cxnId="{63493600-1425-4D2A-B631-D39046452109}">
      <dgm:prSet/>
      <dgm:spPr/>
      <dgm:t>
        <a:bodyPr/>
        <a:lstStyle/>
        <a:p>
          <a:endParaRPr lang="en-US"/>
        </a:p>
      </dgm:t>
    </dgm:pt>
    <dgm:pt modelId="{A1DE2FAE-B85A-45DF-955C-3EAE3D60A171}">
      <dgm:prSet phldrT="[Text]"/>
      <dgm:spPr/>
      <dgm:t>
        <a:bodyPr/>
        <a:lstStyle/>
        <a:p>
          <a:r>
            <a:rPr lang="en-US"/>
            <a:t>Real-time streaming audio speech to text processing (e.g. live captioning or in agent assist)</a:t>
          </a:r>
        </a:p>
      </dgm:t>
    </dgm:pt>
    <dgm:pt modelId="{84E88040-597E-4526-AA37-C7D5DCA08214}" type="parTrans" cxnId="{DCFBF003-54C9-405B-87EB-8489D82ACF8E}">
      <dgm:prSet/>
      <dgm:spPr/>
      <dgm:t>
        <a:bodyPr/>
        <a:lstStyle/>
        <a:p>
          <a:endParaRPr lang="en-US"/>
        </a:p>
      </dgm:t>
    </dgm:pt>
    <dgm:pt modelId="{C527CC2D-3B15-47F2-A3C3-AEE03180B883}" type="sibTrans" cxnId="{DCFBF003-54C9-405B-87EB-8489D82ACF8E}">
      <dgm:prSet/>
      <dgm:spPr/>
      <dgm:t>
        <a:bodyPr/>
        <a:lstStyle/>
        <a:p>
          <a:endParaRPr lang="en-US"/>
        </a:p>
      </dgm:t>
    </dgm:pt>
    <dgm:pt modelId="{14F18D19-3609-4022-A0CD-D80E94EF28B6}">
      <dgm:prSet phldrT="[Text]"/>
      <dgm:spPr/>
      <dgm:t>
        <a:bodyPr/>
        <a:lstStyle/>
        <a:p>
          <a:r>
            <a:rPr lang="en-US"/>
            <a:t>Mixed language audio.</a:t>
          </a:r>
        </a:p>
      </dgm:t>
    </dgm:pt>
    <dgm:pt modelId="{5AA61425-95E4-47D0-B93B-AADD07989496}" type="parTrans" cxnId="{24F44179-7694-4365-84FE-F4A76CD64AE4}">
      <dgm:prSet/>
      <dgm:spPr/>
      <dgm:t>
        <a:bodyPr/>
        <a:lstStyle/>
        <a:p>
          <a:endParaRPr lang="en-US"/>
        </a:p>
      </dgm:t>
    </dgm:pt>
    <dgm:pt modelId="{98AE90B7-4652-4EA0-B8D8-550E148E1DE2}" type="sibTrans" cxnId="{24F44179-7694-4365-84FE-F4A76CD64AE4}">
      <dgm:prSet/>
      <dgm:spPr/>
      <dgm:t>
        <a:bodyPr/>
        <a:lstStyle/>
        <a:p>
          <a:endParaRPr lang="en-US"/>
        </a:p>
      </dgm:t>
    </dgm:pt>
    <dgm:pt modelId="{65ECC49E-A5DB-45F6-BAE6-01FC9CFBFFFD}">
      <dgm:prSet phldrT="[Text]"/>
      <dgm:spPr/>
      <dgm:t>
        <a:bodyPr/>
        <a:lstStyle/>
        <a:p>
          <a:r>
            <a:rPr lang="en-US"/>
            <a:t>Single language transcription and translation where Azure AI Speech models are more accurate (e.g. tail languages, telephony audio).</a:t>
          </a:r>
        </a:p>
      </dgm:t>
    </dgm:pt>
    <dgm:pt modelId="{1249F518-A495-4760-AB03-61E449C7C0AA}" type="parTrans" cxnId="{AA4042AB-CC71-4CD8-B800-933E6228FE49}">
      <dgm:prSet/>
      <dgm:spPr/>
      <dgm:t>
        <a:bodyPr/>
        <a:lstStyle/>
        <a:p>
          <a:endParaRPr lang="en-US"/>
        </a:p>
      </dgm:t>
    </dgm:pt>
    <dgm:pt modelId="{351E2984-52EC-4D63-A3BF-D90E68323078}" type="sibTrans" cxnId="{AA4042AB-CC71-4CD8-B800-933E6228FE49}">
      <dgm:prSet/>
      <dgm:spPr/>
      <dgm:t>
        <a:bodyPr/>
        <a:lstStyle/>
        <a:p>
          <a:endParaRPr lang="en-US"/>
        </a:p>
      </dgm:t>
    </dgm:pt>
    <dgm:pt modelId="{8EE63187-5DE7-4C24-8505-D697DA5CAFAB}" type="pres">
      <dgm:prSet presAssocID="{F94A17FD-1E47-465F-86C2-C392377DED98}" presName="root" presStyleCnt="0">
        <dgm:presLayoutVars>
          <dgm:dir/>
          <dgm:resizeHandles val="exact"/>
        </dgm:presLayoutVars>
      </dgm:prSet>
      <dgm:spPr/>
    </dgm:pt>
    <dgm:pt modelId="{44212B5A-280A-49DC-AA8E-FBB4EC40185E}" type="pres">
      <dgm:prSet presAssocID="{0DD44D56-01F5-4B06-9F19-8A3AFE18F312}" presName="compNode" presStyleCnt="0"/>
      <dgm:spPr/>
    </dgm:pt>
    <dgm:pt modelId="{FE1F32FF-A39B-435C-849E-3A70F0C4A313}" type="pres">
      <dgm:prSet presAssocID="{0DD44D56-01F5-4B06-9F19-8A3AFE18F31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btitles with solid fill"/>
        </a:ext>
      </dgm:extLst>
    </dgm:pt>
    <dgm:pt modelId="{2F8EAA4A-CFFE-42EB-9B83-748617A88359}" type="pres">
      <dgm:prSet presAssocID="{0DD44D56-01F5-4B06-9F19-8A3AFE18F312}" presName="iconSpace" presStyleCnt="0"/>
      <dgm:spPr/>
    </dgm:pt>
    <dgm:pt modelId="{F3623F41-124D-46F8-B7DD-1D265602764A}" type="pres">
      <dgm:prSet presAssocID="{0DD44D56-01F5-4B06-9F19-8A3AFE18F312}" presName="parTx" presStyleLbl="revTx" presStyleIdx="0" presStyleCnt="4">
        <dgm:presLayoutVars>
          <dgm:chMax val="0"/>
          <dgm:chPref val="0"/>
        </dgm:presLayoutVars>
      </dgm:prSet>
      <dgm:spPr/>
    </dgm:pt>
    <dgm:pt modelId="{C01EA6EF-F956-42C1-A2D3-D5199496C852}" type="pres">
      <dgm:prSet presAssocID="{0DD44D56-01F5-4B06-9F19-8A3AFE18F312}" presName="txSpace" presStyleCnt="0"/>
      <dgm:spPr/>
    </dgm:pt>
    <dgm:pt modelId="{07D7099A-770E-4FE6-9010-E5F3B1EF49B4}" type="pres">
      <dgm:prSet presAssocID="{0DD44D56-01F5-4B06-9F19-8A3AFE18F312}" presName="desTx" presStyleLbl="revTx" presStyleIdx="1" presStyleCnt="4">
        <dgm:presLayoutVars/>
      </dgm:prSet>
      <dgm:spPr/>
    </dgm:pt>
    <dgm:pt modelId="{77D399C8-73CA-488D-AA88-60F9C222B14D}" type="pres">
      <dgm:prSet presAssocID="{829D105B-4BD1-44F4-A4DB-57D932196CF0}" presName="sibTrans" presStyleCnt="0"/>
      <dgm:spPr/>
    </dgm:pt>
    <dgm:pt modelId="{E9F47058-ABA3-4AA9-A70E-E1DDCD9F06DD}" type="pres">
      <dgm:prSet presAssocID="{0589A0CD-A6B3-4D37-83D6-F8934101ACC3}" presName="compNode" presStyleCnt="0"/>
      <dgm:spPr/>
    </dgm:pt>
    <dgm:pt modelId="{FFAA10DE-CFEB-4119-9328-4B091F367BCC}" type="pres">
      <dgm:prSet presAssocID="{0589A0CD-A6B3-4D37-83D6-F8934101AC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cast"/>
        </a:ext>
      </dgm:extLst>
    </dgm:pt>
    <dgm:pt modelId="{C698528D-6761-4604-A408-CA63915E63E4}" type="pres">
      <dgm:prSet presAssocID="{0589A0CD-A6B3-4D37-83D6-F8934101ACC3}" presName="iconSpace" presStyleCnt="0"/>
      <dgm:spPr/>
    </dgm:pt>
    <dgm:pt modelId="{1AF0B04F-C8A5-4124-88CA-623B793D786F}" type="pres">
      <dgm:prSet presAssocID="{0589A0CD-A6B3-4D37-83D6-F8934101ACC3}" presName="parTx" presStyleLbl="revTx" presStyleIdx="2" presStyleCnt="4" custScaleX="110000" custLinFactNeighborX="862">
        <dgm:presLayoutVars>
          <dgm:chMax val="0"/>
          <dgm:chPref val="0"/>
        </dgm:presLayoutVars>
      </dgm:prSet>
      <dgm:spPr/>
    </dgm:pt>
    <dgm:pt modelId="{961C375C-FBAB-46F9-8FA6-78DD5752684E}" type="pres">
      <dgm:prSet presAssocID="{0589A0CD-A6B3-4D37-83D6-F8934101ACC3}" presName="txSpace" presStyleCnt="0"/>
      <dgm:spPr/>
    </dgm:pt>
    <dgm:pt modelId="{26305FCC-4096-495B-906D-5B831D2EC952}" type="pres">
      <dgm:prSet presAssocID="{0589A0CD-A6B3-4D37-83D6-F8934101ACC3}" presName="desTx" presStyleLbl="revTx" presStyleIdx="3" presStyleCnt="4" custScaleX="110000">
        <dgm:presLayoutVars/>
      </dgm:prSet>
      <dgm:spPr/>
    </dgm:pt>
  </dgm:ptLst>
  <dgm:cxnLst>
    <dgm:cxn modelId="{63493600-1425-4D2A-B631-D39046452109}" srcId="{F94A17FD-1E47-465F-86C2-C392377DED98}" destId="{0589A0CD-A6B3-4D37-83D6-F8934101ACC3}" srcOrd="1" destOrd="0" parTransId="{D009073B-BD6A-4402-8350-74FEC2C87EFA}" sibTransId="{994E5742-13A2-438F-96AB-B7A47BEFA9C9}"/>
    <dgm:cxn modelId="{DCFBF003-54C9-405B-87EB-8489D82ACF8E}" srcId="{0589A0CD-A6B3-4D37-83D6-F8934101ACC3}" destId="{A1DE2FAE-B85A-45DF-955C-3EAE3D60A171}" srcOrd="0" destOrd="0" parTransId="{84E88040-597E-4526-AA37-C7D5DCA08214}" sibTransId="{C527CC2D-3B15-47F2-A3C3-AEE03180B883}"/>
    <dgm:cxn modelId="{222E351B-4D9F-44AC-9A40-D80C7170FB2E}" type="presOf" srcId="{14F18D19-3609-4022-A0CD-D80E94EF28B6}" destId="{07D7099A-770E-4FE6-9010-E5F3B1EF49B4}" srcOrd="0" destOrd="1" presId="urn:microsoft.com/office/officeart/2018/5/layout/CenteredIconLabelDescriptionList"/>
    <dgm:cxn modelId="{5C144D25-950E-413D-986D-78806F4045B6}" type="presOf" srcId="{0DD44D56-01F5-4B06-9F19-8A3AFE18F312}" destId="{F3623F41-124D-46F8-B7DD-1D265602764A}" srcOrd="0" destOrd="0" presId="urn:microsoft.com/office/officeart/2018/5/layout/CenteredIconLabelDescriptionList"/>
    <dgm:cxn modelId="{19303261-7B2F-497E-B8D7-89D2CBA39D9D}" type="presOf" srcId="{A1DE2FAE-B85A-45DF-955C-3EAE3D60A171}" destId="{26305FCC-4096-495B-906D-5B831D2EC952}" srcOrd="0" destOrd="0" presId="urn:microsoft.com/office/officeart/2018/5/layout/CenteredIconLabelDescriptionList"/>
    <dgm:cxn modelId="{E7E80262-78A7-4AC6-B3CF-AD06D1D2ED23}" type="presOf" srcId="{AFA45AC9-8063-43E8-9421-C8E7F8C2FF9A}" destId="{07D7099A-770E-4FE6-9010-E5F3B1EF49B4}" srcOrd="0" destOrd="0" presId="urn:microsoft.com/office/officeart/2018/5/layout/CenteredIconLabelDescriptionList"/>
    <dgm:cxn modelId="{BC8C4E46-EF6C-4FA2-84E2-4ABCB7E1FE45}" srcId="{F94A17FD-1E47-465F-86C2-C392377DED98}" destId="{0DD44D56-01F5-4B06-9F19-8A3AFE18F312}" srcOrd="0" destOrd="0" parTransId="{AA05A0C7-26F8-44AF-AF55-FD9F450EF95E}" sibTransId="{829D105B-4BD1-44F4-A4DB-57D932196CF0}"/>
    <dgm:cxn modelId="{573B474F-98C7-4F99-AFDC-A373C811EF3D}" type="presOf" srcId="{65ECC49E-A5DB-45F6-BAE6-01FC9CFBFFFD}" destId="{26305FCC-4096-495B-906D-5B831D2EC952}" srcOrd="0" destOrd="1" presId="urn:microsoft.com/office/officeart/2018/5/layout/CenteredIconLabelDescriptionList"/>
    <dgm:cxn modelId="{24F44179-7694-4365-84FE-F4A76CD64AE4}" srcId="{0DD44D56-01F5-4B06-9F19-8A3AFE18F312}" destId="{14F18D19-3609-4022-A0CD-D80E94EF28B6}" srcOrd="1" destOrd="0" parTransId="{5AA61425-95E4-47D0-B93B-AADD07989496}" sibTransId="{98AE90B7-4652-4EA0-B8D8-550E148E1DE2}"/>
    <dgm:cxn modelId="{AA4042AB-CC71-4CD8-B800-933E6228FE49}" srcId="{0589A0CD-A6B3-4D37-83D6-F8934101ACC3}" destId="{65ECC49E-A5DB-45F6-BAE6-01FC9CFBFFFD}" srcOrd="1" destOrd="0" parTransId="{1249F518-A495-4760-AB03-61E449C7C0AA}" sibTransId="{351E2984-52EC-4D63-A3BF-D90E68323078}"/>
    <dgm:cxn modelId="{5C9D11B7-BB9B-4FE6-87C5-94145FCE8129}" srcId="{0DD44D56-01F5-4B06-9F19-8A3AFE18F312}" destId="{AFA45AC9-8063-43E8-9421-C8E7F8C2FF9A}" srcOrd="0" destOrd="0" parTransId="{053D1905-C944-47E6-8656-34992CD5573C}" sibTransId="{B07ED6A9-6209-43FF-A456-838F4298C2C2}"/>
    <dgm:cxn modelId="{498D6AC4-1D53-4B55-8D05-1C3A64BA5ADD}" type="presOf" srcId="{F94A17FD-1E47-465F-86C2-C392377DED98}" destId="{8EE63187-5DE7-4C24-8505-D697DA5CAFAB}" srcOrd="0" destOrd="0" presId="urn:microsoft.com/office/officeart/2018/5/layout/CenteredIconLabelDescriptionList"/>
    <dgm:cxn modelId="{B722DAE5-F61F-4E36-9942-DA193EC0E275}" type="presOf" srcId="{0589A0CD-A6B3-4D37-83D6-F8934101ACC3}" destId="{1AF0B04F-C8A5-4124-88CA-623B793D786F}" srcOrd="0" destOrd="0" presId="urn:microsoft.com/office/officeart/2018/5/layout/CenteredIconLabelDescriptionList"/>
    <dgm:cxn modelId="{36DE2A5E-CDEF-4369-9FAF-70523B607406}" type="presParOf" srcId="{8EE63187-5DE7-4C24-8505-D697DA5CAFAB}" destId="{44212B5A-280A-49DC-AA8E-FBB4EC40185E}" srcOrd="0" destOrd="0" presId="urn:microsoft.com/office/officeart/2018/5/layout/CenteredIconLabelDescriptionList"/>
    <dgm:cxn modelId="{D57B5322-D4B8-4D4C-9DA3-62101F5445AC}" type="presParOf" srcId="{44212B5A-280A-49DC-AA8E-FBB4EC40185E}" destId="{FE1F32FF-A39B-435C-849E-3A70F0C4A313}" srcOrd="0" destOrd="0" presId="urn:microsoft.com/office/officeart/2018/5/layout/CenteredIconLabelDescriptionList"/>
    <dgm:cxn modelId="{51E046EB-7526-4AB3-8FBD-DF6C9D564AB4}" type="presParOf" srcId="{44212B5A-280A-49DC-AA8E-FBB4EC40185E}" destId="{2F8EAA4A-CFFE-42EB-9B83-748617A88359}" srcOrd="1" destOrd="0" presId="urn:microsoft.com/office/officeart/2018/5/layout/CenteredIconLabelDescriptionList"/>
    <dgm:cxn modelId="{5EF8FDE2-1DF3-4DDE-A650-AABE49C77E6E}" type="presParOf" srcId="{44212B5A-280A-49DC-AA8E-FBB4EC40185E}" destId="{F3623F41-124D-46F8-B7DD-1D265602764A}" srcOrd="2" destOrd="0" presId="urn:microsoft.com/office/officeart/2018/5/layout/CenteredIconLabelDescriptionList"/>
    <dgm:cxn modelId="{38EF5B42-F113-4A2B-9394-3649438FDEEA}" type="presParOf" srcId="{44212B5A-280A-49DC-AA8E-FBB4EC40185E}" destId="{C01EA6EF-F956-42C1-A2D3-D5199496C852}" srcOrd="3" destOrd="0" presId="urn:microsoft.com/office/officeart/2018/5/layout/CenteredIconLabelDescriptionList"/>
    <dgm:cxn modelId="{E16AB439-D09E-4A96-8F26-71F75150B1D4}" type="presParOf" srcId="{44212B5A-280A-49DC-AA8E-FBB4EC40185E}" destId="{07D7099A-770E-4FE6-9010-E5F3B1EF49B4}" srcOrd="4" destOrd="0" presId="urn:microsoft.com/office/officeart/2018/5/layout/CenteredIconLabelDescriptionList"/>
    <dgm:cxn modelId="{B78A6FEF-689B-43CE-82D9-0C73566CB298}" type="presParOf" srcId="{8EE63187-5DE7-4C24-8505-D697DA5CAFAB}" destId="{77D399C8-73CA-488D-AA88-60F9C222B14D}" srcOrd="1" destOrd="0" presId="urn:microsoft.com/office/officeart/2018/5/layout/CenteredIconLabelDescriptionList"/>
    <dgm:cxn modelId="{EF26FFBD-0E0D-4F0A-AB9A-73DF9C7C7B44}" type="presParOf" srcId="{8EE63187-5DE7-4C24-8505-D697DA5CAFAB}" destId="{E9F47058-ABA3-4AA9-A70E-E1DDCD9F06DD}" srcOrd="2" destOrd="0" presId="urn:microsoft.com/office/officeart/2018/5/layout/CenteredIconLabelDescriptionList"/>
    <dgm:cxn modelId="{858E1276-6F63-49E7-9E10-DEEE3BB78EBA}" type="presParOf" srcId="{E9F47058-ABA3-4AA9-A70E-E1DDCD9F06DD}" destId="{FFAA10DE-CFEB-4119-9328-4B091F367BCC}" srcOrd="0" destOrd="0" presId="urn:microsoft.com/office/officeart/2018/5/layout/CenteredIconLabelDescriptionList"/>
    <dgm:cxn modelId="{90F3AEC7-8B7C-4E90-B35E-6710641702ED}" type="presParOf" srcId="{E9F47058-ABA3-4AA9-A70E-E1DDCD9F06DD}" destId="{C698528D-6761-4604-A408-CA63915E63E4}" srcOrd="1" destOrd="0" presId="urn:microsoft.com/office/officeart/2018/5/layout/CenteredIconLabelDescriptionList"/>
    <dgm:cxn modelId="{DBA587AB-AEC2-4221-B0DF-B15FC00F9A0C}" type="presParOf" srcId="{E9F47058-ABA3-4AA9-A70E-E1DDCD9F06DD}" destId="{1AF0B04F-C8A5-4124-88CA-623B793D786F}" srcOrd="2" destOrd="0" presId="urn:microsoft.com/office/officeart/2018/5/layout/CenteredIconLabelDescriptionList"/>
    <dgm:cxn modelId="{958665D3-2ABD-4259-9E6C-DB8A5667E34D}" type="presParOf" srcId="{E9F47058-ABA3-4AA9-A70E-E1DDCD9F06DD}" destId="{961C375C-FBAB-46F9-8FA6-78DD5752684E}" srcOrd="3" destOrd="0" presId="urn:microsoft.com/office/officeart/2018/5/layout/CenteredIconLabelDescriptionList"/>
    <dgm:cxn modelId="{BA89C426-68DB-416F-BF1C-AFEE52586668}" type="presParOf" srcId="{E9F47058-ABA3-4AA9-A70E-E1DDCD9F06DD}" destId="{26305FCC-4096-495B-906D-5B831D2EC952}"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4A17FD-1E47-465F-86C2-C392377DED98}"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DD44D56-01F5-4B06-9F19-8A3AFE18F312}">
      <dgm:prSet phldrT="[Text]"/>
      <dgm:spPr/>
      <dgm:t>
        <a:bodyPr/>
        <a:lstStyle/>
        <a:p>
          <a:pPr>
            <a:lnSpc>
              <a:spcPct val="100000"/>
            </a:lnSpc>
            <a:defRPr b="1"/>
          </a:pPr>
          <a:r>
            <a:rPr lang="en-US" dirty="0"/>
            <a:t>Via Azure OpenAI Service</a:t>
          </a:r>
        </a:p>
      </dgm:t>
    </dgm:pt>
    <dgm:pt modelId="{AA05A0C7-26F8-44AF-AF55-FD9F450EF95E}" type="parTrans" cxnId="{BC8C4E46-EF6C-4FA2-84E2-4ABCB7E1FE45}">
      <dgm:prSet/>
      <dgm:spPr/>
      <dgm:t>
        <a:bodyPr/>
        <a:lstStyle/>
        <a:p>
          <a:endParaRPr lang="en-US"/>
        </a:p>
      </dgm:t>
    </dgm:pt>
    <dgm:pt modelId="{829D105B-4BD1-44F4-A4DB-57D932196CF0}" type="sibTrans" cxnId="{BC8C4E46-EF6C-4FA2-84E2-4ABCB7E1FE45}">
      <dgm:prSet/>
      <dgm:spPr/>
      <dgm:t>
        <a:bodyPr/>
        <a:lstStyle/>
        <a:p>
          <a:endParaRPr lang="en-US"/>
        </a:p>
      </dgm:t>
    </dgm:pt>
    <dgm:pt modelId="{AFA45AC9-8063-43E8-9421-C8E7F8C2FF9A}">
      <dgm:prSet phldrT="[Text]"/>
      <dgm:spPr/>
      <dgm:t>
        <a:bodyPr/>
        <a:lstStyle/>
        <a:p>
          <a:pPr>
            <a:lnSpc>
              <a:spcPct val="100000"/>
            </a:lnSpc>
          </a:pPr>
          <a:r>
            <a:rPr lang="en-US" dirty="0"/>
            <a:t>Customers who are looking for a simple </a:t>
          </a:r>
          <a:r>
            <a:rPr lang="en-US" dirty="0">
              <a:latin typeface="Segoe UI Semibold"/>
            </a:rPr>
            <a:t>API</a:t>
          </a:r>
          <a:r>
            <a:rPr lang="en-US" dirty="0"/>
            <a:t> to transcribe captured audio files</a:t>
          </a:r>
        </a:p>
      </dgm:t>
    </dgm:pt>
    <dgm:pt modelId="{053D1905-C944-47E6-8656-34992CD5573C}" type="parTrans" cxnId="{5C9D11B7-BB9B-4FE6-87C5-94145FCE8129}">
      <dgm:prSet/>
      <dgm:spPr/>
      <dgm:t>
        <a:bodyPr/>
        <a:lstStyle/>
        <a:p>
          <a:endParaRPr lang="en-US"/>
        </a:p>
      </dgm:t>
    </dgm:pt>
    <dgm:pt modelId="{B07ED6A9-6209-43FF-A456-838F4298C2C2}" type="sibTrans" cxnId="{5C9D11B7-BB9B-4FE6-87C5-94145FCE8129}">
      <dgm:prSet/>
      <dgm:spPr/>
      <dgm:t>
        <a:bodyPr/>
        <a:lstStyle/>
        <a:p>
          <a:endParaRPr lang="en-US"/>
        </a:p>
      </dgm:t>
    </dgm:pt>
    <dgm:pt modelId="{0589A0CD-A6B3-4D37-83D6-F8934101ACC3}">
      <dgm:prSet phldrT="[Text]"/>
      <dgm:spPr/>
      <dgm:t>
        <a:bodyPr/>
        <a:lstStyle/>
        <a:p>
          <a:pPr>
            <a:lnSpc>
              <a:spcPct val="100000"/>
            </a:lnSpc>
            <a:defRPr b="1"/>
          </a:pPr>
          <a:r>
            <a:rPr lang="en-US" dirty="0"/>
            <a:t>Via Azure AI Speech</a:t>
          </a:r>
        </a:p>
      </dgm:t>
    </dgm:pt>
    <dgm:pt modelId="{D009073B-BD6A-4402-8350-74FEC2C87EFA}" type="parTrans" cxnId="{63493600-1425-4D2A-B631-D39046452109}">
      <dgm:prSet/>
      <dgm:spPr/>
      <dgm:t>
        <a:bodyPr/>
        <a:lstStyle/>
        <a:p>
          <a:endParaRPr lang="en-US"/>
        </a:p>
      </dgm:t>
    </dgm:pt>
    <dgm:pt modelId="{994E5742-13A2-438F-96AB-B7A47BEFA9C9}" type="sibTrans" cxnId="{63493600-1425-4D2A-B631-D39046452109}">
      <dgm:prSet/>
      <dgm:spPr/>
      <dgm:t>
        <a:bodyPr/>
        <a:lstStyle/>
        <a:p>
          <a:endParaRPr lang="en-US"/>
        </a:p>
      </dgm:t>
    </dgm:pt>
    <dgm:pt modelId="{A1DE2FAE-B85A-45DF-955C-3EAE3D60A171}">
      <dgm:prSet phldrT="[Text]"/>
      <dgm:spPr/>
      <dgm:t>
        <a:bodyPr/>
        <a:lstStyle/>
        <a:p>
          <a:pPr>
            <a:lnSpc>
              <a:spcPct val="100000"/>
            </a:lnSpc>
          </a:pPr>
          <a:r>
            <a:rPr lang="en-US" dirty="0"/>
            <a:t>Customers who need additional functionality:</a:t>
          </a:r>
        </a:p>
      </dgm:t>
    </dgm:pt>
    <dgm:pt modelId="{84E88040-597E-4526-AA37-C7D5DCA08214}" type="parTrans" cxnId="{DCFBF003-54C9-405B-87EB-8489D82ACF8E}">
      <dgm:prSet/>
      <dgm:spPr/>
      <dgm:t>
        <a:bodyPr/>
        <a:lstStyle/>
        <a:p>
          <a:endParaRPr lang="en-US"/>
        </a:p>
      </dgm:t>
    </dgm:pt>
    <dgm:pt modelId="{C527CC2D-3B15-47F2-A3C3-AEE03180B883}" type="sibTrans" cxnId="{DCFBF003-54C9-405B-87EB-8489D82ACF8E}">
      <dgm:prSet/>
      <dgm:spPr/>
      <dgm:t>
        <a:bodyPr/>
        <a:lstStyle/>
        <a:p>
          <a:endParaRPr lang="en-US"/>
        </a:p>
      </dgm:t>
    </dgm:pt>
    <dgm:pt modelId="{6B4CC63A-7D2A-44DC-8EDF-64DCC40AC06F}">
      <dgm:prSet phldrT="[Text]"/>
      <dgm:spPr/>
      <dgm:t>
        <a:bodyPr/>
        <a:lstStyle/>
        <a:p>
          <a:pPr>
            <a:lnSpc>
              <a:spcPct val="100000"/>
            </a:lnSpc>
          </a:pPr>
          <a:r>
            <a:rPr lang="en-US" dirty="0"/>
            <a:t>Customers who need to translate audio to English</a:t>
          </a:r>
        </a:p>
      </dgm:t>
    </dgm:pt>
    <dgm:pt modelId="{B8900A2E-F8F5-46D9-8AF4-1775F506FE3E}" type="parTrans" cxnId="{9D058853-5EA1-49EB-8C08-4F9843B926EC}">
      <dgm:prSet/>
      <dgm:spPr/>
      <dgm:t>
        <a:bodyPr/>
        <a:lstStyle/>
        <a:p>
          <a:endParaRPr lang="en-US"/>
        </a:p>
      </dgm:t>
    </dgm:pt>
    <dgm:pt modelId="{CEC17CFF-5D31-471B-A5D2-F9D59A4A592B}" type="sibTrans" cxnId="{9D058853-5EA1-49EB-8C08-4F9843B926EC}">
      <dgm:prSet/>
      <dgm:spPr/>
      <dgm:t>
        <a:bodyPr/>
        <a:lstStyle/>
        <a:p>
          <a:endParaRPr lang="en-US"/>
        </a:p>
      </dgm:t>
    </dgm:pt>
    <dgm:pt modelId="{64F3A8E6-F493-4537-9CCE-E8C9B77E5925}">
      <dgm:prSet/>
      <dgm:spPr/>
      <dgm:t>
        <a:bodyPr/>
        <a:lstStyle/>
        <a:p>
          <a:r>
            <a:rPr lang="en-US" dirty="0" err="1"/>
            <a:t>Diarization</a:t>
          </a:r>
          <a:endParaRPr lang="en-US" dirty="0"/>
        </a:p>
      </dgm:t>
    </dgm:pt>
    <dgm:pt modelId="{6A4A5856-B1F7-4DDD-BD92-062F47E8CAF5}" type="parTrans" cxnId="{FD290143-2FB5-4B15-9D8D-281D874472DF}">
      <dgm:prSet/>
      <dgm:spPr/>
      <dgm:t>
        <a:bodyPr/>
        <a:lstStyle/>
        <a:p>
          <a:endParaRPr lang="en-US"/>
        </a:p>
      </dgm:t>
    </dgm:pt>
    <dgm:pt modelId="{9836F1BC-3E3B-4B4E-AD16-CFBF34106720}" type="sibTrans" cxnId="{FD290143-2FB5-4B15-9D8D-281D874472DF}">
      <dgm:prSet/>
      <dgm:spPr/>
      <dgm:t>
        <a:bodyPr/>
        <a:lstStyle/>
        <a:p>
          <a:endParaRPr lang="en-US"/>
        </a:p>
      </dgm:t>
    </dgm:pt>
    <dgm:pt modelId="{13BC05BC-C3B3-43CC-BA1B-6DF8E2427DC4}">
      <dgm:prSet/>
      <dgm:spPr/>
      <dgm:t>
        <a:bodyPr/>
        <a:lstStyle/>
        <a:p>
          <a:pPr rtl="0"/>
          <a:r>
            <a:rPr lang="en-US" dirty="0">
              <a:latin typeface="Segoe UI Semibold"/>
            </a:rPr>
            <a:t>Word-level</a:t>
          </a:r>
          <a:r>
            <a:rPr lang="en-US" dirty="0"/>
            <a:t> timestamps</a:t>
          </a:r>
        </a:p>
      </dgm:t>
    </dgm:pt>
    <dgm:pt modelId="{EFB791E3-9DF1-432D-BE02-84F381395E83}" type="parTrans" cxnId="{E6E3723F-3CBE-4D7C-8CE9-2CEFFAB6EC5F}">
      <dgm:prSet/>
      <dgm:spPr/>
      <dgm:t>
        <a:bodyPr/>
        <a:lstStyle/>
        <a:p>
          <a:endParaRPr lang="en-US"/>
        </a:p>
      </dgm:t>
    </dgm:pt>
    <dgm:pt modelId="{16BB70F8-4787-4B8C-97A9-16096735A7F8}" type="sibTrans" cxnId="{E6E3723F-3CBE-4D7C-8CE9-2CEFFAB6EC5F}">
      <dgm:prSet/>
      <dgm:spPr/>
      <dgm:t>
        <a:bodyPr/>
        <a:lstStyle/>
        <a:p>
          <a:endParaRPr lang="en-US"/>
        </a:p>
      </dgm:t>
    </dgm:pt>
    <dgm:pt modelId="{6CF2E88F-CA82-4E83-9EF7-1C8D0524F52F}">
      <dgm:prSet/>
      <dgm:spPr/>
      <dgm:t>
        <a:bodyPr/>
        <a:lstStyle/>
        <a:p>
          <a:r>
            <a:rPr lang="en-US" dirty="0">
              <a:latin typeface="Segoe UI Semibold"/>
            </a:rPr>
            <a:t>Customization</a:t>
          </a:r>
          <a:r>
            <a:rPr lang="en-US" dirty="0"/>
            <a:t> of Whisper using Custom Speech (coming soon)</a:t>
          </a:r>
        </a:p>
      </dgm:t>
    </dgm:pt>
    <dgm:pt modelId="{ACDEA65C-2062-4DF3-AB72-9F17AF76CD3A}" type="parTrans" cxnId="{9CF85612-2C67-4274-94D8-19147D860A64}">
      <dgm:prSet/>
      <dgm:spPr/>
      <dgm:t>
        <a:bodyPr/>
        <a:lstStyle/>
        <a:p>
          <a:endParaRPr lang="en-US"/>
        </a:p>
      </dgm:t>
    </dgm:pt>
    <dgm:pt modelId="{2EB2AC26-C490-4103-B6AD-81379EBBA88B}" type="sibTrans" cxnId="{9CF85612-2C67-4274-94D8-19147D860A64}">
      <dgm:prSet/>
      <dgm:spPr/>
      <dgm:t>
        <a:bodyPr/>
        <a:lstStyle/>
        <a:p>
          <a:endParaRPr lang="en-US"/>
        </a:p>
      </dgm:t>
    </dgm:pt>
    <dgm:pt modelId="{7AB72630-BEB6-44A5-A84B-54F964664B6F}">
      <dgm:prSet/>
      <dgm:spPr/>
      <dgm:t>
        <a:bodyPr/>
        <a:lstStyle/>
        <a:p>
          <a:r>
            <a:rPr lang="en-US" dirty="0">
              <a:latin typeface="Segoe UI Semibold"/>
            </a:rPr>
            <a:t>Transcribe</a:t>
          </a:r>
          <a:r>
            <a:rPr lang="en-US" dirty="0"/>
            <a:t> files larger than 25MB (up to 1GB)</a:t>
          </a:r>
        </a:p>
      </dgm:t>
    </dgm:pt>
    <dgm:pt modelId="{93A2A8BF-E2B5-43DD-B0FB-4241E7C4F24D}" type="parTrans" cxnId="{E77C62E0-D7B1-43C1-9664-185BD9581A5B}">
      <dgm:prSet/>
      <dgm:spPr/>
      <dgm:t>
        <a:bodyPr/>
        <a:lstStyle/>
        <a:p>
          <a:endParaRPr lang="en-US"/>
        </a:p>
      </dgm:t>
    </dgm:pt>
    <dgm:pt modelId="{42AE3C79-9542-4022-80EC-0A81B4D6652C}" type="sibTrans" cxnId="{E77C62E0-D7B1-43C1-9664-185BD9581A5B}">
      <dgm:prSet/>
      <dgm:spPr/>
      <dgm:t>
        <a:bodyPr/>
        <a:lstStyle/>
        <a:p>
          <a:endParaRPr lang="en-US"/>
        </a:p>
      </dgm:t>
    </dgm:pt>
    <dgm:pt modelId="{29579FD1-CE11-43B8-BA0C-21BB312FAB3A}">
      <dgm:prSet/>
      <dgm:spPr/>
      <dgm:t>
        <a:bodyPr/>
        <a:lstStyle/>
        <a:p>
          <a:r>
            <a:rPr lang="en-US" dirty="0">
              <a:latin typeface="Segoe UI Semibold"/>
            </a:rPr>
            <a:t>Process</a:t>
          </a:r>
          <a:r>
            <a:rPr lang="en-US" dirty="0"/>
            <a:t> large batches of audio files</a:t>
          </a:r>
        </a:p>
      </dgm:t>
    </dgm:pt>
    <dgm:pt modelId="{0E62B34B-2FE5-404A-B89D-7C7E6B06634B}" type="parTrans" cxnId="{D154B082-37B1-4896-8426-C6A65C6E3C7A}">
      <dgm:prSet/>
      <dgm:spPr/>
      <dgm:t>
        <a:bodyPr/>
        <a:lstStyle/>
        <a:p>
          <a:endParaRPr lang="en-US"/>
        </a:p>
      </dgm:t>
    </dgm:pt>
    <dgm:pt modelId="{04688DBF-18D6-40D1-93F0-700E2A084036}" type="sibTrans" cxnId="{D154B082-37B1-4896-8426-C6A65C6E3C7A}">
      <dgm:prSet/>
      <dgm:spPr/>
      <dgm:t>
        <a:bodyPr/>
        <a:lstStyle/>
        <a:p>
          <a:endParaRPr lang="en-US"/>
        </a:p>
      </dgm:t>
    </dgm:pt>
    <dgm:pt modelId="{3B8F4FC0-A55B-43D7-9F85-8B277C50C72C}">
      <dgm:prSet phldrT="[Text]"/>
      <dgm:spPr/>
      <dgm:t>
        <a:bodyPr/>
        <a:lstStyle/>
        <a:p>
          <a:pPr>
            <a:lnSpc>
              <a:spcPct val="100000"/>
            </a:lnSpc>
          </a:pPr>
          <a:r>
            <a:rPr lang="en-US" dirty="0"/>
            <a:t>Supported file formats: mp3</a:t>
          </a:r>
          <a:r>
            <a:rPr lang="en-US" b="0" i="0" dirty="0"/>
            <a:t>, mp4, </a:t>
          </a:r>
          <a:r>
            <a:rPr lang="en-US" b="0" i="0" dirty="0" err="1"/>
            <a:t>mpweg</a:t>
          </a:r>
          <a:r>
            <a:rPr lang="en-US" b="0" i="0" dirty="0"/>
            <a:t>, </a:t>
          </a:r>
          <a:r>
            <a:rPr lang="en-US" b="0" i="0" dirty="0" err="1"/>
            <a:t>mpga</a:t>
          </a:r>
          <a:r>
            <a:rPr lang="en-US" b="0" i="0" dirty="0"/>
            <a:t>, m4a, wav and </a:t>
          </a:r>
          <a:r>
            <a:rPr lang="en-US" b="0" i="0" dirty="0" err="1"/>
            <a:t>webm</a:t>
          </a:r>
          <a:r>
            <a:rPr lang="en-US" b="0" i="0" dirty="0"/>
            <a:t>.</a:t>
          </a:r>
          <a:endParaRPr lang="en-US" dirty="0"/>
        </a:p>
      </dgm:t>
    </dgm:pt>
    <dgm:pt modelId="{CF54A931-E7E9-4049-92EF-7398D0FC256F}" type="parTrans" cxnId="{B9DA3CDD-617B-4B64-AB3F-97E101CCB8EF}">
      <dgm:prSet/>
      <dgm:spPr/>
      <dgm:t>
        <a:bodyPr/>
        <a:lstStyle/>
        <a:p>
          <a:endParaRPr lang="en-US"/>
        </a:p>
      </dgm:t>
    </dgm:pt>
    <dgm:pt modelId="{C520DA3C-CE65-4FE2-BE7D-533A211972DC}" type="sibTrans" cxnId="{B9DA3CDD-617B-4B64-AB3F-97E101CCB8EF}">
      <dgm:prSet/>
      <dgm:spPr/>
      <dgm:t>
        <a:bodyPr/>
        <a:lstStyle/>
        <a:p>
          <a:endParaRPr lang="en-US"/>
        </a:p>
      </dgm:t>
    </dgm:pt>
    <dgm:pt modelId="{79DCD82D-C588-4444-AD01-A1F41527CCA2}">
      <dgm:prSet phldrT="[Text]" custLinFactY="-159482" custLinFactNeighborX="-771" custLinFactNeighborY="-200000"/>
      <dgm:spPr/>
      <dgm:t>
        <a:bodyPr/>
        <a:lstStyle/>
        <a:p>
          <a:r>
            <a:rPr lang="en-US" dirty="0"/>
            <a:t>Supported file formats: mp3</a:t>
          </a:r>
          <a:r>
            <a:rPr lang="en-US" b="0" i="0" dirty="0"/>
            <a:t>, wav and </a:t>
          </a:r>
          <a:r>
            <a:rPr lang="en-US" b="0" i="0" dirty="0" err="1"/>
            <a:t>ogg</a:t>
          </a:r>
          <a:r>
            <a:rPr lang="en-US" b="0" i="0" dirty="0"/>
            <a:t>.</a:t>
          </a:r>
          <a:endParaRPr lang="en-US" dirty="0"/>
        </a:p>
      </dgm:t>
    </dgm:pt>
    <dgm:pt modelId="{794F21D8-74B8-4458-A134-3C9D2D780498}" type="parTrans" cxnId="{E7CC3AB8-3812-4E2E-98D0-2E35A0FC0942}">
      <dgm:prSet/>
      <dgm:spPr/>
      <dgm:t>
        <a:bodyPr/>
        <a:lstStyle/>
        <a:p>
          <a:endParaRPr lang="en-US"/>
        </a:p>
      </dgm:t>
    </dgm:pt>
    <dgm:pt modelId="{33271B73-0FF0-438F-924F-ABF1909F2E49}" type="sibTrans" cxnId="{E7CC3AB8-3812-4E2E-98D0-2E35A0FC0942}">
      <dgm:prSet/>
      <dgm:spPr/>
      <dgm:t>
        <a:bodyPr/>
        <a:lstStyle/>
        <a:p>
          <a:endParaRPr lang="en-US"/>
        </a:p>
      </dgm:t>
    </dgm:pt>
    <dgm:pt modelId="{380F75DB-4283-4A04-AF35-EF1BA7835C7D}" type="pres">
      <dgm:prSet presAssocID="{F94A17FD-1E47-465F-86C2-C392377DED98}" presName="root" presStyleCnt="0">
        <dgm:presLayoutVars>
          <dgm:dir/>
          <dgm:resizeHandles val="exact"/>
        </dgm:presLayoutVars>
      </dgm:prSet>
      <dgm:spPr/>
    </dgm:pt>
    <dgm:pt modelId="{383BDCE6-42CB-4B50-9099-8B261B37955F}" type="pres">
      <dgm:prSet presAssocID="{0DD44D56-01F5-4B06-9F19-8A3AFE18F312}" presName="compNode" presStyleCnt="0"/>
      <dgm:spPr/>
    </dgm:pt>
    <dgm:pt modelId="{A5423EDB-57CC-4F6C-B372-79C8BF0EC077}" type="pres">
      <dgm:prSet presAssocID="{0DD44D56-01F5-4B06-9F19-8A3AFE18F312}" presName="iconRect" presStyleLbl="node1" presStyleIdx="0" presStyleCnt="2" custScaleX="94494" custScaleY="94494" custLinFactNeighborX="12809" custLinFactNeighborY="-6210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rtificial Intelligence with solid fill"/>
        </a:ext>
      </dgm:extLst>
    </dgm:pt>
    <dgm:pt modelId="{AEB878D7-EB73-41FE-A384-AFBB5E74A3B1}" type="pres">
      <dgm:prSet presAssocID="{0DD44D56-01F5-4B06-9F19-8A3AFE18F312}" presName="iconSpace" presStyleCnt="0"/>
      <dgm:spPr/>
    </dgm:pt>
    <dgm:pt modelId="{CC68C15A-D54A-4C40-AC45-E2734973D3B9}" type="pres">
      <dgm:prSet presAssocID="{0DD44D56-01F5-4B06-9F19-8A3AFE18F312}" presName="parTx" presStyleLbl="revTx" presStyleIdx="0" presStyleCnt="4" custLinFactY="-62425" custLinFactNeighborX="42" custLinFactNeighborY="-100000">
        <dgm:presLayoutVars>
          <dgm:chMax val="0"/>
          <dgm:chPref val="0"/>
        </dgm:presLayoutVars>
      </dgm:prSet>
      <dgm:spPr/>
    </dgm:pt>
    <dgm:pt modelId="{031C7D23-72E0-4523-8794-7AE5300E1925}" type="pres">
      <dgm:prSet presAssocID="{0DD44D56-01F5-4B06-9F19-8A3AFE18F312}" presName="txSpace" presStyleCnt="0"/>
      <dgm:spPr/>
    </dgm:pt>
    <dgm:pt modelId="{4F464CDE-140F-4981-B16D-B6EFCB9671D0}" type="pres">
      <dgm:prSet presAssocID="{0DD44D56-01F5-4B06-9F19-8A3AFE18F312}" presName="desTx" presStyleLbl="revTx" presStyleIdx="1" presStyleCnt="4" custLinFactY="-159482" custLinFactNeighborX="-771" custLinFactNeighborY="-200000">
        <dgm:presLayoutVars/>
      </dgm:prSet>
      <dgm:spPr/>
    </dgm:pt>
    <dgm:pt modelId="{C84E2AAF-A373-4058-B6F9-74B8BEE5466A}" type="pres">
      <dgm:prSet presAssocID="{829D105B-4BD1-44F4-A4DB-57D932196CF0}" presName="sibTrans" presStyleCnt="0"/>
      <dgm:spPr/>
    </dgm:pt>
    <dgm:pt modelId="{FA33F0C7-C703-48ED-A812-854073FEC7ED}" type="pres">
      <dgm:prSet presAssocID="{0589A0CD-A6B3-4D37-83D6-F8934101ACC3}" presName="compNode" presStyleCnt="0"/>
      <dgm:spPr/>
    </dgm:pt>
    <dgm:pt modelId="{E39DE2DD-BEE8-4DA8-922E-431303303040}" type="pres">
      <dgm:prSet presAssocID="{0589A0CD-A6B3-4D37-83D6-F8934101ACC3}" presName="iconRect" presStyleLbl="node1" presStyleIdx="1" presStyleCnt="2" custLinFactNeighborX="-6609" custLinFactNeighborY="-61829"/>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dcast"/>
        </a:ext>
      </dgm:extLst>
    </dgm:pt>
    <dgm:pt modelId="{A234841E-8AC8-4A9D-8E8D-0EC99B6B2CBD}" type="pres">
      <dgm:prSet presAssocID="{0589A0CD-A6B3-4D37-83D6-F8934101ACC3}" presName="iconSpace" presStyleCnt="0"/>
      <dgm:spPr/>
    </dgm:pt>
    <dgm:pt modelId="{7D17133A-4FC7-48D8-A0DD-9DDDDBA36E2D}" type="pres">
      <dgm:prSet presAssocID="{0589A0CD-A6B3-4D37-83D6-F8934101ACC3}" presName="parTx" presStyleLbl="revTx" presStyleIdx="2" presStyleCnt="4" custScaleX="121000" custLinFactY="-66544" custLinFactNeighborX="130" custLinFactNeighborY="-100000">
        <dgm:presLayoutVars>
          <dgm:chMax val="0"/>
          <dgm:chPref val="0"/>
        </dgm:presLayoutVars>
      </dgm:prSet>
      <dgm:spPr/>
    </dgm:pt>
    <dgm:pt modelId="{61CD620C-DC29-4E51-BD9B-4E8F959966DA}" type="pres">
      <dgm:prSet presAssocID="{0589A0CD-A6B3-4D37-83D6-F8934101ACC3}" presName="txSpace" presStyleCnt="0"/>
      <dgm:spPr/>
    </dgm:pt>
    <dgm:pt modelId="{C3AA218F-C609-4D2D-8752-E6E238CD3174}" type="pres">
      <dgm:prSet presAssocID="{0589A0CD-A6B3-4D37-83D6-F8934101ACC3}" presName="desTx" presStyleLbl="revTx" presStyleIdx="3" presStyleCnt="4" custScaleX="121000" custLinFactY="-177264" custLinFactNeighborY="-200000">
        <dgm:presLayoutVars/>
      </dgm:prSet>
      <dgm:spPr/>
    </dgm:pt>
  </dgm:ptLst>
  <dgm:cxnLst>
    <dgm:cxn modelId="{63493600-1425-4D2A-B631-D39046452109}" srcId="{F94A17FD-1E47-465F-86C2-C392377DED98}" destId="{0589A0CD-A6B3-4D37-83D6-F8934101ACC3}" srcOrd="1" destOrd="0" parTransId="{D009073B-BD6A-4402-8350-74FEC2C87EFA}" sibTransId="{994E5742-13A2-438F-96AB-B7A47BEFA9C9}"/>
    <dgm:cxn modelId="{DCFBF003-54C9-405B-87EB-8489D82ACF8E}" srcId="{0589A0CD-A6B3-4D37-83D6-F8934101ACC3}" destId="{A1DE2FAE-B85A-45DF-955C-3EAE3D60A171}" srcOrd="0" destOrd="0" parTransId="{84E88040-597E-4526-AA37-C7D5DCA08214}" sibTransId="{C527CC2D-3B15-47F2-A3C3-AEE03180B883}"/>
    <dgm:cxn modelId="{6F9F2812-CED9-4D12-8A0B-4F787E9031D0}" type="presOf" srcId="{79DCD82D-C588-4444-AD01-A1F41527CCA2}" destId="{C3AA218F-C609-4D2D-8752-E6E238CD3174}" srcOrd="0" destOrd="6" presId="urn:microsoft.com/office/officeart/2018/2/layout/IconLabelDescriptionList"/>
    <dgm:cxn modelId="{9CF85612-2C67-4274-94D8-19147D860A64}" srcId="{A1DE2FAE-B85A-45DF-955C-3EAE3D60A171}" destId="{6CF2E88F-CA82-4E83-9EF7-1C8D0524F52F}" srcOrd="2" destOrd="0" parTransId="{ACDEA65C-2062-4DF3-AB72-9F17AF76CD3A}" sibTransId="{2EB2AC26-C490-4103-B6AD-81379EBBA88B}"/>
    <dgm:cxn modelId="{99436414-F3B2-4912-9560-52071805E402}" type="presOf" srcId="{0589A0CD-A6B3-4D37-83D6-F8934101ACC3}" destId="{7D17133A-4FC7-48D8-A0DD-9DDDDBA36E2D}" srcOrd="0" destOrd="0" presId="urn:microsoft.com/office/officeart/2018/2/layout/IconLabelDescriptionList"/>
    <dgm:cxn modelId="{FF217434-40EC-49B1-928A-62FDE75E8974}" type="presOf" srcId="{7AB72630-BEB6-44A5-A84B-54F964664B6F}" destId="{C3AA218F-C609-4D2D-8752-E6E238CD3174}" srcOrd="0" destOrd="4" presId="urn:microsoft.com/office/officeart/2018/2/layout/IconLabelDescriptionList"/>
    <dgm:cxn modelId="{E6E3723F-3CBE-4D7C-8CE9-2CEFFAB6EC5F}" srcId="{A1DE2FAE-B85A-45DF-955C-3EAE3D60A171}" destId="{13BC05BC-C3B3-43CC-BA1B-6DF8E2427DC4}" srcOrd="1" destOrd="0" parTransId="{EFB791E3-9DF1-432D-BE02-84F381395E83}" sibTransId="{16BB70F8-4787-4B8C-97A9-16096735A7F8}"/>
    <dgm:cxn modelId="{FD290143-2FB5-4B15-9D8D-281D874472DF}" srcId="{A1DE2FAE-B85A-45DF-955C-3EAE3D60A171}" destId="{64F3A8E6-F493-4537-9CCE-E8C9B77E5925}" srcOrd="0" destOrd="0" parTransId="{6A4A5856-B1F7-4DDD-BD92-062F47E8CAF5}" sibTransId="{9836F1BC-3E3B-4B4E-AD16-CFBF34106720}"/>
    <dgm:cxn modelId="{BC8C4E46-EF6C-4FA2-84E2-4ABCB7E1FE45}" srcId="{F94A17FD-1E47-465F-86C2-C392377DED98}" destId="{0DD44D56-01F5-4B06-9F19-8A3AFE18F312}" srcOrd="0" destOrd="0" parTransId="{AA05A0C7-26F8-44AF-AF55-FD9F450EF95E}" sibTransId="{829D105B-4BD1-44F4-A4DB-57D932196CF0}"/>
    <dgm:cxn modelId="{55B52E4C-1A91-4627-B2F9-465A7CB59F1A}" type="presOf" srcId="{F94A17FD-1E47-465F-86C2-C392377DED98}" destId="{380F75DB-4283-4A04-AF35-EF1BA7835C7D}" srcOrd="0" destOrd="0" presId="urn:microsoft.com/office/officeart/2018/2/layout/IconLabelDescriptionList"/>
    <dgm:cxn modelId="{1A4D144D-E253-4917-B6D3-FDF6E90B1738}" type="presOf" srcId="{13BC05BC-C3B3-43CC-BA1B-6DF8E2427DC4}" destId="{C3AA218F-C609-4D2D-8752-E6E238CD3174}" srcOrd="0" destOrd="2" presId="urn:microsoft.com/office/officeart/2018/2/layout/IconLabelDescriptionList"/>
    <dgm:cxn modelId="{9D058853-5EA1-49EB-8C08-4F9843B926EC}" srcId="{0DD44D56-01F5-4B06-9F19-8A3AFE18F312}" destId="{6B4CC63A-7D2A-44DC-8EDF-64DCC40AC06F}" srcOrd="1" destOrd="0" parTransId="{B8900A2E-F8F5-46D9-8AF4-1775F506FE3E}" sibTransId="{CEC17CFF-5D31-471B-A5D2-F9D59A4A592B}"/>
    <dgm:cxn modelId="{F0263D57-913F-430A-AE6E-1197EE78E6B4}" type="presOf" srcId="{6B4CC63A-7D2A-44DC-8EDF-64DCC40AC06F}" destId="{4F464CDE-140F-4981-B16D-B6EFCB9671D0}" srcOrd="0" destOrd="1" presId="urn:microsoft.com/office/officeart/2018/2/layout/IconLabelDescriptionList"/>
    <dgm:cxn modelId="{B5F52F78-C6BE-4CBB-AD6C-E1C59637A190}" type="presOf" srcId="{A1DE2FAE-B85A-45DF-955C-3EAE3D60A171}" destId="{C3AA218F-C609-4D2D-8752-E6E238CD3174}" srcOrd="0" destOrd="0" presId="urn:microsoft.com/office/officeart/2018/2/layout/IconLabelDescriptionList"/>
    <dgm:cxn modelId="{87C2D57A-08E9-406E-BACC-245ED93F0E63}" type="presOf" srcId="{64F3A8E6-F493-4537-9CCE-E8C9B77E5925}" destId="{C3AA218F-C609-4D2D-8752-E6E238CD3174}" srcOrd="0" destOrd="1" presId="urn:microsoft.com/office/officeart/2018/2/layout/IconLabelDescriptionList"/>
    <dgm:cxn modelId="{D154B082-37B1-4896-8426-C6A65C6E3C7A}" srcId="{A1DE2FAE-B85A-45DF-955C-3EAE3D60A171}" destId="{29579FD1-CE11-43B8-BA0C-21BB312FAB3A}" srcOrd="4" destOrd="0" parTransId="{0E62B34B-2FE5-404A-B89D-7C7E6B06634B}" sibTransId="{04688DBF-18D6-40D1-93F0-700E2A084036}"/>
    <dgm:cxn modelId="{96926D88-DAC9-431B-B2BE-561153D9A765}" type="presOf" srcId="{AFA45AC9-8063-43E8-9421-C8E7F8C2FF9A}" destId="{4F464CDE-140F-4981-B16D-B6EFCB9671D0}" srcOrd="0" destOrd="0" presId="urn:microsoft.com/office/officeart/2018/2/layout/IconLabelDescriptionList"/>
    <dgm:cxn modelId="{81717695-2EA0-4DE4-AD80-851FF72583CD}" type="presOf" srcId="{3B8F4FC0-A55B-43D7-9F85-8B277C50C72C}" destId="{4F464CDE-140F-4981-B16D-B6EFCB9671D0}" srcOrd="0" destOrd="2" presId="urn:microsoft.com/office/officeart/2018/2/layout/IconLabelDescriptionList"/>
    <dgm:cxn modelId="{5C9D11B7-BB9B-4FE6-87C5-94145FCE8129}" srcId="{0DD44D56-01F5-4B06-9F19-8A3AFE18F312}" destId="{AFA45AC9-8063-43E8-9421-C8E7F8C2FF9A}" srcOrd="0" destOrd="0" parTransId="{053D1905-C944-47E6-8656-34992CD5573C}" sibTransId="{B07ED6A9-6209-43FF-A456-838F4298C2C2}"/>
    <dgm:cxn modelId="{E7CC3AB8-3812-4E2E-98D0-2E35A0FC0942}" srcId="{A1DE2FAE-B85A-45DF-955C-3EAE3D60A171}" destId="{79DCD82D-C588-4444-AD01-A1F41527CCA2}" srcOrd="5" destOrd="0" parTransId="{794F21D8-74B8-4458-A134-3C9D2D780498}" sibTransId="{33271B73-0FF0-438F-924F-ABF1909F2E49}"/>
    <dgm:cxn modelId="{D732ECD0-89AB-4DF2-B3E5-36149EB79228}" type="presOf" srcId="{29579FD1-CE11-43B8-BA0C-21BB312FAB3A}" destId="{C3AA218F-C609-4D2D-8752-E6E238CD3174}" srcOrd="0" destOrd="5" presId="urn:microsoft.com/office/officeart/2018/2/layout/IconLabelDescriptionList"/>
    <dgm:cxn modelId="{F932C1DA-68C4-4EC8-A592-74BEAE4DBA1F}" type="presOf" srcId="{6CF2E88F-CA82-4E83-9EF7-1C8D0524F52F}" destId="{C3AA218F-C609-4D2D-8752-E6E238CD3174}" srcOrd="0" destOrd="3" presId="urn:microsoft.com/office/officeart/2018/2/layout/IconLabelDescriptionList"/>
    <dgm:cxn modelId="{B9DA3CDD-617B-4B64-AB3F-97E101CCB8EF}" srcId="{0DD44D56-01F5-4B06-9F19-8A3AFE18F312}" destId="{3B8F4FC0-A55B-43D7-9F85-8B277C50C72C}" srcOrd="2" destOrd="0" parTransId="{CF54A931-E7E9-4049-92EF-7398D0FC256F}" sibTransId="{C520DA3C-CE65-4FE2-BE7D-533A211972DC}"/>
    <dgm:cxn modelId="{E77C62E0-D7B1-43C1-9664-185BD9581A5B}" srcId="{A1DE2FAE-B85A-45DF-955C-3EAE3D60A171}" destId="{7AB72630-BEB6-44A5-A84B-54F964664B6F}" srcOrd="3" destOrd="0" parTransId="{93A2A8BF-E2B5-43DD-B0FB-4241E7C4F24D}" sibTransId="{42AE3C79-9542-4022-80EC-0A81B4D6652C}"/>
    <dgm:cxn modelId="{312AF1F6-8B80-4F2F-940C-B6E6CA7B3473}" type="presOf" srcId="{0DD44D56-01F5-4B06-9F19-8A3AFE18F312}" destId="{CC68C15A-D54A-4C40-AC45-E2734973D3B9}" srcOrd="0" destOrd="0" presId="urn:microsoft.com/office/officeart/2018/2/layout/IconLabelDescriptionList"/>
    <dgm:cxn modelId="{93AA8681-01B9-457E-AE6F-E502E353363B}" type="presParOf" srcId="{380F75DB-4283-4A04-AF35-EF1BA7835C7D}" destId="{383BDCE6-42CB-4B50-9099-8B261B37955F}" srcOrd="0" destOrd="0" presId="urn:microsoft.com/office/officeart/2018/2/layout/IconLabelDescriptionList"/>
    <dgm:cxn modelId="{210BE86C-9FE2-499E-B80A-CFF675246E7C}" type="presParOf" srcId="{383BDCE6-42CB-4B50-9099-8B261B37955F}" destId="{A5423EDB-57CC-4F6C-B372-79C8BF0EC077}" srcOrd="0" destOrd="0" presId="urn:microsoft.com/office/officeart/2018/2/layout/IconLabelDescriptionList"/>
    <dgm:cxn modelId="{0500AF1F-C180-464D-B4F3-BC53590B5C3B}" type="presParOf" srcId="{383BDCE6-42CB-4B50-9099-8B261B37955F}" destId="{AEB878D7-EB73-41FE-A384-AFBB5E74A3B1}" srcOrd="1" destOrd="0" presId="urn:microsoft.com/office/officeart/2018/2/layout/IconLabelDescriptionList"/>
    <dgm:cxn modelId="{80A70650-7402-4081-889B-E1197E3BDE21}" type="presParOf" srcId="{383BDCE6-42CB-4B50-9099-8B261B37955F}" destId="{CC68C15A-D54A-4C40-AC45-E2734973D3B9}" srcOrd="2" destOrd="0" presId="urn:microsoft.com/office/officeart/2018/2/layout/IconLabelDescriptionList"/>
    <dgm:cxn modelId="{8B4DB26F-129F-4B9A-9B80-593A917A44DA}" type="presParOf" srcId="{383BDCE6-42CB-4B50-9099-8B261B37955F}" destId="{031C7D23-72E0-4523-8794-7AE5300E1925}" srcOrd="3" destOrd="0" presId="urn:microsoft.com/office/officeart/2018/2/layout/IconLabelDescriptionList"/>
    <dgm:cxn modelId="{EE1EB0FC-BFF2-4BFD-BACD-971944CBF13C}" type="presParOf" srcId="{383BDCE6-42CB-4B50-9099-8B261B37955F}" destId="{4F464CDE-140F-4981-B16D-B6EFCB9671D0}" srcOrd="4" destOrd="0" presId="urn:microsoft.com/office/officeart/2018/2/layout/IconLabelDescriptionList"/>
    <dgm:cxn modelId="{7D7125EB-4AE3-4596-A9F5-97929295F666}" type="presParOf" srcId="{380F75DB-4283-4A04-AF35-EF1BA7835C7D}" destId="{C84E2AAF-A373-4058-B6F9-74B8BEE5466A}" srcOrd="1" destOrd="0" presId="urn:microsoft.com/office/officeart/2018/2/layout/IconLabelDescriptionList"/>
    <dgm:cxn modelId="{9A697B18-A53D-46A9-90E3-04179BD54F5E}" type="presParOf" srcId="{380F75DB-4283-4A04-AF35-EF1BA7835C7D}" destId="{FA33F0C7-C703-48ED-A812-854073FEC7ED}" srcOrd="2" destOrd="0" presId="urn:microsoft.com/office/officeart/2018/2/layout/IconLabelDescriptionList"/>
    <dgm:cxn modelId="{EAB222E2-32AD-4CAC-A231-F73CAEF63BE3}" type="presParOf" srcId="{FA33F0C7-C703-48ED-A812-854073FEC7ED}" destId="{E39DE2DD-BEE8-4DA8-922E-431303303040}" srcOrd="0" destOrd="0" presId="urn:microsoft.com/office/officeart/2018/2/layout/IconLabelDescriptionList"/>
    <dgm:cxn modelId="{E640273D-18ED-4163-99B0-D415864E4542}" type="presParOf" srcId="{FA33F0C7-C703-48ED-A812-854073FEC7ED}" destId="{A234841E-8AC8-4A9D-8E8D-0EC99B6B2CBD}" srcOrd="1" destOrd="0" presId="urn:microsoft.com/office/officeart/2018/2/layout/IconLabelDescriptionList"/>
    <dgm:cxn modelId="{7D3AB394-15CA-47A8-B461-71A98E758523}" type="presParOf" srcId="{FA33F0C7-C703-48ED-A812-854073FEC7ED}" destId="{7D17133A-4FC7-48D8-A0DD-9DDDDBA36E2D}" srcOrd="2" destOrd="0" presId="urn:microsoft.com/office/officeart/2018/2/layout/IconLabelDescriptionList"/>
    <dgm:cxn modelId="{9DA3B201-5D35-41AE-A332-22D94A12296D}" type="presParOf" srcId="{FA33F0C7-C703-48ED-A812-854073FEC7ED}" destId="{61CD620C-DC29-4E51-BD9B-4E8F959966DA}" srcOrd="3" destOrd="0" presId="urn:microsoft.com/office/officeart/2018/2/layout/IconLabelDescriptionList"/>
    <dgm:cxn modelId="{9E986A3F-3BF2-4631-8432-D4EFD50AE25E}" type="presParOf" srcId="{FA33F0C7-C703-48ED-A812-854073FEC7ED}" destId="{C3AA218F-C609-4D2D-8752-E6E238CD317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58EE5-A84B-48EF-B6BA-1C504B9DEAAF}">
      <dsp:nvSpPr>
        <dsp:cNvPr id="0" name=""/>
        <dsp:cNvSpPr/>
      </dsp:nvSpPr>
      <dsp:spPr>
        <a:xfrm>
          <a:off x="1450538" y="0"/>
          <a:ext cx="3416546" cy="563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97179" bIns="0" numCol="1" spcCol="1270" anchor="t" anchorCtr="0">
          <a:noAutofit/>
        </a:bodyPr>
        <a:lstStyle/>
        <a:p>
          <a:pPr marL="0" lvl="0" indent="0" algn="ctr" defTabSz="1555750">
            <a:lnSpc>
              <a:spcPct val="90000"/>
            </a:lnSpc>
            <a:spcBef>
              <a:spcPct val="0"/>
            </a:spcBef>
            <a:spcAft>
              <a:spcPct val="35000"/>
            </a:spcAft>
            <a:buNone/>
          </a:pPr>
          <a:r>
            <a:rPr lang="en-US" sz="3500" kern="1200" baseline="0"/>
            <a:t>Chunking</a:t>
          </a:r>
          <a:endParaRPr lang="en-US" sz="3500" kern="1200"/>
        </a:p>
      </dsp:txBody>
      <dsp:txXfrm>
        <a:off x="1450538" y="0"/>
        <a:ext cx="3416546" cy="563730"/>
      </dsp:txXfrm>
    </dsp:sp>
    <dsp:sp modelId="{0C69D717-E286-43AC-976A-2738E2B9143C}">
      <dsp:nvSpPr>
        <dsp:cNvPr id="0" name=""/>
        <dsp:cNvSpPr/>
      </dsp:nvSpPr>
      <dsp:spPr>
        <a:xfrm>
          <a:off x="549046" y="559973"/>
          <a:ext cx="4764866" cy="2664909"/>
        </a:xfrm>
        <a:prstGeom prst="rect">
          <a:avLst/>
        </a:prstGeom>
        <a:solidFill>
          <a:schemeClr val="bg1">
            <a:lumMod val="90000"/>
            <a:lumOff val="1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497179"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dirty="0"/>
            <a:t>Built-in Chunking Skill </a:t>
          </a:r>
          <a:r>
            <a:rPr lang="en-US" sz="2000" kern="1200" dirty="0">
              <a:latin typeface="Segoe UI"/>
              <a:cs typeface="Segoe UI"/>
            </a:rPr>
            <a:t>(updates to </a:t>
          </a:r>
          <a:r>
            <a:rPr lang="en-US" sz="2000" kern="1200" dirty="0">
              <a:solidFill>
                <a:srgbClr val="FFFFFF"/>
              </a:solidFill>
              <a:latin typeface="Segoe UI"/>
              <a:cs typeface="Segoe UI"/>
              <a:hlinkClick xmlns:r="http://schemas.openxmlformats.org/officeDocument/2006/relationships" r:id="rId1"/>
            </a:rPr>
            <a:t>split skill</a:t>
          </a:r>
          <a:r>
            <a:rPr lang="en-US" sz="2000" kern="1200" dirty="0">
              <a:latin typeface="Segoe UI"/>
              <a:cs typeface="Segoe UI"/>
            </a:rPr>
            <a:t>) and updates to index to manage chunks vs. full documents.</a:t>
          </a:r>
          <a:endParaRPr lang="en-US" sz="2000" kern="1200" dirty="0"/>
        </a:p>
        <a:p>
          <a:pPr marL="228600" lvl="1" indent="-228600" algn="l" defTabSz="889000">
            <a:lnSpc>
              <a:spcPct val="90000"/>
            </a:lnSpc>
            <a:spcBef>
              <a:spcPct val="0"/>
            </a:spcBef>
            <a:spcAft>
              <a:spcPct val="15000"/>
            </a:spcAft>
            <a:buChar char="•"/>
          </a:pPr>
          <a:r>
            <a:rPr lang="en-US" sz="2000" kern="1200" baseline="0"/>
            <a:t>Configure Chunking parameters (e.g. </a:t>
          </a:r>
          <a:r>
            <a:rPr lang="en-US" sz="2000" kern="1200" baseline="0">
              <a:latin typeface="Segoe UI Semibold"/>
            </a:rPr>
            <a:t>pages</a:t>
          </a:r>
          <a:r>
            <a:rPr lang="en-US" sz="2000" kern="1200" baseline="0"/>
            <a:t>, overlap window, etc)</a:t>
          </a:r>
          <a:endParaRPr lang="en-US" sz="2000" kern="1200"/>
        </a:p>
        <a:p>
          <a:pPr marL="228600" lvl="1" indent="-228600" algn="l" defTabSz="889000">
            <a:lnSpc>
              <a:spcPct val="90000"/>
            </a:lnSpc>
            <a:spcBef>
              <a:spcPct val="0"/>
            </a:spcBef>
            <a:spcAft>
              <a:spcPct val="15000"/>
            </a:spcAft>
            <a:buChar char="•"/>
          </a:pPr>
          <a:r>
            <a:rPr lang="en-US" sz="2000" kern="1200" baseline="0"/>
            <a:t>Automated via Indexer orchestration</a:t>
          </a:r>
          <a:endParaRPr lang="en-US" sz="2000" kern="1200"/>
        </a:p>
      </dsp:txBody>
      <dsp:txXfrm>
        <a:off x="549046" y="559973"/>
        <a:ext cx="4764866" cy="2664909"/>
      </dsp:txXfrm>
    </dsp:sp>
    <dsp:sp modelId="{D6263E4A-1CDC-4A9A-AA58-0538BE8650CA}">
      <dsp:nvSpPr>
        <dsp:cNvPr id="0" name=""/>
        <dsp:cNvSpPr/>
      </dsp:nvSpPr>
      <dsp:spPr>
        <a:xfrm>
          <a:off x="489823" y="-113899"/>
          <a:ext cx="1127461" cy="1127461"/>
        </a:xfrm>
        <a:prstGeom prst="rect">
          <a:avLst/>
        </a:prstGeom>
        <a:blipFill rotWithShape="1">
          <a:blip xmlns:r="http://schemas.openxmlformats.org/officeDocument/2006/relationships" r:embed="rId2" cstate="print">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 uri="{28A0092B-C50C-407E-A947-70E740481C1C}">
                <a14:useLocalDpi xmlns:a14="http://schemas.microsoft.com/office/drawing/2010/main"/>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 modelId="{9F415048-7820-4B9D-BCF2-0D34BE8ED1F0}">
      <dsp:nvSpPr>
        <dsp:cNvPr id="0" name=""/>
        <dsp:cNvSpPr/>
      </dsp:nvSpPr>
      <dsp:spPr>
        <a:xfrm>
          <a:off x="7513905" y="0"/>
          <a:ext cx="3280156" cy="5637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97179" bIns="0" numCol="1" spcCol="1270" anchor="t" anchorCtr="0">
          <a:noAutofit/>
        </a:bodyPr>
        <a:lstStyle/>
        <a:p>
          <a:pPr marL="0" lvl="0" indent="0" algn="ctr" defTabSz="1555750">
            <a:lnSpc>
              <a:spcPct val="90000"/>
            </a:lnSpc>
            <a:spcBef>
              <a:spcPct val="0"/>
            </a:spcBef>
            <a:spcAft>
              <a:spcPct val="35000"/>
            </a:spcAft>
            <a:buNone/>
          </a:pPr>
          <a:r>
            <a:rPr lang="en-US" sz="3500" kern="1200" baseline="0"/>
            <a:t>Vectorization</a:t>
          </a:r>
          <a:endParaRPr lang="en-US" sz="3500" kern="1200"/>
        </a:p>
      </dsp:txBody>
      <dsp:txXfrm>
        <a:off x="7513905" y="0"/>
        <a:ext cx="3280156" cy="563730"/>
      </dsp:txXfrm>
    </dsp:sp>
    <dsp:sp modelId="{2BDBA104-BE42-4D74-AC7F-7BDD0EDC6A6A}">
      <dsp:nvSpPr>
        <dsp:cNvPr id="0" name=""/>
        <dsp:cNvSpPr/>
      </dsp:nvSpPr>
      <dsp:spPr>
        <a:xfrm>
          <a:off x="6542497" y="559973"/>
          <a:ext cx="4787023" cy="2664909"/>
        </a:xfrm>
        <a:prstGeom prst="rect">
          <a:avLst/>
        </a:prstGeom>
        <a:solidFill>
          <a:schemeClr val="bg1">
            <a:lumMod val="90000"/>
            <a:lumOff val="1000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497179"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baseline="0"/>
            <a:t>Bring-Your-Own Azure OpenAI Endpoint</a:t>
          </a:r>
          <a:endParaRPr lang="en-US" sz="2000" kern="1200"/>
        </a:p>
        <a:p>
          <a:pPr marL="228600" lvl="1" indent="-228600" algn="l" defTabSz="889000">
            <a:lnSpc>
              <a:spcPct val="90000"/>
            </a:lnSpc>
            <a:spcBef>
              <a:spcPct val="0"/>
            </a:spcBef>
            <a:spcAft>
              <a:spcPct val="15000"/>
            </a:spcAft>
            <a:buChar char="•"/>
          </a:pPr>
          <a:r>
            <a:rPr lang="en-US" sz="2000" kern="1200" baseline="0" dirty="0"/>
            <a:t>Support for other embedding model REST endpoints through custom skill</a:t>
          </a:r>
          <a:endParaRPr lang="en-US" sz="2000" kern="1200" dirty="0"/>
        </a:p>
        <a:p>
          <a:pPr marL="228600" lvl="1" indent="-228600" algn="l" defTabSz="889000">
            <a:lnSpc>
              <a:spcPct val="90000"/>
            </a:lnSpc>
            <a:spcBef>
              <a:spcPct val="0"/>
            </a:spcBef>
            <a:spcAft>
              <a:spcPct val="15000"/>
            </a:spcAft>
            <a:buChar char="•"/>
          </a:pPr>
          <a:r>
            <a:rPr lang="en-US" sz="2000" kern="1200" baseline="0"/>
            <a:t>Query Vectorization capability</a:t>
          </a:r>
          <a:endParaRPr lang="en-US" sz="2000" kern="1200"/>
        </a:p>
      </dsp:txBody>
      <dsp:txXfrm>
        <a:off x="6542497" y="559973"/>
        <a:ext cx="4787023" cy="2664909"/>
      </dsp:txXfrm>
    </dsp:sp>
    <dsp:sp modelId="{5A8D4875-269C-4A83-AE19-FC69050331F0}">
      <dsp:nvSpPr>
        <dsp:cNvPr id="0" name=""/>
        <dsp:cNvSpPr/>
      </dsp:nvSpPr>
      <dsp:spPr>
        <a:xfrm>
          <a:off x="6390535" y="-151714"/>
          <a:ext cx="1127461" cy="1127461"/>
        </a:xfrm>
        <a:prstGeom prst="rect">
          <a:avLst/>
        </a:prstGeom>
        <a:blipFill rotWithShape="1">
          <a:blip xmlns:r="http://schemas.openxmlformats.org/officeDocument/2006/relationships" r:embed="rId4"/>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CA0E39-3943-4154-B17B-A506E3A80370}">
      <dsp:nvSpPr>
        <dsp:cNvPr id="0" name=""/>
        <dsp:cNvSpPr/>
      </dsp:nvSpPr>
      <dsp:spPr>
        <a:xfrm>
          <a:off x="0" y="590"/>
          <a:ext cx="5219700"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EF1408-5795-42E3-83C0-C2C975370957}">
      <dsp:nvSpPr>
        <dsp:cNvPr id="0" name=""/>
        <dsp:cNvSpPr/>
      </dsp:nvSpPr>
      <dsp:spPr>
        <a:xfrm>
          <a:off x="417688" y="311267"/>
          <a:ext cx="759433" cy="759433"/>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FA564D-2730-453D-BA78-DCE1DBE3C05F}">
      <dsp:nvSpPr>
        <dsp:cNvPr id="0" name=""/>
        <dsp:cNvSpPr/>
      </dsp:nvSpPr>
      <dsp:spPr>
        <a:xfrm>
          <a:off x="1594810" y="590"/>
          <a:ext cx="3624889"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rPr>
            <a:t>Step #1 – Call the chat completions API with your functions and the user’s input</a:t>
          </a:r>
        </a:p>
      </dsp:txBody>
      <dsp:txXfrm>
        <a:off x="1594810" y="590"/>
        <a:ext cx="3624889" cy="1380787"/>
      </dsp:txXfrm>
    </dsp:sp>
    <dsp:sp modelId="{421A973F-0242-4954-AFD0-5CDBC21DF1EB}">
      <dsp:nvSpPr>
        <dsp:cNvPr id="0" name=""/>
        <dsp:cNvSpPr/>
      </dsp:nvSpPr>
      <dsp:spPr>
        <a:xfrm>
          <a:off x="0" y="1726575"/>
          <a:ext cx="5219700"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EA1B83-C3CC-4568-B522-D043F66BE23A}">
      <dsp:nvSpPr>
        <dsp:cNvPr id="0" name=""/>
        <dsp:cNvSpPr/>
      </dsp:nvSpPr>
      <dsp:spPr>
        <a:xfrm>
          <a:off x="417688" y="2037252"/>
          <a:ext cx="759433" cy="759433"/>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C18BE4-46FC-4894-B6CA-A2BAC341A6E1}">
      <dsp:nvSpPr>
        <dsp:cNvPr id="0" name=""/>
        <dsp:cNvSpPr/>
      </dsp:nvSpPr>
      <dsp:spPr>
        <a:xfrm>
          <a:off x="1594810" y="1726575"/>
          <a:ext cx="3624889"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rPr>
            <a:t>Step #2 – Use the model’s response to call your API or function</a:t>
          </a:r>
        </a:p>
      </dsp:txBody>
      <dsp:txXfrm>
        <a:off x="1594810" y="1726575"/>
        <a:ext cx="3624889" cy="1380787"/>
      </dsp:txXfrm>
    </dsp:sp>
    <dsp:sp modelId="{FD175F20-5C40-46B8-9B3F-D6F3E5B09B1E}">
      <dsp:nvSpPr>
        <dsp:cNvPr id="0" name=""/>
        <dsp:cNvSpPr/>
      </dsp:nvSpPr>
      <dsp:spPr>
        <a:xfrm>
          <a:off x="0" y="3452559"/>
          <a:ext cx="5219700" cy="138078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F2210A-EB2E-438D-BA28-86F982AAB560}">
      <dsp:nvSpPr>
        <dsp:cNvPr id="0" name=""/>
        <dsp:cNvSpPr/>
      </dsp:nvSpPr>
      <dsp:spPr>
        <a:xfrm>
          <a:off x="417688" y="3763237"/>
          <a:ext cx="759433" cy="759433"/>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46BFC0-53EC-40CA-A45F-EFD7F77579D2}">
      <dsp:nvSpPr>
        <dsp:cNvPr id="0" name=""/>
        <dsp:cNvSpPr/>
      </dsp:nvSpPr>
      <dsp:spPr>
        <a:xfrm>
          <a:off x="1594810" y="3452559"/>
          <a:ext cx="3624889" cy="1380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133" tIns="146133" rIns="146133" bIns="146133" numCol="1" spcCol="1270" anchor="ctr" anchorCtr="0">
          <a:noAutofit/>
        </a:bodyPr>
        <a:lstStyle/>
        <a:p>
          <a:pPr marL="0" lvl="0" indent="0" algn="l" defTabSz="755650">
            <a:lnSpc>
              <a:spcPct val="90000"/>
            </a:lnSpc>
            <a:spcBef>
              <a:spcPct val="0"/>
            </a:spcBef>
            <a:spcAft>
              <a:spcPct val="35000"/>
            </a:spcAft>
            <a:buNone/>
          </a:pPr>
          <a:r>
            <a:rPr lang="en-US" sz="1700" kern="1200" dirty="0">
              <a:solidFill>
                <a:schemeClr val="bg1"/>
              </a:solidFill>
            </a:rPr>
            <a:t>Step #3 – Call the chat completions API again, including the response from your function to get a final response</a:t>
          </a:r>
        </a:p>
      </dsp:txBody>
      <dsp:txXfrm>
        <a:off x="1594810" y="3452559"/>
        <a:ext cx="3624889" cy="1380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54B42-1E66-41D8-A143-8A075E998439}">
      <dsp:nvSpPr>
        <dsp:cNvPr id="0" name=""/>
        <dsp:cNvSpPr/>
      </dsp:nvSpPr>
      <dsp:spPr>
        <a:xfrm>
          <a:off x="1071719" y="1242857"/>
          <a:ext cx="1275874" cy="1275874"/>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751C0A-6BB1-425C-B901-711F4DE84A06}">
      <dsp:nvSpPr>
        <dsp:cNvPr id="0" name=""/>
        <dsp:cNvSpPr/>
      </dsp:nvSpPr>
      <dsp:spPr>
        <a:xfrm>
          <a:off x="292018" y="2871080"/>
          <a:ext cx="28352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Retrieve data from data sources or APIs</a:t>
          </a:r>
        </a:p>
      </dsp:txBody>
      <dsp:txXfrm>
        <a:off x="292018" y="2871080"/>
        <a:ext cx="2835276" cy="720000"/>
      </dsp:txXfrm>
    </dsp:sp>
    <dsp:sp modelId="{C931FCAE-3C6E-4439-8632-61032F7E3417}">
      <dsp:nvSpPr>
        <dsp:cNvPr id="0" name=""/>
        <dsp:cNvSpPr/>
      </dsp:nvSpPr>
      <dsp:spPr>
        <a:xfrm>
          <a:off x="4403169" y="1242857"/>
          <a:ext cx="1275874" cy="1275874"/>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A4479D-3090-410A-902A-DA851CE0A961}">
      <dsp:nvSpPr>
        <dsp:cNvPr id="0" name=""/>
        <dsp:cNvSpPr/>
      </dsp:nvSpPr>
      <dsp:spPr>
        <a:xfrm>
          <a:off x="3623468" y="2871080"/>
          <a:ext cx="28352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Integrating with APIs or tools</a:t>
          </a:r>
        </a:p>
      </dsp:txBody>
      <dsp:txXfrm>
        <a:off x="3623468" y="2871080"/>
        <a:ext cx="2835276" cy="720000"/>
      </dsp:txXfrm>
    </dsp:sp>
    <dsp:sp modelId="{07EA36B1-1926-4C3E-B514-200C5BBC6D13}">
      <dsp:nvSpPr>
        <dsp:cNvPr id="0" name=""/>
        <dsp:cNvSpPr/>
      </dsp:nvSpPr>
      <dsp:spPr>
        <a:xfrm>
          <a:off x="7734619" y="1242857"/>
          <a:ext cx="1275874" cy="1275874"/>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D008F0-B49C-4F8E-AB90-6AAD0E36CD1C}">
      <dsp:nvSpPr>
        <dsp:cNvPr id="0" name=""/>
        <dsp:cNvSpPr/>
      </dsp:nvSpPr>
      <dsp:spPr>
        <a:xfrm>
          <a:off x="6954918" y="2871080"/>
          <a:ext cx="283527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Creating structured outputs</a:t>
          </a:r>
        </a:p>
      </dsp:txBody>
      <dsp:txXfrm>
        <a:off x="6954918" y="2871080"/>
        <a:ext cx="2835276"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F32FF-A39B-435C-849E-3A70F0C4A313}">
      <dsp:nvSpPr>
        <dsp:cNvPr id="0" name=""/>
        <dsp:cNvSpPr/>
      </dsp:nvSpPr>
      <dsp:spPr>
        <a:xfrm>
          <a:off x="1353215" y="1073653"/>
          <a:ext cx="1451518" cy="1451518"/>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623F41-124D-46F8-B7DD-1D265602764A}">
      <dsp:nvSpPr>
        <dsp:cNvPr id="0" name=""/>
        <dsp:cNvSpPr/>
      </dsp:nvSpPr>
      <dsp:spPr>
        <a:xfrm>
          <a:off x="5376" y="2660834"/>
          <a:ext cx="4147196" cy="622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Whisper Model</a:t>
          </a:r>
        </a:p>
      </dsp:txBody>
      <dsp:txXfrm>
        <a:off x="5376" y="2660834"/>
        <a:ext cx="4147196" cy="622079"/>
      </dsp:txXfrm>
    </dsp:sp>
    <dsp:sp modelId="{07D7099A-770E-4FE6-9010-E5F3B1EF49B4}">
      <dsp:nvSpPr>
        <dsp:cNvPr id="0" name=""/>
        <dsp:cNvSpPr/>
      </dsp:nvSpPr>
      <dsp:spPr>
        <a:xfrm>
          <a:off x="5376" y="3346013"/>
          <a:ext cx="4147196" cy="882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Captioning, where readability by humans is important</a:t>
          </a:r>
        </a:p>
        <a:p>
          <a:pPr marL="0" lvl="0" indent="0" algn="ctr" defTabSz="755650">
            <a:lnSpc>
              <a:spcPct val="90000"/>
            </a:lnSpc>
            <a:spcBef>
              <a:spcPct val="0"/>
            </a:spcBef>
            <a:spcAft>
              <a:spcPct val="35000"/>
            </a:spcAft>
            <a:buNone/>
          </a:pPr>
          <a:r>
            <a:rPr lang="en-US" sz="1700" kern="1200"/>
            <a:t>Mixed language audio.</a:t>
          </a:r>
        </a:p>
      </dsp:txBody>
      <dsp:txXfrm>
        <a:off x="5376" y="3346013"/>
        <a:ext cx="4147196" cy="882582"/>
      </dsp:txXfrm>
    </dsp:sp>
    <dsp:sp modelId="{FFAA10DE-CFEB-4119-9328-4B091F367BCC}">
      <dsp:nvSpPr>
        <dsp:cNvPr id="0" name=""/>
        <dsp:cNvSpPr/>
      </dsp:nvSpPr>
      <dsp:spPr>
        <a:xfrm>
          <a:off x="6433530" y="1050690"/>
          <a:ext cx="1451518" cy="1451518"/>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F0B04F-C8A5-4124-88CA-623B793D786F}">
      <dsp:nvSpPr>
        <dsp:cNvPr id="0" name=""/>
        <dsp:cNvSpPr/>
      </dsp:nvSpPr>
      <dsp:spPr>
        <a:xfrm>
          <a:off x="4883709" y="2637871"/>
          <a:ext cx="4561915" cy="6220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Speech Model</a:t>
          </a:r>
        </a:p>
      </dsp:txBody>
      <dsp:txXfrm>
        <a:off x="4883709" y="2637871"/>
        <a:ext cx="4561915" cy="622079"/>
      </dsp:txXfrm>
    </dsp:sp>
    <dsp:sp modelId="{26305FCC-4096-495B-906D-5B831D2EC952}">
      <dsp:nvSpPr>
        <dsp:cNvPr id="0" name=""/>
        <dsp:cNvSpPr/>
      </dsp:nvSpPr>
      <dsp:spPr>
        <a:xfrm>
          <a:off x="4878332" y="3277122"/>
          <a:ext cx="4561915" cy="974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Real-time streaming audio speech to text processing (e.g. live captioning or in agent assist)</a:t>
          </a:r>
        </a:p>
        <a:p>
          <a:pPr marL="0" lvl="0" indent="0" algn="ctr" defTabSz="755650">
            <a:lnSpc>
              <a:spcPct val="90000"/>
            </a:lnSpc>
            <a:spcBef>
              <a:spcPct val="0"/>
            </a:spcBef>
            <a:spcAft>
              <a:spcPct val="35000"/>
            </a:spcAft>
            <a:buNone/>
          </a:pPr>
          <a:r>
            <a:rPr lang="en-US" sz="1700" kern="1200"/>
            <a:t>Single language transcription and translation where Azure AI Speech models are more accurate (e.g. tail languages, telephony audio).</a:t>
          </a:r>
        </a:p>
      </dsp:txBody>
      <dsp:txXfrm>
        <a:off x="4878332" y="3277122"/>
        <a:ext cx="4561915" cy="9744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423EDB-57CC-4F6C-B372-79C8BF0EC077}">
      <dsp:nvSpPr>
        <dsp:cNvPr id="0" name=""/>
        <dsp:cNvSpPr/>
      </dsp:nvSpPr>
      <dsp:spPr>
        <a:xfrm>
          <a:off x="212143" y="701749"/>
          <a:ext cx="1236696" cy="1236696"/>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68C15A-D54A-4C40-AC45-E2734973D3B9}">
      <dsp:nvSpPr>
        <dsp:cNvPr id="0" name=""/>
        <dsp:cNvSpPr/>
      </dsp:nvSpPr>
      <dsp:spPr>
        <a:xfrm>
          <a:off x="10135" y="1926700"/>
          <a:ext cx="3953323" cy="592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dirty="0"/>
            <a:t>Via Azure OpenAI Service</a:t>
          </a:r>
        </a:p>
      </dsp:txBody>
      <dsp:txXfrm>
        <a:off x="10135" y="1926700"/>
        <a:ext cx="3953323" cy="592998"/>
      </dsp:txXfrm>
    </dsp:sp>
    <dsp:sp modelId="{4F464CDE-140F-4981-B16D-B6EFCB9671D0}">
      <dsp:nvSpPr>
        <dsp:cNvPr id="0" name=""/>
        <dsp:cNvSpPr/>
      </dsp:nvSpPr>
      <dsp:spPr>
        <a:xfrm>
          <a:off x="0" y="2606368"/>
          <a:ext cx="3953323" cy="257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Customers who are looking for a simple </a:t>
          </a:r>
          <a:r>
            <a:rPr lang="en-US" sz="1700" kern="1200" dirty="0">
              <a:latin typeface="Segoe UI Semibold"/>
            </a:rPr>
            <a:t>API</a:t>
          </a:r>
          <a:r>
            <a:rPr lang="en-US" sz="1700" kern="1200" dirty="0"/>
            <a:t> to transcribe captured audio files</a:t>
          </a:r>
        </a:p>
        <a:p>
          <a:pPr marL="0" lvl="0" indent="0" algn="l" defTabSz="755650">
            <a:lnSpc>
              <a:spcPct val="100000"/>
            </a:lnSpc>
            <a:spcBef>
              <a:spcPct val="0"/>
            </a:spcBef>
            <a:spcAft>
              <a:spcPct val="35000"/>
            </a:spcAft>
            <a:buNone/>
          </a:pPr>
          <a:r>
            <a:rPr lang="en-US" sz="1700" kern="1200" dirty="0"/>
            <a:t>Customers who need to translate audio to English</a:t>
          </a:r>
        </a:p>
        <a:p>
          <a:pPr marL="0" lvl="0" indent="0" algn="l" defTabSz="755650">
            <a:lnSpc>
              <a:spcPct val="100000"/>
            </a:lnSpc>
            <a:spcBef>
              <a:spcPct val="0"/>
            </a:spcBef>
            <a:spcAft>
              <a:spcPct val="35000"/>
            </a:spcAft>
            <a:buNone/>
          </a:pPr>
          <a:r>
            <a:rPr lang="en-US" sz="1700" kern="1200" dirty="0"/>
            <a:t>Supported file formats: mp3</a:t>
          </a:r>
          <a:r>
            <a:rPr lang="en-US" sz="1700" b="0" i="0" kern="1200" dirty="0"/>
            <a:t>, mp4, </a:t>
          </a:r>
          <a:r>
            <a:rPr lang="en-US" sz="1700" b="0" i="0" kern="1200" dirty="0" err="1"/>
            <a:t>mpweg</a:t>
          </a:r>
          <a:r>
            <a:rPr lang="en-US" sz="1700" b="0" i="0" kern="1200" dirty="0"/>
            <a:t>, </a:t>
          </a:r>
          <a:r>
            <a:rPr lang="en-US" sz="1700" b="0" i="0" kern="1200" dirty="0" err="1"/>
            <a:t>mpga</a:t>
          </a:r>
          <a:r>
            <a:rPr lang="en-US" sz="1700" b="0" i="0" kern="1200" dirty="0"/>
            <a:t>, m4a, wav and </a:t>
          </a:r>
          <a:r>
            <a:rPr lang="en-US" sz="1700" b="0" i="0" kern="1200" dirty="0" err="1"/>
            <a:t>webm</a:t>
          </a:r>
          <a:r>
            <a:rPr lang="en-US" sz="1700" b="0" i="0" kern="1200" dirty="0"/>
            <a:t>.</a:t>
          </a:r>
          <a:endParaRPr lang="en-US" sz="1700" kern="1200" dirty="0"/>
        </a:p>
      </dsp:txBody>
      <dsp:txXfrm>
        <a:off x="0" y="2606368"/>
        <a:ext cx="3953323" cy="257099"/>
      </dsp:txXfrm>
    </dsp:sp>
    <dsp:sp modelId="{E39DE2DD-BEE8-4DA8-922E-431303303040}">
      <dsp:nvSpPr>
        <dsp:cNvPr id="0" name=""/>
        <dsp:cNvSpPr/>
      </dsp:nvSpPr>
      <dsp:spPr>
        <a:xfrm>
          <a:off x="4977281" y="603579"/>
          <a:ext cx="1383663" cy="1383663"/>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17133A-4FC7-48D8-A0DD-9DDDDBA36E2D}">
      <dsp:nvSpPr>
        <dsp:cNvPr id="0" name=""/>
        <dsp:cNvSpPr/>
      </dsp:nvSpPr>
      <dsp:spPr>
        <a:xfrm>
          <a:off x="4658768" y="1957743"/>
          <a:ext cx="4783520" cy="5929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100000"/>
            </a:lnSpc>
            <a:spcBef>
              <a:spcPct val="0"/>
            </a:spcBef>
            <a:spcAft>
              <a:spcPct val="35000"/>
            </a:spcAft>
            <a:buNone/>
            <a:defRPr b="1"/>
          </a:pPr>
          <a:r>
            <a:rPr lang="en-US" sz="2600" kern="1200" dirty="0"/>
            <a:t>Via Azure AI Speech</a:t>
          </a:r>
        </a:p>
      </dsp:txBody>
      <dsp:txXfrm>
        <a:off x="4658768" y="1957743"/>
        <a:ext cx="4783520" cy="592998"/>
      </dsp:txXfrm>
    </dsp:sp>
    <dsp:sp modelId="{C3AA218F-C609-4D2D-8752-E6E238CD3174}">
      <dsp:nvSpPr>
        <dsp:cNvPr id="0" name=""/>
        <dsp:cNvSpPr/>
      </dsp:nvSpPr>
      <dsp:spPr>
        <a:xfrm>
          <a:off x="4653629" y="2616119"/>
          <a:ext cx="4783520" cy="2570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t>Customers who need additional functionality:</a:t>
          </a:r>
        </a:p>
        <a:p>
          <a:pPr marL="171450" lvl="1" indent="-171450" algn="l" defTabSz="755650">
            <a:lnSpc>
              <a:spcPct val="90000"/>
            </a:lnSpc>
            <a:spcBef>
              <a:spcPct val="0"/>
            </a:spcBef>
            <a:spcAft>
              <a:spcPct val="15000"/>
            </a:spcAft>
            <a:buChar char="•"/>
          </a:pPr>
          <a:r>
            <a:rPr lang="en-US" sz="1700" kern="1200" dirty="0" err="1"/>
            <a:t>Diarization</a:t>
          </a:r>
          <a:endParaRPr lang="en-US" sz="1700" kern="1200" dirty="0"/>
        </a:p>
        <a:p>
          <a:pPr marL="171450" lvl="1" indent="-171450" algn="l" defTabSz="755650" rtl="0">
            <a:lnSpc>
              <a:spcPct val="90000"/>
            </a:lnSpc>
            <a:spcBef>
              <a:spcPct val="0"/>
            </a:spcBef>
            <a:spcAft>
              <a:spcPct val="15000"/>
            </a:spcAft>
            <a:buChar char="•"/>
          </a:pPr>
          <a:r>
            <a:rPr lang="en-US" sz="1700" kern="1200" dirty="0">
              <a:latin typeface="Segoe UI Semibold"/>
            </a:rPr>
            <a:t>Word-level</a:t>
          </a:r>
          <a:r>
            <a:rPr lang="en-US" sz="1700" kern="1200" dirty="0"/>
            <a:t> timestamps</a:t>
          </a:r>
        </a:p>
        <a:p>
          <a:pPr marL="171450" lvl="1" indent="-171450" algn="l" defTabSz="755650">
            <a:lnSpc>
              <a:spcPct val="90000"/>
            </a:lnSpc>
            <a:spcBef>
              <a:spcPct val="0"/>
            </a:spcBef>
            <a:spcAft>
              <a:spcPct val="15000"/>
            </a:spcAft>
            <a:buChar char="•"/>
          </a:pPr>
          <a:r>
            <a:rPr lang="en-US" sz="1700" kern="1200" dirty="0">
              <a:latin typeface="Segoe UI Semibold"/>
            </a:rPr>
            <a:t>Customization</a:t>
          </a:r>
          <a:r>
            <a:rPr lang="en-US" sz="1700" kern="1200" dirty="0"/>
            <a:t> of Whisper using Custom Speech (coming soon)</a:t>
          </a:r>
        </a:p>
        <a:p>
          <a:pPr marL="171450" lvl="1" indent="-171450" algn="l" defTabSz="755650">
            <a:lnSpc>
              <a:spcPct val="90000"/>
            </a:lnSpc>
            <a:spcBef>
              <a:spcPct val="0"/>
            </a:spcBef>
            <a:spcAft>
              <a:spcPct val="15000"/>
            </a:spcAft>
            <a:buChar char="•"/>
          </a:pPr>
          <a:r>
            <a:rPr lang="en-US" sz="1700" kern="1200" dirty="0">
              <a:latin typeface="Segoe UI Semibold"/>
            </a:rPr>
            <a:t>Transcribe</a:t>
          </a:r>
          <a:r>
            <a:rPr lang="en-US" sz="1700" kern="1200" dirty="0"/>
            <a:t> files larger than 25MB (up to 1GB)</a:t>
          </a:r>
        </a:p>
        <a:p>
          <a:pPr marL="171450" lvl="1" indent="-171450" algn="l" defTabSz="755650">
            <a:lnSpc>
              <a:spcPct val="90000"/>
            </a:lnSpc>
            <a:spcBef>
              <a:spcPct val="0"/>
            </a:spcBef>
            <a:spcAft>
              <a:spcPct val="15000"/>
            </a:spcAft>
            <a:buChar char="•"/>
          </a:pPr>
          <a:r>
            <a:rPr lang="en-US" sz="1700" kern="1200" dirty="0">
              <a:latin typeface="Segoe UI Semibold"/>
            </a:rPr>
            <a:t>Process</a:t>
          </a:r>
          <a:r>
            <a:rPr lang="en-US" sz="1700" kern="1200" dirty="0"/>
            <a:t> large batches of audio files</a:t>
          </a:r>
        </a:p>
        <a:p>
          <a:pPr marL="171450" lvl="1" indent="-171450" algn="l" defTabSz="755650">
            <a:lnSpc>
              <a:spcPct val="90000"/>
            </a:lnSpc>
            <a:spcBef>
              <a:spcPct val="0"/>
            </a:spcBef>
            <a:spcAft>
              <a:spcPct val="15000"/>
            </a:spcAft>
            <a:buChar char="•"/>
          </a:pPr>
          <a:r>
            <a:rPr lang="en-US" sz="1700" kern="1200" dirty="0"/>
            <a:t>Supported file formats: mp3</a:t>
          </a:r>
          <a:r>
            <a:rPr lang="en-US" sz="1700" b="0" i="0" kern="1200" dirty="0"/>
            <a:t>, wav and </a:t>
          </a:r>
          <a:r>
            <a:rPr lang="en-US" sz="1700" b="0" i="0" kern="1200" dirty="0" err="1"/>
            <a:t>ogg</a:t>
          </a:r>
          <a:r>
            <a:rPr lang="en-US" sz="1700" b="0" i="0" kern="1200" dirty="0"/>
            <a:t>.</a:t>
          </a:r>
          <a:endParaRPr lang="en-US" sz="1700" kern="1200" dirty="0"/>
        </a:p>
      </dsp:txBody>
      <dsp:txXfrm>
        <a:off x="4653629" y="2616119"/>
        <a:ext cx="4783520" cy="257099"/>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EA5837-9175-6DF6-4B87-58A3D0EEC5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25EB55-1263-1A41-9294-87435F97D0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A63D44-E838-9E4D-925D-14C87F84DCF7}" type="datetimeFigureOut">
              <a:rPr lang="en-US" smtClean="0"/>
              <a:t>12/19/2023</a:t>
            </a:fld>
            <a:endParaRPr lang="en-US"/>
          </a:p>
        </p:txBody>
      </p:sp>
      <p:sp>
        <p:nvSpPr>
          <p:cNvPr id="4" name="Footer Placeholder 3">
            <a:extLst>
              <a:ext uri="{FF2B5EF4-FFF2-40B4-BE49-F238E27FC236}">
                <a16:creationId xmlns:a16="http://schemas.microsoft.com/office/drawing/2014/main" id="{AF18F16C-30DA-4881-F25C-8FD69D40D3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078325-03DF-EFBD-65BA-721720E285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14592E-9335-5544-83E8-7254F2750FE4}" type="slidenum">
              <a:rPr lang="en-US" smtClean="0"/>
              <a:t>‹#›</a:t>
            </a:fld>
            <a:endParaRPr lang="en-US"/>
          </a:p>
        </p:txBody>
      </p:sp>
    </p:spTree>
    <p:extLst>
      <p:ext uri="{BB962C8B-B14F-4D97-AF65-F5344CB8AC3E}">
        <p14:creationId xmlns:p14="http://schemas.microsoft.com/office/powerpoint/2010/main" val="35155872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6B9DD-A322-43E7-9E81-DA4752E00BFF}" type="datetimeFigureOut">
              <a:rPr lang="en-US" smtClean="0"/>
              <a:t>12/19/2023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9AD25-75D8-481E-B5D4-BAECA21D5B81}" type="slidenum">
              <a:rPr lang="en-US" smtClean="0"/>
              <a:t>‹#›</a:t>
            </a:fld>
            <a:endParaRPr lang="en-US"/>
          </a:p>
        </p:txBody>
      </p:sp>
    </p:spTree>
    <p:extLst>
      <p:ext uri="{BB962C8B-B14F-4D97-AF65-F5344CB8AC3E}">
        <p14:creationId xmlns:p14="http://schemas.microsoft.com/office/powerpoint/2010/main" val="37956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as of end of Nov 2023</a:t>
            </a:r>
          </a:p>
        </p:txBody>
      </p:sp>
      <p:sp>
        <p:nvSpPr>
          <p:cNvPr id="4" name="Slide Number Placeholder 3"/>
          <p:cNvSpPr>
            <a:spLocks noGrp="1"/>
          </p:cNvSpPr>
          <p:nvPr>
            <p:ph type="sldNum" sz="quarter" idx="5"/>
          </p:nvPr>
        </p:nvSpPr>
        <p:spPr/>
        <p:txBody>
          <a:bodyPr/>
          <a:lstStyle/>
          <a:p>
            <a:fld id="{8E19AD25-75D8-481E-B5D4-BAECA21D5B81}" type="slidenum">
              <a:rPr lang="en-US" smtClean="0"/>
              <a:t>1</a:t>
            </a:fld>
            <a:endParaRPr lang="en-US"/>
          </a:p>
        </p:txBody>
      </p:sp>
    </p:spTree>
    <p:extLst>
      <p:ext uri="{BB962C8B-B14F-4D97-AF65-F5344CB8AC3E}">
        <p14:creationId xmlns:p14="http://schemas.microsoft.com/office/powerpoint/2010/main" val="2078903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73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171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125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2023-12-19 2:16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7417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359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63297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63779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39471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2417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308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25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12/19/2023 2:16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654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7130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54001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78316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220085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7D1E9-4223-C14F-94FC-B1E1503C5F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95706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73B75E-3017-429A-9B24-16F8590238CA}" type="slidenum">
              <a:rPr kumimoji="0" lang="en-GB"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GB"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39869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43829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9238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8BE05-8C3B-4EF3-8739-4350266448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2326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8BE05-8C3B-4EF3-8739-4350266448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187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800" b="0" i="0" dirty="0">
              <a:solidFill>
                <a:srgbClr val="000000"/>
              </a:solidFill>
              <a:effectLst/>
              <a:latin typeface="Calibri"/>
              <a:ea typeface="Meiryo UI" panose="020B0604030504040204" pitchFamily="34" charset="-128"/>
              <a:cs typeface="Calibri"/>
            </a:endParaRPr>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07014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BC7CB3-6B74-4B51-BC9E-F7344A896F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1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BC7CB3-6B74-4B51-BC9E-F7344A896F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459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BC7CB3-6B74-4B51-BC9E-F7344A896F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504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BC7CB3-6B74-4B51-BC9E-F7344A896F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013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12/19/2023 2:16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35655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117</a:t>
            </a:fld>
            <a:endParaRPr lang="en-US"/>
          </a:p>
        </p:txBody>
      </p:sp>
    </p:spTree>
    <p:extLst>
      <p:ext uri="{BB962C8B-B14F-4D97-AF65-F5344CB8AC3E}">
        <p14:creationId xmlns:p14="http://schemas.microsoft.com/office/powerpoint/2010/main" val="1349887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485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12/19/2023 2:16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278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2819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3887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45710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875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12/19/2023 2:16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20765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01209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796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6624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4421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207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24569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1703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945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32344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22667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7310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5558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0885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222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2830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8804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84664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43725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559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5351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0633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38235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29401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2823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96145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279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85747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94177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8419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9984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507269-DF7D-40A9-9EEA-37B5662CF7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2763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66734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77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29197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2623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9164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60646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1447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3422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57974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1924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12/19/2023 2:16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85266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742556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398328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9873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21558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0028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570171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76680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9907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2980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557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latinLnBrk="1">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60088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5642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62880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30990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8479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4.xml"/><Relationship Id="rId4" Type="http://schemas.openxmlformats.org/officeDocument/2006/relationships/image" Target="../media/image54.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Master" Target="../slideMasters/slideMaster4.xml"/><Relationship Id="rId4" Type="http://schemas.openxmlformats.org/officeDocument/2006/relationships/image" Target="../media/image57.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60.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63.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0.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4.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Master" Target="../slideMasters/slideMaster5.xml"/><Relationship Id="rId4" Type="http://schemas.openxmlformats.org/officeDocument/2006/relationships/image" Target="../media/image69.emf"/></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5.xml"/><Relationship Id="rId4" Type="http://schemas.openxmlformats.org/officeDocument/2006/relationships/image" Target="../media/image85.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Master" Target="../slideMasters/slideMaster5.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107.jpe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108.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111.jpeg"/><Relationship Id="rId1" Type="http://schemas.openxmlformats.org/officeDocument/2006/relationships/slideMaster" Target="../slideMasters/slideMaster6.xml"/><Relationship Id="rId4" Type="http://schemas.openxmlformats.org/officeDocument/2006/relationships/image" Target="../media/image67.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111.jpe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4.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6.xml"/><Relationship Id="rId4" Type="http://schemas.openxmlformats.org/officeDocument/2006/relationships/image" Target="../media/image35.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6.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Master" Target="../slideMasters/slideMaster6.xml"/><Relationship Id="rId4" Type="http://schemas.openxmlformats.org/officeDocument/2006/relationships/image" Target="../media/image120.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Master" Target="../slideMasters/slideMaster6.xml"/><Relationship Id="rId5" Type="http://schemas.openxmlformats.org/officeDocument/2006/relationships/image" Target="../media/image124.jpeg"/><Relationship Id="rId4" Type="http://schemas.openxmlformats.org/officeDocument/2006/relationships/image" Target="../media/image123.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6.xml"/><Relationship Id="rId4" Type="http://schemas.openxmlformats.org/officeDocument/2006/relationships/image" Target="../media/image35.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6.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6.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2871585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614599054"/>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2E5FA5A5-1BC4-BE83-DB4E-6E5861C7AFCA}"/>
              </a:ext>
            </a:extLst>
          </p:cNvPr>
          <p:cNvSpPr>
            <a:spLocks noGrp="1"/>
          </p:cNvSpPr>
          <p:nvPr>
            <p:ph sz="quarter" idx="10"/>
          </p:nvPr>
        </p:nvSpPr>
        <p:spPr>
          <a:xfrm>
            <a:off x="6765925" y="884238"/>
            <a:ext cx="5045075" cy="776287"/>
          </a:xfrm>
        </p:spPr>
        <p:txBody>
          <a:bodyPr/>
          <a:lstStyle/>
          <a:p>
            <a:pPr lvl="0"/>
            <a:endParaRPr lang="en-US"/>
          </a:p>
        </p:txBody>
      </p:sp>
      <p:sp>
        <p:nvSpPr>
          <p:cNvPr id="6" name="Content Placeholder 4">
            <a:extLst>
              <a:ext uri="{FF2B5EF4-FFF2-40B4-BE49-F238E27FC236}">
                <a16:creationId xmlns:a16="http://schemas.microsoft.com/office/drawing/2014/main" id="{02046B49-53D8-4BF0-BEAE-EE93F41506BD}"/>
              </a:ext>
            </a:extLst>
          </p:cNvPr>
          <p:cNvSpPr>
            <a:spLocks noGrp="1"/>
          </p:cNvSpPr>
          <p:nvPr>
            <p:ph sz="quarter" idx="11"/>
          </p:nvPr>
        </p:nvSpPr>
        <p:spPr>
          <a:xfrm>
            <a:off x="6765925" y="1965325"/>
            <a:ext cx="5045075" cy="776287"/>
          </a:xfrm>
        </p:spPr>
        <p:txBody>
          <a:bodyPr/>
          <a:lstStyle/>
          <a:p>
            <a:pPr lvl="0"/>
            <a:endParaRPr lang="en-US"/>
          </a:p>
        </p:txBody>
      </p:sp>
      <p:sp>
        <p:nvSpPr>
          <p:cNvPr id="7" name="Content Placeholder 4">
            <a:extLst>
              <a:ext uri="{FF2B5EF4-FFF2-40B4-BE49-F238E27FC236}">
                <a16:creationId xmlns:a16="http://schemas.microsoft.com/office/drawing/2014/main" id="{CB2640D4-B682-A6C2-455F-6FB8CD5B5193}"/>
              </a:ext>
            </a:extLst>
          </p:cNvPr>
          <p:cNvSpPr>
            <a:spLocks noGrp="1"/>
          </p:cNvSpPr>
          <p:nvPr>
            <p:ph sz="quarter" idx="12"/>
          </p:nvPr>
        </p:nvSpPr>
        <p:spPr>
          <a:xfrm>
            <a:off x="6765925" y="3036714"/>
            <a:ext cx="5045075" cy="776287"/>
          </a:xfrm>
        </p:spPr>
        <p:txBody>
          <a:bodyPr/>
          <a:lstStyle/>
          <a:p>
            <a:pPr lvl="0"/>
            <a:endParaRPr lang="en-US"/>
          </a:p>
        </p:txBody>
      </p:sp>
      <p:sp>
        <p:nvSpPr>
          <p:cNvPr id="8" name="Content Placeholder 4">
            <a:extLst>
              <a:ext uri="{FF2B5EF4-FFF2-40B4-BE49-F238E27FC236}">
                <a16:creationId xmlns:a16="http://schemas.microsoft.com/office/drawing/2014/main" id="{C58ABC50-D170-3899-7138-921FC88B018C}"/>
              </a:ext>
            </a:extLst>
          </p:cNvPr>
          <p:cNvSpPr>
            <a:spLocks noGrp="1"/>
          </p:cNvSpPr>
          <p:nvPr>
            <p:ph sz="quarter" idx="13"/>
          </p:nvPr>
        </p:nvSpPr>
        <p:spPr>
          <a:xfrm>
            <a:off x="6765925" y="4117801"/>
            <a:ext cx="5045075" cy="776287"/>
          </a:xfrm>
        </p:spPr>
        <p:txBody>
          <a:bodyPr/>
          <a:lstStyle/>
          <a:p>
            <a:pPr lvl="0"/>
            <a:endParaRPr lang="en-US"/>
          </a:p>
        </p:txBody>
      </p:sp>
    </p:spTree>
    <p:extLst>
      <p:ext uri="{BB962C8B-B14F-4D97-AF65-F5344CB8AC3E}">
        <p14:creationId xmlns:p14="http://schemas.microsoft.com/office/powerpoint/2010/main" val="1889032307"/>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B2B3A39C-63C5-CEB0-DF2D-4ADC94F5A01C}"/>
              </a:ext>
            </a:extLst>
          </p:cNvPr>
          <p:cNvSpPr>
            <a:spLocks noGrp="1"/>
          </p:cNvSpPr>
          <p:nvPr>
            <p:ph sz="quarter" idx="10"/>
          </p:nvPr>
        </p:nvSpPr>
        <p:spPr>
          <a:xfrm>
            <a:off x="7146925" y="521231"/>
            <a:ext cx="4664075" cy="670560"/>
          </a:xfrm>
        </p:spPr>
        <p:txBody>
          <a:bodyPr/>
          <a:lstStyle/>
          <a:p>
            <a:pPr lvl="0"/>
            <a:endParaRPr lang="en-US"/>
          </a:p>
        </p:txBody>
      </p:sp>
      <p:sp>
        <p:nvSpPr>
          <p:cNvPr id="6" name="Content Placeholder 4">
            <a:extLst>
              <a:ext uri="{FF2B5EF4-FFF2-40B4-BE49-F238E27FC236}">
                <a16:creationId xmlns:a16="http://schemas.microsoft.com/office/drawing/2014/main" id="{60EF9F7A-767E-BDF5-1738-BCC7F5322C3C}"/>
              </a:ext>
            </a:extLst>
          </p:cNvPr>
          <p:cNvSpPr>
            <a:spLocks noGrp="1"/>
          </p:cNvSpPr>
          <p:nvPr>
            <p:ph sz="quarter" idx="11"/>
          </p:nvPr>
        </p:nvSpPr>
        <p:spPr>
          <a:xfrm>
            <a:off x="7146925" y="1672245"/>
            <a:ext cx="4664075" cy="670560"/>
          </a:xfrm>
        </p:spPr>
        <p:txBody>
          <a:bodyPr/>
          <a:lstStyle/>
          <a:p>
            <a:pPr lvl="0"/>
            <a:endParaRPr lang="en-US"/>
          </a:p>
        </p:txBody>
      </p:sp>
      <p:sp>
        <p:nvSpPr>
          <p:cNvPr id="7" name="Content Placeholder 4">
            <a:extLst>
              <a:ext uri="{FF2B5EF4-FFF2-40B4-BE49-F238E27FC236}">
                <a16:creationId xmlns:a16="http://schemas.microsoft.com/office/drawing/2014/main" id="{5FD8C49F-8C5C-9103-A42C-A4441823C9B2}"/>
              </a:ext>
            </a:extLst>
          </p:cNvPr>
          <p:cNvSpPr>
            <a:spLocks noGrp="1"/>
          </p:cNvSpPr>
          <p:nvPr>
            <p:ph sz="quarter" idx="12"/>
          </p:nvPr>
        </p:nvSpPr>
        <p:spPr>
          <a:xfrm>
            <a:off x="7146925" y="2693622"/>
            <a:ext cx="4664075" cy="670560"/>
          </a:xfrm>
        </p:spPr>
        <p:txBody>
          <a:bodyPr/>
          <a:lstStyle/>
          <a:p>
            <a:pPr lvl="0"/>
            <a:endParaRPr lang="en-US"/>
          </a:p>
        </p:txBody>
      </p:sp>
      <p:sp>
        <p:nvSpPr>
          <p:cNvPr id="8" name="Content Placeholder 4">
            <a:extLst>
              <a:ext uri="{FF2B5EF4-FFF2-40B4-BE49-F238E27FC236}">
                <a16:creationId xmlns:a16="http://schemas.microsoft.com/office/drawing/2014/main" id="{B5BE301D-3764-A49D-9062-7DF5ECA4A916}"/>
              </a:ext>
            </a:extLst>
          </p:cNvPr>
          <p:cNvSpPr>
            <a:spLocks noGrp="1"/>
          </p:cNvSpPr>
          <p:nvPr>
            <p:ph sz="quarter" idx="13"/>
          </p:nvPr>
        </p:nvSpPr>
        <p:spPr>
          <a:xfrm>
            <a:off x="7146925" y="3844636"/>
            <a:ext cx="4664075" cy="670560"/>
          </a:xfrm>
        </p:spPr>
        <p:txBody>
          <a:bodyPr/>
          <a:lstStyle/>
          <a:p>
            <a:pPr lvl="0"/>
            <a:endParaRPr lang="en-US"/>
          </a:p>
        </p:txBody>
      </p:sp>
      <p:sp>
        <p:nvSpPr>
          <p:cNvPr id="9" name="Content Placeholder 4">
            <a:extLst>
              <a:ext uri="{FF2B5EF4-FFF2-40B4-BE49-F238E27FC236}">
                <a16:creationId xmlns:a16="http://schemas.microsoft.com/office/drawing/2014/main" id="{B1984341-F4A1-7010-9D38-C2FB10F81C25}"/>
              </a:ext>
            </a:extLst>
          </p:cNvPr>
          <p:cNvSpPr>
            <a:spLocks noGrp="1"/>
          </p:cNvSpPr>
          <p:nvPr>
            <p:ph sz="quarter" idx="14"/>
          </p:nvPr>
        </p:nvSpPr>
        <p:spPr>
          <a:xfrm>
            <a:off x="7146924" y="4995650"/>
            <a:ext cx="4664075" cy="670560"/>
          </a:xfrm>
        </p:spPr>
        <p:txBody>
          <a:bodyPr/>
          <a:lstStyle/>
          <a:p>
            <a:pPr lvl="0"/>
            <a:endParaRPr lang="en-US"/>
          </a:p>
        </p:txBody>
      </p:sp>
    </p:spTree>
    <p:extLst>
      <p:ext uri="{BB962C8B-B14F-4D97-AF65-F5344CB8AC3E}">
        <p14:creationId xmlns:p14="http://schemas.microsoft.com/office/powerpoint/2010/main" val="2761181318"/>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6647FC06-A227-ADFC-EFA6-DB14F815B0E1}"/>
              </a:ext>
            </a:extLst>
          </p:cNvPr>
          <p:cNvSpPr>
            <a:spLocks noGrp="1"/>
          </p:cNvSpPr>
          <p:nvPr>
            <p:ph sz="quarter" idx="10"/>
          </p:nvPr>
        </p:nvSpPr>
        <p:spPr>
          <a:xfrm>
            <a:off x="6492875" y="1096963"/>
            <a:ext cx="4906963" cy="914400"/>
          </a:xfrm>
        </p:spPr>
        <p:txBody>
          <a:bodyPr/>
          <a:lstStyle/>
          <a:p>
            <a:pPr lvl="0"/>
            <a:endParaRPr lang="en-US"/>
          </a:p>
        </p:txBody>
      </p:sp>
      <p:sp>
        <p:nvSpPr>
          <p:cNvPr id="6" name="Content Placeholder 4">
            <a:extLst>
              <a:ext uri="{FF2B5EF4-FFF2-40B4-BE49-F238E27FC236}">
                <a16:creationId xmlns:a16="http://schemas.microsoft.com/office/drawing/2014/main" id="{F06C3B13-C7D9-98ED-88E8-A991F381E80A}"/>
              </a:ext>
            </a:extLst>
          </p:cNvPr>
          <p:cNvSpPr>
            <a:spLocks noGrp="1"/>
          </p:cNvSpPr>
          <p:nvPr>
            <p:ph sz="quarter" idx="11"/>
          </p:nvPr>
        </p:nvSpPr>
        <p:spPr>
          <a:xfrm>
            <a:off x="6492875" y="2316163"/>
            <a:ext cx="4906963" cy="914400"/>
          </a:xfrm>
        </p:spPr>
        <p:txBody>
          <a:bodyPr/>
          <a:lstStyle/>
          <a:p>
            <a:pPr lvl="0"/>
            <a:endParaRPr lang="en-US"/>
          </a:p>
        </p:txBody>
      </p:sp>
      <p:sp>
        <p:nvSpPr>
          <p:cNvPr id="7" name="Content Placeholder 4">
            <a:extLst>
              <a:ext uri="{FF2B5EF4-FFF2-40B4-BE49-F238E27FC236}">
                <a16:creationId xmlns:a16="http://schemas.microsoft.com/office/drawing/2014/main" id="{2917B8F1-7212-4801-0A1C-C8BF3922DACF}"/>
              </a:ext>
            </a:extLst>
          </p:cNvPr>
          <p:cNvSpPr>
            <a:spLocks noGrp="1"/>
          </p:cNvSpPr>
          <p:nvPr>
            <p:ph sz="quarter" idx="12"/>
          </p:nvPr>
        </p:nvSpPr>
        <p:spPr>
          <a:xfrm>
            <a:off x="6492875" y="3611563"/>
            <a:ext cx="4906963" cy="914400"/>
          </a:xfrm>
        </p:spPr>
        <p:txBody>
          <a:bodyPr/>
          <a:lstStyle/>
          <a:p>
            <a:pPr lvl="0"/>
            <a:endParaRPr lang="en-US"/>
          </a:p>
        </p:txBody>
      </p:sp>
      <p:sp>
        <p:nvSpPr>
          <p:cNvPr id="8" name="Content Placeholder 4">
            <a:extLst>
              <a:ext uri="{FF2B5EF4-FFF2-40B4-BE49-F238E27FC236}">
                <a16:creationId xmlns:a16="http://schemas.microsoft.com/office/drawing/2014/main" id="{109C2AB1-BF19-38D1-1A87-F601DEDDF62E}"/>
              </a:ext>
            </a:extLst>
          </p:cNvPr>
          <p:cNvSpPr>
            <a:spLocks noGrp="1"/>
          </p:cNvSpPr>
          <p:nvPr>
            <p:ph sz="quarter" idx="13"/>
          </p:nvPr>
        </p:nvSpPr>
        <p:spPr>
          <a:xfrm>
            <a:off x="6492875" y="4830763"/>
            <a:ext cx="4906963" cy="914400"/>
          </a:xfrm>
        </p:spPr>
        <p:txBody>
          <a:bodyPr/>
          <a:lstStyle/>
          <a:p>
            <a:pPr lvl="0"/>
            <a:endParaRPr lang="en-US"/>
          </a:p>
        </p:txBody>
      </p:sp>
    </p:spTree>
    <p:extLst>
      <p:ext uri="{BB962C8B-B14F-4D97-AF65-F5344CB8AC3E}">
        <p14:creationId xmlns:p14="http://schemas.microsoft.com/office/powerpoint/2010/main" val="1912642376"/>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left &amp; non-bulleted text r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D9DBA2-78EF-47A4-9D38-53F44E4F8A35}"/>
              </a:ext>
            </a:extLst>
          </p:cNvPr>
          <p:cNvSpPr>
            <a:spLocks noGrp="1"/>
          </p:cNvSpPr>
          <p:nvPr>
            <p:ph type="title"/>
          </p:nvPr>
        </p:nvSpPr>
        <p:spPr>
          <a:xfrm>
            <a:off x="584201" y="585788"/>
            <a:ext cx="3650573" cy="2843212"/>
          </a:xfrm>
          <a:prstGeom prst="rect">
            <a:avLst/>
          </a:prstGeom>
        </p:spPr>
        <p:txBody>
          <a:bodyPr lIns="0" tIns="0" rIns="0" bIns="0" anchor="b">
            <a:noAutofit/>
          </a:bodyPr>
          <a:lstStyle>
            <a:lvl1pPr algn="l">
              <a:defRPr/>
            </a:lvl1pPr>
          </a:lstStyle>
          <a:p>
            <a:r>
              <a:rPr lang="en-US"/>
              <a:t>Click to edit Master title style</a:t>
            </a:r>
          </a:p>
        </p:txBody>
      </p:sp>
    </p:spTree>
    <p:extLst>
      <p:ext uri="{BB962C8B-B14F-4D97-AF65-F5344CB8AC3E}">
        <p14:creationId xmlns:p14="http://schemas.microsoft.com/office/powerpoint/2010/main" val="3215131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Title left &amp; non-bulleted text righ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6688"/>
            <a:ext cx="5290820" cy="5116512"/>
          </a:xfrm>
        </p:spPr>
        <p:txBody>
          <a:bodyPr wrap="square" anchor="t">
            <a:noAutofit/>
          </a:bodyPr>
          <a:lstStyle>
            <a:lvl1pPr marL="0" indent="0">
              <a:buNone/>
              <a:defRPr sz="2000"/>
            </a:lvl1pPr>
            <a:lvl2pPr marL="0" indent="0">
              <a:spcAft>
                <a:spcPts val="600"/>
              </a:spcAft>
              <a:buNone/>
              <a:defRPr sz="1600"/>
            </a:lvl2pPr>
            <a:lvl3pPr marL="0" indent="0">
              <a:buNone/>
              <a:defRPr sz="1400"/>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3D9DBA2-78EF-47A4-9D38-53F44E4F8A35}"/>
              </a:ext>
            </a:extLst>
          </p:cNvPr>
          <p:cNvSpPr>
            <a:spLocks noGrp="1"/>
          </p:cNvSpPr>
          <p:nvPr>
            <p:ph type="title"/>
          </p:nvPr>
        </p:nvSpPr>
        <p:spPr>
          <a:xfrm>
            <a:off x="584201" y="585788"/>
            <a:ext cx="5382259" cy="298132"/>
          </a:xfrm>
          <a:prstGeom prst="rect">
            <a:avLst/>
          </a:prstGeom>
        </p:spPr>
        <p:txBody>
          <a:bodyPr lIns="0" tIns="0" rIns="0" bIns="0" anchor="t">
            <a:noAutofit/>
          </a:bodyPr>
          <a:lstStyle>
            <a:lvl1pPr algn="l">
              <a:defRPr/>
            </a:lvl1pPr>
          </a:lstStyle>
          <a:p>
            <a:r>
              <a:rPr lang="en-US"/>
              <a:t>Click to edit Master title style</a:t>
            </a:r>
          </a:p>
        </p:txBody>
      </p:sp>
      <p:sp>
        <p:nvSpPr>
          <p:cNvPr id="3" name="Picture Placeholder 2">
            <a:extLst>
              <a:ext uri="{FF2B5EF4-FFF2-40B4-BE49-F238E27FC236}">
                <a16:creationId xmlns:a16="http://schemas.microsoft.com/office/drawing/2014/main" id="{790C5E30-200A-5CDF-9B67-224491CD0BCE}"/>
              </a:ext>
            </a:extLst>
          </p:cNvPr>
          <p:cNvSpPr>
            <a:spLocks noGrp="1"/>
          </p:cNvSpPr>
          <p:nvPr>
            <p:ph type="pic" sz="quarter" idx="11"/>
          </p:nvPr>
        </p:nvSpPr>
        <p:spPr>
          <a:xfrm>
            <a:off x="6096000" y="-1"/>
            <a:ext cx="6096000" cy="4851207"/>
          </a:xfrm>
        </p:spPr>
        <p:txBody>
          <a:bodyPr/>
          <a:lstStyle/>
          <a:p>
            <a:endParaRPr lang="en-US"/>
          </a:p>
        </p:txBody>
      </p:sp>
      <p:sp>
        <p:nvSpPr>
          <p:cNvPr id="6" name="Text Placeholder 3">
            <a:extLst>
              <a:ext uri="{FF2B5EF4-FFF2-40B4-BE49-F238E27FC236}">
                <a16:creationId xmlns:a16="http://schemas.microsoft.com/office/drawing/2014/main" id="{2563865E-B55C-4825-E064-26BC2B349B17}"/>
              </a:ext>
            </a:extLst>
          </p:cNvPr>
          <p:cNvSpPr>
            <a:spLocks noGrp="1"/>
          </p:cNvSpPr>
          <p:nvPr>
            <p:ph type="body" sz="quarter" idx="12"/>
          </p:nvPr>
        </p:nvSpPr>
        <p:spPr>
          <a:xfrm>
            <a:off x="6316982" y="4987462"/>
            <a:ext cx="5581330" cy="1565738"/>
          </a:xfrm>
        </p:spPr>
        <p:txBody>
          <a:bodyPr wrap="square" anchor="t">
            <a:noAutofit/>
          </a:bodyPr>
          <a:lstStyle>
            <a:lvl1pPr marL="0" indent="0">
              <a:buNone/>
              <a:defRPr sz="2000">
                <a:solidFill>
                  <a:schemeClr val="tx1"/>
                </a:solidFill>
              </a:defRPr>
            </a:lvl1pPr>
            <a:lvl2pPr marL="0" indent="0">
              <a:spcAft>
                <a:spcPts val="600"/>
              </a:spcAft>
              <a:buNone/>
              <a:defRPr sz="1600"/>
            </a:lvl2pPr>
            <a:lvl3pPr marL="0" indent="0">
              <a:buNone/>
              <a:defRPr sz="1400"/>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78578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left &amp; non-bulleted text r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D9DBA2-78EF-47A4-9D38-53F44E4F8A35}"/>
              </a:ext>
            </a:extLst>
          </p:cNvPr>
          <p:cNvSpPr>
            <a:spLocks noGrp="1"/>
          </p:cNvSpPr>
          <p:nvPr>
            <p:ph type="title"/>
          </p:nvPr>
        </p:nvSpPr>
        <p:spPr>
          <a:xfrm>
            <a:off x="584201" y="585788"/>
            <a:ext cx="3650573" cy="2843212"/>
          </a:xfrm>
          <a:prstGeom prst="rect">
            <a:avLst/>
          </a:prstGeom>
        </p:spPr>
        <p:txBody>
          <a:bodyPr lIns="0" tIns="0" rIns="0" bIns="0" anchor="b">
            <a:noAutofit/>
          </a:bodyPr>
          <a:lstStyle>
            <a:lvl1pPr algn="l">
              <a:defRPr/>
            </a:lvl1pPr>
          </a:lstStyle>
          <a:p>
            <a:r>
              <a:rPr lang="en-US"/>
              <a:t>Click to edit Master title style</a:t>
            </a:r>
          </a:p>
        </p:txBody>
      </p:sp>
      <p:sp>
        <p:nvSpPr>
          <p:cNvPr id="4" name="Text Placeholder 3"/>
          <p:cNvSpPr>
            <a:spLocks noGrp="1"/>
          </p:cNvSpPr>
          <p:nvPr>
            <p:ph type="body" sz="quarter" idx="10"/>
          </p:nvPr>
        </p:nvSpPr>
        <p:spPr>
          <a:xfrm>
            <a:off x="5481319" y="0"/>
            <a:ext cx="6126480" cy="6858000"/>
          </a:xfrm>
        </p:spPr>
        <p:txBody>
          <a:bodyPr wrap="square" anchor="ctr">
            <a:noAutofit/>
          </a:bodyPr>
          <a:lstStyle>
            <a:lvl1pPr marL="0" indent="0">
              <a:buNone/>
              <a:defRPr sz="2000"/>
            </a:lvl1pPr>
            <a:lvl2pPr marL="0" indent="0">
              <a:spcAft>
                <a:spcPts val="600"/>
              </a:spcAft>
              <a:buNone/>
              <a:defRPr sz="1800"/>
            </a:lvl2pPr>
            <a:lvl3pPr marL="0" indent="0">
              <a:buNone/>
              <a:defRPr sz="1400"/>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046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left &amp; non-bulleted text righ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AE8A1D1-C0FE-4F6D-AB19-4D9F4FAF1014}"/>
              </a:ext>
            </a:extLst>
          </p:cNvPr>
          <p:cNvSpPr>
            <a:spLocks noGrp="1"/>
          </p:cNvSpPr>
          <p:nvPr>
            <p:ph type="title"/>
          </p:nvPr>
        </p:nvSpPr>
        <p:spPr>
          <a:xfrm>
            <a:off x="584201" y="906705"/>
            <a:ext cx="3650573" cy="2519707"/>
          </a:xfrm>
          <a:prstGeom prst="rect">
            <a:avLst/>
          </a:prstGeom>
        </p:spPr>
        <p:txBody>
          <a:bodyPr lIns="0" tIns="0" rIns="0" bIns="0" anchor="b">
            <a:noAutofit/>
          </a:bodyPr>
          <a:lstStyle>
            <a:lvl1pPr algn="l">
              <a:defRPr/>
            </a:lvl1pPr>
          </a:lstStyle>
          <a:p>
            <a:r>
              <a:rPr lang="en-US"/>
              <a:t>Click to edit Master title style</a:t>
            </a:r>
          </a:p>
        </p:txBody>
      </p:sp>
      <p:sp>
        <p:nvSpPr>
          <p:cNvPr id="4" name="Text Placeholder 3"/>
          <p:cNvSpPr>
            <a:spLocks noGrp="1"/>
          </p:cNvSpPr>
          <p:nvPr>
            <p:ph type="body" sz="quarter" idx="10"/>
          </p:nvPr>
        </p:nvSpPr>
        <p:spPr>
          <a:xfrm>
            <a:off x="5484700" y="-2588"/>
            <a:ext cx="6124688" cy="6858000"/>
          </a:xfrm>
        </p:spPr>
        <p:txBody>
          <a:bodyPr wrap="square" anchor="ctr">
            <a:noAutofit/>
          </a:bodyPr>
          <a:lstStyle>
            <a:lvl1pPr marL="0" indent="0">
              <a:buNone/>
              <a:defRPr sz="2000"/>
            </a:lvl1pPr>
            <a:lvl2pPr marL="0" indent="0">
              <a:spcAft>
                <a:spcPts val="600"/>
              </a:spcAft>
              <a:buNone/>
              <a:defRPr sz="1800"/>
            </a:lvl2pPr>
            <a:lvl3pPr marL="0" indent="0">
              <a:buNone/>
              <a:defRPr sz="1400"/>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6B5B105-7471-4F10-87CC-49F9B5C2363B}"/>
              </a:ext>
            </a:extLst>
          </p:cNvPr>
          <p:cNvSpPr>
            <a:spLocks noGrp="1"/>
          </p:cNvSpPr>
          <p:nvPr>
            <p:ph type="body" sz="quarter" idx="11"/>
          </p:nvPr>
        </p:nvSpPr>
        <p:spPr>
          <a:xfrm>
            <a:off x="584201" y="3552881"/>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665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4849" y="1437481"/>
            <a:ext cx="5212080" cy="1415772"/>
          </a:xfrm>
        </p:spPr>
        <p:txBody>
          <a:bodyPr wrap="square">
            <a:spAutoFit/>
          </a:bodyPr>
          <a:lstStyle>
            <a:lvl1pPr marL="0" indent="0">
              <a:spcBef>
                <a:spcPts val="1223"/>
              </a:spcBef>
              <a:buClr>
                <a:schemeClr val="tx1"/>
              </a:buClr>
              <a:buFont typeface="Wingdings" panose="05000000000000000000" pitchFamily="2" charset="2"/>
              <a:buNone/>
              <a:defRPr sz="2000" b="0">
                <a:latin typeface="+mj-lt"/>
                <a:cs typeface="Segoe UI Semilight" panose="020B0402040204020203" pitchFamily="34" charset="0"/>
              </a:defRPr>
            </a:lvl1pPr>
            <a:lvl2pPr marL="0" indent="0">
              <a:buFont typeface="Wingdings" panose="05000000000000000000" pitchFamily="2" charset="2"/>
              <a:buNone/>
              <a:defRPr sz="1600" b="0"/>
            </a:lvl2pPr>
            <a:lvl3pPr marL="0" indent="0">
              <a:buFont typeface="Wingdings" panose="05000000000000000000" pitchFamily="2" charset="2"/>
              <a:buNone/>
              <a:tabLst/>
              <a:defRPr sz="1200" b="0"/>
            </a:lvl3pPr>
            <a:lvl4pPr marL="0" indent="0">
              <a:buFont typeface="Wingdings" panose="05000000000000000000" pitchFamily="2" charset="2"/>
              <a:buNone/>
              <a:defRPr sz="1100" b="0"/>
            </a:lvl4pPr>
            <a:lvl5pPr marL="0" indent="0">
              <a:buFont typeface="Wingdings" panose="05000000000000000000" pitchFamily="2" charset="2"/>
              <a:buNone/>
              <a:tabLst/>
              <a:defRPr sz="1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430563" y="4254822"/>
            <a:ext cx="5212080" cy="1415772"/>
          </a:xfrm>
        </p:spPr>
        <p:txBody>
          <a:bodyPr wrap="square">
            <a:spAutoFit/>
          </a:bodyPr>
          <a:lstStyle>
            <a:lvl1pPr marL="0" indent="0" defTabSz="114300">
              <a:spcBef>
                <a:spcPts val="1223"/>
              </a:spcBef>
              <a:buClr>
                <a:schemeClr val="tx1"/>
              </a:buClr>
              <a:buFont typeface="Wingdings" panose="05000000000000000000" pitchFamily="2" charset="2"/>
              <a:buNone/>
              <a:defRPr sz="2000" b="0">
                <a:latin typeface="+mj-lt"/>
                <a:cs typeface="Segoe UI Semilight" panose="020B0402040204020203" pitchFamily="34" charset="0"/>
              </a:defRPr>
            </a:lvl1pPr>
            <a:lvl2pPr marL="0" indent="0" defTabSz="114300">
              <a:buFont typeface="Wingdings" panose="05000000000000000000" pitchFamily="2" charset="2"/>
              <a:buNone/>
              <a:defRPr sz="1600" b="0"/>
            </a:lvl2pPr>
            <a:lvl3pPr marL="0" indent="0" defTabSz="114300">
              <a:buFont typeface="Wingdings" panose="05000000000000000000" pitchFamily="2" charset="2"/>
              <a:buNone/>
              <a:tabLst/>
              <a:defRPr sz="1200" b="0"/>
            </a:lvl3pPr>
            <a:lvl4pPr marL="0" indent="0" defTabSz="114300">
              <a:buFont typeface="Wingdings" panose="05000000000000000000" pitchFamily="2" charset="2"/>
              <a:buNone/>
              <a:defRPr sz="1100" b="0"/>
            </a:lvl4pPr>
            <a:lvl5pPr marL="0" indent="0" defTabSz="114300">
              <a:buFont typeface="Wingdings" panose="05000000000000000000" pitchFamily="2" charset="2"/>
              <a:buNone/>
              <a:tabLst/>
              <a:defRPr sz="1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9D15213-DBBA-4A36-960E-3DE6DF55EFC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1699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5" name="Media Placeholder 4">
            <a:extLst>
              <a:ext uri="{FF2B5EF4-FFF2-40B4-BE49-F238E27FC236}">
                <a16:creationId xmlns:a16="http://schemas.microsoft.com/office/drawing/2014/main" id="{114AB2FF-E2AF-3F55-2B3F-6278C923C7F2}"/>
              </a:ext>
              <a:ext uri="{C183D7F6-B498-43B3-948B-1728B52AA6E4}">
                <adec:decorative xmlns:adec="http://schemas.microsoft.com/office/drawing/2017/decorative" val="1"/>
              </a:ext>
            </a:extLst>
          </p:cNvPr>
          <p:cNvSpPr>
            <a:spLocks noGrp="1"/>
          </p:cNvSpPr>
          <p:nvPr>
            <p:ph type="media" sz="quarter" idx="10"/>
          </p:nvPr>
        </p:nvSpPr>
        <p:spPr>
          <a:xfrm>
            <a:off x="1373187" y="1295258"/>
            <a:ext cx="9445625" cy="5302250"/>
          </a:xfrm>
        </p:spPr>
        <p:txBody>
          <a:bodyPr/>
          <a:lstStyle/>
          <a:p>
            <a:endParaRPr lang="en-US"/>
          </a:p>
        </p:txBody>
      </p:sp>
      <p:sp>
        <p:nvSpPr>
          <p:cNvPr id="4" name="Content Placeholder 3">
            <a:extLst>
              <a:ext uri="{FF2B5EF4-FFF2-40B4-BE49-F238E27FC236}">
                <a16:creationId xmlns:a16="http://schemas.microsoft.com/office/drawing/2014/main" id="{8C06138F-C8D7-034C-D4EA-8570303C9262}"/>
              </a:ext>
            </a:extLst>
          </p:cNvPr>
          <p:cNvSpPr>
            <a:spLocks noGrp="1"/>
          </p:cNvSpPr>
          <p:nvPr>
            <p:ph sz="quarter" idx="11"/>
          </p:nvPr>
        </p:nvSpPr>
        <p:spPr>
          <a:xfrm>
            <a:off x="2386013" y="1889125"/>
            <a:ext cx="2344737" cy="814388"/>
          </a:xfrm>
        </p:spPr>
        <p:txBody>
          <a:bodyPr/>
          <a:lstStyle/>
          <a:p>
            <a:pPr lvl="0"/>
            <a:endParaRPr lang="en-US"/>
          </a:p>
        </p:txBody>
      </p:sp>
    </p:spTree>
    <p:extLst>
      <p:ext uri="{BB962C8B-B14F-4D97-AF65-F5344CB8AC3E}">
        <p14:creationId xmlns:p14="http://schemas.microsoft.com/office/powerpoint/2010/main" val="2877011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5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5" name="Media Placeholder 4">
            <a:extLst>
              <a:ext uri="{FF2B5EF4-FFF2-40B4-BE49-F238E27FC236}">
                <a16:creationId xmlns:a16="http://schemas.microsoft.com/office/drawing/2014/main" id="{114AB2FF-E2AF-3F55-2B3F-6278C923C7F2}"/>
              </a:ext>
              <a:ext uri="{C183D7F6-B498-43B3-948B-1728B52AA6E4}">
                <adec:decorative xmlns:adec="http://schemas.microsoft.com/office/drawing/2017/decorative" val="1"/>
              </a:ext>
            </a:extLst>
          </p:cNvPr>
          <p:cNvSpPr>
            <a:spLocks noGrp="1"/>
          </p:cNvSpPr>
          <p:nvPr>
            <p:ph type="media" sz="quarter" idx="10"/>
          </p:nvPr>
        </p:nvSpPr>
        <p:spPr>
          <a:xfrm>
            <a:off x="1373187" y="1295258"/>
            <a:ext cx="9445625" cy="5302250"/>
          </a:xfrm>
        </p:spPr>
        <p:txBody>
          <a:bodyPr/>
          <a:lstStyle/>
          <a:p>
            <a:endParaRPr lang="en-US"/>
          </a:p>
        </p:txBody>
      </p:sp>
      <p:sp>
        <p:nvSpPr>
          <p:cNvPr id="4" name="Content Placeholder 3">
            <a:extLst>
              <a:ext uri="{FF2B5EF4-FFF2-40B4-BE49-F238E27FC236}">
                <a16:creationId xmlns:a16="http://schemas.microsoft.com/office/drawing/2014/main" id="{E730FD8F-FFD1-821D-4CA5-99CE88DCF1E2}"/>
              </a:ext>
            </a:extLst>
          </p:cNvPr>
          <p:cNvSpPr>
            <a:spLocks noGrp="1"/>
          </p:cNvSpPr>
          <p:nvPr>
            <p:ph sz="quarter" idx="11"/>
          </p:nvPr>
        </p:nvSpPr>
        <p:spPr>
          <a:xfrm>
            <a:off x="4762500" y="4781550"/>
            <a:ext cx="4191000" cy="971550"/>
          </a:xfrm>
        </p:spPr>
        <p:txBody>
          <a:bodyPr/>
          <a:lstStyle/>
          <a:p>
            <a:pPr lvl="0"/>
            <a:endParaRPr lang="en-US"/>
          </a:p>
        </p:txBody>
      </p:sp>
    </p:spTree>
    <p:extLst>
      <p:ext uri="{BB962C8B-B14F-4D97-AF65-F5344CB8AC3E}">
        <p14:creationId xmlns:p14="http://schemas.microsoft.com/office/powerpoint/2010/main" val="1571112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15466104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C7C6-7DC7-479C-B4AF-F4CAA5E8ECD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7" y="4090604"/>
            <a:ext cx="3108960" cy="1308295"/>
          </a:xfrm>
        </p:spPr>
        <p:txBody>
          <a:bodyPr/>
          <a:lstStyle>
            <a:lvl1pPr algn="ctr">
              <a:spcBef>
                <a:spcPts val="0"/>
              </a:spcBef>
              <a:spcAft>
                <a:spcPts val="1200"/>
              </a:spcAft>
              <a:defRPr sz="2000">
                <a:solidFill>
                  <a:schemeClr val="accent3"/>
                </a:solidFill>
                <a:latin typeface="+mn-lt"/>
              </a:defRPr>
            </a:lvl1pPr>
            <a:lvl2pPr algn="ctr">
              <a:defRPr sz="1400">
                <a:solidFill>
                  <a:schemeClr val="tx1"/>
                </a:solidFill>
                <a:latin typeface="+mn-lt"/>
              </a:defRPr>
            </a:lvl2pPr>
            <a:lvl3pPr>
              <a:defRPr sz="1100">
                <a:solidFill>
                  <a:schemeClr val="tx1"/>
                </a:solidFill>
                <a:latin typeface="+mn-lt"/>
              </a:defRPr>
            </a:lvl3pPr>
            <a:lvl4pPr algn="ctr">
              <a:defRPr sz="1050">
                <a:solidFill>
                  <a:schemeClr val="tx1"/>
                </a:solidFill>
                <a:latin typeface="+mn-lt"/>
              </a:defRPr>
            </a:lvl4pPr>
            <a:lvl5pPr algn="ctr">
              <a:defRPr sz="10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0" y="4090604"/>
            <a:ext cx="3108960" cy="1308295"/>
          </a:xfrm>
        </p:spPr>
        <p:txBody>
          <a:bodyPr/>
          <a:lstStyle>
            <a:lvl1pPr algn="ctr">
              <a:spcBef>
                <a:spcPts val="0"/>
              </a:spcBef>
              <a:spcAft>
                <a:spcPts val="1200"/>
              </a:spcAft>
              <a:defRPr sz="2000">
                <a:solidFill>
                  <a:schemeClr val="accent3"/>
                </a:solidFill>
                <a:latin typeface="+mn-lt"/>
              </a:defRPr>
            </a:lvl1pPr>
            <a:lvl2pPr algn="ctr">
              <a:defRPr sz="1400">
                <a:solidFill>
                  <a:schemeClr val="tx1"/>
                </a:solidFill>
                <a:latin typeface="+mn-lt"/>
              </a:defRPr>
            </a:lvl2pPr>
            <a:lvl3pPr algn="ctr">
              <a:defRPr sz="1100">
                <a:solidFill>
                  <a:schemeClr val="tx1"/>
                </a:solidFill>
                <a:latin typeface="+mn-lt"/>
              </a:defRPr>
            </a:lvl3pPr>
            <a:lvl4pPr algn="ctr">
              <a:defRPr sz="1050">
                <a:solidFill>
                  <a:schemeClr val="tx1"/>
                </a:solidFill>
                <a:latin typeface="+mn-lt"/>
              </a:defRPr>
            </a:lvl4pPr>
            <a:lvl5pPr algn="ctr">
              <a:defRPr sz="10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2" y="4090604"/>
            <a:ext cx="3108960" cy="1308295"/>
          </a:xfrm>
        </p:spPr>
        <p:txBody>
          <a:bodyPr/>
          <a:lstStyle>
            <a:lvl1pPr algn="ctr">
              <a:spcBef>
                <a:spcPts val="0"/>
              </a:spcBef>
              <a:spcAft>
                <a:spcPts val="1200"/>
              </a:spcAft>
              <a:defRPr sz="2000">
                <a:solidFill>
                  <a:schemeClr val="accent3"/>
                </a:solidFill>
                <a:latin typeface="+mn-lt"/>
              </a:defRPr>
            </a:lvl1pPr>
            <a:lvl2pPr algn="ctr">
              <a:defRPr sz="1400">
                <a:solidFill>
                  <a:schemeClr val="tx1"/>
                </a:solidFill>
                <a:latin typeface="+mn-lt"/>
              </a:defRPr>
            </a:lvl2pPr>
            <a:lvl3pPr algn="ctr">
              <a:defRPr sz="1100">
                <a:solidFill>
                  <a:schemeClr val="tx1"/>
                </a:solidFill>
                <a:latin typeface="+mn-lt"/>
              </a:defRPr>
            </a:lvl3pPr>
            <a:lvl4pPr algn="ctr">
              <a:defRPr sz="1050">
                <a:solidFill>
                  <a:schemeClr val="tx1"/>
                </a:solidFill>
                <a:latin typeface="+mn-lt"/>
              </a:defRPr>
            </a:lvl4pPr>
            <a:lvl5pPr algn="ctr">
              <a:defRPr sz="10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p:nvSpPr>
        <p:spPr bwMode="auto">
          <a:xfrm>
            <a:off x="8899379"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p:nvSpPr>
        <p:spPr bwMode="auto">
          <a:xfrm>
            <a:off x="1861354"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p:nvSpPr>
        <p:spPr bwMode="auto">
          <a:xfrm>
            <a:off x="5380367"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4" name="Text Placeholder 3">
            <a:extLst>
              <a:ext uri="{FF2B5EF4-FFF2-40B4-BE49-F238E27FC236}">
                <a16:creationId xmlns:a16="http://schemas.microsoft.com/office/drawing/2014/main" id="{02CA63FB-D42A-4682-9078-960F643688CB}"/>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31031607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4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604820"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2916107"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5227394"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7538681"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
        <p:nvSpPr>
          <p:cNvPr id="8" name="Text Placeholder 3">
            <a:extLst>
              <a:ext uri="{FF2B5EF4-FFF2-40B4-BE49-F238E27FC236}">
                <a16:creationId xmlns:a16="http://schemas.microsoft.com/office/drawing/2014/main" id="{7FB1A724-27DC-4262-BEE6-38F9C007FE3A}"/>
              </a:ext>
            </a:extLst>
          </p:cNvPr>
          <p:cNvSpPr>
            <a:spLocks noGrp="1"/>
          </p:cNvSpPr>
          <p:nvPr>
            <p:ph type="body" sz="quarter" idx="14"/>
          </p:nvPr>
        </p:nvSpPr>
        <p:spPr>
          <a:xfrm>
            <a:off x="9849966"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207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_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604820"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2916107"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5227394"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7538681"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FB1A724-27DC-4262-BEE6-38F9C007FE3A}"/>
              </a:ext>
            </a:extLst>
          </p:cNvPr>
          <p:cNvSpPr>
            <a:spLocks noGrp="1"/>
          </p:cNvSpPr>
          <p:nvPr>
            <p:ph type="body" sz="quarter" idx="14"/>
          </p:nvPr>
        </p:nvSpPr>
        <p:spPr>
          <a:xfrm>
            <a:off x="9849966"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2">
            <a:extLst>
              <a:ext uri="{FF2B5EF4-FFF2-40B4-BE49-F238E27FC236}">
                <a16:creationId xmlns:a16="http://schemas.microsoft.com/office/drawing/2014/main" id="{F2920B21-4472-FFEE-CAB4-2B8FA8C2F6EE}"/>
              </a:ext>
              <a:ext uri="{C183D7F6-B498-43B3-948B-1728B52AA6E4}">
                <adec:decorative xmlns:adec="http://schemas.microsoft.com/office/drawing/2017/decorative" val="1"/>
              </a:ext>
            </a:extLst>
          </p:cNvPr>
          <p:cNvSpPr>
            <a:spLocks noChangeArrowheads="1"/>
          </p:cNvSpPr>
          <p:nvPr userDrawn="1"/>
        </p:nvSpPr>
        <p:spPr bwMode="auto">
          <a:xfrm>
            <a:off x="9116057" y="1504736"/>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0" name="Freeform 2">
            <a:extLst>
              <a:ext uri="{FF2B5EF4-FFF2-40B4-BE49-F238E27FC236}">
                <a16:creationId xmlns:a16="http://schemas.microsoft.com/office/drawing/2014/main" id="{71CEAB03-FE10-6C28-956C-30F6D66AE59C}"/>
              </a:ext>
              <a:ext uri="{C183D7F6-B498-43B3-948B-1728B52AA6E4}">
                <adec:decorative xmlns:adec="http://schemas.microsoft.com/office/drawing/2017/decorative" val="1"/>
              </a:ext>
            </a:extLst>
          </p:cNvPr>
          <p:cNvSpPr>
            <a:spLocks noChangeArrowheads="1"/>
          </p:cNvSpPr>
          <p:nvPr userDrawn="1"/>
        </p:nvSpPr>
        <p:spPr bwMode="auto">
          <a:xfrm>
            <a:off x="1840242" y="1567320"/>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1" name="Freeform 2">
            <a:extLst>
              <a:ext uri="{FF2B5EF4-FFF2-40B4-BE49-F238E27FC236}">
                <a16:creationId xmlns:a16="http://schemas.microsoft.com/office/drawing/2014/main" id="{D40ED6AA-15B1-AC0A-7387-20B81A58AFC4}"/>
              </a:ext>
              <a:ext uri="{C183D7F6-B498-43B3-948B-1728B52AA6E4}">
                <adec:decorative xmlns:adec="http://schemas.microsoft.com/office/drawing/2017/decorative" val="1"/>
              </a:ext>
            </a:extLst>
          </p:cNvPr>
          <p:cNvSpPr>
            <a:spLocks noChangeArrowheads="1"/>
          </p:cNvSpPr>
          <p:nvPr userDrawn="1"/>
        </p:nvSpPr>
        <p:spPr bwMode="auto">
          <a:xfrm>
            <a:off x="4265514" y="154929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EBF3B00C-85E2-7075-AAAA-BB905523E90D}"/>
              </a:ext>
              <a:ext uri="{C183D7F6-B498-43B3-948B-1728B52AA6E4}">
                <adec:decorative xmlns:adec="http://schemas.microsoft.com/office/drawing/2017/decorative" val="1"/>
              </a:ext>
            </a:extLst>
          </p:cNvPr>
          <p:cNvSpPr>
            <a:spLocks noChangeArrowheads="1"/>
          </p:cNvSpPr>
          <p:nvPr userDrawn="1"/>
        </p:nvSpPr>
        <p:spPr bwMode="auto">
          <a:xfrm>
            <a:off x="6690786" y="1504736"/>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Tree>
    <p:extLst>
      <p:ext uri="{BB962C8B-B14F-4D97-AF65-F5344CB8AC3E}">
        <p14:creationId xmlns:p14="http://schemas.microsoft.com/office/powerpoint/2010/main" val="3349423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371328" y="3712465"/>
            <a:ext cx="2751285"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3391218"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6242050"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9092882"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04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371328" y="3712465"/>
            <a:ext cx="2751285"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3391218"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6242050"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9092882"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E7821E21-090F-4FFC-B56C-7F2AA5DA1253}"/>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26817638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Only with gri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8" y="3707688"/>
            <a:ext cx="3108960" cy="1308295"/>
          </a:xfrm>
        </p:spPr>
        <p:txBody>
          <a:bodyPr/>
          <a:lstStyle>
            <a:lvl1pPr algn="ctr">
              <a:spcBef>
                <a:spcPts val="0"/>
              </a:spcBef>
              <a:spcAft>
                <a:spcPts val="600"/>
              </a:spcAft>
              <a:defRPr sz="1800">
                <a:solidFill>
                  <a:schemeClr val="accent3"/>
                </a:solidFill>
              </a:defRPr>
            </a:lvl1pPr>
            <a:lvl2pPr algn="ctr">
              <a:defRPr sz="1600"/>
            </a:lvl2pPr>
            <a:lvl3pPr>
              <a:defRPr sz="1100">
                <a:solidFill>
                  <a:schemeClr val="accent1"/>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88"/>
            <a:ext cx="3108960" cy="1308295"/>
          </a:xfrm>
        </p:spPr>
        <p:txBody>
          <a:bodyPr/>
          <a:lstStyle>
            <a:lvl1pPr algn="ctr">
              <a:spcBef>
                <a:spcPts val="0"/>
              </a:spcBef>
              <a:spcAft>
                <a:spcPts val="600"/>
              </a:spcAft>
              <a:defRPr sz="1800">
                <a:solidFill>
                  <a:schemeClr val="accent3"/>
                </a:solidFill>
              </a:defRPr>
            </a:lvl1pPr>
            <a:lvl2pPr algn="ctr">
              <a:defRPr sz="1600"/>
            </a:lvl2pPr>
            <a:lvl3pPr algn="ctr">
              <a:defRPr sz="1100">
                <a:solidFill>
                  <a:schemeClr val="accent6"/>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88"/>
            <a:ext cx="3108960" cy="1308295"/>
          </a:xfrm>
        </p:spPr>
        <p:txBody>
          <a:bodyPr/>
          <a:lstStyle>
            <a:lvl1pPr algn="ctr">
              <a:spcBef>
                <a:spcPts val="0"/>
              </a:spcBef>
              <a:spcAft>
                <a:spcPts val="600"/>
              </a:spcAft>
              <a:defRPr sz="1800">
                <a:solidFill>
                  <a:schemeClr val="accent3"/>
                </a:solidFill>
              </a:defRPr>
            </a:lvl1pPr>
            <a:lvl2pPr algn="ctr">
              <a:defRPr sz="1600"/>
            </a:lvl2pPr>
            <a:lvl3pPr algn="ctr">
              <a:defRPr sz="1100">
                <a:solidFill>
                  <a:schemeClr val="accent6"/>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0431D15-3435-4278-A566-387912287FB3}"/>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11F04426-58BB-44B8-9E41-DF9F3795457C}"/>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15" name="Rectangle 14">
            <a:extLst>
              <a:ext uri="{FF2B5EF4-FFF2-40B4-BE49-F238E27FC236}">
                <a16:creationId xmlns:a16="http://schemas.microsoft.com/office/drawing/2014/main" id="{45433DAF-FAB7-4893-86D1-D4B549BA963C}"/>
              </a:ext>
            </a:extLst>
          </p:cNvPr>
          <p:cNvSpPr/>
          <p:nvPr userDrawn="1"/>
        </p:nvSpPr>
        <p:spPr bwMode="auto">
          <a:xfrm>
            <a:off x="1899281"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16" name="Rectangle 15">
            <a:extLst>
              <a:ext uri="{FF2B5EF4-FFF2-40B4-BE49-F238E27FC236}">
                <a16:creationId xmlns:a16="http://schemas.microsoft.com/office/drawing/2014/main" id="{57D79158-FA76-4BF6-BF45-6487409995A5}"/>
              </a:ext>
            </a:extLst>
          </p:cNvPr>
          <p:cNvSpPr/>
          <p:nvPr userDrawn="1"/>
        </p:nvSpPr>
        <p:spPr bwMode="auto">
          <a:xfrm>
            <a:off x="5418293"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17" name="Rectangle 16">
            <a:extLst>
              <a:ext uri="{FF2B5EF4-FFF2-40B4-BE49-F238E27FC236}">
                <a16:creationId xmlns:a16="http://schemas.microsoft.com/office/drawing/2014/main" id="{F9E8A4EB-9F4E-409D-ACE1-38906594357C}"/>
              </a:ext>
            </a:extLst>
          </p:cNvPr>
          <p:cNvSpPr/>
          <p:nvPr userDrawn="1"/>
        </p:nvSpPr>
        <p:spPr bwMode="auto">
          <a:xfrm>
            <a:off x="8937305"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Tree>
    <p:extLst>
      <p:ext uri="{BB962C8B-B14F-4D97-AF65-F5344CB8AC3E}">
        <p14:creationId xmlns:p14="http://schemas.microsoft.com/office/powerpoint/2010/main" val="1465400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Vision Section Divider">
    <p:spTree>
      <p:nvGrpSpPr>
        <p:cNvPr id="1" name=""/>
        <p:cNvGrpSpPr/>
        <p:nvPr/>
      </p:nvGrpSpPr>
      <p:grpSpPr>
        <a:xfrm>
          <a:off x="0" y="0"/>
          <a:ext cx="0" cy="0"/>
          <a:chOff x="0" y="0"/>
          <a:chExt cx="0" cy="0"/>
        </a:xfrm>
      </p:grpSpPr>
      <p:sp>
        <p:nvSpPr>
          <p:cNvPr id="19" name="Picture Placeholder 3">
            <a:extLst>
              <a:ext uri="{FF2B5EF4-FFF2-40B4-BE49-F238E27FC236}">
                <a16:creationId xmlns:a16="http://schemas.microsoft.com/office/drawing/2014/main" id="{C2AB6847-D95C-41C5-8B66-6480D07B224C}"/>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dirty="0"/>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274320" rIns="274320" bIns="3200400" anchor="b" anchorCtr="0">
            <a:noAutofit/>
          </a:bodyPr>
          <a:lstStyle>
            <a:lvl1pPr marL="0" indent="0" algn="ctr">
              <a:defRPr>
                <a:solidFill>
                  <a:schemeClr val="accent3"/>
                </a:solidFill>
              </a:defRPr>
            </a:lvl1pPr>
          </a:lstStyle>
          <a:p>
            <a:r>
              <a:rPr lang="en-US"/>
              <a:t>Add Vision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57072"/>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4" name="Footer Placeholder 3">
            <a:extLst>
              <a:ext uri="{FF2B5EF4-FFF2-40B4-BE49-F238E27FC236}">
                <a16:creationId xmlns:a16="http://schemas.microsoft.com/office/drawing/2014/main" id="{C1E98463-77EF-4263-84C5-1E7C32332EBC}"/>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6" name="Slide Number Placeholder 5">
            <a:extLst>
              <a:ext uri="{FF2B5EF4-FFF2-40B4-BE49-F238E27FC236}">
                <a16:creationId xmlns:a16="http://schemas.microsoft.com/office/drawing/2014/main" id="{513A9D5A-4CDC-4B1B-91CC-1C054BEB13FA}"/>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83330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cision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274320" rIns="274320" bIns="3200400" anchor="b" anchorCtr="0">
            <a:noAutofit/>
          </a:bodyPr>
          <a:lstStyle>
            <a:lvl1pPr marL="0" indent="0" algn="ctr">
              <a:defRPr>
                <a:solidFill>
                  <a:schemeClr val="accent3"/>
                </a:solidFill>
              </a:defRPr>
            </a:lvl1pPr>
          </a:lstStyle>
          <a:p>
            <a:r>
              <a:rPr lang="en-US"/>
              <a:t>Add Decision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8" name="Footer Placeholder 7">
            <a:extLst>
              <a:ext uri="{FF2B5EF4-FFF2-40B4-BE49-F238E27FC236}">
                <a16:creationId xmlns:a16="http://schemas.microsoft.com/office/drawing/2014/main" id="{15B0973D-2663-4381-939D-8FF3F81A06A2}"/>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10" name="Slide Number Placeholder 9">
            <a:extLst>
              <a:ext uri="{FF2B5EF4-FFF2-40B4-BE49-F238E27FC236}">
                <a16:creationId xmlns:a16="http://schemas.microsoft.com/office/drawing/2014/main" id="{F42D7D2B-CCBC-454D-A9AE-61D7D248696E}"/>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660875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peech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cstate="print">
              <a:extLst>
                <a:ext uri="{28A0092B-C50C-407E-A947-70E740481C1C}">
                  <a14:useLocalDpi xmlns:a14="http://schemas.microsoft.com/office/drawing/2010/main"/>
                </a:ext>
              </a:extLst>
            </a:blip>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274320" rIns="274320" bIns="3200400" anchor="b" anchorCtr="0">
            <a:noAutofit/>
          </a:bodyPr>
          <a:lstStyle>
            <a:lvl1pPr marL="0" indent="0" algn="ctr">
              <a:defRPr>
                <a:solidFill>
                  <a:schemeClr val="accent3"/>
                </a:solidFill>
              </a:defRPr>
            </a:lvl1pPr>
          </a:lstStyle>
          <a:p>
            <a:r>
              <a:rPr lang="en-US"/>
              <a:t>Add Speech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Footer Placeholder 5">
            <a:extLst>
              <a:ext uri="{FF2B5EF4-FFF2-40B4-BE49-F238E27FC236}">
                <a16:creationId xmlns:a16="http://schemas.microsoft.com/office/drawing/2014/main" id="{6C18291B-E50B-4BAF-80FB-760536EE9E53}"/>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B0EE2750-8039-4584-8D56-1756394A5D47}"/>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292709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_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cstate="print">
              <a:extLst>
                <a:ext uri="{28A0092B-C50C-407E-A947-70E740481C1C}">
                  <a14:useLocalDpi xmlns:a14="http://schemas.microsoft.com/office/drawing/2010/main"/>
                </a:ext>
              </a:extLst>
            </a:blip>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274320" rIns="274320" bIns="3200400" anchor="b" anchorCtr="0">
            <a:noAutofit/>
          </a:bodyPr>
          <a:lstStyle>
            <a:lvl1pPr marL="0" indent="0" algn="ctr">
              <a:defRPr>
                <a:solidFill>
                  <a:schemeClr val="accent3"/>
                </a:solidFill>
              </a:defRPr>
            </a:lvl1pPr>
          </a:lstStyle>
          <a:p>
            <a:r>
              <a:rPr lang="en-US"/>
              <a:t>Add Language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2319406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77051213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CE095D-4951-4DDE-9985-B85098482C3D}"/>
              </a:ext>
            </a:extLst>
          </p:cNvPr>
          <p:cNvSpPr/>
          <p:nvPr userDrawn="1"/>
        </p:nvSpPr>
        <p:spPr bwMode="auto">
          <a:xfrm>
            <a:off x="-5290458" y="0"/>
            <a:ext cx="273535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442869"/>
            <a:ext cx="884701" cy="189579"/>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8" name="Text Placeholder 2">
            <a:extLst>
              <a:ext uri="{FF2B5EF4-FFF2-40B4-BE49-F238E27FC236}">
                <a16:creationId xmlns:a16="http://schemas.microsoft.com/office/drawing/2014/main" id="{1DAEBF17-5AC5-4508-BF40-52F5181A26BB}"/>
              </a:ext>
            </a:extLst>
          </p:cNvPr>
          <p:cNvSpPr>
            <a:spLocks noGrp="1"/>
          </p:cNvSpPr>
          <p:nvPr>
            <p:ph type="body" sz="quarter" idx="25"/>
          </p:nvPr>
        </p:nvSpPr>
        <p:spPr>
          <a:xfrm>
            <a:off x="401638" y="2796541"/>
            <a:ext cx="2279648" cy="3491548"/>
          </a:xfrm>
        </p:spPr>
        <p:txBody>
          <a:bodyPr anchor="t"/>
          <a:lstStyle>
            <a:lvl1pPr>
              <a:spcBef>
                <a:spcPts val="600"/>
              </a:spcBef>
              <a:defRPr lang="en-US" sz="1000" b="1" i="0" kern="1200" cap="all" spc="98" baseline="0" dirty="0" smtClean="0">
                <a:solidFill>
                  <a:schemeClr val="accent3"/>
                </a:solidFill>
                <a:latin typeface="+mn-lt"/>
                <a:ea typeface="+mn-ea"/>
                <a:cs typeface="+mn-cs"/>
              </a:defRPr>
            </a:lvl1pPr>
            <a:lvl2pPr>
              <a:defRPr sz="1050"/>
            </a:lvl2pPr>
          </a:lstStyle>
          <a:p>
            <a:pPr lvl="0"/>
            <a:r>
              <a:rPr lang="en-US"/>
              <a:t>Click to edit Master text styles</a:t>
            </a:r>
          </a:p>
          <a:p>
            <a:pPr lvl="1"/>
            <a:r>
              <a:rPr lang="en-US"/>
              <a:t>Second level</a:t>
            </a:r>
          </a:p>
        </p:txBody>
      </p:sp>
      <p:sp>
        <p:nvSpPr>
          <p:cNvPr id="20" name="TextBox 19">
            <a:extLst>
              <a:ext uri="{FF2B5EF4-FFF2-40B4-BE49-F238E27FC236}">
                <a16:creationId xmlns:a16="http://schemas.microsoft.com/office/drawing/2014/main" id="{E55FC597-3BC3-49F3-8328-05AE7D426243}"/>
              </a:ext>
            </a:extLst>
          </p:cNvPr>
          <p:cNvSpPr txBox="1"/>
          <p:nvPr userDrawn="1"/>
        </p:nvSpPr>
        <p:spPr>
          <a:xfrm>
            <a:off x="3268758" y="4654957"/>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SITUATION:</a:t>
            </a:r>
            <a:endParaRPr lang="en-US" sz="1200" b="1">
              <a:solidFill>
                <a:schemeClr val="accent3"/>
              </a:solidFill>
              <a:latin typeface="+mn-lt"/>
            </a:endParaRPr>
          </a:p>
        </p:txBody>
      </p:sp>
      <p:sp>
        <p:nvSpPr>
          <p:cNvPr id="21" name="Text Placeholder 28">
            <a:extLst>
              <a:ext uri="{FF2B5EF4-FFF2-40B4-BE49-F238E27FC236}">
                <a16:creationId xmlns:a16="http://schemas.microsoft.com/office/drawing/2014/main" id="{B5BB7CB8-F760-4600-AFA1-EAD0CB3FDFCF}"/>
              </a:ext>
            </a:extLst>
          </p:cNvPr>
          <p:cNvSpPr>
            <a:spLocks noGrp="1"/>
          </p:cNvSpPr>
          <p:nvPr>
            <p:ph type="body" sz="quarter" idx="12"/>
          </p:nvPr>
        </p:nvSpPr>
        <p:spPr>
          <a:xfrm>
            <a:off x="3268758" y="4926827"/>
            <a:ext cx="2560320"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22" name="TextBox 21">
            <a:extLst>
              <a:ext uri="{FF2B5EF4-FFF2-40B4-BE49-F238E27FC236}">
                <a16:creationId xmlns:a16="http://schemas.microsoft.com/office/drawing/2014/main" id="{C192E75E-AE9B-4A82-896F-6E2528107B72}"/>
              </a:ext>
            </a:extLst>
          </p:cNvPr>
          <p:cNvSpPr txBox="1"/>
          <p:nvPr userDrawn="1"/>
        </p:nvSpPr>
        <p:spPr>
          <a:xfrm>
            <a:off x="6006837" y="4654957"/>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SOLUTION:</a:t>
            </a:r>
            <a:endParaRPr lang="en-US" sz="1200" b="1">
              <a:solidFill>
                <a:schemeClr val="accent3"/>
              </a:solidFill>
              <a:latin typeface="+mn-lt"/>
            </a:endParaRPr>
          </a:p>
        </p:txBody>
      </p:sp>
      <p:sp>
        <p:nvSpPr>
          <p:cNvPr id="23" name="Text Placeholder 28">
            <a:extLst>
              <a:ext uri="{FF2B5EF4-FFF2-40B4-BE49-F238E27FC236}">
                <a16:creationId xmlns:a16="http://schemas.microsoft.com/office/drawing/2014/main" id="{B447D804-6309-4BE2-B430-8066E2749379}"/>
              </a:ext>
            </a:extLst>
          </p:cNvPr>
          <p:cNvSpPr>
            <a:spLocks noGrp="1"/>
          </p:cNvSpPr>
          <p:nvPr>
            <p:ph type="body" sz="quarter" idx="21"/>
          </p:nvPr>
        </p:nvSpPr>
        <p:spPr>
          <a:xfrm>
            <a:off x="6006837" y="4926827"/>
            <a:ext cx="2750086"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26" name="TextBox 25">
            <a:extLst>
              <a:ext uri="{FF2B5EF4-FFF2-40B4-BE49-F238E27FC236}">
                <a16:creationId xmlns:a16="http://schemas.microsoft.com/office/drawing/2014/main" id="{BE7740BD-46CC-4CD7-AA86-F6FC2ED4FDCD}"/>
              </a:ext>
            </a:extLst>
          </p:cNvPr>
          <p:cNvSpPr txBox="1"/>
          <p:nvPr userDrawn="1"/>
        </p:nvSpPr>
        <p:spPr>
          <a:xfrm>
            <a:off x="8895078" y="4654957"/>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IMPACT:</a:t>
            </a:r>
            <a:endParaRPr lang="en-US" sz="1200" b="1">
              <a:solidFill>
                <a:schemeClr val="accent3"/>
              </a:solidFill>
              <a:latin typeface="+mn-lt"/>
            </a:endParaRPr>
          </a:p>
        </p:txBody>
      </p:sp>
      <p:sp>
        <p:nvSpPr>
          <p:cNvPr id="29" name="Text Placeholder 28">
            <a:extLst>
              <a:ext uri="{FF2B5EF4-FFF2-40B4-BE49-F238E27FC236}">
                <a16:creationId xmlns:a16="http://schemas.microsoft.com/office/drawing/2014/main" id="{417E444A-F115-4B3D-8952-089B142BE188}"/>
              </a:ext>
            </a:extLst>
          </p:cNvPr>
          <p:cNvSpPr>
            <a:spLocks noGrp="1"/>
          </p:cNvSpPr>
          <p:nvPr>
            <p:ph type="body" sz="quarter" idx="22"/>
          </p:nvPr>
        </p:nvSpPr>
        <p:spPr>
          <a:xfrm>
            <a:off x="8895078" y="4926827"/>
            <a:ext cx="3017520"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Tree>
    <p:extLst>
      <p:ext uri="{BB962C8B-B14F-4D97-AF65-F5344CB8AC3E}">
        <p14:creationId xmlns:p14="http://schemas.microsoft.com/office/powerpoint/2010/main" val="395088824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NO QUO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CE095D-4951-4DDE-9985-B85098482C3D}"/>
              </a:ext>
            </a:extLst>
          </p:cNvPr>
          <p:cNvSpPr/>
          <p:nvPr userDrawn="1"/>
        </p:nvSpPr>
        <p:spPr bwMode="auto">
          <a:xfrm>
            <a:off x="-5290458" y="0"/>
            <a:ext cx="273535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442869"/>
            <a:ext cx="884701" cy="189579"/>
          </a:xfrm>
          <a:prstGeom prst="rect">
            <a:avLst/>
          </a:prstGeom>
        </p:spPr>
      </p:pic>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742660"/>
          </a:xfrm>
          <a:prstGeom prst="rect">
            <a:avLst/>
          </a:prstGeom>
        </p:spPr>
        <p:txBody>
          <a:bodyPr/>
          <a:lstStyle>
            <a:lvl1pPr marL="0" indent="0">
              <a:buNone/>
              <a:defRPr/>
            </a:lvl1pPr>
          </a:lstStyle>
          <a:p>
            <a:r>
              <a:rPr lang="en-US"/>
              <a:t>Horizontal banner image</a:t>
            </a:r>
          </a:p>
        </p:txBody>
      </p:sp>
      <p:sp>
        <p:nvSpPr>
          <p:cNvPr id="18" name="Text Placeholder 2">
            <a:extLst>
              <a:ext uri="{FF2B5EF4-FFF2-40B4-BE49-F238E27FC236}">
                <a16:creationId xmlns:a16="http://schemas.microsoft.com/office/drawing/2014/main" id="{1DAEBF17-5AC5-4508-BF40-52F5181A26BB}"/>
              </a:ext>
            </a:extLst>
          </p:cNvPr>
          <p:cNvSpPr>
            <a:spLocks noGrp="1"/>
          </p:cNvSpPr>
          <p:nvPr>
            <p:ph type="body" sz="quarter" idx="25"/>
          </p:nvPr>
        </p:nvSpPr>
        <p:spPr>
          <a:xfrm>
            <a:off x="401638" y="2796541"/>
            <a:ext cx="2279648" cy="3491548"/>
          </a:xfrm>
        </p:spPr>
        <p:txBody>
          <a:bodyPr anchor="t"/>
          <a:lstStyle>
            <a:lvl1pPr>
              <a:spcBef>
                <a:spcPts val="600"/>
              </a:spcBef>
              <a:defRPr lang="en-US" sz="1000" b="1" i="0" kern="1200" cap="all" spc="98" baseline="0" dirty="0" smtClean="0">
                <a:solidFill>
                  <a:schemeClr val="accent3"/>
                </a:solidFill>
                <a:latin typeface="+mn-lt"/>
                <a:ea typeface="+mn-ea"/>
                <a:cs typeface="+mn-cs"/>
              </a:defRPr>
            </a:lvl1pPr>
            <a:lvl2pPr>
              <a:defRPr sz="1050"/>
            </a:lvl2pPr>
          </a:lstStyle>
          <a:p>
            <a:pPr lvl="0"/>
            <a:r>
              <a:rPr lang="en-US"/>
              <a:t>Click to edit Master text styles</a:t>
            </a:r>
          </a:p>
          <a:p>
            <a:pPr lvl="1"/>
            <a:r>
              <a:rPr lang="en-US"/>
              <a:t>Second level</a:t>
            </a:r>
          </a:p>
        </p:txBody>
      </p:sp>
      <p:sp>
        <p:nvSpPr>
          <p:cNvPr id="20" name="TextBox 19">
            <a:extLst>
              <a:ext uri="{FF2B5EF4-FFF2-40B4-BE49-F238E27FC236}">
                <a16:creationId xmlns:a16="http://schemas.microsoft.com/office/drawing/2014/main" id="{E55FC597-3BC3-49F3-8328-05AE7D426243}"/>
              </a:ext>
            </a:extLst>
          </p:cNvPr>
          <p:cNvSpPr txBox="1"/>
          <p:nvPr userDrawn="1"/>
        </p:nvSpPr>
        <p:spPr>
          <a:xfrm>
            <a:off x="3325466" y="3839794"/>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SITUATION:</a:t>
            </a:r>
            <a:endParaRPr lang="en-US" sz="1200" b="1">
              <a:solidFill>
                <a:schemeClr val="accent3"/>
              </a:solidFill>
              <a:latin typeface="+mn-lt"/>
            </a:endParaRPr>
          </a:p>
        </p:txBody>
      </p:sp>
      <p:sp>
        <p:nvSpPr>
          <p:cNvPr id="21" name="Text Placeholder 28">
            <a:extLst>
              <a:ext uri="{FF2B5EF4-FFF2-40B4-BE49-F238E27FC236}">
                <a16:creationId xmlns:a16="http://schemas.microsoft.com/office/drawing/2014/main" id="{B5BB7CB8-F760-4600-AFA1-EAD0CB3FDFCF}"/>
              </a:ext>
            </a:extLst>
          </p:cNvPr>
          <p:cNvSpPr>
            <a:spLocks noGrp="1"/>
          </p:cNvSpPr>
          <p:nvPr>
            <p:ph type="body" sz="quarter" idx="12"/>
          </p:nvPr>
        </p:nvSpPr>
        <p:spPr>
          <a:xfrm>
            <a:off x="3325466" y="4111664"/>
            <a:ext cx="2560320"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22" name="TextBox 21">
            <a:extLst>
              <a:ext uri="{FF2B5EF4-FFF2-40B4-BE49-F238E27FC236}">
                <a16:creationId xmlns:a16="http://schemas.microsoft.com/office/drawing/2014/main" id="{C192E75E-AE9B-4A82-896F-6E2528107B72}"/>
              </a:ext>
            </a:extLst>
          </p:cNvPr>
          <p:cNvSpPr txBox="1"/>
          <p:nvPr userDrawn="1"/>
        </p:nvSpPr>
        <p:spPr>
          <a:xfrm>
            <a:off x="6063545" y="3839794"/>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SOLUTION:</a:t>
            </a:r>
            <a:endParaRPr lang="en-US" sz="1200" b="1">
              <a:solidFill>
                <a:schemeClr val="accent3"/>
              </a:solidFill>
              <a:latin typeface="+mn-lt"/>
            </a:endParaRPr>
          </a:p>
        </p:txBody>
      </p:sp>
      <p:sp>
        <p:nvSpPr>
          <p:cNvPr id="23" name="Text Placeholder 28">
            <a:extLst>
              <a:ext uri="{FF2B5EF4-FFF2-40B4-BE49-F238E27FC236}">
                <a16:creationId xmlns:a16="http://schemas.microsoft.com/office/drawing/2014/main" id="{B447D804-6309-4BE2-B430-8066E2749379}"/>
              </a:ext>
            </a:extLst>
          </p:cNvPr>
          <p:cNvSpPr>
            <a:spLocks noGrp="1"/>
          </p:cNvSpPr>
          <p:nvPr>
            <p:ph type="body" sz="quarter" idx="21"/>
          </p:nvPr>
        </p:nvSpPr>
        <p:spPr>
          <a:xfrm>
            <a:off x="6063545" y="4111664"/>
            <a:ext cx="2750086"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26" name="TextBox 25">
            <a:extLst>
              <a:ext uri="{FF2B5EF4-FFF2-40B4-BE49-F238E27FC236}">
                <a16:creationId xmlns:a16="http://schemas.microsoft.com/office/drawing/2014/main" id="{BE7740BD-46CC-4CD7-AA86-F6FC2ED4FDCD}"/>
              </a:ext>
            </a:extLst>
          </p:cNvPr>
          <p:cNvSpPr txBox="1"/>
          <p:nvPr userDrawn="1"/>
        </p:nvSpPr>
        <p:spPr>
          <a:xfrm>
            <a:off x="8951786" y="3839794"/>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IMPACT:</a:t>
            </a:r>
            <a:endParaRPr lang="en-US" sz="1200" b="1">
              <a:solidFill>
                <a:schemeClr val="accent3"/>
              </a:solidFill>
              <a:latin typeface="+mn-lt"/>
            </a:endParaRPr>
          </a:p>
        </p:txBody>
      </p:sp>
      <p:sp>
        <p:nvSpPr>
          <p:cNvPr id="29" name="Text Placeholder 28">
            <a:extLst>
              <a:ext uri="{FF2B5EF4-FFF2-40B4-BE49-F238E27FC236}">
                <a16:creationId xmlns:a16="http://schemas.microsoft.com/office/drawing/2014/main" id="{417E444A-F115-4B3D-8952-089B142BE188}"/>
              </a:ext>
            </a:extLst>
          </p:cNvPr>
          <p:cNvSpPr>
            <a:spLocks noGrp="1"/>
          </p:cNvSpPr>
          <p:nvPr>
            <p:ph type="body" sz="quarter" idx="22"/>
          </p:nvPr>
        </p:nvSpPr>
        <p:spPr>
          <a:xfrm>
            <a:off x="8951786" y="4111664"/>
            <a:ext cx="3017520"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Tree>
    <p:extLst>
      <p:ext uri="{BB962C8B-B14F-4D97-AF65-F5344CB8AC3E}">
        <p14:creationId xmlns:p14="http://schemas.microsoft.com/office/powerpoint/2010/main" val="26150501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4018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6A7E4C07-9D8A-38B6-8E2D-CF244A34EDDB}"/>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DCE2CFEB-E906-4A13-80BB-F17BDAC4EEB5}"/>
              </a:ext>
            </a:extLst>
          </p:cNvPr>
          <p:cNvSpPr>
            <a:spLocks noGrp="1"/>
          </p:cNvSpPr>
          <p:nvPr>
            <p:ph sz="quarter" idx="10"/>
          </p:nvPr>
        </p:nvSpPr>
        <p:spPr>
          <a:xfrm>
            <a:off x="1017589" y="3968751"/>
            <a:ext cx="1235418" cy="433568"/>
          </a:xfrm>
        </p:spPr>
        <p:txBody>
          <a:bodyPr/>
          <a:lstStyle/>
          <a:p>
            <a:pPr lvl="0"/>
            <a:endParaRPr lang="en-US"/>
          </a:p>
        </p:txBody>
      </p:sp>
      <p:sp>
        <p:nvSpPr>
          <p:cNvPr id="6" name="Content Placeholder 4">
            <a:extLst>
              <a:ext uri="{FF2B5EF4-FFF2-40B4-BE49-F238E27FC236}">
                <a16:creationId xmlns:a16="http://schemas.microsoft.com/office/drawing/2014/main" id="{2F89220C-A9B8-4A9A-9E06-3CB2A9D7D261}"/>
              </a:ext>
            </a:extLst>
          </p:cNvPr>
          <p:cNvSpPr>
            <a:spLocks noGrp="1"/>
          </p:cNvSpPr>
          <p:nvPr>
            <p:ph sz="quarter" idx="11"/>
          </p:nvPr>
        </p:nvSpPr>
        <p:spPr>
          <a:xfrm>
            <a:off x="2409487" y="3968751"/>
            <a:ext cx="1235418" cy="433568"/>
          </a:xfrm>
        </p:spPr>
        <p:txBody>
          <a:bodyPr/>
          <a:lstStyle/>
          <a:p>
            <a:pPr lvl="0"/>
            <a:endParaRPr lang="en-US"/>
          </a:p>
        </p:txBody>
      </p:sp>
      <p:sp>
        <p:nvSpPr>
          <p:cNvPr id="7" name="Content Placeholder 4">
            <a:extLst>
              <a:ext uri="{FF2B5EF4-FFF2-40B4-BE49-F238E27FC236}">
                <a16:creationId xmlns:a16="http://schemas.microsoft.com/office/drawing/2014/main" id="{20891E07-3538-43AE-83E4-227F313DDE89}"/>
              </a:ext>
            </a:extLst>
          </p:cNvPr>
          <p:cNvSpPr>
            <a:spLocks noGrp="1"/>
          </p:cNvSpPr>
          <p:nvPr>
            <p:ph sz="quarter" idx="12"/>
          </p:nvPr>
        </p:nvSpPr>
        <p:spPr>
          <a:xfrm>
            <a:off x="1042601" y="4630199"/>
            <a:ext cx="1235418" cy="433568"/>
          </a:xfrm>
        </p:spPr>
        <p:txBody>
          <a:bodyPr/>
          <a:lstStyle/>
          <a:p>
            <a:pPr lvl="0"/>
            <a:endParaRPr lang="en-US"/>
          </a:p>
        </p:txBody>
      </p:sp>
      <p:sp>
        <p:nvSpPr>
          <p:cNvPr id="8" name="Content Placeholder 4">
            <a:extLst>
              <a:ext uri="{FF2B5EF4-FFF2-40B4-BE49-F238E27FC236}">
                <a16:creationId xmlns:a16="http://schemas.microsoft.com/office/drawing/2014/main" id="{08F4B1FB-893D-4287-8D17-1A617136F9F7}"/>
              </a:ext>
            </a:extLst>
          </p:cNvPr>
          <p:cNvSpPr>
            <a:spLocks noGrp="1"/>
          </p:cNvSpPr>
          <p:nvPr>
            <p:ph sz="quarter" idx="13"/>
          </p:nvPr>
        </p:nvSpPr>
        <p:spPr>
          <a:xfrm>
            <a:off x="2434499" y="4630199"/>
            <a:ext cx="1235418" cy="433568"/>
          </a:xfrm>
        </p:spPr>
        <p:txBody>
          <a:bodyPr/>
          <a:lstStyle/>
          <a:p>
            <a:pPr lvl="0"/>
            <a:endParaRPr lang="en-US"/>
          </a:p>
        </p:txBody>
      </p:sp>
      <p:sp>
        <p:nvSpPr>
          <p:cNvPr id="9" name="Content Placeholder 4">
            <a:extLst>
              <a:ext uri="{FF2B5EF4-FFF2-40B4-BE49-F238E27FC236}">
                <a16:creationId xmlns:a16="http://schemas.microsoft.com/office/drawing/2014/main" id="{CE1A03E6-F07D-47A6-B177-F362BB7DA255}"/>
              </a:ext>
            </a:extLst>
          </p:cNvPr>
          <p:cNvSpPr>
            <a:spLocks noGrp="1"/>
          </p:cNvSpPr>
          <p:nvPr>
            <p:ph sz="quarter" idx="14"/>
          </p:nvPr>
        </p:nvSpPr>
        <p:spPr>
          <a:xfrm>
            <a:off x="3801385" y="3968751"/>
            <a:ext cx="1235418" cy="433568"/>
          </a:xfrm>
        </p:spPr>
        <p:txBody>
          <a:bodyPr/>
          <a:lstStyle/>
          <a:p>
            <a:pPr lvl="0"/>
            <a:endParaRPr lang="en-US"/>
          </a:p>
        </p:txBody>
      </p:sp>
      <p:sp>
        <p:nvSpPr>
          <p:cNvPr id="10" name="Content Placeholder 4">
            <a:extLst>
              <a:ext uri="{FF2B5EF4-FFF2-40B4-BE49-F238E27FC236}">
                <a16:creationId xmlns:a16="http://schemas.microsoft.com/office/drawing/2014/main" id="{F40E02D3-E395-4C3B-B4FB-FE761322C1B2}"/>
              </a:ext>
            </a:extLst>
          </p:cNvPr>
          <p:cNvSpPr>
            <a:spLocks noGrp="1"/>
          </p:cNvSpPr>
          <p:nvPr>
            <p:ph sz="quarter" idx="15"/>
          </p:nvPr>
        </p:nvSpPr>
        <p:spPr>
          <a:xfrm>
            <a:off x="5193283" y="3968751"/>
            <a:ext cx="1235418" cy="433568"/>
          </a:xfrm>
        </p:spPr>
        <p:txBody>
          <a:bodyPr/>
          <a:lstStyle/>
          <a:p>
            <a:pPr lvl="0"/>
            <a:endParaRPr lang="en-US"/>
          </a:p>
        </p:txBody>
      </p:sp>
      <p:sp>
        <p:nvSpPr>
          <p:cNvPr id="11" name="Content Placeholder 4">
            <a:extLst>
              <a:ext uri="{FF2B5EF4-FFF2-40B4-BE49-F238E27FC236}">
                <a16:creationId xmlns:a16="http://schemas.microsoft.com/office/drawing/2014/main" id="{A42B6A26-A2E1-4FDF-B581-15E88E860148}"/>
              </a:ext>
            </a:extLst>
          </p:cNvPr>
          <p:cNvSpPr>
            <a:spLocks noGrp="1"/>
          </p:cNvSpPr>
          <p:nvPr>
            <p:ph sz="quarter" idx="16"/>
          </p:nvPr>
        </p:nvSpPr>
        <p:spPr>
          <a:xfrm>
            <a:off x="3826397" y="4630199"/>
            <a:ext cx="1235418" cy="433568"/>
          </a:xfrm>
        </p:spPr>
        <p:txBody>
          <a:bodyPr/>
          <a:lstStyle/>
          <a:p>
            <a:pPr lvl="0"/>
            <a:endParaRPr lang="en-US"/>
          </a:p>
        </p:txBody>
      </p:sp>
      <p:sp>
        <p:nvSpPr>
          <p:cNvPr id="12" name="Content Placeholder 4">
            <a:extLst>
              <a:ext uri="{FF2B5EF4-FFF2-40B4-BE49-F238E27FC236}">
                <a16:creationId xmlns:a16="http://schemas.microsoft.com/office/drawing/2014/main" id="{73B5F1A1-B4C5-4EE0-9D21-22175DA64059}"/>
              </a:ext>
            </a:extLst>
          </p:cNvPr>
          <p:cNvSpPr>
            <a:spLocks noGrp="1"/>
          </p:cNvSpPr>
          <p:nvPr>
            <p:ph sz="quarter" idx="17"/>
          </p:nvPr>
        </p:nvSpPr>
        <p:spPr>
          <a:xfrm>
            <a:off x="5218295" y="4630199"/>
            <a:ext cx="1235418" cy="433568"/>
          </a:xfrm>
        </p:spPr>
        <p:txBody>
          <a:bodyPr/>
          <a:lstStyle/>
          <a:p>
            <a:pPr lvl="0"/>
            <a:endParaRPr lang="en-US"/>
          </a:p>
        </p:txBody>
      </p:sp>
      <p:sp>
        <p:nvSpPr>
          <p:cNvPr id="13" name="Content Placeholder 4">
            <a:extLst>
              <a:ext uri="{FF2B5EF4-FFF2-40B4-BE49-F238E27FC236}">
                <a16:creationId xmlns:a16="http://schemas.microsoft.com/office/drawing/2014/main" id="{B850F396-B723-4496-866D-0F03D2E63A01}"/>
              </a:ext>
            </a:extLst>
          </p:cNvPr>
          <p:cNvSpPr>
            <a:spLocks noGrp="1"/>
          </p:cNvSpPr>
          <p:nvPr>
            <p:ph sz="quarter" idx="18"/>
          </p:nvPr>
        </p:nvSpPr>
        <p:spPr>
          <a:xfrm>
            <a:off x="6537490" y="3968751"/>
            <a:ext cx="1235418" cy="433568"/>
          </a:xfrm>
        </p:spPr>
        <p:txBody>
          <a:bodyPr/>
          <a:lstStyle/>
          <a:p>
            <a:pPr lvl="0"/>
            <a:endParaRPr lang="en-US"/>
          </a:p>
        </p:txBody>
      </p:sp>
      <p:sp>
        <p:nvSpPr>
          <p:cNvPr id="14" name="Content Placeholder 4">
            <a:extLst>
              <a:ext uri="{FF2B5EF4-FFF2-40B4-BE49-F238E27FC236}">
                <a16:creationId xmlns:a16="http://schemas.microsoft.com/office/drawing/2014/main" id="{B692F2D4-7426-4B7D-B5CC-0FC794FEA653}"/>
              </a:ext>
            </a:extLst>
          </p:cNvPr>
          <p:cNvSpPr>
            <a:spLocks noGrp="1"/>
          </p:cNvSpPr>
          <p:nvPr>
            <p:ph sz="quarter" idx="19"/>
          </p:nvPr>
        </p:nvSpPr>
        <p:spPr>
          <a:xfrm>
            <a:off x="7929388" y="3968751"/>
            <a:ext cx="1235418" cy="433568"/>
          </a:xfrm>
        </p:spPr>
        <p:txBody>
          <a:bodyPr/>
          <a:lstStyle/>
          <a:p>
            <a:pPr lvl="0"/>
            <a:endParaRPr lang="en-US"/>
          </a:p>
        </p:txBody>
      </p:sp>
      <p:sp>
        <p:nvSpPr>
          <p:cNvPr id="15" name="Content Placeholder 4">
            <a:extLst>
              <a:ext uri="{FF2B5EF4-FFF2-40B4-BE49-F238E27FC236}">
                <a16:creationId xmlns:a16="http://schemas.microsoft.com/office/drawing/2014/main" id="{FCA31507-CFD7-45C3-B6B0-E489C1363A3A}"/>
              </a:ext>
            </a:extLst>
          </p:cNvPr>
          <p:cNvSpPr>
            <a:spLocks noGrp="1"/>
          </p:cNvSpPr>
          <p:nvPr>
            <p:ph sz="quarter" idx="20"/>
          </p:nvPr>
        </p:nvSpPr>
        <p:spPr>
          <a:xfrm>
            <a:off x="6610193" y="4630199"/>
            <a:ext cx="1235418" cy="433568"/>
          </a:xfrm>
        </p:spPr>
        <p:txBody>
          <a:bodyPr/>
          <a:lstStyle/>
          <a:p>
            <a:pPr lvl="0"/>
            <a:endParaRPr lang="en-US"/>
          </a:p>
        </p:txBody>
      </p:sp>
      <p:sp>
        <p:nvSpPr>
          <p:cNvPr id="16" name="Content Placeholder 4">
            <a:extLst>
              <a:ext uri="{FF2B5EF4-FFF2-40B4-BE49-F238E27FC236}">
                <a16:creationId xmlns:a16="http://schemas.microsoft.com/office/drawing/2014/main" id="{9BF20D73-9D70-46BE-8DE2-4FBCA375143D}"/>
              </a:ext>
            </a:extLst>
          </p:cNvPr>
          <p:cNvSpPr>
            <a:spLocks noGrp="1"/>
          </p:cNvSpPr>
          <p:nvPr>
            <p:ph sz="quarter" idx="21"/>
          </p:nvPr>
        </p:nvSpPr>
        <p:spPr>
          <a:xfrm>
            <a:off x="8002091" y="4630199"/>
            <a:ext cx="1235418" cy="433568"/>
          </a:xfrm>
        </p:spPr>
        <p:txBody>
          <a:bodyPr/>
          <a:lstStyle/>
          <a:p>
            <a:pPr lvl="0"/>
            <a:endParaRPr lang="en-US"/>
          </a:p>
        </p:txBody>
      </p:sp>
      <p:sp>
        <p:nvSpPr>
          <p:cNvPr id="17" name="Content Placeholder 4">
            <a:extLst>
              <a:ext uri="{FF2B5EF4-FFF2-40B4-BE49-F238E27FC236}">
                <a16:creationId xmlns:a16="http://schemas.microsoft.com/office/drawing/2014/main" id="{0AAA92FF-7A78-4817-9005-0BAB5B400289}"/>
              </a:ext>
            </a:extLst>
          </p:cNvPr>
          <p:cNvSpPr>
            <a:spLocks noGrp="1"/>
          </p:cNvSpPr>
          <p:nvPr>
            <p:ph sz="quarter" idx="22"/>
          </p:nvPr>
        </p:nvSpPr>
        <p:spPr>
          <a:xfrm>
            <a:off x="1042601" y="5291647"/>
            <a:ext cx="1235418" cy="433568"/>
          </a:xfrm>
        </p:spPr>
        <p:txBody>
          <a:bodyPr/>
          <a:lstStyle/>
          <a:p>
            <a:pPr lvl="0"/>
            <a:endParaRPr lang="en-US"/>
          </a:p>
        </p:txBody>
      </p:sp>
      <p:sp>
        <p:nvSpPr>
          <p:cNvPr id="18" name="Content Placeholder 4">
            <a:extLst>
              <a:ext uri="{FF2B5EF4-FFF2-40B4-BE49-F238E27FC236}">
                <a16:creationId xmlns:a16="http://schemas.microsoft.com/office/drawing/2014/main" id="{17514C8F-FD5C-42F7-BB58-D8DC98015678}"/>
              </a:ext>
            </a:extLst>
          </p:cNvPr>
          <p:cNvSpPr>
            <a:spLocks noGrp="1"/>
          </p:cNvSpPr>
          <p:nvPr>
            <p:ph sz="quarter" idx="23"/>
          </p:nvPr>
        </p:nvSpPr>
        <p:spPr>
          <a:xfrm>
            <a:off x="2434499" y="5291647"/>
            <a:ext cx="1235418" cy="433568"/>
          </a:xfrm>
        </p:spPr>
        <p:txBody>
          <a:bodyPr/>
          <a:lstStyle/>
          <a:p>
            <a:pPr lvl="0"/>
            <a:endParaRPr lang="en-US"/>
          </a:p>
        </p:txBody>
      </p:sp>
      <p:sp>
        <p:nvSpPr>
          <p:cNvPr id="19" name="Content Placeholder 4">
            <a:extLst>
              <a:ext uri="{FF2B5EF4-FFF2-40B4-BE49-F238E27FC236}">
                <a16:creationId xmlns:a16="http://schemas.microsoft.com/office/drawing/2014/main" id="{5C7065AD-33A6-49FC-A191-7B9953FB72AC}"/>
              </a:ext>
            </a:extLst>
          </p:cNvPr>
          <p:cNvSpPr>
            <a:spLocks noGrp="1"/>
          </p:cNvSpPr>
          <p:nvPr>
            <p:ph sz="quarter" idx="24"/>
          </p:nvPr>
        </p:nvSpPr>
        <p:spPr>
          <a:xfrm>
            <a:off x="3807544" y="5195806"/>
            <a:ext cx="1235418" cy="433568"/>
          </a:xfrm>
        </p:spPr>
        <p:txBody>
          <a:bodyPr/>
          <a:lstStyle/>
          <a:p>
            <a:pPr lvl="0"/>
            <a:endParaRPr lang="en-US"/>
          </a:p>
        </p:txBody>
      </p:sp>
      <p:sp>
        <p:nvSpPr>
          <p:cNvPr id="20" name="Content Placeholder 4">
            <a:extLst>
              <a:ext uri="{FF2B5EF4-FFF2-40B4-BE49-F238E27FC236}">
                <a16:creationId xmlns:a16="http://schemas.microsoft.com/office/drawing/2014/main" id="{45D1D005-CFDD-40A3-8D80-86841123F0D8}"/>
              </a:ext>
            </a:extLst>
          </p:cNvPr>
          <p:cNvSpPr>
            <a:spLocks noGrp="1"/>
          </p:cNvSpPr>
          <p:nvPr>
            <p:ph sz="quarter" idx="25"/>
          </p:nvPr>
        </p:nvSpPr>
        <p:spPr>
          <a:xfrm>
            <a:off x="5199442" y="5195806"/>
            <a:ext cx="1235418" cy="433568"/>
          </a:xfrm>
        </p:spPr>
        <p:txBody>
          <a:bodyPr/>
          <a:lstStyle/>
          <a:p>
            <a:pPr lvl="0"/>
            <a:endParaRPr lang="en-US"/>
          </a:p>
        </p:txBody>
      </p:sp>
    </p:spTree>
    <p:extLst>
      <p:ext uri="{BB962C8B-B14F-4D97-AF65-F5344CB8AC3E}">
        <p14:creationId xmlns:p14="http://schemas.microsoft.com/office/powerpoint/2010/main" val="3366071253"/>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55469"/>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59B1B60-92F3-4444-B2B4-77764037E4CC}"/>
              </a:ext>
            </a:extLst>
          </p:cNvPr>
          <p:cNvSpPr>
            <a:spLocks noGrp="1"/>
          </p:cNvSpPr>
          <p:nvPr>
            <p:ph sz="quarter" idx="11"/>
          </p:nvPr>
        </p:nvSpPr>
        <p:spPr>
          <a:xfrm>
            <a:off x="4846638" y="2343150"/>
            <a:ext cx="1477962" cy="689610"/>
          </a:xfrm>
        </p:spPr>
        <p:txBody>
          <a:bodyPr/>
          <a:lstStyle/>
          <a:p>
            <a:pPr lvl="0"/>
            <a:endParaRPr lang="en-US"/>
          </a:p>
        </p:txBody>
      </p:sp>
      <p:sp>
        <p:nvSpPr>
          <p:cNvPr id="6" name="Content Placeholder 4">
            <a:extLst>
              <a:ext uri="{FF2B5EF4-FFF2-40B4-BE49-F238E27FC236}">
                <a16:creationId xmlns:a16="http://schemas.microsoft.com/office/drawing/2014/main" id="{2624264A-D939-418A-ADD1-43EBA97D5F95}"/>
              </a:ext>
            </a:extLst>
          </p:cNvPr>
          <p:cNvSpPr>
            <a:spLocks noGrp="1"/>
          </p:cNvSpPr>
          <p:nvPr>
            <p:ph sz="quarter" idx="12"/>
          </p:nvPr>
        </p:nvSpPr>
        <p:spPr>
          <a:xfrm>
            <a:off x="6614478" y="2373285"/>
            <a:ext cx="1477962" cy="689610"/>
          </a:xfrm>
        </p:spPr>
        <p:txBody>
          <a:bodyPr/>
          <a:lstStyle/>
          <a:p>
            <a:pPr lvl="0"/>
            <a:endParaRPr lang="en-US"/>
          </a:p>
        </p:txBody>
      </p:sp>
      <p:sp>
        <p:nvSpPr>
          <p:cNvPr id="7" name="Content Placeholder 4">
            <a:extLst>
              <a:ext uri="{FF2B5EF4-FFF2-40B4-BE49-F238E27FC236}">
                <a16:creationId xmlns:a16="http://schemas.microsoft.com/office/drawing/2014/main" id="{BBA9B5D8-6D90-4EC0-878F-C1580B937E1A}"/>
              </a:ext>
            </a:extLst>
          </p:cNvPr>
          <p:cNvSpPr>
            <a:spLocks noGrp="1"/>
          </p:cNvSpPr>
          <p:nvPr>
            <p:ph sz="quarter" idx="13"/>
          </p:nvPr>
        </p:nvSpPr>
        <p:spPr>
          <a:xfrm>
            <a:off x="8382318" y="2373285"/>
            <a:ext cx="1477962" cy="689610"/>
          </a:xfrm>
        </p:spPr>
        <p:txBody>
          <a:bodyPr/>
          <a:lstStyle/>
          <a:p>
            <a:pPr lvl="0"/>
            <a:endParaRPr lang="en-US"/>
          </a:p>
        </p:txBody>
      </p:sp>
      <p:sp>
        <p:nvSpPr>
          <p:cNvPr id="9" name="Content Placeholder 8">
            <a:extLst>
              <a:ext uri="{FF2B5EF4-FFF2-40B4-BE49-F238E27FC236}">
                <a16:creationId xmlns:a16="http://schemas.microsoft.com/office/drawing/2014/main" id="{649D1167-7B9D-4776-9E37-48BDB8899F37}"/>
              </a:ext>
            </a:extLst>
          </p:cNvPr>
          <p:cNvSpPr>
            <a:spLocks noGrp="1"/>
          </p:cNvSpPr>
          <p:nvPr>
            <p:ph sz="quarter" idx="14"/>
          </p:nvPr>
        </p:nvSpPr>
        <p:spPr>
          <a:xfrm>
            <a:off x="4724400" y="3556000"/>
            <a:ext cx="1600200" cy="482600"/>
          </a:xfrm>
        </p:spPr>
        <p:txBody>
          <a:bodyPr/>
          <a:lstStyle/>
          <a:p>
            <a:pPr lvl="0"/>
            <a:endParaRPr lang="en-US"/>
          </a:p>
        </p:txBody>
      </p:sp>
    </p:spTree>
    <p:extLst>
      <p:ext uri="{BB962C8B-B14F-4D97-AF65-F5344CB8AC3E}">
        <p14:creationId xmlns:p14="http://schemas.microsoft.com/office/powerpoint/2010/main" val="3279517248"/>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6A7E4C07-9D8A-38B6-8E2D-CF244A34EDDB}"/>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A3229332-9669-4887-B36C-DCF6D091EF01}"/>
              </a:ext>
            </a:extLst>
          </p:cNvPr>
          <p:cNvSpPr>
            <a:spLocks noGrp="1"/>
          </p:cNvSpPr>
          <p:nvPr>
            <p:ph sz="quarter" idx="10"/>
          </p:nvPr>
        </p:nvSpPr>
        <p:spPr>
          <a:xfrm>
            <a:off x="4999039" y="1311275"/>
            <a:ext cx="1798002" cy="581556"/>
          </a:xfrm>
        </p:spPr>
        <p:txBody>
          <a:bodyPr/>
          <a:lstStyle/>
          <a:p>
            <a:pPr lvl="0"/>
            <a:endParaRPr lang="en-US"/>
          </a:p>
        </p:txBody>
      </p:sp>
      <p:sp>
        <p:nvSpPr>
          <p:cNvPr id="6" name="Content Placeholder 4">
            <a:extLst>
              <a:ext uri="{FF2B5EF4-FFF2-40B4-BE49-F238E27FC236}">
                <a16:creationId xmlns:a16="http://schemas.microsoft.com/office/drawing/2014/main" id="{98941D3B-CB68-475B-BB70-B2A728FBEF9B}"/>
              </a:ext>
            </a:extLst>
          </p:cNvPr>
          <p:cNvSpPr>
            <a:spLocks noGrp="1"/>
          </p:cNvSpPr>
          <p:nvPr>
            <p:ph sz="quarter" idx="11"/>
          </p:nvPr>
        </p:nvSpPr>
        <p:spPr>
          <a:xfrm>
            <a:off x="7132639" y="1268626"/>
            <a:ext cx="1798002" cy="581556"/>
          </a:xfrm>
        </p:spPr>
        <p:txBody>
          <a:bodyPr/>
          <a:lstStyle/>
          <a:p>
            <a:pPr lvl="0"/>
            <a:endParaRPr lang="en-US"/>
          </a:p>
        </p:txBody>
      </p:sp>
    </p:spTree>
    <p:extLst>
      <p:ext uri="{BB962C8B-B14F-4D97-AF65-F5344CB8AC3E}">
        <p14:creationId xmlns:p14="http://schemas.microsoft.com/office/powerpoint/2010/main" val="1227970295"/>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D499DFF-8590-4E6E-888B-AF3282342AEF}"/>
              </a:ext>
            </a:extLst>
          </p:cNvPr>
          <p:cNvSpPr>
            <a:spLocks noGrp="1"/>
          </p:cNvSpPr>
          <p:nvPr>
            <p:ph sz="quarter" idx="11"/>
          </p:nvPr>
        </p:nvSpPr>
        <p:spPr>
          <a:xfrm>
            <a:off x="7223125" y="1570039"/>
            <a:ext cx="1646555" cy="426402"/>
          </a:xfrm>
        </p:spPr>
        <p:txBody>
          <a:bodyPr/>
          <a:lstStyle/>
          <a:p>
            <a:pPr lvl="0"/>
            <a:endParaRPr lang="en-US"/>
          </a:p>
        </p:txBody>
      </p:sp>
    </p:spTree>
    <p:extLst>
      <p:ext uri="{BB962C8B-B14F-4D97-AF65-F5344CB8AC3E}">
        <p14:creationId xmlns:p14="http://schemas.microsoft.com/office/powerpoint/2010/main" val="2191266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EDBF-44CF-4DFA-94B2-AD714731644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B55AAB0-19A7-4F40-A56C-094D54766366}"/>
              </a:ext>
            </a:extLst>
          </p:cNvPr>
          <p:cNvSpPr>
            <a:spLocks noGrp="1"/>
          </p:cNvSpPr>
          <p:nvPr>
            <p:ph sz="quarter" idx="10"/>
          </p:nvPr>
        </p:nvSpPr>
        <p:spPr>
          <a:xfrm>
            <a:off x="625475" y="1758950"/>
            <a:ext cx="2259013" cy="820738"/>
          </a:xfrm>
        </p:spPr>
        <p:txBody>
          <a:bodyPr/>
          <a:lstStyle/>
          <a:p>
            <a:pPr lvl="0"/>
            <a:endParaRPr lang="en-US"/>
          </a:p>
        </p:txBody>
      </p:sp>
      <p:sp>
        <p:nvSpPr>
          <p:cNvPr id="5" name="Content Placeholder 3">
            <a:extLst>
              <a:ext uri="{FF2B5EF4-FFF2-40B4-BE49-F238E27FC236}">
                <a16:creationId xmlns:a16="http://schemas.microsoft.com/office/drawing/2014/main" id="{09E61F8F-795D-484E-A419-AC9CFC0C7897}"/>
              </a:ext>
            </a:extLst>
          </p:cNvPr>
          <p:cNvSpPr>
            <a:spLocks noGrp="1"/>
          </p:cNvSpPr>
          <p:nvPr>
            <p:ph sz="quarter" idx="11"/>
          </p:nvPr>
        </p:nvSpPr>
        <p:spPr>
          <a:xfrm>
            <a:off x="3189288" y="1747838"/>
            <a:ext cx="2259013" cy="820738"/>
          </a:xfrm>
        </p:spPr>
        <p:txBody>
          <a:bodyPr/>
          <a:lstStyle/>
          <a:p>
            <a:pPr lvl="0"/>
            <a:endParaRPr lang="en-US"/>
          </a:p>
        </p:txBody>
      </p:sp>
      <p:sp>
        <p:nvSpPr>
          <p:cNvPr id="7" name="Content Placeholder 6">
            <a:extLst>
              <a:ext uri="{FF2B5EF4-FFF2-40B4-BE49-F238E27FC236}">
                <a16:creationId xmlns:a16="http://schemas.microsoft.com/office/drawing/2014/main" id="{E21FC28F-2256-4E59-96E3-C34E49C2BE07}"/>
              </a:ext>
            </a:extLst>
          </p:cNvPr>
          <p:cNvSpPr>
            <a:spLocks noGrp="1"/>
          </p:cNvSpPr>
          <p:nvPr>
            <p:ph sz="quarter" idx="12"/>
          </p:nvPr>
        </p:nvSpPr>
        <p:spPr>
          <a:xfrm>
            <a:off x="6096000" y="1758950"/>
            <a:ext cx="1688123" cy="820738"/>
          </a:xfrm>
        </p:spPr>
        <p:txBody>
          <a:bodyPr/>
          <a:lstStyle/>
          <a:p>
            <a:pPr lvl="0"/>
            <a:endParaRPr lang="en-US"/>
          </a:p>
        </p:txBody>
      </p:sp>
      <p:sp>
        <p:nvSpPr>
          <p:cNvPr id="8" name="Content Placeholder 6">
            <a:extLst>
              <a:ext uri="{FF2B5EF4-FFF2-40B4-BE49-F238E27FC236}">
                <a16:creationId xmlns:a16="http://schemas.microsoft.com/office/drawing/2014/main" id="{7C60615A-7426-4BEB-9E89-610A64AABA28}"/>
              </a:ext>
            </a:extLst>
          </p:cNvPr>
          <p:cNvSpPr>
            <a:spLocks noGrp="1"/>
          </p:cNvSpPr>
          <p:nvPr>
            <p:ph sz="quarter" idx="13"/>
          </p:nvPr>
        </p:nvSpPr>
        <p:spPr>
          <a:xfrm>
            <a:off x="8217877" y="1758950"/>
            <a:ext cx="1688123" cy="820738"/>
          </a:xfrm>
        </p:spPr>
        <p:txBody>
          <a:bodyPr/>
          <a:lstStyle/>
          <a:p>
            <a:pPr lvl="0"/>
            <a:endParaRPr lang="en-US"/>
          </a:p>
        </p:txBody>
      </p:sp>
      <p:sp>
        <p:nvSpPr>
          <p:cNvPr id="6" name="Table Placeholder 5">
            <a:extLst>
              <a:ext uri="{FF2B5EF4-FFF2-40B4-BE49-F238E27FC236}">
                <a16:creationId xmlns:a16="http://schemas.microsoft.com/office/drawing/2014/main" id="{F7F36112-2FD8-5748-F4FB-0E9653088BDB}"/>
              </a:ext>
            </a:extLst>
          </p:cNvPr>
          <p:cNvSpPr>
            <a:spLocks noGrp="1"/>
          </p:cNvSpPr>
          <p:nvPr>
            <p:ph type="tbl" sz="quarter" idx="14"/>
          </p:nvPr>
        </p:nvSpPr>
        <p:spPr>
          <a:xfrm>
            <a:off x="817563" y="3429000"/>
            <a:ext cx="2911475" cy="849313"/>
          </a:xfrm>
        </p:spPr>
        <p:txBody>
          <a:bodyPr/>
          <a:lstStyle/>
          <a:p>
            <a:endParaRPr lang="en-US"/>
          </a:p>
        </p:txBody>
      </p:sp>
      <p:cxnSp>
        <p:nvCxnSpPr>
          <p:cNvPr id="9" name="Straight Connector 8">
            <a:extLst>
              <a:ext uri="{FF2B5EF4-FFF2-40B4-BE49-F238E27FC236}">
                <a16:creationId xmlns:a16="http://schemas.microsoft.com/office/drawing/2014/main" id="{2A17FD02-FA82-523B-3277-30C718F27DEE}"/>
              </a:ext>
              <a:ext uri="{C183D7F6-B498-43B3-948B-1728B52AA6E4}">
                <adec:decorative xmlns:adec="http://schemas.microsoft.com/office/drawing/2017/decorative" val="1"/>
              </a:ext>
            </a:extLst>
          </p:cNvPr>
          <p:cNvCxnSpPr>
            <a:cxnSpLocks/>
          </p:cNvCxnSpPr>
          <p:nvPr userDrawn="1"/>
        </p:nvCxnSpPr>
        <p:spPr>
          <a:xfrm>
            <a:off x="1759160" y="573852"/>
            <a:ext cx="0" cy="1037413"/>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39E46834-193E-5078-D394-8A72CF4C8189}"/>
              </a:ext>
            </a:extLst>
          </p:cNvPr>
          <p:cNvSpPr>
            <a:spLocks noGrp="1"/>
          </p:cNvSpPr>
          <p:nvPr>
            <p:ph sz="quarter" idx="15"/>
          </p:nvPr>
        </p:nvSpPr>
        <p:spPr>
          <a:xfrm>
            <a:off x="4473575" y="3429000"/>
            <a:ext cx="2259013" cy="820738"/>
          </a:xfrm>
        </p:spPr>
        <p:txBody>
          <a:bodyPr/>
          <a:lstStyle/>
          <a:p>
            <a:pPr lvl="0"/>
            <a:endParaRPr lang="en-US"/>
          </a:p>
        </p:txBody>
      </p:sp>
      <p:sp>
        <p:nvSpPr>
          <p:cNvPr id="11" name="Content Placeholder 9">
            <a:extLst>
              <a:ext uri="{FF2B5EF4-FFF2-40B4-BE49-F238E27FC236}">
                <a16:creationId xmlns:a16="http://schemas.microsoft.com/office/drawing/2014/main" id="{4265752A-417D-37C3-0ECE-DA6274832F4B}"/>
              </a:ext>
            </a:extLst>
          </p:cNvPr>
          <p:cNvSpPr>
            <a:spLocks noGrp="1"/>
          </p:cNvSpPr>
          <p:nvPr>
            <p:ph sz="quarter" idx="16"/>
          </p:nvPr>
        </p:nvSpPr>
        <p:spPr>
          <a:xfrm>
            <a:off x="4496375" y="4430712"/>
            <a:ext cx="2259013" cy="820738"/>
          </a:xfrm>
        </p:spPr>
        <p:txBody>
          <a:bodyPr/>
          <a:lstStyle/>
          <a:p>
            <a:pPr lvl="0"/>
            <a:endParaRPr lang="en-US"/>
          </a:p>
        </p:txBody>
      </p:sp>
    </p:spTree>
    <p:extLst>
      <p:ext uri="{BB962C8B-B14F-4D97-AF65-F5344CB8AC3E}">
        <p14:creationId xmlns:p14="http://schemas.microsoft.com/office/powerpoint/2010/main" val="35691959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7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1D15-3435-4278-A566-387912287FB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8" y="3707688"/>
            <a:ext cx="3108960" cy="1308295"/>
          </a:xfrm>
        </p:spPr>
        <p:txBody>
          <a:bodyPr/>
          <a:lstStyle>
            <a:lvl1pPr algn="ctr">
              <a:spcBef>
                <a:spcPts val="0"/>
              </a:spcBef>
              <a:spcAft>
                <a:spcPts val="600"/>
              </a:spcAft>
              <a:defRPr sz="1800">
                <a:solidFill>
                  <a:schemeClr val="accent3"/>
                </a:solidFill>
              </a:defRPr>
            </a:lvl1pPr>
            <a:lvl2pPr algn="ctr">
              <a:defRPr sz="1600"/>
            </a:lvl2pPr>
            <a:lvl3pPr>
              <a:defRPr sz="1100">
                <a:solidFill>
                  <a:schemeClr val="accent1"/>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88"/>
            <a:ext cx="3108960" cy="1308295"/>
          </a:xfrm>
        </p:spPr>
        <p:txBody>
          <a:bodyPr/>
          <a:lstStyle>
            <a:lvl1pPr algn="ctr">
              <a:spcBef>
                <a:spcPts val="0"/>
              </a:spcBef>
              <a:spcAft>
                <a:spcPts val="600"/>
              </a:spcAft>
              <a:defRPr sz="1800">
                <a:solidFill>
                  <a:schemeClr val="accent3"/>
                </a:solidFill>
              </a:defRPr>
            </a:lvl1pPr>
            <a:lvl2pPr algn="ctr">
              <a:defRPr sz="1600"/>
            </a:lvl2pPr>
            <a:lvl3pPr algn="ctr">
              <a:defRPr sz="1100">
                <a:solidFill>
                  <a:schemeClr val="accent6"/>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88"/>
            <a:ext cx="3108960" cy="1308295"/>
          </a:xfrm>
        </p:spPr>
        <p:txBody>
          <a:bodyPr/>
          <a:lstStyle>
            <a:lvl1pPr algn="ctr">
              <a:spcBef>
                <a:spcPts val="0"/>
              </a:spcBef>
              <a:spcAft>
                <a:spcPts val="600"/>
              </a:spcAft>
              <a:defRPr sz="1800">
                <a:solidFill>
                  <a:schemeClr val="accent3"/>
                </a:solidFill>
              </a:defRPr>
            </a:lvl1pPr>
            <a:lvl2pPr algn="ctr">
              <a:defRPr sz="1600"/>
            </a:lvl2pPr>
            <a:lvl3pPr algn="ctr">
              <a:defRPr sz="1100">
                <a:solidFill>
                  <a:schemeClr val="accent6"/>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11F04426-58BB-44B8-9E41-DF9F3795457C}"/>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15" name="Rectangle 14">
            <a:extLst>
              <a:ext uri="{FF2B5EF4-FFF2-40B4-BE49-F238E27FC236}">
                <a16:creationId xmlns:a16="http://schemas.microsoft.com/office/drawing/2014/main" id="{45433DAF-FAB7-4893-86D1-D4B549BA963C}"/>
              </a:ext>
              <a:ext uri="{C183D7F6-B498-43B3-948B-1728B52AA6E4}">
                <adec:decorative xmlns:adec="http://schemas.microsoft.com/office/drawing/2017/decorative" val="1"/>
              </a:ext>
            </a:extLst>
          </p:cNvPr>
          <p:cNvSpPr/>
          <p:nvPr userDrawn="1"/>
        </p:nvSpPr>
        <p:spPr bwMode="auto">
          <a:xfrm>
            <a:off x="1899281"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6" name="Rectangle 15">
            <a:extLst>
              <a:ext uri="{FF2B5EF4-FFF2-40B4-BE49-F238E27FC236}">
                <a16:creationId xmlns:a16="http://schemas.microsoft.com/office/drawing/2014/main" id="{57D79158-FA76-4BF6-BF45-6487409995A5}"/>
              </a:ext>
              <a:ext uri="{C183D7F6-B498-43B3-948B-1728B52AA6E4}">
                <adec:decorative xmlns:adec="http://schemas.microsoft.com/office/drawing/2017/decorative" val="1"/>
              </a:ext>
            </a:extLst>
          </p:cNvPr>
          <p:cNvSpPr/>
          <p:nvPr userDrawn="1"/>
        </p:nvSpPr>
        <p:spPr bwMode="auto">
          <a:xfrm>
            <a:off x="5418293"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7" name="Rectangle 16">
            <a:extLst>
              <a:ext uri="{FF2B5EF4-FFF2-40B4-BE49-F238E27FC236}">
                <a16:creationId xmlns:a16="http://schemas.microsoft.com/office/drawing/2014/main" id="{F9E8A4EB-9F4E-409D-ACE1-38906594357C}"/>
              </a:ext>
              <a:ext uri="{C183D7F6-B498-43B3-948B-1728B52AA6E4}">
                <adec:decorative xmlns:adec="http://schemas.microsoft.com/office/drawing/2017/decorative" val="1"/>
              </a:ext>
            </a:extLst>
          </p:cNvPr>
          <p:cNvSpPr/>
          <p:nvPr userDrawn="1"/>
        </p:nvSpPr>
        <p:spPr bwMode="auto">
          <a:xfrm>
            <a:off x="8937305"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7" name="Content Placeholder 6">
            <a:extLst>
              <a:ext uri="{FF2B5EF4-FFF2-40B4-BE49-F238E27FC236}">
                <a16:creationId xmlns:a16="http://schemas.microsoft.com/office/drawing/2014/main" id="{3CB3233F-A551-4BF8-B1CC-FD3B1A461DBA}"/>
              </a:ext>
            </a:extLst>
          </p:cNvPr>
          <p:cNvSpPr>
            <a:spLocks noGrp="1"/>
          </p:cNvSpPr>
          <p:nvPr>
            <p:ph sz="quarter" idx="18"/>
          </p:nvPr>
        </p:nvSpPr>
        <p:spPr>
          <a:xfrm>
            <a:off x="1022985" y="5638799"/>
            <a:ext cx="1415415" cy="563881"/>
          </a:xfrm>
        </p:spPr>
        <p:txBody>
          <a:bodyPr/>
          <a:lstStyle/>
          <a:p>
            <a:pPr lvl="0"/>
            <a:endParaRPr lang="en-US"/>
          </a:p>
        </p:txBody>
      </p:sp>
      <p:sp>
        <p:nvSpPr>
          <p:cNvPr id="12" name="Content Placeholder 6">
            <a:extLst>
              <a:ext uri="{FF2B5EF4-FFF2-40B4-BE49-F238E27FC236}">
                <a16:creationId xmlns:a16="http://schemas.microsoft.com/office/drawing/2014/main" id="{952F0BD6-F5D1-4D1B-92F2-4D033EE4B513}"/>
              </a:ext>
            </a:extLst>
          </p:cNvPr>
          <p:cNvSpPr>
            <a:spLocks noGrp="1"/>
          </p:cNvSpPr>
          <p:nvPr>
            <p:ph sz="quarter" idx="19"/>
          </p:nvPr>
        </p:nvSpPr>
        <p:spPr>
          <a:xfrm>
            <a:off x="2807493" y="5638799"/>
            <a:ext cx="1415415" cy="563881"/>
          </a:xfrm>
        </p:spPr>
        <p:txBody>
          <a:bodyPr/>
          <a:lstStyle/>
          <a:p>
            <a:pPr lvl="0"/>
            <a:endParaRPr lang="en-US"/>
          </a:p>
        </p:txBody>
      </p:sp>
      <p:sp>
        <p:nvSpPr>
          <p:cNvPr id="13" name="Content Placeholder 6">
            <a:extLst>
              <a:ext uri="{FF2B5EF4-FFF2-40B4-BE49-F238E27FC236}">
                <a16:creationId xmlns:a16="http://schemas.microsoft.com/office/drawing/2014/main" id="{18469748-D6A3-41A3-841F-2C3A023CCA06}"/>
              </a:ext>
            </a:extLst>
          </p:cNvPr>
          <p:cNvSpPr>
            <a:spLocks noGrp="1"/>
          </p:cNvSpPr>
          <p:nvPr>
            <p:ph sz="quarter" idx="20"/>
          </p:nvPr>
        </p:nvSpPr>
        <p:spPr>
          <a:xfrm>
            <a:off x="4617721" y="5575674"/>
            <a:ext cx="1415415" cy="563881"/>
          </a:xfrm>
        </p:spPr>
        <p:txBody>
          <a:bodyPr/>
          <a:lstStyle/>
          <a:p>
            <a:pPr lvl="0"/>
            <a:endParaRPr lang="en-US"/>
          </a:p>
        </p:txBody>
      </p:sp>
    </p:spTree>
    <p:extLst>
      <p:ext uri="{BB962C8B-B14F-4D97-AF65-F5344CB8AC3E}">
        <p14:creationId xmlns:p14="http://schemas.microsoft.com/office/powerpoint/2010/main" val="10228415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4_Title left &amp; non-bulleted text r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D9DBA2-78EF-47A4-9D38-53F44E4F8A35}"/>
              </a:ext>
            </a:extLst>
          </p:cNvPr>
          <p:cNvSpPr>
            <a:spLocks noGrp="1"/>
          </p:cNvSpPr>
          <p:nvPr>
            <p:ph type="title"/>
          </p:nvPr>
        </p:nvSpPr>
        <p:spPr>
          <a:xfrm>
            <a:off x="584201" y="585788"/>
            <a:ext cx="3650573" cy="2843212"/>
          </a:xfrm>
          <a:prstGeom prst="rect">
            <a:avLst/>
          </a:prstGeom>
        </p:spPr>
        <p:txBody>
          <a:bodyPr lIns="0" tIns="0" rIns="0" bIns="0" anchor="b">
            <a:noAutofit/>
          </a:bodyPr>
          <a:lstStyle>
            <a:lvl1pPr algn="l">
              <a:defRPr/>
            </a:lvl1pPr>
          </a:lstStyle>
          <a:p>
            <a:r>
              <a:rPr lang="en-US"/>
              <a:t>Click to edit Master title style</a:t>
            </a:r>
          </a:p>
        </p:txBody>
      </p:sp>
      <p:sp>
        <p:nvSpPr>
          <p:cNvPr id="3" name="Content Placeholder 2">
            <a:extLst>
              <a:ext uri="{FF2B5EF4-FFF2-40B4-BE49-F238E27FC236}">
                <a16:creationId xmlns:a16="http://schemas.microsoft.com/office/drawing/2014/main" id="{3050946C-B581-4A06-B877-87E073D11977}"/>
              </a:ext>
            </a:extLst>
          </p:cNvPr>
          <p:cNvSpPr>
            <a:spLocks noGrp="1"/>
          </p:cNvSpPr>
          <p:nvPr>
            <p:ph sz="quarter" idx="10"/>
          </p:nvPr>
        </p:nvSpPr>
        <p:spPr>
          <a:xfrm>
            <a:off x="5059363" y="585789"/>
            <a:ext cx="1554797" cy="511492"/>
          </a:xfrm>
        </p:spPr>
        <p:txBody>
          <a:bodyPr/>
          <a:lstStyle/>
          <a:p>
            <a:pPr lvl="0"/>
            <a:endParaRPr lang="en-US"/>
          </a:p>
        </p:txBody>
      </p:sp>
      <p:sp>
        <p:nvSpPr>
          <p:cNvPr id="6" name="Content Placeholder 2">
            <a:extLst>
              <a:ext uri="{FF2B5EF4-FFF2-40B4-BE49-F238E27FC236}">
                <a16:creationId xmlns:a16="http://schemas.microsoft.com/office/drawing/2014/main" id="{C08146AB-8722-478F-B6E2-3EE034887588}"/>
              </a:ext>
            </a:extLst>
          </p:cNvPr>
          <p:cNvSpPr>
            <a:spLocks noGrp="1"/>
          </p:cNvSpPr>
          <p:nvPr>
            <p:ph sz="quarter" idx="11"/>
          </p:nvPr>
        </p:nvSpPr>
        <p:spPr>
          <a:xfrm>
            <a:off x="5059362" y="1465423"/>
            <a:ext cx="1554797" cy="511492"/>
          </a:xfrm>
        </p:spPr>
        <p:txBody>
          <a:bodyPr/>
          <a:lstStyle/>
          <a:p>
            <a:pPr lvl="0"/>
            <a:endParaRPr lang="en-US"/>
          </a:p>
        </p:txBody>
      </p:sp>
      <p:sp>
        <p:nvSpPr>
          <p:cNvPr id="7" name="Content Placeholder 2">
            <a:extLst>
              <a:ext uri="{FF2B5EF4-FFF2-40B4-BE49-F238E27FC236}">
                <a16:creationId xmlns:a16="http://schemas.microsoft.com/office/drawing/2014/main" id="{5FE49CF7-188B-4C48-B520-D14E1880BB81}"/>
              </a:ext>
            </a:extLst>
          </p:cNvPr>
          <p:cNvSpPr>
            <a:spLocks noGrp="1"/>
          </p:cNvSpPr>
          <p:nvPr>
            <p:ph sz="quarter" idx="12"/>
          </p:nvPr>
        </p:nvSpPr>
        <p:spPr>
          <a:xfrm>
            <a:off x="5059361" y="2345057"/>
            <a:ext cx="1554797" cy="511492"/>
          </a:xfrm>
        </p:spPr>
        <p:txBody>
          <a:bodyPr/>
          <a:lstStyle/>
          <a:p>
            <a:pPr lvl="0"/>
            <a:endParaRPr lang="en-US"/>
          </a:p>
        </p:txBody>
      </p:sp>
      <p:sp>
        <p:nvSpPr>
          <p:cNvPr id="8" name="Content Placeholder 2">
            <a:extLst>
              <a:ext uri="{FF2B5EF4-FFF2-40B4-BE49-F238E27FC236}">
                <a16:creationId xmlns:a16="http://schemas.microsoft.com/office/drawing/2014/main" id="{9308A0CD-9CCC-484A-AF43-223B22B46781}"/>
              </a:ext>
            </a:extLst>
          </p:cNvPr>
          <p:cNvSpPr>
            <a:spLocks noGrp="1"/>
          </p:cNvSpPr>
          <p:nvPr>
            <p:ph sz="quarter" idx="13"/>
          </p:nvPr>
        </p:nvSpPr>
        <p:spPr>
          <a:xfrm>
            <a:off x="6993671" y="585788"/>
            <a:ext cx="1554797" cy="511492"/>
          </a:xfrm>
        </p:spPr>
        <p:txBody>
          <a:bodyPr/>
          <a:lstStyle/>
          <a:p>
            <a:pPr lvl="0"/>
            <a:endParaRPr lang="en-US"/>
          </a:p>
        </p:txBody>
      </p:sp>
      <p:sp>
        <p:nvSpPr>
          <p:cNvPr id="9" name="Content Placeholder 2">
            <a:extLst>
              <a:ext uri="{FF2B5EF4-FFF2-40B4-BE49-F238E27FC236}">
                <a16:creationId xmlns:a16="http://schemas.microsoft.com/office/drawing/2014/main" id="{51E42320-E601-4E1D-B8B5-003C0BE72B69}"/>
              </a:ext>
            </a:extLst>
          </p:cNvPr>
          <p:cNvSpPr>
            <a:spLocks noGrp="1"/>
          </p:cNvSpPr>
          <p:nvPr>
            <p:ph sz="quarter" idx="14"/>
          </p:nvPr>
        </p:nvSpPr>
        <p:spPr>
          <a:xfrm>
            <a:off x="6993670" y="1465422"/>
            <a:ext cx="1554797" cy="511492"/>
          </a:xfrm>
        </p:spPr>
        <p:txBody>
          <a:bodyPr/>
          <a:lstStyle/>
          <a:p>
            <a:pPr lvl="0"/>
            <a:endParaRPr lang="en-US"/>
          </a:p>
        </p:txBody>
      </p:sp>
      <p:sp>
        <p:nvSpPr>
          <p:cNvPr id="10" name="Content Placeholder 2">
            <a:extLst>
              <a:ext uri="{FF2B5EF4-FFF2-40B4-BE49-F238E27FC236}">
                <a16:creationId xmlns:a16="http://schemas.microsoft.com/office/drawing/2014/main" id="{FC82CE1E-23E6-4991-8DBB-5A597E993438}"/>
              </a:ext>
            </a:extLst>
          </p:cNvPr>
          <p:cNvSpPr>
            <a:spLocks noGrp="1"/>
          </p:cNvSpPr>
          <p:nvPr>
            <p:ph sz="quarter" idx="15"/>
          </p:nvPr>
        </p:nvSpPr>
        <p:spPr>
          <a:xfrm>
            <a:off x="6993669" y="2345056"/>
            <a:ext cx="1554797" cy="511492"/>
          </a:xfrm>
        </p:spPr>
        <p:txBody>
          <a:bodyPr/>
          <a:lstStyle/>
          <a:p>
            <a:pPr lvl="0"/>
            <a:endParaRPr lang="en-US"/>
          </a:p>
        </p:txBody>
      </p:sp>
      <p:sp>
        <p:nvSpPr>
          <p:cNvPr id="11" name="Rectangle 10">
            <a:extLst>
              <a:ext uri="{FF2B5EF4-FFF2-40B4-BE49-F238E27FC236}">
                <a16:creationId xmlns:a16="http://schemas.microsoft.com/office/drawing/2014/main" id="{9837E48A-0958-4A4F-AB54-55A9DD63F466}"/>
              </a:ext>
              <a:ext uri="{C183D7F6-B498-43B3-948B-1728B52AA6E4}">
                <adec:decorative xmlns:adec="http://schemas.microsoft.com/office/drawing/2017/decorative" val="1"/>
              </a:ext>
            </a:extLst>
          </p:cNvPr>
          <p:cNvSpPr/>
          <p:nvPr userDrawn="1"/>
        </p:nvSpPr>
        <p:spPr bwMode="auto">
          <a:xfrm>
            <a:off x="5121475" y="457200"/>
            <a:ext cx="1554480" cy="155448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2" name="Rectangle 11">
            <a:extLst>
              <a:ext uri="{FF2B5EF4-FFF2-40B4-BE49-F238E27FC236}">
                <a16:creationId xmlns:a16="http://schemas.microsoft.com/office/drawing/2014/main" id="{448DF6E9-89A4-429C-AA62-4090836097EA}"/>
              </a:ext>
              <a:ext uri="{C183D7F6-B498-43B3-948B-1728B52AA6E4}">
                <adec:decorative xmlns:adec="http://schemas.microsoft.com/office/drawing/2017/decorative" val="1"/>
              </a:ext>
            </a:extLst>
          </p:cNvPr>
          <p:cNvSpPr/>
          <p:nvPr userDrawn="1"/>
        </p:nvSpPr>
        <p:spPr bwMode="auto">
          <a:xfrm>
            <a:off x="5121475" y="2464829"/>
            <a:ext cx="1554480" cy="155448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3" name="Rectangle 12">
            <a:extLst>
              <a:ext uri="{FF2B5EF4-FFF2-40B4-BE49-F238E27FC236}">
                <a16:creationId xmlns:a16="http://schemas.microsoft.com/office/drawing/2014/main" id="{4F00A17F-1414-42EF-803D-F6D8D6AC2810}"/>
              </a:ext>
              <a:ext uri="{C183D7F6-B498-43B3-948B-1728B52AA6E4}">
                <adec:decorative xmlns:adec="http://schemas.microsoft.com/office/drawing/2017/decorative" val="1"/>
              </a:ext>
            </a:extLst>
          </p:cNvPr>
          <p:cNvSpPr/>
          <p:nvPr userDrawn="1"/>
        </p:nvSpPr>
        <p:spPr bwMode="auto">
          <a:xfrm>
            <a:off x="5121475" y="4495827"/>
            <a:ext cx="1554480" cy="155448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4" name="Freeform: Shape 13">
            <a:extLst>
              <a:ext uri="{FF2B5EF4-FFF2-40B4-BE49-F238E27FC236}">
                <a16:creationId xmlns:a16="http://schemas.microsoft.com/office/drawing/2014/main" id="{18433C76-77F8-46E5-A232-250143F7B355}"/>
              </a:ext>
              <a:ext uri="{C183D7F6-B498-43B3-948B-1728B52AA6E4}">
                <adec:decorative xmlns:adec="http://schemas.microsoft.com/office/drawing/2017/decorative" val="1"/>
              </a:ext>
            </a:extLst>
          </p:cNvPr>
          <p:cNvSpPr/>
          <p:nvPr userDrawn="1"/>
        </p:nvSpPr>
        <p:spPr>
          <a:xfrm>
            <a:off x="6675955" y="457200"/>
            <a:ext cx="4933433" cy="154354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92EB2C4-560D-4854-BD80-64D71AA02614}"/>
              </a:ext>
              <a:ext uri="{C183D7F6-B498-43B3-948B-1728B52AA6E4}">
                <adec:decorative xmlns:adec="http://schemas.microsoft.com/office/drawing/2017/decorative" val="1"/>
              </a:ext>
            </a:extLst>
          </p:cNvPr>
          <p:cNvSpPr/>
          <p:nvPr userDrawn="1"/>
        </p:nvSpPr>
        <p:spPr>
          <a:xfrm>
            <a:off x="6675955" y="2464829"/>
            <a:ext cx="4933433" cy="154354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4ED62CE-D76B-4722-B222-EAD9D7FF20FF}"/>
              </a:ext>
              <a:ext uri="{C183D7F6-B498-43B3-948B-1728B52AA6E4}">
                <adec:decorative xmlns:adec="http://schemas.microsoft.com/office/drawing/2017/decorative" val="1"/>
              </a:ext>
            </a:extLst>
          </p:cNvPr>
          <p:cNvSpPr/>
          <p:nvPr userDrawn="1"/>
        </p:nvSpPr>
        <p:spPr>
          <a:xfrm>
            <a:off x="6675955" y="4495827"/>
            <a:ext cx="4933433" cy="154354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34863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325693713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8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9F95AA-1330-4899-996D-A3471F8BEAF9}"/>
              </a:ext>
            </a:extLst>
          </p:cNvPr>
          <p:cNvSpPr>
            <a:spLocks noGrp="1"/>
          </p:cNvSpPr>
          <p:nvPr>
            <p:ph sz="quarter" idx="11"/>
          </p:nvPr>
        </p:nvSpPr>
        <p:spPr>
          <a:xfrm>
            <a:off x="903289" y="1852613"/>
            <a:ext cx="1330626" cy="589645"/>
          </a:xfrm>
        </p:spPr>
        <p:txBody>
          <a:bodyPr/>
          <a:lstStyle/>
          <a:p>
            <a:pPr lvl="0"/>
            <a:endParaRPr lang="en-US"/>
          </a:p>
        </p:txBody>
      </p:sp>
      <p:sp>
        <p:nvSpPr>
          <p:cNvPr id="6" name="Content Placeholder 2">
            <a:extLst>
              <a:ext uri="{FF2B5EF4-FFF2-40B4-BE49-F238E27FC236}">
                <a16:creationId xmlns:a16="http://schemas.microsoft.com/office/drawing/2014/main" id="{4779CE28-97BA-4AE0-A558-6F8507297A58}"/>
              </a:ext>
            </a:extLst>
          </p:cNvPr>
          <p:cNvSpPr>
            <a:spLocks noGrp="1"/>
          </p:cNvSpPr>
          <p:nvPr>
            <p:ph sz="quarter" idx="12"/>
          </p:nvPr>
        </p:nvSpPr>
        <p:spPr>
          <a:xfrm>
            <a:off x="2525674" y="1875903"/>
            <a:ext cx="1330626" cy="589645"/>
          </a:xfrm>
        </p:spPr>
        <p:txBody>
          <a:bodyPr/>
          <a:lstStyle/>
          <a:p>
            <a:pPr lvl="0"/>
            <a:endParaRPr lang="en-US"/>
          </a:p>
        </p:txBody>
      </p:sp>
    </p:spTree>
    <p:extLst>
      <p:ext uri="{BB962C8B-B14F-4D97-AF65-F5344CB8AC3E}">
        <p14:creationId xmlns:p14="http://schemas.microsoft.com/office/powerpoint/2010/main" val="8179960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9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B0E9AC9-9F77-4646-8511-598AF0338EBD}"/>
              </a:ext>
            </a:extLst>
          </p:cNvPr>
          <p:cNvSpPr>
            <a:spLocks noGrp="1"/>
          </p:cNvSpPr>
          <p:nvPr>
            <p:ph sz="quarter" idx="11"/>
          </p:nvPr>
        </p:nvSpPr>
        <p:spPr>
          <a:xfrm>
            <a:off x="763588" y="1735138"/>
            <a:ext cx="1046358" cy="480161"/>
          </a:xfrm>
        </p:spPr>
        <p:txBody>
          <a:bodyPr/>
          <a:lstStyle/>
          <a:p>
            <a:pPr lvl="0"/>
            <a:endParaRPr lang="en-US"/>
          </a:p>
        </p:txBody>
      </p:sp>
      <p:sp>
        <p:nvSpPr>
          <p:cNvPr id="6" name="Content Placeholder 2">
            <a:extLst>
              <a:ext uri="{FF2B5EF4-FFF2-40B4-BE49-F238E27FC236}">
                <a16:creationId xmlns:a16="http://schemas.microsoft.com/office/drawing/2014/main" id="{2C2EE3DF-8B9B-4A7B-BD09-35FEFD83F18A}"/>
              </a:ext>
            </a:extLst>
          </p:cNvPr>
          <p:cNvSpPr>
            <a:spLocks noGrp="1"/>
          </p:cNvSpPr>
          <p:nvPr>
            <p:ph sz="quarter" idx="12"/>
          </p:nvPr>
        </p:nvSpPr>
        <p:spPr>
          <a:xfrm>
            <a:off x="1962364" y="1735138"/>
            <a:ext cx="1046358" cy="480161"/>
          </a:xfrm>
        </p:spPr>
        <p:txBody>
          <a:bodyPr/>
          <a:lstStyle/>
          <a:p>
            <a:pPr lvl="0"/>
            <a:endParaRPr lang="en-US"/>
          </a:p>
        </p:txBody>
      </p:sp>
      <p:sp>
        <p:nvSpPr>
          <p:cNvPr id="7" name="Content Placeholder 2">
            <a:extLst>
              <a:ext uri="{FF2B5EF4-FFF2-40B4-BE49-F238E27FC236}">
                <a16:creationId xmlns:a16="http://schemas.microsoft.com/office/drawing/2014/main" id="{83A8E504-8431-4700-8740-2C84F1865D31}"/>
              </a:ext>
            </a:extLst>
          </p:cNvPr>
          <p:cNvSpPr>
            <a:spLocks noGrp="1"/>
          </p:cNvSpPr>
          <p:nvPr>
            <p:ph sz="quarter" idx="13"/>
          </p:nvPr>
        </p:nvSpPr>
        <p:spPr>
          <a:xfrm>
            <a:off x="763588" y="2402194"/>
            <a:ext cx="1046358" cy="480161"/>
          </a:xfrm>
        </p:spPr>
        <p:txBody>
          <a:bodyPr/>
          <a:lstStyle/>
          <a:p>
            <a:pPr lvl="0"/>
            <a:endParaRPr lang="en-US"/>
          </a:p>
        </p:txBody>
      </p:sp>
      <p:sp>
        <p:nvSpPr>
          <p:cNvPr id="8" name="Content Placeholder 2">
            <a:extLst>
              <a:ext uri="{FF2B5EF4-FFF2-40B4-BE49-F238E27FC236}">
                <a16:creationId xmlns:a16="http://schemas.microsoft.com/office/drawing/2014/main" id="{874A4145-36D8-48BE-AB4D-9F80C5FBF75C}"/>
              </a:ext>
            </a:extLst>
          </p:cNvPr>
          <p:cNvSpPr>
            <a:spLocks noGrp="1"/>
          </p:cNvSpPr>
          <p:nvPr>
            <p:ph sz="quarter" idx="14"/>
          </p:nvPr>
        </p:nvSpPr>
        <p:spPr>
          <a:xfrm>
            <a:off x="1962364" y="2402194"/>
            <a:ext cx="1046358" cy="480161"/>
          </a:xfrm>
        </p:spPr>
        <p:txBody>
          <a:bodyPr/>
          <a:lstStyle/>
          <a:p>
            <a:pPr lvl="0"/>
            <a:endParaRPr lang="en-US"/>
          </a:p>
        </p:txBody>
      </p:sp>
      <p:sp>
        <p:nvSpPr>
          <p:cNvPr id="11" name="Content Placeholder 2">
            <a:extLst>
              <a:ext uri="{FF2B5EF4-FFF2-40B4-BE49-F238E27FC236}">
                <a16:creationId xmlns:a16="http://schemas.microsoft.com/office/drawing/2014/main" id="{A7E1CFF6-096E-48CA-BAD4-C6038B18E636}"/>
              </a:ext>
            </a:extLst>
          </p:cNvPr>
          <p:cNvSpPr>
            <a:spLocks noGrp="1"/>
          </p:cNvSpPr>
          <p:nvPr>
            <p:ph sz="quarter" idx="15"/>
          </p:nvPr>
        </p:nvSpPr>
        <p:spPr>
          <a:xfrm>
            <a:off x="763588" y="3069250"/>
            <a:ext cx="1046358" cy="480161"/>
          </a:xfrm>
        </p:spPr>
        <p:txBody>
          <a:bodyPr/>
          <a:lstStyle/>
          <a:p>
            <a:pPr lvl="0"/>
            <a:endParaRPr lang="en-US"/>
          </a:p>
        </p:txBody>
      </p:sp>
      <p:sp>
        <p:nvSpPr>
          <p:cNvPr id="12" name="Content Placeholder 2">
            <a:extLst>
              <a:ext uri="{FF2B5EF4-FFF2-40B4-BE49-F238E27FC236}">
                <a16:creationId xmlns:a16="http://schemas.microsoft.com/office/drawing/2014/main" id="{DA92652B-A5FD-4202-A7D1-4DE80FCD5EB5}"/>
              </a:ext>
            </a:extLst>
          </p:cNvPr>
          <p:cNvSpPr>
            <a:spLocks noGrp="1"/>
          </p:cNvSpPr>
          <p:nvPr>
            <p:ph sz="quarter" idx="16"/>
          </p:nvPr>
        </p:nvSpPr>
        <p:spPr>
          <a:xfrm>
            <a:off x="1962364" y="3069250"/>
            <a:ext cx="1046358" cy="480161"/>
          </a:xfrm>
        </p:spPr>
        <p:txBody>
          <a:bodyPr/>
          <a:lstStyle/>
          <a:p>
            <a:pPr lvl="0"/>
            <a:endParaRPr lang="en-US"/>
          </a:p>
        </p:txBody>
      </p:sp>
      <p:sp>
        <p:nvSpPr>
          <p:cNvPr id="13" name="Content Placeholder 2">
            <a:extLst>
              <a:ext uri="{FF2B5EF4-FFF2-40B4-BE49-F238E27FC236}">
                <a16:creationId xmlns:a16="http://schemas.microsoft.com/office/drawing/2014/main" id="{2A2388C9-D679-4057-9EC1-B06B3080548B}"/>
              </a:ext>
            </a:extLst>
          </p:cNvPr>
          <p:cNvSpPr>
            <a:spLocks noGrp="1"/>
          </p:cNvSpPr>
          <p:nvPr>
            <p:ph sz="quarter" idx="17"/>
          </p:nvPr>
        </p:nvSpPr>
        <p:spPr>
          <a:xfrm>
            <a:off x="763588" y="3779552"/>
            <a:ext cx="1046358" cy="480161"/>
          </a:xfrm>
        </p:spPr>
        <p:txBody>
          <a:bodyPr/>
          <a:lstStyle/>
          <a:p>
            <a:pPr lvl="0"/>
            <a:endParaRPr lang="en-US"/>
          </a:p>
        </p:txBody>
      </p:sp>
      <p:sp>
        <p:nvSpPr>
          <p:cNvPr id="14" name="Content Placeholder 2">
            <a:extLst>
              <a:ext uri="{FF2B5EF4-FFF2-40B4-BE49-F238E27FC236}">
                <a16:creationId xmlns:a16="http://schemas.microsoft.com/office/drawing/2014/main" id="{5EC7AB36-B222-49C0-B3FE-0C65C1E7763C}"/>
              </a:ext>
            </a:extLst>
          </p:cNvPr>
          <p:cNvSpPr>
            <a:spLocks noGrp="1"/>
          </p:cNvSpPr>
          <p:nvPr>
            <p:ph sz="quarter" idx="18"/>
          </p:nvPr>
        </p:nvSpPr>
        <p:spPr>
          <a:xfrm>
            <a:off x="1962364" y="3779552"/>
            <a:ext cx="1046358" cy="480161"/>
          </a:xfrm>
        </p:spPr>
        <p:txBody>
          <a:bodyPr/>
          <a:lstStyle/>
          <a:p>
            <a:pPr lvl="0"/>
            <a:endParaRPr lang="en-US"/>
          </a:p>
        </p:txBody>
      </p:sp>
      <p:sp>
        <p:nvSpPr>
          <p:cNvPr id="15" name="Content Placeholder 2">
            <a:extLst>
              <a:ext uri="{FF2B5EF4-FFF2-40B4-BE49-F238E27FC236}">
                <a16:creationId xmlns:a16="http://schemas.microsoft.com/office/drawing/2014/main" id="{2C850DB9-26D7-4895-8BFB-84A389C27220}"/>
              </a:ext>
            </a:extLst>
          </p:cNvPr>
          <p:cNvSpPr>
            <a:spLocks noGrp="1"/>
          </p:cNvSpPr>
          <p:nvPr>
            <p:ph sz="quarter" idx="19"/>
          </p:nvPr>
        </p:nvSpPr>
        <p:spPr>
          <a:xfrm>
            <a:off x="755733" y="4402621"/>
            <a:ext cx="1046358" cy="480161"/>
          </a:xfrm>
        </p:spPr>
        <p:txBody>
          <a:bodyPr/>
          <a:lstStyle/>
          <a:p>
            <a:pPr lvl="0"/>
            <a:endParaRPr lang="en-US"/>
          </a:p>
        </p:txBody>
      </p:sp>
      <p:sp>
        <p:nvSpPr>
          <p:cNvPr id="16" name="Content Placeholder 2">
            <a:extLst>
              <a:ext uri="{FF2B5EF4-FFF2-40B4-BE49-F238E27FC236}">
                <a16:creationId xmlns:a16="http://schemas.microsoft.com/office/drawing/2014/main" id="{7198A6AA-835B-41E3-9787-C43496CA6857}"/>
              </a:ext>
            </a:extLst>
          </p:cNvPr>
          <p:cNvSpPr>
            <a:spLocks noGrp="1"/>
          </p:cNvSpPr>
          <p:nvPr>
            <p:ph sz="quarter" idx="20"/>
          </p:nvPr>
        </p:nvSpPr>
        <p:spPr>
          <a:xfrm>
            <a:off x="1954509" y="4402621"/>
            <a:ext cx="1046358" cy="480161"/>
          </a:xfrm>
        </p:spPr>
        <p:txBody>
          <a:bodyPr/>
          <a:lstStyle/>
          <a:p>
            <a:pPr lvl="0"/>
            <a:endParaRPr lang="en-US"/>
          </a:p>
        </p:txBody>
      </p:sp>
      <p:sp>
        <p:nvSpPr>
          <p:cNvPr id="17" name="Content Placeholder 2">
            <a:extLst>
              <a:ext uri="{FF2B5EF4-FFF2-40B4-BE49-F238E27FC236}">
                <a16:creationId xmlns:a16="http://schemas.microsoft.com/office/drawing/2014/main" id="{05E74C4A-7376-4018-ACDC-918F8151D29D}"/>
              </a:ext>
            </a:extLst>
          </p:cNvPr>
          <p:cNvSpPr>
            <a:spLocks noGrp="1"/>
          </p:cNvSpPr>
          <p:nvPr>
            <p:ph sz="quarter" idx="21"/>
          </p:nvPr>
        </p:nvSpPr>
        <p:spPr>
          <a:xfrm>
            <a:off x="4463610" y="1731021"/>
            <a:ext cx="1046358" cy="480161"/>
          </a:xfrm>
        </p:spPr>
        <p:txBody>
          <a:bodyPr/>
          <a:lstStyle/>
          <a:p>
            <a:pPr lvl="0"/>
            <a:endParaRPr lang="en-US"/>
          </a:p>
        </p:txBody>
      </p:sp>
      <p:sp>
        <p:nvSpPr>
          <p:cNvPr id="18" name="Content Placeholder 2">
            <a:extLst>
              <a:ext uri="{FF2B5EF4-FFF2-40B4-BE49-F238E27FC236}">
                <a16:creationId xmlns:a16="http://schemas.microsoft.com/office/drawing/2014/main" id="{4F9CA2EC-13C8-4CEE-9FC0-14E6D8E31D35}"/>
              </a:ext>
            </a:extLst>
          </p:cNvPr>
          <p:cNvSpPr>
            <a:spLocks noGrp="1"/>
          </p:cNvSpPr>
          <p:nvPr>
            <p:ph sz="quarter" idx="22"/>
          </p:nvPr>
        </p:nvSpPr>
        <p:spPr>
          <a:xfrm>
            <a:off x="3264834" y="1770413"/>
            <a:ext cx="1046358" cy="480161"/>
          </a:xfrm>
        </p:spPr>
        <p:txBody>
          <a:bodyPr/>
          <a:lstStyle/>
          <a:p>
            <a:pPr lvl="0"/>
            <a:endParaRPr lang="en-US"/>
          </a:p>
        </p:txBody>
      </p:sp>
      <p:sp>
        <p:nvSpPr>
          <p:cNvPr id="19" name="Content Placeholder 2">
            <a:extLst>
              <a:ext uri="{FF2B5EF4-FFF2-40B4-BE49-F238E27FC236}">
                <a16:creationId xmlns:a16="http://schemas.microsoft.com/office/drawing/2014/main" id="{C893E384-3BD7-44FF-A134-F15D6E7D3A07}"/>
              </a:ext>
            </a:extLst>
          </p:cNvPr>
          <p:cNvSpPr>
            <a:spLocks noGrp="1"/>
          </p:cNvSpPr>
          <p:nvPr>
            <p:ph sz="quarter" idx="23"/>
          </p:nvPr>
        </p:nvSpPr>
        <p:spPr>
          <a:xfrm>
            <a:off x="3272689" y="2406311"/>
            <a:ext cx="1046358" cy="480161"/>
          </a:xfrm>
        </p:spPr>
        <p:txBody>
          <a:bodyPr/>
          <a:lstStyle/>
          <a:p>
            <a:pPr lvl="0"/>
            <a:endParaRPr lang="en-US"/>
          </a:p>
        </p:txBody>
      </p:sp>
      <p:sp>
        <p:nvSpPr>
          <p:cNvPr id="20" name="Content Placeholder 2">
            <a:extLst>
              <a:ext uri="{FF2B5EF4-FFF2-40B4-BE49-F238E27FC236}">
                <a16:creationId xmlns:a16="http://schemas.microsoft.com/office/drawing/2014/main" id="{7A68B69D-CE91-44FF-A3D5-C4DD40D33871}"/>
              </a:ext>
            </a:extLst>
          </p:cNvPr>
          <p:cNvSpPr>
            <a:spLocks noGrp="1"/>
          </p:cNvSpPr>
          <p:nvPr>
            <p:ph sz="quarter" idx="24"/>
          </p:nvPr>
        </p:nvSpPr>
        <p:spPr>
          <a:xfrm>
            <a:off x="4471465" y="2406311"/>
            <a:ext cx="1046358" cy="480161"/>
          </a:xfrm>
        </p:spPr>
        <p:txBody>
          <a:bodyPr/>
          <a:lstStyle/>
          <a:p>
            <a:pPr lvl="0"/>
            <a:endParaRPr lang="en-US"/>
          </a:p>
        </p:txBody>
      </p:sp>
      <p:sp>
        <p:nvSpPr>
          <p:cNvPr id="21" name="Content Placeholder 2">
            <a:extLst>
              <a:ext uri="{FF2B5EF4-FFF2-40B4-BE49-F238E27FC236}">
                <a16:creationId xmlns:a16="http://schemas.microsoft.com/office/drawing/2014/main" id="{FB838EFA-AEF5-40F6-A84A-8F87E8D7DD69}"/>
              </a:ext>
            </a:extLst>
          </p:cNvPr>
          <p:cNvSpPr>
            <a:spLocks noGrp="1"/>
          </p:cNvSpPr>
          <p:nvPr>
            <p:ph sz="quarter" idx="25"/>
          </p:nvPr>
        </p:nvSpPr>
        <p:spPr>
          <a:xfrm>
            <a:off x="3272689" y="3073367"/>
            <a:ext cx="1046358" cy="480161"/>
          </a:xfrm>
        </p:spPr>
        <p:txBody>
          <a:bodyPr/>
          <a:lstStyle/>
          <a:p>
            <a:pPr lvl="0"/>
            <a:endParaRPr lang="en-US"/>
          </a:p>
        </p:txBody>
      </p:sp>
      <p:sp>
        <p:nvSpPr>
          <p:cNvPr id="22" name="Content Placeholder 2">
            <a:extLst>
              <a:ext uri="{FF2B5EF4-FFF2-40B4-BE49-F238E27FC236}">
                <a16:creationId xmlns:a16="http://schemas.microsoft.com/office/drawing/2014/main" id="{5EB0CF93-0C44-4A94-AFAF-E27717634541}"/>
              </a:ext>
            </a:extLst>
          </p:cNvPr>
          <p:cNvSpPr>
            <a:spLocks noGrp="1"/>
          </p:cNvSpPr>
          <p:nvPr>
            <p:ph sz="quarter" idx="26"/>
          </p:nvPr>
        </p:nvSpPr>
        <p:spPr>
          <a:xfrm>
            <a:off x="4471465" y="3073367"/>
            <a:ext cx="1046358" cy="480161"/>
          </a:xfrm>
        </p:spPr>
        <p:txBody>
          <a:bodyPr/>
          <a:lstStyle/>
          <a:p>
            <a:pPr lvl="0"/>
            <a:endParaRPr lang="en-US"/>
          </a:p>
        </p:txBody>
      </p:sp>
      <p:sp>
        <p:nvSpPr>
          <p:cNvPr id="23" name="Content Placeholder 2">
            <a:extLst>
              <a:ext uri="{FF2B5EF4-FFF2-40B4-BE49-F238E27FC236}">
                <a16:creationId xmlns:a16="http://schemas.microsoft.com/office/drawing/2014/main" id="{FD532A2D-AF25-4997-9F8D-41C1E606A524}"/>
              </a:ext>
            </a:extLst>
          </p:cNvPr>
          <p:cNvSpPr>
            <a:spLocks noGrp="1"/>
          </p:cNvSpPr>
          <p:nvPr>
            <p:ph sz="quarter" idx="27"/>
          </p:nvPr>
        </p:nvSpPr>
        <p:spPr>
          <a:xfrm>
            <a:off x="3272689" y="3740423"/>
            <a:ext cx="1046358" cy="480161"/>
          </a:xfrm>
        </p:spPr>
        <p:txBody>
          <a:bodyPr/>
          <a:lstStyle/>
          <a:p>
            <a:pPr lvl="0"/>
            <a:endParaRPr lang="en-US"/>
          </a:p>
        </p:txBody>
      </p:sp>
      <p:sp>
        <p:nvSpPr>
          <p:cNvPr id="24" name="Content Placeholder 2">
            <a:extLst>
              <a:ext uri="{FF2B5EF4-FFF2-40B4-BE49-F238E27FC236}">
                <a16:creationId xmlns:a16="http://schemas.microsoft.com/office/drawing/2014/main" id="{C985F96D-EAA3-4847-8174-8F01CF1968CA}"/>
              </a:ext>
            </a:extLst>
          </p:cNvPr>
          <p:cNvSpPr>
            <a:spLocks noGrp="1"/>
          </p:cNvSpPr>
          <p:nvPr>
            <p:ph sz="quarter" idx="28"/>
          </p:nvPr>
        </p:nvSpPr>
        <p:spPr>
          <a:xfrm>
            <a:off x="4471465" y="3740423"/>
            <a:ext cx="1046358" cy="480161"/>
          </a:xfrm>
        </p:spPr>
        <p:txBody>
          <a:bodyPr/>
          <a:lstStyle/>
          <a:p>
            <a:pPr lvl="0"/>
            <a:endParaRPr lang="en-US"/>
          </a:p>
        </p:txBody>
      </p:sp>
      <p:sp>
        <p:nvSpPr>
          <p:cNvPr id="25" name="Content Placeholder 2">
            <a:extLst>
              <a:ext uri="{FF2B5EF4-FFF2-40B4-BE49-F238E27FC236}">
                <a16:creationId xmlns:a16="http://schemas.microsoft.com/office/drawing/2014/main" id="{9359BE54-23C0-4877-8316-EF204DB1B5D1}"/>
              </a:ext>
            </a:extLst>
          </p:cNvPr>
          <p:cNvSpPr>
            <a:spLocks noGrp="1"/>
          </p:cNvSpPr>
          <p:nvPr>
            <p:ph sz="quarter" idx="29"/>
          </p:nvPr>
        </p:nvSpPr>
        <p:spPr>
          <a:xfrm>
            <a:off x="3272689" y="4450725"/>
            <a:ext cx="1046358" cy="480161"/>
          </a:xfrm>
        </p:spPr>
        <p:txBody>
          <a:bodyPr/>
          <a:lstStyle/>
          <a:p>
            <a:pPr lvl="0"/>
            <a:endParaRPr lang="en-US"/>
          </a:p>
        </p:txBody>
      </p:sp>
      <p:sp>
        <p:nvSpPr>
          <p:cNvPr id="26" name="Content Placeholder 2">
            <a:extLst>
              <a:ext uri="{FF2B5EF4-FFF2-40B4-BE49-F238E27FC236}">
                <a16:creationId xmlns:a16="http://schemas.microsoft.com/office/drawing/2014/main" id="{4454C292-70F0-46E8-97AC-C5F202977808}"/>
              </a:ext>
            </a:extLst>
          </p:cNvPr>
          <p:cNvSpPr>
            <a:spLocks noGrp="1"/>
          </p:cNvSpPr>
          <p:nvPr>
            <p:ph sz="quarter" idx="30"/>
          </p:nvPr>
        </p:nvSpPr>
        <p:spPr>
          <a:xfrm>
            <a:off x="4471465" y="4450725"/>
            <a:ext cx="1046358" cy="480161"/>
          </a:xfrm>
        </p:spPr>
        <p:txBody>
          <a:bodyPr/>
          <a:lstStyle/>
          <a:p>
            <a:pPr lvl="0"/>
            <a:endParaRPr lang="en-US"/>
          </a:p>
        </p:txBody>
      </p:sp>
      <p:sp>
        <p:nvSpPr>
          <p:cNvPr id="27" name="Content Placeholder 2">
            <a:extLst>
              <a:ext uri="{FF2B5EF4-FFF2-40B4-BE49-F238E27FC236}">
                <a16:creationId xmlns:a16="http://schemas.microsoft.com/office/drawing/2014/main" id="{ADC2F6FF-B253-4E90-94C5-A4CFCEF5677B}"/>
              </a:ext>
            </a:extLst>
          </p:cNvPr>
          <p:cNvSpPr>
            <a:spLocks noGrp="1"/>
          </p:cNvSpPr>
          <p:nvPr>
            <p:ph sz="quarter" idx="31"/>
          </p:nvPr>
        </p:nvSpPr>
        <p:spPr>
          <a:xfrm>
            <a:off x="3264834" y="5073794"/>
            <a:ext cx="1046358" cy="480161"/>
          </a:xfrm>
        </p:spPr>
        <p:txBody>
          <a:bodyPr/>
          <a:lstStyle/>
          <a:p>
            <a:pPr lvl="0"/>
            <a:endParaRPr lang="en-US"/>
          </a:p>
        </p:txBody>
      </p:sp>
      <p:sp>
        <p:nvSpPr>
          <p:cNvPr id="28" name="Content Placeholder 2">
            <a:extLst>
              <a:ext uri="{FF2B5EF4-FFF2-40B4-BE49-F238E27FC236}">
                <a16:creationId xmlns:a16="http://schemas.microsoft.com/office/drawing/2014/main" id="{C591409B-0056-4D95-9F58-44AC270540FD}"/>
              </a:ext>
            </a:extLst>
          </p:cNvPr>
          <p:cNvSpPr>
            <a:spLocks noGrp="1"/>
          </p:cNvSpPr>
          <p:nvPr>
            <p:ph sz="quarter" idx="32"/>
          </p:nvPr>
        </p:nvSpPr>
        <p:spPr>
          <a:xfrm>
            <a:off x="4463610" y="5073794"/>
            <a:ext cx="1046358" cy="480161"/>
          </a:xfrm>
        </p:spPr>
        <p:txBody>
          <a:bodyPr/>
          <a:lstStyle/>
          <a:p>
            <a:pPr lvl="0"/>
            <a:endParaRPr lang="en-US"/>
          </a:p>
        </p:txBody>
      </p:sp>
      <p:sp>
        <p:nvSpPr>
          <p:cNvPr id="29" name="Content Placeholder 2">
            <a:extLst>
              <a:ext uri="{FF2B5EF4-FFF2-40B4-BE49-F238E27FC236}">
                <a16:creationId xmlns:a16="http://schemas.microsoft.com/office/drawing/2014/main" id="{273558DC-32E3-4812-893E-BC9014A2D260}"/>
              </a:ext>
            </a:extLst>
          </p:cNvPr>
          <p:cNvSpPr>
            <a:spLocks noGrp="1"/>
          </p:cNvSpPr>
          <p:nvPr>
            <p:ph sz="quarter" idx="33"/>
          </p:nvPr>
        </p:nvSpPr>
        <p:spPr>
          <a:xfrm>
            <a:off x="1962364" y="5112923"/>
            <a:ext cx="1046358" cy="480161"/>
          </a:xfrm>
        </p:spPr>
        <p:txBody>
          <a:bodyPr/>
          <a:lstStyle/>
          <a:p>
            <a:pPr lvl="0"/>
            <a:endParaRPr lang="en-US"/>
          </a:p>
        </p:txBody>
      </p:sp>
      <p:sp>
        <p:nvSpPr>
          <p:cNvPr id="30" name="Content Placeholder 2">
            <a:extLst>
              <a:ext uri="{FF2B5EF4-FFF2-40B4-BE49-F238E27FC236}">
                <a16:creationId xmlns:a16="http://schemas.microsoft.com/office/drawing/2014/main" id="{A49D080A-FBBA-4630-907E-0322DD9BBE32}"/>
              </a:ext>
            </a:extLst>
          </p:cNvPr>
          <p:cNvSpPr>
            <a:spLocks noGrp="1"/>
          </p:cNvSpPr>
          <p:nvPr>
            <p:ph sz="quarter" idx="34"/>
          </p:nvPr>
        </p:nvSpPr>
        <p:spPr>
          <a:xfrm>
            <a:off x="763588" y="5152315"/>
            <a:ext cx="1046358" cy="480161"/>
          </a:xfrm>
        </p:spPr>
        <p:txBody>
          <a:bodyPr/>
          <a:lstStyle/>
          <a:p>
            <a:pPr lvl="0"/>
            <a:endParaRPr lang="en-US"/>
          </a:p>
        </p:txBody>
      </p:sp>
    </p:spTree>
    <p:extLst>
      <p:ext uri="{BB962C8B-B14F-4D97-AF65-F5344CB8AC3E}">
        <p14:creationId xmlns:p14="http://schemas.microsoft.com/office/powerpoint/2010/main" val="5822097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6A7E4C07-9D8A-38B6-8E2D-CF244A34EDDB}"/>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FD098023-815F-4EB0-85A2-E3B2A8BBB279}"/>
              </a:ext>
            </a:extLst>
          </p:cNvPr>
          <p:cNvSpPr>
            <a:spLocks noGrp="1"/>
          </p:cNvSpPr>
          <p:nvPr>
            <p:ph sz="quarter" idx="10"/>
          </p:nvPr>
        </p:nvSpPr>
        <p:spPr>
          <a:xfrm>
            <a:off x="5456239" y="520700"/>
            <a:ext cx="1371282" cy="515620"/>
          </a:xfrm>
        </p:spPr>
        <p:txBody>
          <a:bodyPr/>
          <a:lstStyle/>
          <a:p>
            <a:pPr lvl="0"/>
            <a:endParaRPr lang="en-US"/>
          </a:p>
        </p:txBody>
      </p:sp>
      <p:sp>
        <p:nvSpPr>
          <p:cNvPr id="6" name="Content Placeholder 4">
            <a:extLst>
              <a:ext uri="{FF2B5EF4-FFF2-40B4-BE49-F238E27FC236}">
                <a16:creationId xmlns:a16="http://schemas.microsoft.com/office/drawing/2014/main" id="{F7EB30CE-2B05-443C-A95B-125A8EB39306}"/>
              </a:ext>
            </a:extLst>
          </p:cNvPr>
          <p:cNvSpPr>
            <a:spLocks noGrp="1"/>
          </p:cNvSpPr>
          <p:nvPr>
            <p:ph sz="quarter" idx="11"/>
          </p:nvPr>
        </p:nvSpPr>
        <p:spPr>
          <a:xfrm>
            <a:off x="7086919" y="520700"/>
            <a:ext cx="1371282" cy="515620"/>
          </a:xfrm>
        </p:spPr>
        <p:txBody>
          <a:bodyPr/>
          <a:lstStyle/>
          <a:p>
            <a:pPr lvl="0"/>
            <a:endParaRPr lang="en-US"/>
          </a:p>
        </p:txBody>
      </p:sp>
      <p:sp>
        <p:nvSpPr>
          <p:cNvPr id="7" name="Content Placeholder 4">
            <a:extLst>
              <a:ext uri="{FF2B5EF4-FFF2-40B4-BE49-F238E27FC236}">
                <a16:creationId xmlns:a16="http://schemas.microsoft.com/office/drawing/2014/main" id="{365ED631-95DF-4D5A-8134-765804695FBC}"/>
              </a:ext>
            </a:extLst>
          </p:cNvPr>
          <p:cNvSpPr>
            <a:spLocks noGrp="1"/>
          </p:cNvSpPr>
          <p:nvPr>
            <p:ph sz="quarter" idx="12"/>
          </p:nvPr>
        </p:nvSpPr>
        <p:spPr>
          <a:xfrm>
            <a:off x="5471480" y="1377211"/>
            <a:ext cx="1371282" cy="515620"/>
          </a:xfrm>
        </p:spPr>
        <p:txBody>
          <a:bodyPr/>
          <a:lstStyle/>
          <a:p>
            <a:pPr lvl="0"/>
            <a:endParaRPr lang="en-US"/>
          </a:p>
        </p:txBody>
      </p:sp>
      <p:sp>
        <p:nvSpPr>
          <p:cNvPr id="8" name="Content Placeholder 4">
            <a:extLst>
              <a:ext uri="{FF2B5EF4-FFF2-40B4-BE49-F238E27FC236}">
                <a16:creationId xmlns:a16="http://schemas.microsoft.com/office/drawing/2014/main" id="{6D380270-3CFE-4358-AC52-85523414CC88}"/>
              </a:ext>
            </a:extLst>
          </p:cNvPr>
          <p:cNvSpPr>
            <a:spLocks noGrp="1"/>
          </p:cNvSpPr>
          <p:nvPr>
            <p:ph sz="quarter" idx="13"/>
          </p:nvPr>
        </p:nvSpPr>
        <p:spPr>
          <a:xfrm>
            <a:off x="7102160" y="1377211"/>
            <a:ext cx="1371282" cy="515620"/>
          </a:xfrm>
        </p:spPr>
        <p:txBody>
          <a:bodyPr/>
          <a:lstStyle/>
          <a:p>
            <a:pPr lvl="0"/>
            <a:endParaRPr lang="en-US"/>
          </a:p>
        </p:txBody>
      </p:sp>
      <p:sp>
        <p:nvSpPr>
          <p:cNvPr id="9" name="Content Placeholder 4">
            <a:extLst>
              <a:ext uri="{FF2B5EF4-FFF2-40B4-BE49-F238E27FC236}">
                <a16:creationId xmlns:a16="http://schemas.microsoft.com/office/drawing/2014/main" id="{BD93FA75-7DED-45C1-941C-49FC50036D53}"/>
              </a:ext>
            </a:extLst>
          </p:cNvPr>
          <p:cNvSpPr>
            <a:spLocks noGrp="1"/>
          </p:cNvSpPr>
          <p:nvPr>
            <p:ph sz="quarter" idx="14"/>
          </p:nvPr>
        </p:nvSpPr>
        <p:spPr>
          <a:xfrm>
            <a:off x="5640907" y="2233722"/>
            <a:ext cx="1371282" cy="515620"/>
          </a:xfrm>
        </p:spPr>
        <p:txBody>
          <a:bodyPr/>
          <a:lstStyle/>
          <a:p>
            <a:pPr lvl="0"/>
            <a:endParaRPr lang="en-US"/>
          </a:p>
        </p:txBody>
      </p:sp>
      <p:sp>
        <p:nvSpPr>
          <p:cNvPr id="10" name="Content Placeholder 4">
            <a:extLst>
              <a:ext uri="{FF2B5EF4-FFF2-40B4-BE49-F238E27FC236}">
                <a16:creationId xmlns:a16="http://schemas.microsoft.com/office/drawing/2014/main" id="{EC8B2145-D517-419F-9BA8-36D32B069B1E}"/>
              </a:ext>
            </a:extLst>
          </p:cNvPr>
          <p:cNvSpPr>
            <a:spLocks noGrp="1"/>
          </p:cNvSpPr>
          <p:nvPr>
            <p:ph sz="quarter" idx="15"/>
          </p:nvPr>
        </p:nvSpPr>
        <p:spPr>
          <a:xfrm>
            <a:off x="7271587" y="2233722"/>
            <a:ext cx="1371282" cy="515620"/>
          </a:xfrm>
        </p:spPr>
        <p:txBody>
          <a:bodyPr/>
          <a:lstStyle/>
          <a:p>
            <a:pPr lvl="0"/>
            <a:endParaRPr lang="en-US"/>
          </a:p>
        </p:txBody>
      </p:sp>
      <p:grpSp>
        <p:nvGrpSpPr>
          <p:cNvPr id="26" name="Group 25">
            <a:extLst>
              <a:ext uri="{FF2B5EF4-FFF2-40B4-BE49-F238E27FC236}">
                <a16:creationId xmlns:a16="http://schemas.microsoft.com/office/drawing/2014/main" id="{C553600A-28B9-4AA2-8645-167FACE1BA9B}"/>
              </a:ext>
              <a:ext uri="{C183D7F6-B498-43B3-948B-1728B52AA6E4}">
                <adec:decorative xmlns:adec="http://schemas.microsoft.com/office/drawing/2017/decorative" val="1"/>
              </a:ext>
            </a:extLst>
          </p:cNvPr>
          <p:cNvGrpSpPr/>
          <p:nvPr userDrawn="1"/>
        </p:nvGrpSpPr>
        <p:grpSpPr>
          <a:xfrm>
            <a:off x="4348293" y="749260"/>
            <a:ext cx="7261094" cy="4100559"/>
            <a:chOff x="4348293" y="749260"/>
            <a:chExt cx="7261094" cy="4100559"/>
          </a:xfrm>
        </p:grpSpPr>
        <p:sp>
          <p:nvSpPr>
            <p:cNvPr id="12" name="Freeform: Shape 11">
              <a:extLst>
                <a:ext uri="{FF2B5EF4-FFF2-40B4-BE49-F238E27FC236}">
                  <a16:creationId xmlns:a16="http://schemas.microsoft.com/office/drawing/2014/main" id="{CCB59D51-E26D-45F0-8328-4114C1F74621}"/>
                </a:ext>
                <a:ext uri="{C183D7F6-B498-43B3-948B-1728B52AA6E4}">
                  <adec:decorative xmlns:adec="http://schemas.microsoft.com/office/drawing/2017/decorative" val="1"/>
                </a:ext>
              </a:extLst>
            </p:cNvPr>
            <p:cNvSpPr/>
            <p:nvPr/>
          </p:nvSpPr>
          <p:spPr>
            <a:xfrm>
              <a:off x="5189458" y="749260"/>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757D7DD0-2A83-4504-B54B-C70A08F8CD1B}"/>
                </a:ext>
                <a:ext uri="{C183D7F6-B498-43B3-948B-1728B52AA6E4}">
                  <adec:decorative xmlns:adec="http://schemas.microsoft.com/office/drawing/2017/decorative" val="1"/>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15" name="Freeform: Shape 14">
              <a:extLst>
                <a:ext uri="{FF2B5EF4-FFF2-40B4-BE49-F238E27FC236}">
                  <a16:creationId xmlns:a16="http://schemas.microsoft.com/office/drawing/2014/main" id="{325B24D9-3535-41EC-AB18-B52C5A10A2F2}"/>
                </a:ext>
                <a:ext uri="{C183D7F6-B498-43B3-948B-1728B52AA6E4}">
                  <adec:decorative xmlns:adec="http://schemas.microsoft.com/office/drawing/2017/decorative" val="1"/>
                </a:ext>
              </a:extLst>
            </p:cNvPr>
            <p:cNvSpPr/>
            <p:nvPr/>
          </p:nvSpPr>
          <p:spPr>
            <a:xfrm>
              <a:off x="5189458" y="1835724"/>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61295A68-071B-41F5-B71E-A62858987036}"/>
                </a:ext>
                <a:ext uri="{C183D7F6-B498-43B3-948B-1728B52AA6E4}">
                  <adec:decorative xmlns:adec="http://schemas.microsoft.com/office/drawing/2017/decorative" val="1"/>
                </a:ext>
              </a:extLst>
            </p:cNvPr>
            <p:cNvSpPr/>
            <p:nvPr/>
          </p:nvSpPr>
          <p:spPr>
            <a:xfrm>
              <a:off x="4348293" y="1835724"/>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18" name="Freeform: Shape 17">
              <a:extLst>
                <a:ext uri="{FF2B5EF4-FFF2-40B4-BE49-F238E27FC236}">
                  <a16:creationId xmlns:a16="http://schemas.microsoft.com/office/drawing/2014/main" id="{6ED7149F-AE14-4231-8A58-20B9F6A19FE4}"/>
                </a:ext>
                <a:ext uri="{C183D7F6-B498-43B3-948B-1728B52AA6E4}">
                  <adec:decorative xmlns:adec="http://schemas.microsoft.com/office/drawing/2017/decorative" val="1"/>
                </a:ext>
              </a:extLst>
            </p:cNvPr>
            <p:cNvSpPr/>
            <p:nvPr/>
          </p:nvSpPr>
          <p:spPr>
            <a:xfrm>
              <a:off x="5189458" y="2922188"/>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A5C0A1F-CC39-4C53-BF88-1257C86A2175}"/>
                </a:ext>
                <a:ext uri="{C183D7F6-B498-43B3-948B-1728B52AA6E4}">
                  <adec:decorative xmlns:adec="http://schemas.microsoft.com/office/drawing/2017/decorative" val="1"/>
                </a:ext>
              </a:extLst>
            </p:cNvPr>
            <p:cNvSpPr/>
            <p:nvPr/>
          </p:nvSpPr>
          <p:spPr>
            <a:xfrm>
              <a:off x="4348293" y="2922188"/>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21" name="Freeform: Shape 20">
              <a:extLst>
                <a:ext uri="{FF2B5EF4-FFF2-40B4-BE49-F238E27FC236}">
                  <a16:creationId xmlns:a16="http://schemas.microsoft.com/office/drawing/2014/main" id="{BB5B13D3-0887-4A0F-BF60-A7ACFEFC83D9}"/>
                </a:ext>
                <a:ext uri="{C183D7F6-B498-43B3-948B-1728B52AA6E4}">
                  <adec:decorative xmlns:adec="http://schemas.microsoft.com/office/drawing/2017/decorative" val="1"/>
                </a:ext>
              </a:extLst>
            </p:cNvPr>
            <p:cNvSpPr/>
            <p:nvPr/>
          </p:nvSpPr>
          <p:spPr>
            <a:xfrm>
              <a:off x="5189458" y="4008652"/>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1AE17DA2-1066-4E0E-B6DD-4DB0C2C3ED49}"/>
                </a:ext>
                <a:ext uri="{C183D7F6-B498-43B3-948B-1728B52AA6E4}">
                  <adec:decorative xmlns:adec="http://schemas.microsoft.com/office/drawing/2017/decorative" val="1"/>
                </a:ext>
              </a:extLst>
            </p:cNvPr>
            <p:cNvSpPr/>
            <p:nvPr/>
          </p:nvSpPr>
          <p:spPr>
            <a:xfrm>
              <a:off x="4348293" y="4008652"/>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grpSp>
      <p:grpSp>
        <p:nvGrpSpPr>
          <p:cNvPr id="23" name="Group 22">
            <a:extLst>
              <a:ext uri="{FF2B5EF4-FFF2-40B4-BE49-F238E27FC236}">
                <a16:creationId xmlns:a16="http://schemas.microsoft.com/office/drawing/2014/main" id="{DA7BA5A3-A94A-A88E-7A29-10EBC2CF973A}"/>
              </a:ext>
              <a:ext uri="{C183D7F6-B498-43B3-948B-1728B52AA6E4}">
                <adec:decorative xmlns:adec="http://schemas.microsoft.com/office/drawing/2017/decorative" val="1"/>
              </a:ext>
            </a:extLst>
          </p:cNvPr>
          <p:cNvGrpSpPr/>
          <p:nvPr userDrawn="1"/>
        </p:nvGrpSpPr>
        <p:grpSpPr>
          <a:xfrm>
            <a:off x="4348293" y="5095116"/>
            <a:ext cx="7261094" cy="841167"/>
            <a:chOff x="4348293" y="749260"/>
            <a:chExt cx="7261094" cy="841167"/>
          </a:xfrm>
        </p:grpSpPr>
        <p:sp>
          <p:nvSpPr>
            <p:cNvPr id="27" name="Freeform: Shape 26">
              <a:extLst>
                <a:ext uri="{FF2B5EF4-FFF2-40B4-BE49-F238E27FC236}">
                  <a16:creationId xmlns:a16="http://schemas.microsoft.com/office/drawing/2014/main" id="{AFCC66A0-BCC6-3CA8-5FDC-6009DB9400C0}"/>
                </a:ext>
                <a:ext uri="{C183D7F6-B498-43B3-948B-1728B52AA6E4}">
                  <adec:decorative xmlns:adec="http://schemas.microsoft.com/office/drawing/2017/decorative" val="1"/>
                </a:ext>
              </a:extLst>
            </p:cNvPr>
            <p:cNvSpPr/>
            <p:nvPr/>
          </p:nvSpPr>
          <p:spPr>
            <a:xfrm>
              <a:off x="5189458" y="749260"/>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72A539DC-2179-9F60-8712-04CDE98C96D0}"/>
                </a:ext>
                <a:ext uri="{C183D7F6-B498-43B3-948B-1728B52AA6E4}">
                  <adec:decorative xmlns:adec="http://schemas.microsoft.com/office/drawing/2017/decorative" val="1"/>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grpSp>
    </p:spTree>
    <p:extLst>
      <p:ext uri="{BB962C8B-B14F-4D97-AF65-F5344CB8AC3E}">
        <p14:creationId xmlns:p14="http://schemas.microsoft.com/office/powerpoint/2010/main" val="1077836873"/>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8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3AF2AF9-F1AF-4096-94C3-6E58E125475D}"/>
              </a:ext>
            </a:extLst>
          </p:cNvPr>
          <p:cNvSpPr>
            <a:spLocks noGrp="1"/>
          </p:cNvSpPr>
          <p:nvPr>
            <p:ph sz="quarter" idx="10"/>
          </p:nvPr>
        </p:nvSpPr>
        <p:spPr>
          <a:xfrm>
            <a:off x="930275" y="1508125"/>
            <a:ext cx="2514600" cy="1235075"/>
          </a:xfrm>
        </p:spPr>
        <p:txBody>
          <a:bodyPr/>
          <a:lstStyle/>
          <a:p>
            <a:pPr lvl="0"/>
            <a:endParaRPr lang="en-US"/>
          </a:p>
        </p:txBody>
      </p:sp>
      <p:sp>
        <p:nvSpPr>
          <p:cNvPr id="5" name="Content Placeholder 4">
            <a:extLst>
              <a:ext uri="{FF2B5EF4-FFF2-40B4-BE49-F238E27FC236}">
                <a16:creationId xmlns:a16="http://schemas.microsoft.com/office/drawing/2014/main" id="{A3B4BB2E-2864-E645-BA40-796608E828A7}"/>
              </a:ext>
            </a:extLst>
          </p:cNvPr>
          <p:cNvSpPr>
            <a:spLocks noGrp="1"/>
          </p:cNvSpPr>
          <p:nvPr>
            <p:ph sz="quarter" idx="11"/>
          </p:nvPr>
        </p:nvSpPr>
        <p:spPr>
          <a:xfrm>
            <a:off x="930275" y="2938463"/>
            <a:ext cx="2163763" cy="700087"/>
          </a:xfrm>
        </p:spPr>
        <p:txBody>
          <a:bodyPr/>
          <a:lstStyle/>
          <a:p>
            <a:pPr lvl="0"/>
            <a:endParaRPr lang="en-US"/>
          </a:p>
        </p:txBody>
      </p:sp>
      <p:sp>
        <p:nvSpPr>
          <p:cNvPr id="6" name="Content Placeholder 4">
            <a:extLst>
              <a:ext uri="{FF2B5EF4-FFF2-40B4-BE49-F238E27FC236}">
                <a16:creationId xmlns:a16="http://schemas.microsoft.com/office/drawing/2014/main" id="{8135984E-E0AE-9642-D986-B58C8D91FE62}"/>
              </a:ext>
            </a:extLst>
          </p:cNvPr>
          <p:cNvSpPr>
            <a:spLocks noGrp="1"/>
          </p:cNvSpPr>
          <p:nvPr>
            <p:ph sz="quarter" idx="12"/>
          </p:nvPr>
        </p:nvSpPr>
        <p:spPr>
          <a:xfrm>
            <a:off x="930274" y="3790950"/>
            <a:ext cx="2163763" cy="700087"/>
          </a:xfrm>
        </p:spPr>
        <p:txBody>
          <a:bodyPr/>
          <a:lstStyle/>
          <a:p>
            <a:pPr lvl="0"/>
            <a:endParaRPr lang="en-US"/>
          </a:p>
        </p:txBody>
      </p:sp>
      <p:sp>
        <p:nvSpPr>
          <p:cNvPr id="7" name="Content Placeholder 4">
            <a:extLst>
              <a:ext uri="{FF2B5EF4-FFF2-40B4-BE49-F238E27FC236}">
                <a16:creationId xmlns:a16="http://schemas.microsoft.com/office/drawing/2014/main" id="{887F8A21-B914-92E3-7D87-7AA04FF87217}"/>
              </a:ext>
            </a:extLst>
          </p:cNvPr>
          <p:cNvSpPr>
            <a:spLocks noGrp="1"/>
          </p:cNvSpPr>
          <p:nvPr>
            <p:ph sz="quarter" idx="13"/>
          </p:nvPr>
        </p:nvSpPr>
        <p:spPr>
          <a:xfrm>
            <a:off x="930274" y="4686300"/>
            <a:ext cx="2163763" cy="700087"/>
          </a:xfrm>
        </p:spPr>
        <p:txBody>
          <a:bodyPr/>
          <a:lstStyle/>
          <a:p>
            <a:pPr lvl="0"/>
            <a:endParaRPr lang="en-US"/>
          </a:p>
        </p:txBody>
      </p:sp>
      <p:sp>
        <p:nvSpPr>
          <p:cNvPr id="8" name="Content Placeholder 4">
            <a:extLst>
              <a:ext uri="{FF2B5EF4-FFF2-40B4-BE49-F238E27FC236}">
                <a16:creationId xmlns:a16="http://schemas.microsoft.com/office/drawing/2014/main" id="{BEA012A2-32A7-2E1C-F69B-CF2914BD4B1A}"/>
              </a:ext>
            </a:extLst>
          </p:cNvPr>
          <p:cNvSpPr>
            <a:spLocks noGrp="1"/>
          </p:cNvSpPr>
          <p:nvPr>
            <p:ph sz="quarter" idx="14"/>
          </p:nvPr>
        </p:nvSpPr>
        <p:spPr>
          <a:xfrm>
            <a:off x="930273" y="5538787"/>
            <a:ext cx="2163763" cy="700087"/>
          </a:xfrm>
        </p:spPr>
        <p:txBody>
          <a:bodyPr/>
          <a:lstStyle/>
          <a:p>
            <a:pPr lvl="0"/>
            <a:endParaRPr lang="en-US"/>
          </a:p>
        </p:txBody>
      </p:sp>
      <p:sp>
        <p:nvSpPr>
          <p:cNvPr id="9" name="Content Placeholder 4">
            <a:extLst>
              <a:ext uri="{FF2B5EF4-FFF2-40B4-BE49-F238E27FC236}">
                <a16:creationId xmlns:a16="http://schemas.microsoft.com/office/drawing/2014/main" id="{6881E999-6308-B04E-35A3-F9E685F074E5}"/>
              </a:ext>
            </a:extLst>
          </p:cNvPr>
          <p:cNvSpPr>
            <a:spLocks noGrp="1"/>
          </p:cNvSpPr>
          <p:nvPr>
            <p:ph sz="quarter" idx="15"/>
          </p:nvPr>
        </p:nvSpPr>
        <p:spPr>
          <a:xfrm>
            <a:off x="3670233" y="3078956"/>
            <a:ext cx="2163763" cy="700087"/>
          </a:xfrm>
        </p:spPr>
        <p:txBody>
          <a:bodyPr/>
          <a:lstStyle/>
          <a:p>
            <a:pPr lvl="0"/>
            <a:endParaRPr lang="en-US"/>
          </a:p>
        </p:txBody>
      </p:sp>
      <p:sp>
        <p:nvSpPr>
          <p:cNvPr id="10" name="Content Placeholder 4">
            <a:extLst>
              <a:ext uri="{FF2B5EF4-FFF2-40B4-BE49-F238E27FC236}">
                <a16:creationId xmlns:a16="http://schemas.microsoft.com/office/drawing/2014/main" id="{52A1CB5F-10C1-5D6B-C457-4CEFF8B026D1}"/>
              </a:ext>
            </a:extLst>
          </p:cNvPr>
          <p:cNvSpPr>
            <a:spLocks noGrp="1"/>
          </p:cNvSpPr>
          <p:nvPr>
            <p:ph sz="quarter" idx="16"/>
          </p:nvPr>
        </p:nvSpPr>
        <p:spPr>
          <a:xfrm>
            <a:off x="3670232" y="3931443"/>
            <a:ext cx="2163763" cy="700087"/>
          </a:xfrm>
        </p:spPr>
        <p:txBody>
          <a:bodyPr/>
          <a:lstStyle/>
          <a:p>
            <a:pPr lvl="0"/>
            <a:endParaRPr lang="en-US"/>
          </a:p>
        </p:txBody>
      </p:sp>
    </p:spTree>
    <p:extLst>
      <p:ext uri="{BB962C8B-B14F-4D97-AF65-F5344CB8AC3E}">
        <p14:creationId xmlns:p14="http://schemas.microsoft.com/office/powerpoint/2010/main" val="11376379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E224D617-1A5B-4451-B67B-99EBDD2EB34A}"/>
              </a:ext>
            </a:extLst>
          </p:cNvPr>
          <p:cNvSpPr>
            <a:spLocks noGrp="1"/>
          </p:cNvSpPr>
          <p:nvPr>
            <p:ph sz="quarter" idx="11"/>
          </p:nvPr>
        </p:nvSpPr>
        <p:spPr>
          <a:xfrm>
            <a:off x="6907214" y="1654175"/>
            <a:ext cx="1341842" cy="456727"/>
          </a:xfrm>
        </p:spPr>
        <p:txBody>
          <a:bodyPr/>
          <a:lstStyle/>
          <a:p>
            <a:pPr lvl="0"/>
            <a:endParaRPr lang="en-US"/>
          </a:p>
        </p:txBody>
      </p:sp>
      <p:sp>
        <p:nvSpPr>
          <p:cNvPr id="6" name="Content Placeholder 4">
            <a:extLst>
              <a:ext uri="{FF2B5EF4-FFF2-40B4-BE49-F238E27FC236}">
                <a16:creationId xmlns:a16="http://schemas.microsoft.com/office/drawing/2014/main" id="{D9130B08-5081-4194-9C56-5F281634B8B2}"/>
              </a:ext>
            </a:extLst>
          </p:cNvPr>
          <p:cNvSpPr>
            <a:spLocks noGrp="1"/>
          </p:cNvSpPr>
          <p:nvPr>
            <p:ph sz="quarter" idx="12"/>
          </p:nvPr>
        </p:nvSpPr>
        <p:spPr>
          <a:xfrm>
            <a:off x="8440941" y="1654175"/>
            <a:ext cx="1341842" cy="456727"/>
          </a:xfrm>
        </p:spPr>
        <p:txBody>
          <a:bodyPr/>
          <a:lstStyle/>
          <a:p>
            <a:pPr lvl="0"/>
            <a:endParaRPr lang="en-US"/>
          </a:p>
        </p:txBody>
      </p:sp>
      <p:sp>
        <p:nvSpPr>
          <p:cNvPr id="7" name="Content Placeholder 4">
            <a:extLst>
              <a:ext uri="{FF2B5EF4-FFF2-40B4-BE49-F238E27FC236}">
                <a16:creationId xmlns:a16="http://schemas.microsoft.com/office/drawing/2014/main" id="{D4373274-72EB-4A78-84C9-FDF76A2449B4}"/>
              </a:ext>
            </a:extLst>
          </p:cNvPr>
          <p:cNvSpPr>
            <a:spLocks noGrp="1"/>
          </p:cNvSpPr>
          <p:nvPr>
            <p:ph sz="quarter" idx="13"/>
          </p:nvPr>
        </p:nvSpPr>
        <p:spPr>
          <a:xfrm>
            <a:off x="6907214" y="2293470"/>
            <a:ext cx="1341842" cy="456727"/>
          </a:xfrm>
        </p:spPr>
        <p:txBody>
          <a:bodyPr/>
          <a:lstStyle/>
          <a:p>
            <a:pPr lvl="0"/>
            <a:endParaRPr lang="en-US"/>
          </a:p>
        </p:txBody>
      </p:sp>
      <p:sp>
        <p:nvSpPr>
          <p:cNvPr id="8" name="Content Placeholder 4">
            <a:extLst>
              <a:ext uri="{FF2B5EF4-FFF2-40B4-BE49-F238E27FC236}">
                <a16:creationId xmlns:a16="http://schemas.microsoft.com/office/drawing/2014/main" id="{14191030-0B57-42D3-BEE5-86C996B97495}"/>
              </a:ext>
            </a:extLst>
          </p:cNvPr>
          <p:cNvSpPr>
            <a:spLocks noGrp="1"/>
          </p:cNvSpPr>
          <p:nvPr>
            <p:ph sz="quarter" idx="14"/>
          </p:nvPr>
        </p:nvSpPr>
        <p:spPr>
          <a:xfrm>
            <a:off x="8440941" y="2293470"/>
            <a:ext cx="1341842" cy="456727"/>
          </a:xfrm>
        </p:spPr>
        <p:txBody>
          <a:bodyPr/>
          <a:lstStyle/>
          <a:p>
            <a:pPr lvl="0"/>
            <a:endParaRPr lang="en-US"/>
          </a:p>
        </p:txBody>
      </p:sp>
      <p:sp>
        <p:nvSpPr>
          <p:cNvPr id="9" name="Content Placeholder 4">
            <a:extLst>
              <a:ext uri="{FF2B5EF4-FFF2-40B4-BE49-F238E27FC236}">
                <a16:creationId xmlns:a16="http://schemas.microsoft.com/office/drawing/2014/main" id="{55EB8ABE-253E-455B-A721-F63FB65EEFA0}"/>
              </a:ext>
            </a:extLst>
          </p:cNvPr>
          <p:cNvSpPr>
            <a:spLocks noGrp="1"/>
          </p:cNvSpPr>
          <p:nvPr>
            <p:ph sz="quarter" idx="15"/>
          </p:nvPr>
        </p:nvSpPr>
        <p:spPr>
          <a:xfrm>
            <a:off x="6907214" y="2932765"/>
            <a:ext cx="1341842" cy="456727"/>
          </a:xfrm>
        </p:spPr>
        <p:txBody>
          <a:bodyPr/>
          <a:lstStyle/>
          <a:p>
            <a:pPr lvl="0"/>
            <a:endParaRPr lang="en-US"/>
          </a:p>
        </p:txBody>
      </p:sp>
      <p:sp>
        <p:nvSpPr>
          <p:cNvPr id="10" name="Content Placeholder 4">
            <a:extLst>
              <a:ext uri="{FF2B5EF4-FFF2-40B4-BE49-F238E27FC236}">
                <a16:creationId xmlns:a16="http://schemas.microsoft.com/office/drawing/2014/main" id="{BB1CCA3A-C9A3-4828-B8C5-C88474346E02}"/>
              </a:ext>
            </a:extLst>
          </p:cNvPr>
          <p:cNvSpPr>
            <a:spLocks noGrp="1"/>
          </p:cNvSpPr>
          <p:nvPr>
            <p:ph sz="quarter" idx="16"/>
          </p:nvPr>
        </p:nvSpPr>
        <p:spPr>
          <a:xfrm>
            <a:off x="8440941" y="2932765"/>
            <a:ext cx="1341842" cy="456727"/>
          </a:xfrm>
        </p:spPr>
        <p:txBody>
          <a:bodyPr/>
          <a:lstStyle/>
          <a:p>
            <a:pPr lvl="0"/>
            <a:endParaRPr lang="en-US"/>
          </a:p>
        </p:txBody>
      </p:sp>
      <p:sp>
        <p:nvSpPr>
          <p:cNvPr id="11" name="Content Placeholder 4">
            <a:extLst>
              <a:ext uri="{FF2B5EF4-FFF2-40B4-BE49-F238E27FC236}">
                <a16:creationId xmlns:a16="http://schemas.microsoft.com/office/drawing/2014/main" id="{E59A7782-D05A-4FCA-B118-D1BA6E0A1A2B}"/>
              </a:ext>
            </a:extLst>
          </p:cNvPr>
          <p:cNvSpPr>
            <a:spLocks noGrp="1"/>
          </p:cNvSpPr>
          <p:nvPr>
            <p:ph sz="quarter" idx="17"/>
          </p:nvPr>
        </p:nvSpPr>
        <p:spPr>
          <a:xfrm>
            <a:off x="6907214" y="3569802"/>
            <a:ext cx="1341842" cy="456727"/>
          </a:xfrm>
        </p:spPr>
        <p:txBody>
          <a:bodyPr/>
          <a:lstStyle/>
          <a:p>
            <a:pPr lvl="0"/>
            <a:endParaRPr lang="en-US"/>
          </a:p>
        </p:txBody>
      </p:sp>
      <p:sp>
        <p:nvSpPr>
          <p:cNvPr id="12" name="Content Placeholder 4">
            <a:extLst>
              <a:ext uri="{FF2B5EF4-FFF2-40B4-BE49-F238E27FC236}">
                <a16:creationId xmlns:a16="http://schemas.microsoft.com/office/drawing/2014/main" id="{E8CDEA29-313F-4A90-9AC6-6153D7A2BED1}"/>
              </a:ext>
            </a:extLst>
          </p:cNvPr>
          <p:cNvSpPr>
            <a:spLocks noGrp="1"/>
          </p:cNvSpPr>
          <p:nvPr>
            <p:ph sz="quarter" idx="18"/>
          </p:nvPr>
        </p:nvSpPr>
        <p:spPr>
          <a:xfrm>
            <a:off x="8440941" y="3569802"/>
            <a:ext cx="1341842" cy="456727"/>
          </a:xfrm>
        </p:spPr>
        <p:txBody>
          <a:bodyPr/>
          <a:lstStyle/>
          <a:p>
            <a:pPr lvl="0"/>
            <a:endParaRPr lang="en-US"/>
          </a:p>
        </p:txBody>
      </p:sp>
      <p:sp>
        <p:nvSpPr>
          <p:cNvPr id="13" name="Content Placeholder 12">
            <a:extLst>
              <a:ext uri="{FF2B5EF4-FFF2-40B4-BE49-F238E27FC236}">
                <a16:creationId xmlns:a16="http://schemas.microsoft.com/office/drawing/2014/main" id="{366CD1A9-B5A4-44FA-98AB-3B9FB3394281}"/>
              </a:ext>
            </a:extLst>
          </p:cNvPr>
          <p:cNvSpPr>
            <a:spLocks noGrp="1"/>
          </p:cNvSpPr>
          <p:nvPr>
            <p:ph sz="quarter" idx="19"/>
          </p:nvPr>
        </p:nvSpPr>
        <p:spPr>
          <a:xfrm>
            <a:off x="6874716" y="4206840"/>
            <a:ext cx="1374340" cy="540260"/>
          </a:xfrm>
        </p:spPr>
        <p:txBody>
          <a:bodyPr/>
          <a:lstStyle/>
          <a:p>
            <a:pPr lvl="0"/>
            <a:endParaRPr lang="en-US"/>
          </a:p>
        </p:txBody>
      </p:sp>
    </p:spTree>
    <p:extLst>
      <p:ext uri="{BB962C8B-B14F-4D97-AF65-F5344CB8AC3E}">
        <p14:creationId xmlns:p14="http://schemas.microsoft.com/office/powerpoint/2010/main" val="3835289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9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5C7305F-C56B-40E2-A22F-C3CB99BCB9E9}"/>
              </a:ext>
            </a:extLst>
          </p:cNvPr>
          <p:cNvSpPr>
            <a:spLocks noGrp="1"/>
          </p:cNvSpPr>
          <p:nvPr>
            <p:ph sz="quarter" idx="10"/>
          </p:nvPr>
        </p:nvSpPr>
        <p:spPr>
          <a:xfrm>
            <a:off x="792163" y="1463675"/>
            <a:ext cx="1128077" cy="471805"/>
          </a:xfrm>
        </p:spPr>
        <p:txBody>
          <a:bodyPr/>
          <a:lstStyle/>
          <a:p>
            <a:pPr lvl="0"/>
            <a:endParaRPr lang="en-US"/>
          </a:p>
        </p:txBody>
      </p:sp>
      <p:sp>
        <p:nvSpPr>
          <p:cNvPr id="5" name="Content Placeholder 3">
            <a:extLst>
              <a:ext uri="{FF2B5EF4-FFF2-40B4-BE49-F238E27FC236}">
                <a16:creationId xmlns:a16="http://schemas.microsoft.com/office/drawing/2014/main" id="{52002C95-0D4E-42DE-B37D-9B66F7BDDEDD}"/>
              </a:ext>
            </a:extLst>
          </p:cNvPr>
          <p:cNvSpPr>
            <a:spLocks noGrp="1"/>
          </p:cNvSpPr>
          <p:nvPr>
            <p:ph sz="quarter" idx="11"/>
          </p:nvPr>
        </p:nvSpPr>
        <p:spPr>
          <a:xfrm>
            <a:off x="2209483" y="1550185"/>
            <a:ext cx="1128077" cy="471805"/>
          </a:xfrm>
        </p:spPr>
        <p:txBody>
          <a:bodyPr/>
          <a:lstStyle/>
          <a:p>
            <a:pPr lvl="0"/>
            <a:endParaRPr lang="en-US"/>
          </a:p>
        </p:txBody>
      </p:sp>
      <p:sp>
        <p:nvSpPr>
          <p:cNvPr id="6" name="Content Placeholder 3">
            <a:extLst>
              <a:ext uri="{FF2B5EF4-FFF2-40B4-BE49-F238E27FC236}">
                <a16:creationId xmlns:a16="http://schemas.microsoft.com/office/drawing/2014/main" id="{CD8C170C-518D-4653-800D-75F47FF49A6F}"/>
              </a:ext>
            </a:extLst>
          </p:cNvPr>
          <p:cNvSpPr>
            <a:spLocks noGrp="1"/>
          </p:cNvSpPr>
          <p:nvPr>
            <p:ph sz="quarter" idx="12"/>
          </p:nvPr>
        </p:nvSpPr>
        <p:spPr>
          <a:xfrm>
            <a:off x="3626803" y="1648927"/>
            <a:ext cx="1128077" cy="471805"/>
          </a:xfrm>
        </p:spPr>
        <p:txBody>
          <a:bodyPr/>
          <a:lstStyle/>
          <a:p>
            <a:pPr lvl="0"/>
            <a:endParaRPr lang="en-US"/>
          </a:p>
        </p:txBody>
      </p:sp>
      <p:graphicFrame>
        <p:nvGraphicFramePr>
          <p:cNvPr id="7" name="Table 6">
            <a:extLst>
              <a:ext uri="{FF2B5EF4-FFF2-40B4-BE49-F238E27FC236}">
                <a16:creationId xmlns:a16="http://schemas.microsoft.com/office/drawing/2014/main" id="{2E12452F-1A98-DA13-7FEE-D893B00B18CD}"/>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570942702"/>
              </p:ext>
            </p:extLst>
          </p:nvPr>
        </p:nvGraphicFramePr>
        <p:xfrm>
          <a:off x="2155421" y="3306014"/>
          <a:ext cx="7431924" cy="2036676"/>
        </p:xfrm>
        <a:graphic>
          <a:graphicData uri="http://schemas.openxmlformats.org/drawingml/2006/table">
            <a:tbl>
              <a:tblPr firstRow="1" bandRow="1">
                <a:tableStyleId>{5C22544A-7EE6-4342-B048-85BDC9FD1C3A}</a:tableStyleId>
              </a:tblPr>
              <a:tblGrid>
                <a:gridCol w="3715962">
                  <a:extLst>
                    <a:ext uri="{9D8B030D-6E8A-4147-A177-3AD203B41FA5}">
                      <a16:colId xmlns:a16="http://schemas.microsoft.com/office/drawing/2014/main" val="3119780037"/>
                    </a:ext>
                  </a:extLst>
                </a:gridCol>
                <a:gridCol w="3715962">
                  <a:extLst>
                    <a:ext uri="{9D8B030D-6E8A-4147-A177-3AD203B41FA5}">
                      <a16:colId xmlns:a16="http://schemas.microsoft.com/office/drawing/2014/main" val="2749849605"/>
                    </a:ext>
                  </a:extLst>
                </a:gridCol>
              </a:tblGrid>
              <a:tr h="339446">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158274355"/>
                  </a:ext>
                </a:extLst>
              </a:tr>
              <a:tr h="339446">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251317338"/>
                  </a:ext>
                </a:extLst>
              </a:tr>
              <a:tr h="339446">
                <a:tc>
                  <a:txBody>
                    <a:bodyPr/>
                    <a:lstStyle/>
                    <a:p>
                      <a:endParaRPr lang="en-US" sz="1600">
                        <a:solidFill>
                          <a:srgbClr val="D90000"/>
                        </a:solidFill>
                      </a:endParaRPr>
                    </a:p>
                  </a:txBody>
                  <a:tcPr/>
                </a:tc>
                <a:tc>
                  <a:txBody>
                    <a:bodyPr/>
                    <a:lstStyle/>
                    <a:p>
                      <a:endParaRPr lang="en-US" sz="1600">
                        <a:solidFill>
                          <a:srgbClr val="0060A4"/>
                        </a:solidFill>
                      </a:endParaRPr>
                    </a:p>
                  </a:txBody>
                  <a:tcPr/>
                </a:tc>
                <a:extLst>
                  <a:ext uri="{0D108BD9-81ED-4DB2-BD59-A6C34878D82A}">
                    <a16:rowId xmlns:a16="http://schemas.microsoft.com/office/drawing/2014/main" val="3716315208"/>
                  </a:ext>
                </a:extLst>
              </a:tr>
              <a:tr h="339446">
                <a:tc>
                  <a:txBody>
                    <a:bodyPr/>
                    <a:lstStyle/>
                    <a:p>
                      <a:endParaRPr lang="en-US" sz="1600">
                        <a:solidFill>
                          <a:srgbClr val="B90000"/>
                        </a:solidFill>
                      </a:endParaRPr>
                    </a:p>
                  </a:txBody>
                  <a:tcPr/>
                </a:tc>
                <a:tc>
                  <a:txBody>
                    <a:bodyPr/>
                    <a:lstStyle/>
                    <a:p>
                      <a:endParaRPr lang="en-US" sz="1600">
                        <a:solidFill>
                          <a:srgbClr val="0060A4"/>
                        </a:solidFill>
                      </a:endParaRPr>
                    </a:p>
                  </a:txBody>
                  <a:tcPr/>
                </a:tc>
                <a:extLst>
                  <a:ext uri="{0D108BD9-81ED-4DB2-BD59-A6C34878D82A}">
                    <a16:rowId xmlns:a16="http://schemas.microsoft.com/office/drawing/2014/main" val="2404686841"/>
                  </a:ext>
                </a:extLst>
              </a:tr>
              <a:tr h="339446">
                <a:tc>
                  <a:txBody>
                    <a:bodyPr/>
                    <a:lstStyle/>
                    <a:p>
                      <a:endParaRPr lang="en-US" sz="1600">
                        <a:solidFill>
                          <a:srgbClr val="D90000"/>
                        </a:solidFill>
                      </a:endParaRPr>
                    </a:p>
                  </a:txBody>
                  <a:tcPr/>
                </a:tc>
                <a:tc>
                  <a:txBody>
                    <a:bodyPr/>
                    <a:lstStyle/>
                    <a:p>
                      <a:endParaRPr lang="en-US" sz="1600">
                        <a:solidFill>
                          <a:srgbClr val="0060A4"/>
                        </a:solidFill>
                      </a:endParaRPr>
                    </a:p>
                  </a:txBody>
                  <a:tcPr/>
                </a:tc>
                <a:extLst>
                  <a:ext uri="{0D108BD9-81ED-4DB2-BD59-A6C34878D82A}">
                    <a16:rowId xmlns:a16="http://schemas.microsoft.com/office/drawing/2014/main" val="3296519224"/>
                  </a:ext>
                </a:extLst>
              </a:tr>
              <a:tr h="339446">
                <a:tc>
                  <a:txBody>
                    <a:bodyPr/>
                    <a:lstStyle/>
                    <a:p>
                      <a:endParaRPr lang="en-US" sz="1600">
                        <a:solidFill>
                          <a:srgbClr val="B90000"/>
                        </a:solidFill>
                      </a:endParaRPr>
                    </a:p>
                  </a:txBody>
                  <a:tcPr/>
                </a:tc>
                <a:tc>
                  <a:txBody>
                    <a:bodyPr/>
                    <a:lstStyle/>
                    <a:p>
                      <a:endParaRPr lang="en-US" sz="1600">
                        <a:solidFill>
                          <a:srgbClr val="0060A4"/>
                        </a:solidFill>
                      </a:endParaRPr>
                    </a:p>
                  </a:txBody>
                  <a:tcPr/>
                </a:tc>
                <a:extLst>
                  <a:ext uri="{0D108BD9-81ED-4DB2-BD59-A6C34878D82A}">
                    <a16:rowId xmlns:a16="http://schemas.microsoft.com/office/drawing/2014/main" val="320361496"/>
                  </a:ext>
                </a:extLst>
              </a:tr>
            </a:tbl>
          </a:graphicData>
        </a:graphic>
      </p:graphicFrame>
    </p:spTree>
    <p:extLst>
      <p:ext uri="{BB962C8B-B14F-4D97-AF65-F5344CB8AC3E}">
        <p14:creationId xmlns:p14="http://schemas.microsoft.com/office/powerpoint/2010/main" val="3171366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0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82F4399-4F6C-4BCB-8011-6DDAD08A7AA6}"/>
              </a:ext>
            </a:extLst>
          </p:cNvPr>
          <p:cNvSpPr>
            <a:spLocks noGrp="1"/>
          </p:cNvSpPr>
          <p:nvPr>
            <p:ph sz="quarter" idx="10"/>
          </p:nvPr>
        </p:nvSpPr>
        <p:spPr>
          <a:xfrm>
            <a:off x="625475" y="1470025"/>
            <a:ext cx="1492250" cy="509588"/>
          </a:xfrm>
        </p:spPr>
        <p:txBody>
          <a:bodyPr/>
          <a:lstStyle/>
          <a:p>
            <a:pPr lvl="0"/>
            <a:endParaRPr lang="en-US"/>
          </a:p>
        </p:txBody>
      </p:sp>
      <p:sp>
        <p:nvSpPr>
          <p:cNvPr id="5" name="Content Placeholder 3">
            <a:extLst>
              <a:ext uri="{FF2B5EF4-FFF2-40B4-BE49-F238E27FC236}">
                <a16:creationId xmlns:a16="http://schemas.microsoft.com/office/drawing/2014/main" id="{88DA377F-1C84-4483-AF1C-579D3B7E59C6}"/>
              </a:ext>
            </a:extLst>
          </p:cNvPr>
          <p:cNvSpPr>
            <a:spLocks noGrp="1"/>
          </p:cNvSpPr>
          <p:nvPr>
            <p:ph sz="quarter" idx="11"/>
          </p:nvPr>
        </p:nvSpPr>
        <p:spPr>
          <a:xfrm>
            <a:off x="2464965" y="1470026"/>
            <a:ext cx="1273658" cy="509588"/>
          </a:xfrm>
        </p:spPr>
        <p:txBody>
          <a:bodyPr/>
          <a:lstStyle/>
          <a:p>
            <a:pPr lvl="0"/>
            <a:endParaRPr lang="en-US"/>
          </a:p>
        </p:txBody>
      </p:sp>
      <p:sp>
        <p:nvSpPr>
          <p:cNvPr id="6" name="Content Placeholder 3">
            <a:extLst>
              <a:ext uri="{FF2B5EF4-FFF2-40B4-BE49-F238E27FC236}">
                <a16:creationId xmlns:a16="http://schemas.microsoft.com/office/drawing/2014/main" id="{E1AAA173-9D13-4A5A-8CD8-E87248EF4447}"/>
              </a:ext>
            </a:extLst>
          </p:cNvPr>
          <p:cNvSpPr>
            <a:spLocks noGrp="1"/>
          </p:cNvSpPr>
          <p:nvPr>
            <p:ph sz="quarter" idx="12"/>
          </p:nvPr>
        </p:nvSpPr>
        <p:spPr>
          <a:xfrm>
            <a:off x="625475" y="2270608"/>
            <a:ext cx="1492250" cy="509588"/>
          </a:xfrm>
        </p:spPr>
        <p:txBody>
          <a:bodyPr/>
          <a:lstStyle/>
          <a:p>
            <a:pPr lvl="0"/>
            <a:endParaRPr lang="en-US"/>
          </a:p>
        </p:txBody>
      </p:sp>
      <p:sp>
        <p:nvSpPr>
          <p:cNvPr id="7" name="Content Placeholder 3">
            <a:extLst>
              <a:ext uri="{FF2B5EF4-FFF2-40B4-BE49-F238E27FC236}">
                <a16:creationId xmlns:a16="http://schemas.microsoft.com/office/drawing/2014/main" id="{EA1510A7-CCC2-45EA-8570-48527965AFEC}"/>
              </a:ext>
            </a:extLst>
          </p:cNvPr>
          <p:cNvSpPr>
            <a:spLocks noGrp="1"/>
          </p:cNvSpPr>
          <p:nvPr>
            <p:ph sz="quarter" idx="13"/>
          </p:nvPr>
        </p:nvSpPr>
        <p:spPr>
          <a:xfrm>
            <a:off x="2464965" y="2270609"/>
            <a:ext cx="1273658" cy="509588"/>
          </a:xfrm>
        </p:spPr>
        <p:txBody>
          <a:bodyPr/>
          <a:lstStyle/>
          <a:p>
            <a:pPr lvl="0"/>
            <a:endParaRPr lang="en-US"/>
          </a:p>
        </p:txBody>
      </p:sp>
      <p:sp>
        <p:nvSpPr>
          <p:cNvPr id="8" name="Content Placeholder 3">
            <a:extLst>
              <a:ext uri="{FF2B5EF4-FFF2-40B4-BE49-F238E27FC236}">
                <a16:creationId xmlns:a16="http://schemas.microsoft.com/office/drawing/2014/main" id="{66F9B39C-4A0B-458D-9C9B-9C9B02E82F4E}"/>
              </a:ext>
            </a:extLst>
          </p:cNvPr>
          <p:cNvSpPr>
            <a:spLocks noGrp="1"/>
          </p:cNvSpPr>
          <p:nvPr>
            <p:ph sz="quarter" idx="14"/>
          </p:nvPr>
        </p:nvSpPr>
        <p:spPr>
          <a:xfrm>
            <a:off x="625475" y="3071191"/>
            <a:ext cx="1492250" cy="509588"/>
          </a:xfrm>
        </p:spPr>
        <p:txBody>
          <a:bodyPr/>
          <a:lstStyle/>
          <a:p>
            <a:pPr lvl="0"/>
            <a:endParaRPr lang="en-US"/>
          </a:p>
        </p:txBody>
      </p:sp>
      <p:sp>
        <p:nvSpPr>
          <p:cNvPr id="9" name="Content Placeholder 3">
            <a:extLst>
              <a:ext uri="{FF2B5EF4-FFF2-40B4-BE49-F238E27FC236}">
                <a16:creationId xmlns:a16="http://schemas.microsoft.com/office/drawing/2014/main" id="{4EFC09CC-D616-421B-ADD6-FC833B7E56A0}"/>
              </a:ext>
            </a:extLst>
          </p:cNvPr>
          <p:cNvSpPr>
            <a:spLocks noGrp="1"/>
          </p:cNvSpPr>
          <p:nvPr>
            <p:ph sz="quarter" idx="15"/>
          </p:nvPr>
        </p:nvSpPr>
        <p:spPr>
          <a:xfrm>
            <a:off x="2464965" y="3071192"/>
            <a:ext cx="1273658" cy="509588"/>
          </a:xfrm>
        </p:spPr>
        <p:txBody>
          <a:bodyPr/>
          <a:lstStyle/>
          <a:p>
            <a:pPr lvl="0"/>
            <a:endParaRPr lang="en-US"/>
          </a:p>
        </p:txBody>
      </p:sp>
      <p:sp>
        <p:nvSpPr>
          <p:cNvPr id="10" name="Content Placeholder 3">
            <a:extLst>
              <a:ext uri="{FF2B5EF4-FFF2-40B4-BE49-F238E27FC236}">
                <a16:creationId xmlns:a16="http://schemas.microsoft.com/office/drawing/2014/main" id="{E699947C-FDB7-4223-B07D-B2B141C81AEB}"/>
              </a:ext>
            </a:extLst>
          </p:cNvPr>
          <p:cNvSpPr>
            <a:spLocks noGrp="1"/>
          </p:cNvSpPr>
          <p:nvPr>
            <p:ph sz="quarter" idx="16"/>
          </p:nvPr>
        </p:nvSpPr>
        <p:spPr>
          <a:xfrm>
            <a:off x="624849" y="3823009"/>
            <a:ext cx="1492250" cy="509588"/>
          </a:xfrm>
        </p:spPr>
        <p:txBody>
          <a:bodyPr/>
          <a:lstStyle/>
          <a:p>
            <a:pPr lvl="0"/>
            <a:endParaRPr lang="en-US"/>
          </a:p>
        </p:txBody>
      </p:sp>
      <p:sp>
        <p:nvSpPr>
          <p:cNvPr id="11" name="Content Placeholder 3">
            <a:extLst>
              <a:ext uri="{FF2B5EF4-FFF2-40B4-BE49-F238E27FC236}">
                <a16:creationId xmlns:a16="http://schemas.microsoft.com/office/drawing/2014/main" id="{BAED527D-BE0F-4E30-B81F-C30A93DABD4D}"/>
              </a:ext>
            </a:extLst>
          </p:cNvPr>
          <p:cNvSpPr>
            <a:spLocks noGrp="1"/>
          </p:cNvSpPr>
          <p:nvPr>
            <p:ph sz="quarter" idx="17"/>
          </p:nvPr>
        </p:nvSpPr>
        <p:spPr>
          <a:xfrm>
            <a:off x="2464339" y="3823010"/>
            <a:ext cx="1273658" cy="509588"/>
          </a:xfrm>
        </p:spPr>
        <p:txBody>
          <a:bodyPr/>
          <a:lstStyle/>
          <a:p>
            <a:pPr lvl="0"/>
            <a:endParaRPr lang="en-US"/>
          </a:p>
        </p:txBody>
      </p:sp>
      <p:sp>
        <p:nvSpPr>
          <p:cNvPr id="12" name="Content Placeholder 3">
            <a:extLst>
              <a:ext uri="{FF2B5EF4-FFF2-40B4-BE49-F238E27FC236}">
                <a16:creationId xmlns:a16="http://schemas.microsoft.com/office/drawing/2014/main" id="{183A0FBB-087F-423A-83EC-DBF7AC65AA24}"/>
              </a:ext>
            </a:extLst>
          </p:cNvPr>
          <p:cNvSpPr>
            <a:spLocks noGrp="1"/>
          </p:cNvSpPr>
          <p:nvPr>
            <p:ph sz="quarter" idx="18"/>
          </p:nvPr>
        </p:nvSpPr>
        <p:spPr>
          <a:xfrm>
            <a:off x="624849" y="4574826"/>
            <a:ext cx="1492250" cy="509588"/>
          </a:xfrm>
        </p:spPr>
        <p:txBody>
          <a:bodyPr/>
          <a:lstStyle/>
          <a:p>
            <a:pPr lvl="0"/>
            <a:endParaRPr lang="en-US"/>
          </a:p>
        </p:txBody>
      </p:sp>
      <p:sp>
        <p:nvSpPr>
          <p:cNvPr id="13" name="Content Placeholder 3">
            <a:extLst>
              <a:ext uri="{FF2B5EF4-FFF2-40B4-BE49-F238E27FC236}">
                <a16:creationId xmlns:a16="http://schemas.microsoft.com/office/drawing/2014/main" id="{0CC1E7A8-1BA0-4F63-BCF9-A9C34E81256B}"/>
              </a:ext>
            </a:extLst>
          </p:cNvPr>
          <p:cNvSpPr>
            <a:spLocks noGrp="1"/>
          </p:cNvSpPr>
          <p:nvPr>
            <p:ph sz="quarter" idx="19"/>
          </p:nvPr>
        </p:nvSpPr>
        <p:spPr>
          <a:xfrm>
            <a:off x="2464339" y="4574827"/>
            <a:ext cx="1273658" cy="509588"/>
          </a:xfrm>
        </p:spPr>
        <p:txBody>
          <a:bodyPr/>
          <a:lstStyle/>
          <a:p>
            <a:pPr lvl="0"/>
            <a:endParaRPr lang="en-US"/>
          </a:p>
        </p:txBody>
      </p:sp>
      <p:sp>
        <p:nvSpPr>
          <p:cNvPr id="14" name="Content Placeholder 3">
            <a:extLst>
              <a:ext uri="{FF2B5EF4-FFF2-40B4-BE49-F238E27FC236}">
                <a16:creationId xmlns:a16="http://schemas.microsoft.com/office/drawing/2014/main" id="{746B3575-B79E-4E89-9959-01ADE9764C24}"/>
              </a:ext>
            </a:extLst>
          </p:cNvPr>
          <p:cNvSpPr>
            <a:spLocks noGrp="1"/>
          </p:cNvSpPr>
          <p:nvPr>
            <p:ph sz="quarter" idx="20"/>
          </p:nvPr>
        </p:nvSpPr>
        <p:spPr>
          <a:xfrm>
            <a:off x="511658" y="5347506"/>
            <a:ext cx="1492250" cy="509588"/>
          </a:xfrm>
        </p:spPr>
        <p:txBody>
          <a:bodyPr/>
          <a:lstStyle/>
          <a:p>
            <a:pPr lvl="0"/>
            <a:endParaRPr lang="en-US"/>
          </a:p>
        </p:txBody>
      </p:sp>
      <p:sp>
        <p:nvSpPr>
          <p:cNvPr id="15" name="Content Placeholder 3">
            <a:extLst>
              <a:ext uri="{FF2B5EF4-FFF2-40B4-BE49-F238E27FC236}">
                <a16:creationId xmlns:a16="http://schemas.microsoft.com/office/drawing/2014/main" id="{9677E976-14F1-4B71-91CC-B8BCE6B66006}"/>
              </a:ext>
            </a:extLst>
          </p:cNvPr>
          <p:cNvSpPr>
            <a:spLocks noGrp="1"/>
          </p:cNvSpPr>
          <p:nvPr>
            <p:ph sz="quarter" idx="21"/>
          </p:nvPr>
        </p:nvSpPr>
        <p:spPr>
          <a:xfrm>
            <a:off x="2351148" y="5347507"/>
            <a:ext cx="1273658" cy="509588"/>
          </a:xfrm>
        </p:spPr>
        <p:txBody>
          <a:bodyPr/>
          <a:lstStyle/>
          <a:p>
            <a:pPr lvl="0"/>
            <a:endParaRPr lang="en-US"/>
          </a:p>
        </p:txBody>
      </p:sp>
      <p:sp>
        <p:nvSpPr>
          <p:cNvPr id="16" name="Content Placeholder 3">
            <a:extLst>
              <a:ext uri="{FF2B5EF4-FFF2-40B4-BE49-F238E27FC236}">
                <a16:creationId xmlns:a16="http://schemas.microsoft.com/office/drawing/2014/main" id="{F55F2FA9-68FC-4D6D-BD0D-E10FB8B30B27}"/>
              </a:ext>
            </a:extLst>
          </p:cNvPr>
          <p:cNvSpPr>
            <a:spLocks noGrp="1"/>
          </p:cNvSpPr>
          <p:nvPr>
            <p:ph sz="quarter" idx="22"/>
          </p:nvPr>
        </p:nvSpPr>
        <p:spPr>
          <a:xfrm>
            <a:off x="3937763" y="1533446"/>
            <a:ext cx="1492250" cy="509588"/>
          </a:xfrm>
        </p:spPr>
        <p:txBody>
          <a:bodyPr/>
          <a:lstStyle/>
          <a:p>
            <a:pPr lvl="0"/>
            <a:endParaRPr lang="en-US"/>
          </a:p>
        </p:txBody>
      </p:sp>
      <p:sp>
        <p:nvSpPr>
          <p:cNvPr id="17" name="Content Placeholder 3">
            <a:extLst>
              <a:ext uri="{FF2B5EF4-FFF2-40B4-BE49-F238E27FC236}">
                <a16:creationId xmlns:a16="http://schemas.microsoft.com/office/drawing/2014/main" id="{9B69F5C8-069E-42AA-B461-454368EB3AD1}"/>
              </a:ext>
            </a:extLst>
          </p:cNvPr>
          <p:cNvSpPr>
            <a:spLocks noGrp="1"/>
          </p:cNvSpPr>
          <p:nvPr>
            <p:ph sz="quarter" idx="23"/>
          </p:nvPr>
        </p:nvSpPr>
        <p:spPr>
          <a:xfrm>
            <a:off x="5777253" y="1533447"/>
            <a:ext cx="1273658" cy="509588"/>
          </a:xfrm>
        </p:spPr>
        <p:txBody>
          <a:bodyPr/>
          <a:lstStyle/>
          <a:p>
            <a:pPr lvl="0"/>
            <a:endParaRPr lang="en-US"/>
          </a:p>
        </p:txBody>
      </p:sp>
      <p:sp>
        <p:nvSpPr>
          <p:cNvPr id="18" name="Content Placeholder 3">
            <a:extLst>
              <a:ext uri="{FF2B5EF4-FFF2-40B4-BE49-F238E27FC236}">
                <a16:creationId xmlns:a16="http://schemas.microsoft.com/office/drawing/2014/main" id="{A8EC3CFA-8891-483D-9E62-B46B725EA52F}"/>
              </a:ext>
            </a:extLst>
          </p:cNvPr>
          <p:cNvSpPr>
            <a:spLocks noGrp="1"/>
          </p:cNvSpPr>
          <p:nvPr>
            <p:ph sz="quarter" idx="24"/>
          </p:nvPr>
        </p:nvSpPr>
        <p:spPr>
          <a:xfrm>
            <a:off x="3937763" y="2416810"/>
            <a:ext cx="1492250" cy="509588"/>
          </a:xfrm>
        </p:spPr>
        <p:txBody>
          <a:bodyPr/>
          <a:lstStyle/>
          <a:p>
            <a:pPr lvl="0"/>
            <a:endParaRPr lang="en-US"/>
          </a:p>
        </p:txBody>
      </p:sp>
      <p:sp>
        <p:nvSpPr>
          <p:cNvPr id="19" name="Content Placeholder 3">
            <a:extLst>
              <a:ext uri="{FF2B5EF4-FFF2-40B4-BE49-F238E27FC236}">
                <a16:creationId xmlns:a16="http://schemas.microsoft.com/office/drawing/2014/main" id="{E10F021E-C5FE-4228-90E5-1D90FB3EE437}"/>
              </a:ext>
            </a:extLst>
          </p:cNvPr>
          <p:cNvSpPr>
            <a:spLocks noGrp="1"/>
          </p:cNvSpPr>
          <p:nvPr>
            <p:ph sz="quarter" idx="25"/>
          </p:nvPr>
        </p:nvSpPr>
        <p:spPr>
          <a:xfrm>
            <a:off x="5777253" y="2416811"/>
            <a:ext cx="1273658" cy="509588"/>
          </a:xfrm>
        </p:spPr>
        <p:txBody>
          <a:bodyPr/>
          <a:lstStyle/>
          <a:p>
            <a:pPr lvl="0"/>
            <a:endParaRPr lang="en-US"/>
          </a:p>
        </p:txBody>
      </p:sp>
      <p:cxnSp>
        <p:nvCxnSpPr>
          <p:cNvPr id="20" name="Straight Connector 19">
            <a:extLst>
              <a:ext uri="{FF2B5EF4-FFF2-40B4-BE49-F238E27FC236}">
                <a16:creationId xmlns:a16="http://schemas.microsoft.com/office/drawing/2014/main" id="{B3837FC4-F34B-4166-B073-74A08179FA79}"/>
              </a:ext>
              <a:ext uri="{C183D7F6-B498-43B3-948B-1728B52AA6E4}">
                <adec:decorative xmlns:adec="http://schemas.microsoft.com/office/drawing/2017/decorative" val="1"/>
              </a:ext>
            </a:extLst>
          </p:cNvPr>
          <p:cNvCxnSpPr/>
          <p:nvPr userDrawn="1"/>
        </p:nvCxnSpPr>
        <p:spPr>
          <a:xfrm>
            <a:off x="2356932" y="2015900"/>
            <a:ext cx="0" cy="41539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F00638-34A6-4F20-B908-1F2F5C698314}"/>
              </a:ext>
              <a:ext uri="{C183D7F6-B498-43B3-948B-1728B52AA6E4}">
                <adec:decorative xmlns:adec="http://schemas.microsoft.com/office/drawing/2017/decorative" val="1"/>
              </a:ext>
            </a:extLst>
          </p:cNvPr>
          <p:cNvCxnSpPr/>
          <p:nvPr userDrawn="1"/>
        </p:nvCxnSpPr>
        <p:spPr>
          <a:xfrm>
            <a:off x="6064839" y="2015900"/>
            <a:ext cx="0" cy="41539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530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B55C0C9-79D0-4D33-83C2-DEF29A73123F}"/>
              </a:ext>
            </a:extLst>
          </p:cNvPr>
          <p:cNvSpPr>
            <a:spLocks noGrp="1"/>
          </p:cNvSpPr>
          <p:nvPr>
            <p:ph sz="quarter" idx="10"/>
          </p:nvPr>
        </p:nvSpPr>
        <p:spPr>
          <a:xfrm>
            <a:off x="1365250" y="1423988"/>
            <a:ext cx="1470547" cy="649755"/>
          </a:xfrm>
        </p:spPr>
        <p:txBody>
          <a:bodyPr/>
          <a:lstStyle/>
          <a:p>
            <a:pPr lvl="0"/>
            <a:endParaRPr lang="en-US"/>
          </a:p>
        </p:txBody>
      </p:sp>
      <p:sp>
        <p:nvSpPr>
          <p:cNvPr id="5" name="Content Placeholder 3">
            <a:extLst>
              <a:ext uri="{FF2B5EF4-FFF2-40B4-BE49-F238E27FC236}">
                <a16:creationId xmlns:a16="http://schemas.microsoft.com/office/drawing/2014/main" id="{3EEBFD15-968E-4988-A1BA-DBA23E2D36D9}"/>
              </a:ext>
            </a:extLst>
          </p:cNvPr>
          <p:cNvSpPr>
            <a:spLocks noGrp="1"/>
          </p:cNvSpPr>
          <p:nvPr>
            <p:ph sz="quarter" idx="11"/>
          </p:nvPr>
        </p:nvSpPr>
        <p:spPr>
          <a:xfrm>
            <a:off x="3080233" y="1530089"/>
            <a:ext cx="1470547" cy="649755"/>
          </a:xfrm>
        </p:spPr>
        <p:txBody>
          <a:bodyPr/>
          <a:lstStyle/>
          <a:p>
            <a:pPr lvl="0"/>
            <a:endParaRPr lang="en-US"/>
          </a:p>
        </p:txBody>
      </p:sp>
    </p:spTree>
    <p:extLst>
      <p:ext uri="{BB962C8B-B14F-4D97-AF65-F5344CB8AC3E}">
        <p14:creationId xmlns:p14="http://schemas.microsoft.com/office/powerpoint/2010/main" val="11452489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244B853-CEB0-463E-B54F-495E17F7A1BE}"/>
              </a:ext>
            </a:extLst>
          </p:cNvPr>
          <p:cNvSpPr>
            <a:spLocks noGrp="1"/>
          </p:cNvSpPr>
          <p:nvPr>
            <p:ph sz="quarter" idx="10"/>
          </p:nvPr>
        </p:nvSpPr>
        <p:spPr>
          <a:xfrm>
            <a:off x="960439" y="1477963"/>
            <a:ext cx="1447482" cy="649287"/>
          </a:xfrm>
        </p:spPr>
        <p:txBody>
          <a:bodyPr/>
          <a:lstStyle/>
          <a:p>
            <a:pPr lvl="0"/>
            <a:endParaRPr lang="en-US"/>
          </a:p>
        </p:txBody>
      </p:sp>
      <p:sp>
        <p:nvSpPr>
          <p:cNvPr id="5" name="Content Placeholder 3">
            <a:extLst>
              <a:ext uri="{FF2B5EF4-FFF2-40B4-BE49-F238E27FC236}">
                <a16:creationId xmlns:a16="http://schemas.microsoft.com/office/drawing/2014/main" id="{FFF95101-A71D-4C9E-AA37-52EC440938F1}"/>
              </a:ext>
            </a:extLst>
          </p:cNvPr>
          <p:cNvSpPr>
            <a:spLocks noGrp="1"/>
          </p:cNvSpPr>
          <p:nvPr>
            <p:ph sz="quarter" idx="11"/>
          </p:nvPr>
        </p:nvSpPr>
        <p:spPr>
          <a:xfrm>
            <a:off x="2682559" y="1477963"/>
            <a:ext cx="1447482" cy="649287"/>
          </a:xfrm>
        </p:spPr>
        <p:txBody>
          <a:bodyPr/>
          <a:lstStyle/>
          <a:p>
            <a:pPr lvl="0"/>
            <a:endParaRPr lang="en-US"/>
          </a:p>
        </p:txBody>
      </p:sp>
      <p:sp>
        <p:nvSpPr>
          <p:cNvPr id="6" name="Content Placeholder 3">
            <a:extLst>
              <a:ext uri="{FF2B5EF4-FFF2-40B4-BE49-F238E27FC236}">
                <a16:creationId xmlns:a16="http://schemas.microsoft.com/office/drawing/2014/main" id="{6A88F018-9158-4A0B-A04E-91FC55B84E3D}"/>
              </a:ext>
            </a:extLst>
          </p:cNvPr>
          <p:cNvSpPr>
            <a:spLocks noGrp="1"/>
          </p:cNvSpPr>
          <p:nvPr>
            <p:ph sz="quarter" idx="12"/>
          </p:nvPr>
        </p:nvSpPr>
        <p:spPr>
          <a:xfrm>
            <a:off x="4404679" y="1477962"/>
            <a:ext cx="1447482" cy="649287"/>
          </a:xfrm>
        </p:spPr>
        <p:txBody>
          <a:bodyPr/>
          <a:lstStyle/>
          <a:p>
            <a:pPr lvl="0"/>
            <a:endParaRPr lang="en-US"/>
          </a:p>
        </p:txBody>
      </p:sp>
      <p:sp>
        <p:nvSpPr>
          <p:cNvPr id="7" name="Content Placeholder 3">
            <a:extLst>
              <a:ext uri="{FF2B5EF4-FFF2-40B4-BE49-F238E27FC236}">
                <a16:creationId xmlns:a16="http://schemas.microsoft.com/office/drawing/2014/main" id="{C19EFC9C-FF58-4313-A122-0BEFCE8C09F6}"/>
              </a:ext>
            </a:extLst>
          </p:cNvPr>
          <p:cNvSpPr>
            <a:spLocks noGrp="1"/>
          </p:cNvSpPr>
          <p:nvPr>
            <p:ph sz="quarter" idx="13"/>
          </p:nvPr>
        </p:nvSpPr>
        <p:spPr>
          <a:xfrm>
            <a:off x="960439" y="2265688"/>
            <a:ext cx="1447482" cy="649287"/>
          </a:xfrm>
        </p:spPr>
        <p:txBody>
          <a:bodyPr/>
          <a:lstStyle/>
          <a:p>
            <a:pPr lvl="0"/>
            <a:endParaRPr lang="en-US"/>
          </a:p>
        </p:txBody>
      </p:sp>
      <p:sp>
        <p:nvSpPr>
          <p:cNvPr id="8" name="Content Placeholder 3">
            <a:extLst>
              <a:ext uri="{FF2B5EF4-FFF2-40B4-BE49-F238E27FC236}">
                <a16:creationId xmlns:a16="http://schemas.microsoft.com/office/drawing/2014/main" id="{C8CA8B10-CB21-4004-B154-0C73B317C115}"/>
              </a:ext>
            </a:extLst>
          </p:cNvPr>
          <p:cNvSpPr>
            <a:spLocks noGrp="1"/>
          </p:cNvSpPr>
          <p:nvPr>
            <p:ph sz="quarter" idx="14"/>
          </p:nvPr>
        </p:nvSpPr>
        <p:spPr>
          <a:xfrm>
            <a:off x="2682559" y="2265688"/>
            <a:ext cx="1447482" cy="649287"/>
          </a:xfrm>
        </p:spPr>
        <p:txBody>
          <a:bodyPr/>
          <a:lstStyle/>
          <a:p>
            <a:pPr lvl="0"/>
            <a:endParaRPr lang="en-US"/>
          </a:p>
        </p:txBody>
      </p:sp>
      <p:sp>
        <p:nvSpPr>
          <p:cNvPr id="9" name="Content Placeholder 3">
            <a:extLst>
              <a:ext uri="{FF2B5EF4-FFF2-40B4-BE49-F238E27FC236}">
                <a16:creationId xmlns:a16="http://schemas.microsoft.com/office/drawing/2014/main" id="{DC30D6CC-9BE5-44C9-86B6-42677DD64466}"/>
              </a:ext>
            </a:extLst>
          </p:cNvPr>
          <p:cNvSpPr>
            <a:spLocks noGrp="1"/>
          </p:cNvSpPr>
          <p:nvPr>
            <p:ph sz="quarter" idx="15"/>
          </p:nvPr>
        </p:nvSpPr>
        <p:spPr>
          <a:xfrm>
            <a:off x="4404679" y="2265687"/>
            <a:ext cx="1447482" cy="649287"/>
          </a:xfrm>
        </p:spPr>
        <p:txBody>
          <a:bodyPr/>
          <a:lstStyle/>
          <a:p>
            <a:pPr lvl="0"/>
            <a:endParaRPr lang="en-US"/>
          </a:p>
        </p:txBody>
      </p:sp>
      <p:sp>
        <p:nvSpPr>
          <p:cNvPr id="10" name="Content Placeholder 3">
            <a:extLst>
              <a:ext uri="{FF2B5EF4-FFF2-40B4-BE49-F238E27FC236}">
                <a16:creationId xmlns:a16="http://schemas.microsoft.com/office/drawing/2014/main" id="{78ED4312-0FF5-4666-B9F7-422C618B0BE7}"/>
              </a:ext>
            </a:extLst>
          </p:cNvPr>
          <p:cNvSpPr>
            <a:spLocks noGrp="1"/>
          </p:cNvSpPr>
          <p:nvPr>
            <p:ph sz="quarter" idx="16"/>
          </p:nvPr>
        </p:nvSpPr>
        <p:spPr>
          <a:xfrm>
            <a:off x="960439" y="3104357"/>
            <a:ext cx="1447482" cy="649287"/>
          </a:xfrm>
        </p:spPr>
        <p:txBody>
          <a:bodyPr/>
          <a:lstStyle/>
          <a:p>
            <a:pPr lvl="0"/>
            <a:endParaRPr lang="en-US"/>
          </a:p>
        </p:txBody>
      </p:sp>
      <p:sp>
        <p:nvSpPr>
          <p:cNvPr id="11" name="Content Placeholder 3">
            <a:extLst>
              <a:ext uri="{FF2B5EF4-FFF2-40B4-BE49-F238E27FC236}">
                <a16:creationId xmlns:a16="http://schemas.microsoft.com/office/drawing/2014/main" id="{2FC19E48-5FAF-4794-B1C0-FA9691A1A9BA}"/>
              </a:ext>
            </a:extLst>
          </p:cNvPr>
          <p:cNvSpPr>
            <a:spLocks noGrp="1"/>
          </p:cNvSpPr>
          <p:nvPr>
            <p:ph sz="quarter" idx="17"/>
          </p:nvPr>
        </p:nvSpPr>
        <p:spPr>
          <a:xfrm>
            <a:off x="2682559" y="3104357"/>
            <a:ext cx="1447482" cy="649287"/>
          </a:xfrm>
        </p:spPr>
        <p:txBody>
          <a:bodyPr/>
          <a:lstStyle/>
          <a:p>
            <a:pPr lvl="0"/>
            <a:endParaRPr lang="en-US"/>
          </a:p>
        </p:txBody>
      </p:sp>
      <p:sp>
        <p:nvSpPr>
          <p:cNvPr id="12" name="Content Placeholder 3">
            <a:extLst>
              <a:ext uri="{FF2B5EF4-FFF2-40B4-BE49-F238E27FC236}">
                <a16:creationId xmlns:a16="http://schemas.microsoft.com/office/drawing/2014/main" id="{721CF70F-EE5A-4368-BB86-6EAE2D7C72C2}"/>
              </a:ext>
            </a:extLst>
          </p:cNvPr>
          <p:cNvSpPr>
            <a:spLocks noGrp="1"/>
          </p:cNvSpPr>
          <p:nvPr>
            <p:ph sz="quarter" idx="18"/>
          </p:nvPr>
        </p:nvSpPr>
        <p:spPr>
          <a:xfrm>
            <a:off x="4404679" y="3104356"/>
            <a:ext cx="1447482" cy="649287"/>
          </a:xfrm>
        </p:spPr>
        <p:txBody>
          <a:bodyPr/>
          <a:lstStyle/>
          <a:p>
            <a:pPr lvl="0"/>
            <a:endParaRPr lang="en-US"/>
          </a:p>
        </p:txBody>
      </p:sp>
    </p:spTree>
    <p:extLst>
      <p:ext uri="{BB962C8B-B14F-4D97-AF65-F5344CB8AC3E}">
        <p14:creationId xmlns:p14="http://schemas.microsoft.com/office/powerpoint/2010/main" val="1285500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6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E5569C1B-69F1-4FAF-8FAD-B12E11670611}"/>
              </a:ext>
            </a:extLst>
          </p:cNvPr>
          <p:cNvSpPr>
            <a:spLocks noGrp="1"/>
          </p:cNvSpPr>
          <p:nvPr>
            <p:ph sz="quarter" idx="11"/>
          </p:nvPr>
        </p:nvSpPr>
        <p:spPr>
          <a:xfrm>
            <a:off x="7010718" y="1434369"/>
            <a:ext cx="2590800" cy="990600"/>
          </a:xfrm>
        </p:spPr>
        <p:txBody>
          <a:bodyPr/>
          <a:lstStyle/>
          <a:p>
            <a:pPr lvl="0"/>
            <a:endParaRPr lang="en-US"/>
          </a:p>
        </p:txBody>
      </p:sp>
      <p:sp>
        <p:nvSpPr>
          <p:cNvPr id="6" name="TextBox 5">
            <a:extLst>
              <a:ext uri="{FF2B5EF4-FFF2-40B4-BE49-F238E27FC236}">
                <a16:creationId xmlns:a16="http://schemas.microsoft.com/office/drawing/2014/main" id="{9DCBDB55-9E73-4147-9458-0267D36F199B}"/>
              </a:ext>
              <a:ext uri="{C183D7F6-B498-43B3-948B-1728B52AA6E4}">
                <adec:decorative xmlns:adec="http://schemas.microsoft.com/office/drawing/2017/decorative" val="1"/>
              </a:ext>
            </a:extLst>
          </p:cNvPr>
          <p:cNvSpPr txBox="1"/>
          <p:nvPr userDrawn="1"/>
        </p:nvSpPr>
        <p:spPr>
          <a:xfrm>
            <a:off x="1323369" y="3698543"/>
            <a:ext cx="4613407" cy="1481328"/>
          </a:xfrm>
          <a:prstGeom prst="rect">
            <a:avLst/>
          </a:prstGeom>
          <a:noFill/>
          <a:ln>
            <a:solidFill>
              <a:schemeClr val="accent3"/>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6A6A6"/>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274639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252708140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7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5DA3A8D-235C-4AF8-8765-03FD6E64100E}"/>
              </a:ext>
            </a:extLst>
          </p:cNvPr>
          <p:cNvSpPr>
            <a:spLocks noGrp="1"/>
          </p:cNvSpPr>
          <p:nvPr>
            <p:ph sz="quarter" idx="11"/>
          </p:nvPr>
        </p:nvSpPr>
        <p:spPr>
          <a:xfrm>
            <a:off x="6904039" y="1435100"/>
            <a:ext cx="1980882" cy="789940"/>
          </a:xfrm>
        </p:spPr>
        <p:txBody>
          <a:bodyPr/>
          <a:lstStyle/>
          <a:p>
            <a:pPr lvl="0"/>
            <a:endParaRPr lang="en-US"/>
          </a:p>
        </p:txBody>
      </p:sp>
      <p:sp>
        <p:nvSpPr>
          <p:cNvPr id="6" name="Content Placeholder 4">
            <a:extLst>
              <a:ext uri="{FF2B5EF4-FFF2-40B4-BE49-F238E27FC236}">
                <a16:creationId xmlns:a16="http://schemas.microsoft.com/office/drawing/2014/main" id="{A9AC35B8-BAC5-46E0-97E3-9E6C0E26DA21}"/>
              </a:ext>
            </a:extLst>
          </p:cNvPr>
          <p:cNvSpPr>
            <a:spLocks noGrp="1"/>
          </p:cNvSpPr>
          <p:nvPr>
            <p:ph sz="quarter" idx="12"/>
          </p:nvPr>
        </p:nvSpPr>
        <p:spPr>
          <a:xfrm>
            <a:off x="7010719" y="2501900"/>
            <a:ext cx="1980882" cy="789940"/>
          </a:xfrm>
        </p:spPr>
        <p:txBody>
          <a:bodyPr/>
          <a:lstStyle/>
          <a:p>
            <a:pPr lvl="0"/>
            <a:endParaRPr lang="en-US"/>
          </a:p>
        </p:txBody>
      </p:sp>
    </p:spTree>
    <p:extLst>
      <p:ext uri="{BB962C8B-B14F-4D97-AF65-F5344CB8AC3E}">
        <p14:creationId xmlns:p14="http://schemas.microsoft.com/office/powerpoint/2010/main" val="42014026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0984539"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176213" indent="-176213">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9D2E4ECC-76BE-4758-9497-E29804CF8307}"/>
              </a:ext>
            </a:extLst>
          </p:cNvPr>
          <p:cNvSpPr>
            <a:spLocks noGrp="1"/>
          </p:cNvSpPr>
          <p:nvPr>
            <p:ph sz="quarter" idx="11"/>
          </p:nvPr>
        </p:nvSpPr>
        <p:spPr>
          <a:xfrm>
            <a:off x="1096963" y="3429001"/>
            <a:ext cx="1356677" cy="472440"/>
          </a:xfrm>
        </p:spPr>
        <p:txBody>
          <a:bodyPr/>
          <a:lstStyle/>
          <a:p>
            <a:pPr lvl="0"/>
            <a:endParaRPr lang="en-US"/>
          </a:p>
        </p:txBody>
      </p:sp>
      <p:sp>
        <p:nvSpPr>
          <p:cNvPr id="6" name="Content Placeholder 4">
            <a:extLst>
              <a:ext uri="{FF2B5EF4-FFF2-40B4-BE49-F238E27FC236}">
                <a16:creationId xmlns:a16="http://schemas.microsoft.com/office/drawing/2014/main" id="{B2FC2A78-03F7-4753-8AB7-4BCF6EBF2A42}"/>
              </a:ext>
            </a:extLst>
          </p:cNvPr>
          <p:cNvSpPr>
            <a:spLocks noGrp="1"/>
          </p:cNvSpPr>
          <p:nvPr>
            <p:ph sz="quarter" idx="12"/>
          </p:nvPr>
        </p:nvSpPr>
        <p:spPr>
          <a:xfrm>
            <a:off x="2727643" y="3429001"/>
            <a:ext cx="1356677" cy="472440"/>
          </a:xfrm>
        </p:spPr>
        <p:txBody>
          <a:bodyPr/>
          <a:lstStyle/>
          <a:p>
            <a:pPr lvl="0"/>
            <a:endParaRPr lang="en-US"/>
          </a:p>
        </p:txBody>
      </p:sp>
      <p:sp>
        <p:nvSpPr>
          <p:cNvPr id="7" name="Content Placeholder 4">
            <a:extLst>
              <a:ext uri="{FF2B5EF4-FFF2-40B4-BE49-F238E27FC236}">
                <a16:creationId xmlns:a16="http://schemas.microsoft.com/office/drawing/2014/main" id="{70F945DA-98F0-48B3-B9D2-2C70E222D388}"/>
              </a:ext>
            </a:extLst>
          </p:cNvPr>
          <p:cNvSpPr>
            <a:spLocks noGrp="1"/>
          </p:cNvSpPr>
          <p:nvPr>
            <p:ph sz="quarter" idx="13"/>
          </p:nvPr>
        </p:nvSpPr>
        <p:spPr>
          <a:xfrm>
            <a:off x="4480243" y="3411691"/>
            <a:ext cx="1356677" cy="472440"/>
          </a:xfrm>
        </p:spPr>
        <p:txBody>
          <a:bodyPr/>
          <a:lstStyle/>
          <a:p>
            <a:pPr lvl="0"/>
            <a:endParaRPr lang="en-US"/>
          </a:p>
        </p:txBody>
      </p:sp>
      <p:sp>
        <p:nvSpPr>
          <p:cNvPr id="8" name="TextBox 7">
            <a:extLst>
              <a:ext uri="{FF2B5EF4-FFF2-40B4-BE49-F238E27FC236}">
                <a16:creationId xmlns:a16="http://schemas.microsoft.com/office/drawing/2014/main" id="{D080E7FE-D7D0-403A-85E8-3233BF32F2C9}"/>
              </a:ext>
              <a:ext uri="{C183D7F6-B498-43B3-948B-1728B52AA6E4}">
                <adec:decorative xmlns:adec="http://schemas.microsoft.com/office/drawing/2017/decorative" val="1"/>
              </a:ext>
            </a:extLst>
          </p:cNvPr>
          <p:cNvSpPr txBox="1"/>
          <p:nvPr userDrawn="1"/>
        </p:nvSpPr>
        <p:spPr>
          <a:xfrm>
            <a:off x="1106789" y="4721675"/>
            <a:ext cx="4613407" cy="923544"/>
          </a:xfrm>
          <a:prstGeom prst="rect">
            <a:avLst/>
          </a:prstGeom>
          <a:noFill/>
          <a:ln>
            <a:solidFill>
              <a:schemeClr val="accent3"/>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6A6A6"/>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472027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9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0984539"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176213" indent="-176213">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FB0F7EA-47D8-49EF-9975-AA17A5D39D3E}"/>
              </a:ext>
            </a:extLst>
          </p:cNvPr>
          <p:cNvSpPr>
            <a:spLocks noGrp="1"/>
          </p:cNvSpPr>
          <p:nvPr>
            <p:ph sz="quarter" idx="11"/>
          </p:nvPr>
        </p:nvSpPr>
        <p:spPr>
          <a:xfrm>
            <a:off x="746125" y="3322639"/>
            <a:ext cx="1768475" cy="624522"/>
          </a:xfrm>
        </p:spPr>
        <p:txBody>
          <a:bodyPr/>
          <a:lstStyle/>
          <a:p>
            <a:pPr lvl="0"/>
            <a:endParaRPr lang="en-US"/>
          </a:p>
        </p:txBody>
      </p:sp>
    </p:spTree>
    <p:extLst>
      <p:ext uri="{BB962C8B-B14F-4D97-AF65-F5344CB8AC3E}">
        <p14:creationId xmlns:p14="http://schemas.microsoft.com/office/powerpoint/2010/main" val="107601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23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0E42789-BB41-4001-A5C8-CD0A394111E7}"/>
              </a:ext>
            </a:extLst>
          </p:cNvPr>
          <p:cNvSpPr>
            <a:spLocks noGrp="1"/>
          </p:cNvSpPr>
          <p:nvPr>
            <p:ph sz="quarter" idx="10"/>
          </p:nvPr>
        </p:nvSpPr>
        <p:spPr>
          <a:xfrm>
            <a:off x="746125" y="1463675"/>
            <a:ext cx="1585595" cy="487045"/>
          </a:xfrm>
        </p:spPr>
        <p:txBody>
          <a:bodyPr/>
          <a:lstStyle/>
          <a:p>
            <a:pPr lvl="0"/>
            <a:endParaRPr lang="en-US"/>
          </a:p>
        </p:txBody>
      </p:sp>
      <p:sp>
        <p:nvSpPr>
          <p:cNvPr id="5" name="Content Placeholder 3">
            <a:extLst>
              <a:ext uri="{FF2B5EF4-FFF2-40B4-BE49-F238E27FC236}">
                <a16:creationId xmlns:a16="http://schemas.microsoft.com/office/drawing/2014/main" id="{F12AAB78-5E62-4331-89C4-05A09EC34D9E}"/>
              </a:ext>
            </a:extLst>
          </p:cNvPr>
          <p:cNvSpPr>
            <a:spLocks noGrp="1"/>
          </p:cNvSpPr>
          <p:nvPr>
            <p:ph sz="quarter" idx="11"/>
          </p:nvPr>
        </p:nvSpPr>
        <p:spPr>
          <a:xfrm>
            <a:off x="2574925" y="1463675"/>
            <a:ext cx="1585595" cy="487045"/>
          </a:xfrm>
        </p:spPr>
        <p:txBody>
          <a:bodyPr/>
          <a:lstStyle/>
          <a:p>
            <a:pPr lvl="0"/>
            <a:endParaRPr lang="en-US"/>
          </a:p>
        </p:txBody>
      </p:sp>
      <p:sp>
        <p:nvSpPr>
          <p:cNvPr id="6" name="Content Placeholder 3">
            <a:extLst>
              <a:ext uri="{FF2B5EF4-FFF2-40B4-BE49-F238E27FC236}">
                <a16:creationId xmlns:a16="http://schemas.microsoft.com/office/drawing/2014/main" id="{873E648E-1913-4FC8-ABD3-5EEC498CB573}"/>
              </a:ext>
            </a:extLst>
          </p:cNvPr>
          <p:cNvSpPr>
            <a:spLocks noGrp="1"/>
          </p:cNvSpPr>
          <p:nvPr>
            <p:ph sz="quarter" idx="12"/>
          </p:nvPr>
        </p:nvSpPr>
        <p:spPr>
          <a:xfrm>
            <a:off x="4531523" y="1463674"/>
            <a:ext cx="1585595" cy="487045"/>
          </a:xfrm>
        </p:spPr>
        <p:txBody>
          <a:bodyPr/>
          <a:lstStyle/>
          <a:p>
            <a:pPr lvl="0"/>
            <a:endParaRPr lang="en-US"/>
          </a:p>
        </p:txBody>
      </p:sp>
      <p:sp>
        <p:nvSpPr>
          <p:cNvPr id="7" name="Content Placeholder 3">
            <a:extLst>
              <a:ext uri="{FF2B5EF4-FFF2-40B4-BE49-F238E27FC236}">
                <a16:creationId xmlns:a16="http://schemas.microsoft.com/office/drawing/2014/main" id="{9194B9B0-5F90-49E6-B568-0DFD6918CC8E}"/>
              </a:ext>
            </a:extLst>
          </p:cNvPr>
          <p:cNvSpPr>
            <a:spLocks noGrp="1"/>
          </p:cNvSpPr>
          <p:nvPr>
            <p:ph sz="quarter" idx="13"/>
          </p:nvPr>
        </p:nvSpPr>
        <p:spPr>
          <a:xfrm>
            <a:off x="6488121" y="1463674"/>
            <a:ext cx="1585595" cy="487045"/>
          </a:xfrm>
        </p:spPr>
        <p:txBody>
          <a:bodyPr/>
          <a:lstStyle/>
          <a:p>
            <a:pPr lvl="0"/>
            <a:endParaRPr lang="en-US"/>
          </a:p>
        </p:txBody>
      </p:sp>
      <p:sp>
        <p:nvSpPr>
          <p:cNvPr id="8" name="Content Placeholder 3">
            <a:extLst>
              <a:ext uri="{FF2B5EF4-FFF2-40B4-BE49-F238E27FC236}">
                <a16:creationId xmlns:a16="http://schemas.microsoft.com/office/drawing/2014/main" id="{7A1E1FD0-5B45-449A-9B4E-08485DF14B32}"/>
              </a:ext>
            </a:extLst>
          </p:cNvPr>
          <p:cNvSpPr>
            <a:spLocks noGrp="1"/>
          </p:cNvSpPr>
          <p:nvPr>
            <p:ph sz="quarter" idx="14"/>
          </p:nvPr>
        </p:nvSpPr>
        <p:spPr>
          <a:xfrm>
            <a:off x="8402483" y="1463673"/>
            <a:ext cx="1585595" cy="487045"/>
          </a:xfrm>
        </p:spPr>
        <p:txBody>
          <a:bodyPr/>
          <a:lstStyle/>
          <a:p>
            <a:pPr lvl="0"/>
            <a:endParaRPr lang="en-US"/>
          </a:p>
        </p:txBody>
      </p:sp>
      <p:sp>
        <p:nvSpPr>
          <p:cNvPr id="9" name="Content Placeholder 3">
            <a:extLst>
              <a:ext uri="{FF2B5EF4-FFF2-40B4-BE49-F238E27FC236}">
                <a16:creationId xmlns:a16="http://schemas.microsoft.com/office/drawing/2014/main" id="{7A973021-A2B3-4FCD-B751-529DA243071C}"/>
              </a:ext>
            </a:extLst>
          </p:cNvPr>
          <p:cNvSpPr>
            <a:spLocks noGrp="1"/>
          </p:cNvSpPr>
          <p:nvPr>
            <p:ph sz="quarter" idx="15"/>
          </p:nvPr>
        </p:nvSpPr>
        <p:spPr>
          <a:xfrm>
            <a:off x="746125" y="2271395"/>
            <a:ext cx="1585595" cy="487045"/>
          </a:xfrm>
        </p:spPr>
        <p:txBody>
          <a:bodyPr/>
          <a:lstStyle/>
          <a:p>
            <a:pPr lvl="0"/>
            <a:endParaRPr lang="en-US"/>
          </a:p>
        </p:txBody>
      </p:sp>
      <p:sp>
        <p:nvSpPr>
          <p:cNvPr id="10" name="Content Placeholder 3">
            <a:extLst>
              <a:ext uri="{FF2B5EF4-FFF2-40B4-BE49-F238E27FC236}">
                <a16:creationId xmlns:a16="http://schemas.microsoft.com/office/drawing/2014/main" id="{F2CE4998-A34F-4127-863C-B2A15269D1AF}"/>
              </a:ext>
            </a:extLst>
          </p:cNvPr>
          <p:cNvSpPr>
            <a:spLocks noGrp="1"/>
          </p:cNvSpPr>
          <p:nvPr>
            <p:ph sz="quarter" idx="16"/>
          </p:nvPr>
        </p:nvSpPr>
        <p:spPr>
          <a:xfrm>
            <a:off x="2945928" y="2155990"/>
            <a:ext cx="1585595" cy="487045"/>
          </a:xfrm>
        </p:spPr>
        <p:txBody>
          <a:bodyPr/>
          <a:lstStyle/>
          <a:p>
            <a:pPr lvl="0"/>
            <a:endParaRPr lang="en-US"/>
          </a:p>
        </p:txBody>
      </p:sp>
      <p:cxnSp>
        <p:nvCxnSpPr>
          <p:cNvPr id="12" name="Straight Connector 11">
            <a:extLst>
              <a:ext uri="{FF2B5EF4-FFF2-40B4-BE49-F238E27FC236}">
                <a16:creationId xmlns:a16="http://schemas.microsoft.com/office/drawing/2014/main" id="{862DDA14-40D2-4355-8A01-56D905B27C2C}"/>
              </a:ext>
              <a:ext uri="{C183D7F6-B498-43B3-948B-1728B52AA6E4}">
                <adec:decorative xmlns:adec="http://schemas.microsoft.com/office/drawing/2017/decorative" val="1"/>
              </a:ext>
            </a:extLst>
          </p:cNvPr>
          <p:cNvCxnSpPr>
            <a:cxnSpLocks/>
          </p:cNvCxnSpPr>
          <p:nvPr userDrawn="1"/>
        </p:nvCxnSpPr>
        <p:spPr>
          <a:xfrm>
            <a:off x="8085958" y="1787846"/>
            <a:ext cx="0" cy="1008036"/>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3246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24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0B3768D-E351-55C0-376A-2A2581624906}"/>
              </a:ext>
            </a:extLst>
          </p:cNvPr>
          <p:cNvSpPr>
            <a:spLocks noGrp="1"/>
          </p:cNvSpPr>
          <p:nvPr>
            <p:ph sz="quarter" idx="10"/>
          </p:nvPr>
        </p:nvSpPr>
        <p:spPr>
          <a:xfrm>
            <a:off x="974725" y="1889125"/>
            <a:ext cx="2297113" cy="528638"/>
          </a:xfrm>
        </p:spPr>
        <p:txBody>
          <a:bodyPr/>
          <a:lstStyle/>
          <a:p>
            <a:pPr lvl="0"/>
            <a:endParaRPr lang="en-US"/>
          </a:p>
        </p:txBody>
      </p:sp>
    </p:spTree>
    <p:extLst>
      <p:ext uri="{BB962C8B-B14F-4D97-AF65-F5344CB8AC3E}">
        <p14:creationId xmlns:p14="http://schemas.microsoft.com/office/powerpoint/2010/main" val="2332650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0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DA47FFFD-38F4-1DF7-4CDC-C0E3AA0603FA}"/>
              </a:ext>
            </a:extLst>
          </p:cNvPr>
          <p:cNvSpPr>
            <a:spLocks noGrp="1"/>
          </p:cNvSpPr>
          <p:nvPr>
            <p:ph sz="quarter" idx="11"/>
          </p:nvPr>
        </p:nvSpPr>
        <p:spPr>
          <a:xfrm>
            <a:off x="254000" y="6238875"/>
            <a:ext cx="1543685" cy="508000"/>
          </a:xfrm>
        </p:spPr>
        <p:txBody>
          <a:bodyPr/>
          <a:lstStyle/>
          <a:p>
            <a:pPr lvl="0"/>
            <a:endParaRPr lang="en-US"/>
          </a:p>
        </p:txBody>
      </p:sp>
      <p:sp>
        <p:nvSpPr>
          <p:cNvPr id="6" name="Content Placeholder 2">
            <a:extLst>
              <a:ext uri="{FF2B5EF4-FFF2-40B4-BE49-F238E27FC236}">
                <a16:creationId xmlns:a16="http://schemas.microsoft.com/office/drawing/2014/main" id="{6F9195D7-0C48-1D21-4DFF-F1F62EC5555E}"/>
              </a:ext>
            </a:extLst>
          </p:cNvPr>
          <p:cNvSpPr>
            <a:spLocks noGrp="1"/>
          </p:cNvSpPr>
          <p:nvPr>
            <p:ph sz="quarter" idx="12"/>
          </p:nvPr>
        </p:nvSpPr>
        <p:spPr>
          <a:xfrm>
            <a:off x="1962679" y="6238875"/>
            <a:ext cx="1543685" cy="508000"/>
          </a:xfrm>
        </p:spPr>
        <p:txBody>
          <a:bodyPr/>
          <a:lstStyle/>
          <a:p>
            <a:pPr lvl="0"/>
            <a:endParaRPr lang="en-US"/>
          </a:p>
        </p:txBody>
      </p:sp>
      <p:sp>
        <p:nvSpPr>
          <p:cNvPr id="7" name="Content Placeholder 2">
            <a:extLst>
              <a:ext uri="{FF2B5EF4-FFF2-40B4-BE49-F238E27FC236}">
                <a16:creationId xmlns:a16="http://schemas.microsoft.com/office/drawing/2014/main" id="{B0015AEC-75A8-B2BC-C3FF-D102553A1EEB}"/>
              </a:ext>
            </a:extLst>
          </p:cNvPr>
          <p:cNvSpPr>
            <a:spLocks noGrp="1"/>
          </p:cNvSpPr>
          <p:nvPr>
            <p:ph sz="quarter" idx="13"/>
          </p:nvPr>
        </p:nvSpPr>
        <p:spPr>
          <a:xfrm>
            <a:off x="3671358" y="6238875"/>
            <a:ext cx="1543685" cy="508000"/>
          </a:xfrm>
        </p:spPr>
        <p:txBody>
          <a:bodyPr/>
          <a:lstStyle/>
          <a:p>
            <a:pPr lvl="0"/>
            <a:endParaRPr lang="en-US"/>
          </a:p>
        </p:txBody>
      </p:sp>
      <p:sp>
        <p:nvSpPr>
          <p:cNvPr id="8" name="Content Placeholder 2">
            <a:extLst>
              <a:ext uri="{FF2B5EF4-FFF2-40B4-BE49-F238E27FC236}">
                <a16:creationId xmlns:a16="http://schemas.microsoft.com/office/drawing/2014/main" id="{CEB02210-4A20-213D-FDD4-B75D662FDD01}"/>
              </a:ext>
            </a:extLst>
          </p:cNvPr>
          <p:cNvSpPr>
            <a:spLocks noGrp="1"/>
          </p:cNvSpPr>
          <p:nvPr>
            <p:ph sz="quarter" idx="14"/>
          </p:nvPr>
        </p:nvSpPr>
        <p:spPr>
          <a:xfrm>
            <a:off x="5380037" y="6238875"/>
            <a:ext cx="1543685" cy="508000"/>
          </a:xfrm>
        </p:spPr>
        <p:txBody>
          <a:bodyPr/>
          <a:lstStyle/>
          <a:p>
            <a:pPr lvl="0"/>
            <a:endParaRPr lang="en-US"/>
          </a:p>
        </p:txBody>
      </p:sp>
      <p:sp>
        <p:nvSpPr>
          <p:cNvPr id="9" name="Content Placeholder 2">
            <a:extLst>
              <a:ext uri="{FF2B5EF4-FFF2-40B4-BE49-F238E27FC236}">
                <a16:creationId xmlns:a16="http://schemas.microsoft.com/office/drawing/2014/main" id="{600A5310-4954-7683-511C-0760C5599B21}"/>
              </a:ext>
            </a:extLst>
          </p:cNvPr>
          <p:cNvSpPr>
            <a:spLocks noGrp="1"/>
          </p:cNvSpPr>
          <p:nvPr>
            <p:ph sz="quarter" idx="15"/>
          </p:nvPr>
        </p:nvSpPr>
        <p:spPr>
          <a:xfrm>
            <a:off x="7088716" y="6238875"/>
            <a:ext cx="1543685" cy="508000"/>
          </a:xfrm>
        </p:spPr>
        <p:txBody>
          <a:bodyPr/>
          <a:lstStyle/>
          <a:p>
            <a:pPr lvl="0"/>
            <a:endParaRPr lang="en-US"/>
          </a:p>
        </p:txBody>
      </p:sp>
      <p:sp>
        <p:nvSpPr>
          <p:cNvPr id="10" name="Content Placeholder 2">
            <a:extLst>
              <a:ext uri="{FF2B5EF4-FFF2-40B4-BE49-F238E27FC236}">
                <a16:creationId xmlns:a16="http://schemas.microsoft.com/office/drawing/2014/main" id="{199758AF-7A46-25E8-89D3-906922D3493D}"/>
              </a:ext>
            </a:extLst>
          </p:cNvPr>
          <p:cNvSpPr>
            <a:spLocks noGrp="1"/>
          </p:cNvSpPr>
          <p:nvPr>
            <p:ph sz="quarter" idx="16"/>
          </p:nvPr>
        </p:nvSpPr>
        <p:spPr>
          <a:xfrm>
            <a:off x="8797395" y="6238875"/>
            <a:ext cx="1543685" cy="508000"/>
          </a:xfrm>
        </p:spPr>
        <p:txBody>
          <a:bodyPr/>
          <a:lstStyle/>
          <a:p>
            <a:pPr lvl="0"/>
            <a:endParaRPr lang="en-US"/>
          </a:p>
        </p:txBody>
      </p:sp>
      <p:sp>
        <p:nvSpPr>
          <p:cNvPr id="11" name="Content Placeholder 2">
            <a:extLst>
              <a:ext uri="{FF2B5EF4-FFF2-40B4-BE49-F238E27FC236}">
                <a16:creationId xmlns:a16="http://schemas.microsoft.com/office/drawing/2014/main" id="{9E826835-C77B-BB29-4776-A2F9D33BCE5F}"/>
              </a:ext>
            </a:extLst>
          </p:cNvPr>
          <p:cNvSpPr>
            <a:spLocks noGrp="1"/>
          </p:cNvSpPr>
          <p:nvPr>
            <p:ph sz="quarter" idx="17"/>
          </p:nvPr>
        </p:nvSpPr>
        <p:spPr>
          <a:xfrm>
            <a:off x="10506075" y="6238875"/>
            <a:ext cx="1543685" cy="508000"/>
          </a:xfrm>
        </p:spPr>
        <p:txBody>
          <a:bodyPr/>
          <a:lstStyle/>
          <a:p>
            <a:pPr lvl="0"/>
            <a:endParaRPr lang="en-US"/>
          </a:p>
        </p:txBody>
      </p:sp>
    </p:spTree>
    <p:extLst>
      <p:ext uri="{BB962C8B-B14F-4D97-AF65-F5344CB8AC3E}">
        <p14:creationId xmlns:p14="http://schemas.microsoft.com/office/powerpoint/2010/main" val="5892783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55469"/>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323545F2-BD48-1D6F-6A13-B4DCF4F9F025}"/>
              </a:ext>
            </a:extLst>
          </p:cNvPr>
          <p:cNvSpPr>
            <a:spLocks noGrp="1"/>
          </p:cNvSpPr>
          <p:nvPr>
            <p:ph sz="quarter" idx="11"/>
          </p:nvPr>
        </p:nvSpPr>
        <p:spPr>
          <a:xfrm>
            <a:off x="229162" y="5792993"/>
            <a:ext cx="986454" cy="344245"/>
          </a:xfrm>
        </p:spPr>
        <p:txBody>
          <a:bodyPr/>
          <a:lstStyle/>
          <a:p>
            <a:pPr lvl="0"/>
            <a:endParaRPr lang="en-US"/>
          </a:p>
        </p:txBody>
      </p:sp>
      <p:sp>
        <p:nvSpPr>
          <p:cNvPr id="6" name="Content Placeholder 4">
            <a:extLst>
              <a:ext uri="{FF2B5EF4-FFF2-40B4-BE49-F238E27FC236}">
                <a16:creationId xmlns:a16="http://schemas.microsoft.com/office/drawing/2014/main" id="{04DA173F-37CE-1262-CA86-576DF8BDE2E4}"/>
              </a:ext>
            </a:extLst>
          </p:cNvPr>
          <p:cNvSpPr>
            <a:spLocks noGrp="1"/>
          </p:cNvSpPr>
          <p:nvPr>
            <p:ph sz="quarter" idx="12"/>
          </p:nvPr>
        </p:nvSpPr>
        <p:spPr>
          <a:xfrm>
            <a:off x="1423033" y="6389388"/>
            <a:ext cx="986454" cy="344245"/>
          </a:xfrm>
        </p:spPr>
        <p:txBody>
          <a:bodyPr/>
          <a:lstStyle/>
          <a:p>
            <a:pPr lvl="0"/>
            <a:endParaRPr lang="en-US"/>
          </a:p>
        </p:txBody>
      </p:sp>
      <p:sp>
        <p:nvSpPr>
          <p:cNvPr id="7" name="Content Placeholder 4">
            <a:extLst>
              <a:ext uri="{FF2B5EF4-FFF2-40B4-BE49-F238E27FC236}">
                <a16:creationId xmlns:a16="http://schemas.microsoft.com/office/drawing/2014/main" id="{945581BE-869C-2930-656A-ED21E24DF8D7}"/>
              </a:ext>
            </a:extLst>
          </p:cNvPr>
          <p:cNvSpPr>
            <a:spLocks noGrp="1"/>
          </p:cNvSpPr>
          <p:nvPr>
            <p:ph sz="quarter" idx="13"/>
          </p:nvPr>
        </p:nvSpPr>
        <p:spPr>
          <a:xfrm>
            <a:off x="1423033" y="5814181"/>
            <a:ext cx="986454" cy="344245"/>
          </a:xfrm>
        </p:spPr>
        <p:txBody>
          <a:bodyPr/>
          <a:lstStyle/>
          <a:p>
            <a:pPr lvl="0"/>
            <a:endParaRPr lang="en-US"/>
          </a:p>
        </p:txBody>
      </p:sp>
      <p:sp>
        <p:nvSpPr>
          <p:cNvPr id="8" name="Content Placeholder 4">
            <a:extLst>
              <a:ext uri="{FF2B5EF4-FFF2-40B4-BE49-F238E27FC236}">
                <a16:creationId xmlns:a16="http://schemas.microsoft.com/office/drawing/2014/main" id="{29A73BE1-4C8D-F00C-F0DC-E832EA4DBB05}"/>
              </a:ext>
            </a:extLst>
          </p:cNvPr>
          <p:cNvSpPr>
            <a:spLocks noGrp="1"/>
          </p:cNvSpPr>
          <p:nvPr>
            <p:ph sz="quarter" idx="14"/>
          </p:nvPr>
        </p:nvSpPr>
        <p:spPr>
          <a:xfrm>
            <a:off x="2616904" y="6389388"/>
            <a:ext cx="986454" cy="344245"/>
          </a:xfrm>
        </p:spPr>
        <p:txBody>
          <a:bodyPr/>
          <a:lstStyle/>
          <a:p>
            <a:pPr lvl="0"/>
            <a:endParaRPr lang="en-US"/>
          </a:p>
        </p:txBody>
      </p:sp>
      <p:sp>
        <p:nvSpPr>
          <p:cNvPr id="9" name="Content Placeholder 4">
            <a:extLst>
              <a:ext uri="{FF2B5EF4-FFF2-40B4-BE49-F238E27FC236}">
                <a16:creationId xmlns:a16="http://schemas.microsoft.com/office/drawing/2014/main" id="{E3B08379-14CE-E963-FD13-7D825AF9AAD7}"/>
              </a:ext>
            </a:extLst>
          </p:cNvPr>
          <p:cNvSpPr>
            <a:spLocks noGrp="1"/>
          </p:cNvSpPr>
          <p:nvPr>
            <p:ph sz="quarter" idx="15"/>
          </p:nvPr>
        </p:nvSpPr>
        <p:spPr>
          <a:xfrm>
            <a:off x="2616904" y="5813853"/>
            <a:ext cx="986454" cy="344245"/>
          </a:xfrm>
        </p:spPr>
        <p:txBody>
          <a:bodyPr/>
          <a:lstStyle/>
          <a:p>
            <a:pPr lvl="0"/>
            <a:endParaRPr lang="en-US"/>
          </a:p>
        </p:txBody>
      </p:sp>
      <p:sp>
        <p:nvSpPr>
          <p:cNvPr id="10" name="Content Placeholder 4">
            <a:extLst>
              <a:ext uri="{FF2B5EF4-FFF2-40B4-BE49-F238E27FC236}">
                <a16:creationId xmlns:a16="http://schemas.microsoft.com/office/drawing/2014/main" id="{A65453A6-C589-D3C5-4FE1-1976D7E733AB}"/>
              </a:ext>
            </a:extLst>
          </p:cNvPr>
          <p:cNvSpPr>
            <a:spLocks noGrp="1"/>
          </p:cNvSpPr>
          <p:nvPr>
            <p:ph sz="quarter" idx="16"/>
          </p:nvPr>
        </p:nvSpPr>
        <p:spPr>
          <a:xfrm>
            <a:off x="3735596" y="5813853"/>
            <a:ext cx="986454" cy="344245"/>
          </a:xfrm>
        </p:spPr>
        <p:txBody>
          <a:bodyPr/>
          <a:lstStyle/>
          <a:p>
            <a:pPr lvl="0"/>
            <a:endParaRPr lang="en-US"/>
          </a:p>
        </p:txBody>
      </p:sp>
      <p:sp>
        <p:nvSpPr>
          <p:cNvPr id="11" name="Content Placeholder 4">
            <a:extLst>
              <a:ext uri="{FF2B5EF4-FFF2-40B4-BE49-F238E27FC236}">
                <a16:creationId xmlns:a16="http://schemas.microsoft.com/office/drawing/2014/main" id="{EAE57A50-73D1-9729-12F0-C777CA8C5D50}"/>
              </a:ext>
            </a:extLst>
          </p:cNvPr>
          <p:cNvSpPr>
            <a:spLocks noGrp="1"/>
          </p:cNvSpPr>
          <p:nvPr>
            <p:ph sz="quarter" idx="17"/>
          </p:nvPr>
        </p:nvSpPr>
        <p:spPr>
          <a:xfrm>
            <a:off x="3735596" y="6399818"/>
            <a:ext cx="986454" cy="344245"/>
          </a:xfrm>
        </p:spPr>
        <p:txBody>
          <a:bodyPr/>
          <a:lstStyle/>
          <a:p>
            <a:pPr lvl="0"/>
            <a:endParaRPr lang="en-US"/>
          </a:p>
        </p:txBody>
      </p:sp>
      <p:sp>
        <p:nvSpPr>
          <p:cNvPr id="12" name="Content Placeholder 4">
            <a:extLst>
              <a:ext uri="{FF2B5EF4-FFF2-40B4-BE49-F238E27FC236}">
                <a16:creationId xmlns:a16="http://schemas.microsoft.com/office/drawing/2014/main" id="{2944008F-A42C-C204-B593-E6DAC79EB4E8}"/>
              </a:ext>
            </a:extLst>
          </p:cNvPr>
          <p:cNvSpPr>
            <a:spLocks noGrp="1"/>
          </p:cNvSpPr>
          <p:nvPr>
            <p:ph sz="quarter" idx="18"/>
          </p:nvPr>
        </p:nvSpPr>
        <p:spPr>
          <a:xfrm>
            <a:off x="4854288" y="6358097"/>
            <a:ext cx="986454" cy="344245"/>
          </a:xfrm>
        </p:spPr>
        <p:txBody>
          <a:bodyPr/>
          <a:lstStyle/>
          <a:p>
            <a:pPr lvl="0"/>
            <a:endParaRPr lang="en-US"/>
          </a:p>
        </p:txBody>
      </p:sp>
      <p:sp>
        <p:nvSpPr>
          <p:cNvPr id="13" name="Content Placeholder 4">
            <a:extLst>
              <a:ext uri="{FF2B5EF4-FFF2-40B4-BE49-F238E27FC236}">
                <a16:creationId xmlns:a16="http://schemas.microsoft.com/office/drawing/2014/main" id="{66BF9580-840E-0857-8084-2F82F1959B99}"/>
              </a:ext>
            </a:extLst>
          </p:cNvPr>
          <p:cNvSpPr>
            <a:spLocks noGrp="1"/>
          </p:cNvSpPr>
          <p:nvPr>
            <p:ph sz="quarter" idx="19"/>
          </p:nvPr>
        </p:nvSpPr>
        <p:spPr>
          <a:xfrm>
            <a:off x="4854288" y="5835041"/>
            <a:ext cx="986454" cy="344245"/>
          </a:xfrm>
        </p:spPr>
        <p:txBody>
          <a:bodyPr/>
          <a:lstStyle/>
          <a:p>
            <a:pPr lvl="0"/>
            <a:endParaRPr lang="en-US"/>
          </a:p>
        </p:txBody>
      </p:sp>
      <p:sp>
        <p:nvSpPr>
          <p:cNvPr id="14" name="Content Placeholder 4">
            <a:extLst>
              <a:ext uri="{FF2B5EF4-FFF2-40B4-BE49-F238E27FC236}">
                <a16:creationId xmlns:a16="http://schemas.microsoft.com/office/drawing/2014/main" id="{FC06FF3D-ACF5-BDBB-FE0F-C8F608D31481}"/>
              </a:ext>
            </a:extLst>
          </p:cNvPr>
          <p:cNvSpPr>
            <a:spLocks noGrp="1"/>
          </p:cNvSpPr>
          <p:nvPr>
            <p:ph sz="quarter" idx="20"/>
          </p:nvPr>
        </p:nvSpPr>
        <p:spPr>
          <a:xfrm>
            <a:off x="5972980" y="6358096"/>
            <a:ext cx="986454" cy="344245"/>
          </a:xfrm>
        </p:spPr>
        <p:txBody>
          <a:bodyPr/>
          <a:lstStyle/>
          <a:p>
            <a:pPr lvl="0"/>
            <a:endParaRPr lang="en-US"/>
          </a:p>
        </p:txBody>
      </p:sp>
      <p:sp>
        <p:nvSpPr>
          <p:cNvPr id="15" name="Content Placeholder 4">
            <a:extLst>
              <a:ext uri="{FF2B5EF4-FFF2-40B4-BE49-F238E27FC236}">
                <a16:creationId xmlns:a16="http://schemas.microsoft.com/office/drawing/2014/main" id="{34AFA6AF-233B-05AF-7D24-BEB6005DA5A6}"/>
              </a:ext>
            </a:extLst>
          </p:cNvPr>
          <p:cNvSpPr>
            <a:spLocks noGrp="1"/>
          </p:cNvSpPr>
          <p:nvPr>
            <p:ph sz="quarter" idx="21"/>
          </p:nvPr>
        </p:nvSpPr>
        <p:spPr>
          <a:xfrm>
            <a:off x="5904396" y="5835041"/>
            <a:ext cx="986454" cy="344245"/>
          </a:xfrm>
        </p:spPr>
        <p:txBody>
          <a:bodyPr/>
          <a:lstStyle/>
          <a:p>
            <a:pPr lvl="0"/>
            <a:endParaRPr lang="en-US"/>
          </a:p>
        </p:txBody>
      </p:sp>
      <p:sp>
        <p:nvSpPr>
          <p:cNvPr id="16" name="Content Placeholder 4">
            <a:extLst>
              <a:ext uri="{FF2B5EF4-FFF2-40B4-BE49-F238E27FC236}">
                <a16:creationId xmlns:a16="http://schemas.microsoft.com/office/drawing/2014/main" id="{808DC68B-E706-D628-D20A-2ECE138D0979}"/>
              </a:ext>
            </a:extLst>
          </p:cNvPr>
          <p:cNvSpPr>
            <a:spLocks noGrp="1"/>
          </p:cNvSpPr>
          <p:nvPr>
            <p:ph sz="quarter" idx="22"/>
          </p:nvPr>
        </p:nvSpPr>
        <p:spPr>
          <a:xfrm>
            <a:off x="6976725" y="5845471"/>
            <a:ext cx="986454" cy="344245"/>
          </a:xfrm>
        </p:spPr>
        <p:txBody>
          <a:bodyPr/>
          <a:lstStyle/>
          <a:p>
            <a:pPr lvl="0"/>
            <a:endParaRPr lang="en-US"/>
          </a:p>
        </p:txBody>
      </p:sp>
      <p:sp>
        <p:nvSpPr>
          <p:cNvPr id="17" name="Content Placeholder 4">
            <a:extLst>
              <a:ext uri="{FF2B5EF4-FFF2-40B4-BE49-F238E27FC236}">
                <a16:creationId xmlns:a16="http://schemas.microsoft.com/office/drawing/2014/main" id="{23904336-9A7C-B1E9-D5CF-FB7DDEAB3F1B}"/>
              </a:ext>
            </a:extLst>
          </p:cNvPr>
          <p:cNvSpPr>
            <a:spLocks noGrp="1"/>
          </p:cNvSpPr>
          <p:nvPr>
            <p:ph sz="quarter" idx="23"/>
          </p:nvPr>
        </p:nvSpPr>
        <p:spPr>
          <a:xfrm>
            <a:off x="7091672" y="6368199"/>
            <a:ext cx="986454" cy="344245"/>
          </a:xfrm>
        </p:spPr>
        <p:txBody>
          <a:bodyPr/>
          <a:lstStyle/>
          <a:p>
            <a:pPr lvl="0"/>
            <a:endParaRPr lang="en-US"/>
          </a:p>
        </p:txBody>
      </p:sp>
      <p:sp>
        <p:nvSpPr>
          <p:cNvPr id="18" name="Content Placeholder 4">
            <a:extLst>
              <a:ext uri="{FF2B5EF4-FFF2-40B4-BE49-F238E27FC236}">
                <a16:creationId xmlns:a16="http://schemas.microsoft.com/office/drawing/2014/main" id="{38571160-DFC6-9C0A-984E-FCE268FBF1B0}"/>
              </a:ext>
            </a:extLst>
          </p:cNvPr>
          <p:cNvSpPr>
            <a:spLocks noGrp="1"/>
          </p:cNvSpPr>
          <p:nvPr>
            <p:ph sz="quarter" idx="24"/>
          </p:nvPr>
        </p:nvSpPr>
        <p:spPr>
          <a:xfrm>
            <a:off x="8210364" y="6358095"/>
            <a:ext cx="986454" cy="344245"/>
          </a:xfrm>
        </p:spPr>
        <p:txBody>
          <a:bodyPr/>
          <a:lstStyle/>
          <a:p>
            <a:pPr lvl="0"/>
            <a:endParaRPr lang="en-US"/>
          </a:p>
        </p:txBody>
      </p:sp>
      <p:sp>
        <p:nvSpPr>
          <p:cNvPr id="19" name="Content Placeholder 4">
            <a:extLst>
              <a:ext uri="{FF2B5EF4-FFF2-40B4-BE49-F238E27FC236}">
                <a16:creationId xmlns:a16="http://schemas.microsoft.com/office/drawing/2014/main" id="{9BAE7CF7-4D3D-19C2-EA9B-827B595FC697}"/>
              </a:ext>
            </a:extLst>
          </p:cNvPr>
          <p:cNvSpPr>
            <a:spLocks noGrp="1"/>
          </p:cNvSpPr>
          <p:nvPr>
            <p:ph sz="quarter" idx="25"/>
          </p:nvPr>
        </p:nvSpPr>
        <p:spPr>
          <a:xfrm>
            <a:off x="8112708" y="5866659"/>
            <a:ext cx="986454" cy="344245"/>
          </a:xfrm>
        </p:spPr>
        <p:txBody>
          <a:bodyPr/>
          <a:lstStyle/>
          <a:p>
            <a:pPr lvl="0"/>
            <a:endParaRPr lang="en-US"/>
          </a:p>
        </p:txBody>
      </p:sp>
      <p:sp>
        <p:nvSpPr>
          <p:cNvPr id="20" name="Content Placeholder 4">
            <a:extLst>
              <a:ext uri="{FF2B5EF4-FFF2-40B4-BE49-F238E27FC236}">
                <a16:creationId xmlns:a16="http://schemas.microsoft.com/office/drawing/2014/main" id="{7FFA1376-70A8-9009-0F81-91A6CBD58187}"/>
              </a:ext>
            </a:extLst>
          </p:cNvPr>
          <p:cNvSpPr>
            <a:spLocks noGrp="1"/>
          </p:cNvSpPr>
          <p:nvPr>
            <p:ph sz="quarter" idx="26"/>
          </p:nvPr>
        </p:nvSpPr>
        <p:spPr>
          <a:xfrm>
            <a:off x="9248691" y="5866659"/>
            <a:ext cx="986454" cy="344245"/>
          </a:xfrm>
        </p:spPr>
        <p:txBody>
          <a:bodyPr/>
          <a:lstStyle/>
          <a:p>
            <a:pPr lvl="0"/>
            <a:endParaRPr lang="en-US"/>
          </a:p>
        </p:txBody>
      </p:sp>
      <p:sp>
        <p:nvSpPr>
          <p:cNvPr id="21" name="Content Placeholder 4">
            <a:extLst>
              <a:ext uri="{FF2B5EF4-FFF2-40B4-BE49-F238E27FC236}">
                <a16:creationId xmlns:a16="http://schemas.microsoft.com/office/drawing/2014/main" id="{B1DBC17C-2526-ACDE-B0FE-74A416840ACD}"/>
              </a:ext>
            </a:extLst>
          </p:cNvPr>
          <p:cNvSpPr>
            <a:spLocks noGrp="1"/>
          </p:cNvSpPr>
          <p:nvPr>
            <p:ph sz="quarter" idx="27"/>
          </p:nvPr>
        </p:nvSpPr>
        <p:spPr>
          <a:xfrm>
            <a:off x="9461294" y="6358094"/>
            <a:ext cx="986454" cy="344245"/>
          </a:xfrm>
        </p:spPr>
        <p:txBody>
          <a:bodyPr/>
          <a:lstStyle/>
          <a:p>
            <a:pPr lvl="0"/>
            <a:endParaRPr lang="en-US"/>
          </a:p>
        </p:txBody>
      </p:sp>
      <p:sp>
        <p:nvSpPr>
          <p:cNvPr id="22" name="Content Placeholder 4">
            <a:extLst>
              <a:ext uri="{FF2B5EF4-FFF2-40B4-BE49-F238E27FC236}">
                <a16:creationId xmlns:a16="http://schemas.microsoft.com/office/drawing/2014/main" id="{8DCD1375-66A8-DB03-0728-253054CD2FFB}"/>
              </a:ext>
            </a:extLst>
          </p:cNvPr>
          <p:cNvSpPr>
            <a:spLocks noGrp="1"/>
          </p:cNvSpPr>
          <p:nvPr>
            <p:ph sz="quarter" idx="28"/>
          </p:nvPr>
        </p:nvSpPr>
        <p:spPr>
          <a:xfrm>
            <a:off x="229162" y="6368200"/>
            <a:ext cx="986454" cy="344245"/>
          </a:xfrm>
        </p:spPr>
        <p:txBody>
          <a:bodyPr/>
          <a:lstStyle/>
          <a:p>
            <a:pPr lvl="0"/>
            <a:endParaRPr lang="en-US"/>
          </a:p>
        </p:txBody>
      </p:sp>
      <p:sp>
        <p:nvSpPr>
          <p:cNvPr id="24" name="Content Placeholder 23">
            <a:extLst>
              <a:ext uri="{FF2B5EF4-FFF2-40B4-BE49-F238E27FC236}">
                <a16:creationId xmlns:a16="http://schemas.microsoft.com/office/drawing/2014/main" id="{83EBBFDE-CF7D-8AD6-32C5-E42F4F905335}"/>
              </a:ext>
            </a:extLst>
          </p:cNvPr>
          <p:cNvSpPr>
            <a:spLocks noGrp="1"/>
          </p:cNvSpPr>
          <p:nvPr>
            <p:ph sz="quarter" idx="29"/>
          </p:nvPr>
        </p:nvSpPr>
        <p:spPr>
          <a:xfrm>
            <a:off x="274575" y="5279798"/>
            <a:ext cx="1230263" cy="344245"/>
          </a:xfrm>
        </p:spPr>
        <p:txBody>
          <a:bodyPr/>
          <a:lstStyle/>
          <a:p>
            <a:pPr lvl="0"/>
            <a:endParaRPr lang="en-US"/>
          </a:p>
        </p:txBody>
      </p:sp>
      <p:sp>
        <p:nvSpPr>
          <p:cNvPr id="25" name="Content Placeholder 23">
            <a:extLst>
              <a:ext uri="{FF2B5EF4-FFF2-40B4-BE49-F238E27FC236}">
                <a16:creationId xmlns:a16="http://schemas.microsoft.com/office/drawing/2014/main" id="{DA7FCD7E-6CE1-16FE-2518-0D643DF875D4}"/>
              </a:ext>
            </a:extLst>
          </p:cNvPr>
          <p:cNvSpPr>
            <a:spLocks noGrp="1"/>
          </p:cNvSpPr>
          <p:nvPr>
            <p:ph sz="quarter" idx="30"/>
          </p:nvPr>
        </p:nvSpPr>
        <p:spPr>
          <a:xfrm>
            <a:off x="1784337" y="5299107"/>
            <a:ext cx="1230263" cy="344245"/>
          </a:xfrm>
        </p:spPr>
        <p:txBody>
          <a:bodyPr/>
          <a:lstStyle/>
          <a:p>
            <a:pPr lvl="0"/>
            <a:endParaRPr lang="en-US"/>
          </a:p>
        </p:txBody>
      </p:sp>
      <p:sp>
        <p:nvSpPr>
          <p:cNvPr id="26" name="Content Placeholder 23">
            <a:extLst>
              <a:ext uri="{FF2B5EF4-FFF2-40B4-BE49-F238E27FC236}">
                <a16:creationId xmlns:a16="http://schemas.microsoft.com/office/drawing/2014/main" id="{1B1A2099-51CC-C8BA-59E0-F311EB6AF736}"/>
              </a:ext>
            </a:extLst>
          </p:cNvPr>
          <p:cNvSpPr>
            <a:spLocks noGrp="1"/>
          </p:cNvSpPr>
          <p:nvPr>
            <p:ph sz="quarter" idx="31"/>
          </p:nvPr>
        </p:nvSpPr>
        <p:spPr>
          <a:xfrm>
            <a:off x="3344301" y="5348748"/>
            <a:ext cx="1230263" cy="344245"/>
          </a:xfrm>
        </p:spPr>
        <p:txBody>
          <a:bodyPr/>
          <a:lstStyle/>
          <a:p>
            <a:pPr lvl="0"/>
            <a:endParaRPr lang="en-US"/>
          </a:p>
        </p:txBody>
      </p:sp>
      <p:sp>
        <p:nvSpPr>
          <p:cNvPr id="27" name="Content Placeholder 23">
            <a:extLst>
              <a:ext uri="{FF2B5EF4-FFF2-40B4-BE49-F238E27FC236}">
                <a16:creationId xmlns:a16="http://schemas.microsoft.com/office/drawing/2014/main" id="{88BC4C30-F8A7-C11D-6581-0F64546F9875}"/>
              </a:ext>
            </a:extLst>
          </p:cNvPr>
          <p:cNvSpPr>
            <a:spLocks noGrp="1"/>
          </p:cNvSpPr>
          <p:nvPr>
            <p:ph sz="quarter" idx="32"/>
          </p:nvPr>
        </p:nvSpPr>
        <p:spPr>
          <a:xfrm>
            <a:off x="4801154" y="5348748"/>
            <a:ext cx="1230263" cy="344245"/>
          </a:xfrm>
        </p:spPr>
        <p:txBody>
          <a:bodyPr/>
          <a:lstStyle/>
          <a:p>
            <a:pPr lvl="0"/>
            <a:endParaRPr lang="en-US"/>
          </a:p>
        </p:txBody>
      </p:sp>
      <p:graphicFrame>
        <p:nvGraphicFramePr>
          <p:cNvPr id="29" name="Table 28">
            <a:extLst>
              <a:ext uri="{FF2B5EF4-FFF2-40B4-BE49-F238E27FC236}">
                <a16:creationId xmlns:a16="http://schemas.microsoft.com/office/drawing/2014/main" id="{EDAD70DD-B07C-5ACC-4417-1FD397C4FE91}"/>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129870348"/>
              </p:ext>
            </p:extLst>
          </p:nvPr>
        </p:nvGraphicFramePr>
        <p:xfrm>
          <a:off x="5117372" y="600279"/>
          <a:ext cx="6486365" cy="4656000"/>
        </p:xfrm>
        <a:graphic>
          <a:graphicData uri="http://schemas.openxmlformats.org/drawingml/2006/table">
            <a:tbl>
              <a:tblPr>
                <a:tableStyleId>{0E3FDE45-AF77-4B5C-9715-49D594BDF05E}</a:tableStyleId>
              </a:tblPr>
              <a:tblGrid>
                <a:gridCol w="2276487">
                  <a:extLst>
                    <a:ext uri="{9D8B030D-6E8A-4147-A177-3AD203B41FA5}">
                      <a16:colId xmlns:a16="http://schemas.microsoft.com/office/drawing/2014/main" val="2008150415"/>
                    </a:ext>
                  </a:extLst>
                </a:gridCol>
                <a:gridCol w="2477728">
                  <a:extLst>
                    <a:ext uri="{9D8B030D-6E8A-4147-A177-3AD203B41FA5}">
                      <a16:colId xmlns:a16="http://schemas.microsoft.com/office/drawing/2014/main" val="2525510572"/>
                    </a:ext>
                  </a:extLst>
                </a:gridCol>
                <a:gridCol w="1732150">
                  <a:extLst>
                    <a:ext uri="{9D8B030D-6E8A-4147-A177-3AD203B41FA5}">
                      <a16:colId xmlns:a16="http://schemas.microsoft.com/office/drawing/2014/main" val="372349086"/>
                    </a:ext>
                  </a:extLst>
                </a:gridCol>
              </a:tblGrid>
              <a:tr h="365760">
                <a:tc>
                  <a:txBody>
                    <a:bodyPr/>
                    <a:lstStyle/>
                    <a:p>
                      <a:pPr marL="0" marR="0" algn="l" defTabSz="932742" rtl="0" eaLnBrk="1" latinLnBrk="0" hangingPunct="1">
                        <a:lnSpc>
                          <a:spcPct val="107000"/>
                        </a:lnSpc>
                        <a:spcBef>
                          <a:spcPts val="900"/>
                        </a:spcBef>
                        <a:spcAft>
                          <a:spcPts val="900"/>
                        </a:spcAft>
                      </a:pPr>
                      <a:endParaRPr lang="en-US" sz="1200" b="1" kern="1200" spc="100" baseline="0">
                        <a:solidFill>
                          <a:schemeClr val="accent3"/>
                        </a:solidFill>
                        <a:effectLst/>
                        <a:latin typeface="Segoe UI" panose="020B0502040204020203" pitchFamily="34" charset="0"/>
                        <a:ea typeface="DengXian" panose="02010600030101010101" pitchFamily="2" charset="-122"/>
                        <a:cs typeface="Arial" panose="020B0604020202020204" pitchFamily="34" charset="0"/>
                      </a:endParaRPr>
                    </a:p>
                  </a:txBody>
                  <a:tcPr marR="23084" marT="0" marB="0" anchor="ctr">
                    <a:solidFill>
                      <a:schemeClr val="accent1">
                        <a:alpha val="70000"/>
                      </a:schemeClr>
                    </a:solidFill>
                  </a:tcPr>
                </a:tc>
                <a:tc>
                  <a:txBody>
                    <a:bodyPr/>
                    <a:lstStyle/>
                    <a:p>
                      <a:pPr marL="0" marR="0" algn="l" defTabSz="932742" rtl="0" eaLnBrk="1" latinLnBrk="0" hangingPunct="1">
                        <a:lnSpc>
                          <a:spcPct val="107000"/>
                        </a:lnSpc>
                        <a:spcBef>
                          <a:spcPts val="900"/>
                        </a:spcBef>
                        <a:spcAft>
                          <a:spcPts val="900"/>
                        </a:spcAft>
                      </a:pPr>
                      <a:endParaRPr lang="en-US" sz="1200" b="1" kern="1200" spc="100" baseline="0">
                        <a:solidFill>
                          <a:schemeClr val="accent3"/>
                        </a:solidFill>
                        <a:effectLst/>
                        <a:latin typeface="Segoe UI" panose="020B0502040204020203" pitchFamily="34" charset="0"/>
                        <a:ea typeface="DengXian" panose="02010600030101010101" pitchFamily="2" charset="-122"/>
                        <a:cs typeface="Arial" panose="020B0604020202020204" pitchFamily="34" charset="0"/>
                      </a:endParaRPr>
                    </a:p>
                  </a:txBody>
                  <a:tcPr marR="23084" marT="0" marB="0" anchor="ctr">
                    <a:solidFill>
                      <a:schemeClr val="accent1">
                        <a:alpha val="70000"/>
                      </a:schemeClr>
                    </a:solidFill>
                  </a:tcPr>
                </a:tc>
                <a:tc>
                  <a:txBody>
                    <a:bodyPr/>
                    <a:lstStyle/>
                    <a:p>
                      <a:pPr marL="0" marR="0" algn="l" defTabSz="932742" rtl="0" eaLnBrk="1" latinLnBrk="0" hangingPunct="1">
                        <a:lnSpc>
                          <a:spcPct val="107000"/>
                        </a:lnSpc>
                        <a:spcBef>
                          <a:spcPts val="900"/>
                        </a:spcBef>
                        <a:spcAft>
                          <a:spcPts val="900"/>
                        </a:spcAft>
                      </a:pPr>
                      <a:endParaRPr lang="en-US" sz="1200" b="1" kern="1200" spc="100" baseline="0">
                        <a:solidFill>
                          <a:schemeClr val="accent3"/>
                        </a:solidFill>
                        <a:effectLst/>
                        <a:latin typeface="Segoe UI" panose="020B0502040204020203" pitchFamily="34" charset="0"/>
                        <a:ea typeface="DengXian" panose="02010600030101010101" pitchFamily="2" charset="-122"/>
                        <a:cs typeface="Arial" panose="020B0604020202020204" pitchFamily="34" charset="0"/>
                      </a:endParaRPr>
                    </a:p>
                  </a:txBody>
                  <a:tcPr marR="23084" marT="0" marB="0" anchor="ctr">
                    <a:solidFill>
                      <a:schemeClr val="accent1">
                        <a:alpha val="70000"/>
                      </a:schemeClr>
                    </a:solidFill>
                  </a:tcPr>
                </a:tc>
                <a:extLst>
                  <a:ext uri="{0D108BD9-81ED-4DB2-BD59-A6C34878D82A}">
                    <a16:rowId xmlns:a16="http://schemas.microsoft.com/office/drawing/2014/main" val="1237400508"/>
                  </a:ext>
                </a:extLst>
              </a:tr>
              <a:tr h="481344">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3017120922"/>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2534370243"/>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3820182839"/>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417899797"/>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3194987842"/>
                  </a:ext>
                </a:extLst>
              </a:tr>
              <a:tr h="5441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2413649828"/>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2515286783"/>
                  </a:ext>
                </a:extLst>
              </a:tr>
              <a:tr h="544128">
                <a:tc>
                  <a:txBody>
                    <a:bodyPr/>
                    <a:lstStyle/>
                    <a:p>
                      <a:pPr marL="0" marR="0">
                        <a:spcBef>
                          <a:spcPts val="0"/>
                        </a:spcBef>
                        <a:spcAft>
                          <a:spcPts val="0"/>
                        </a:spcAft>
                      </a:pPr>
                      <a:endParaRPr lang="en-US" sz="1600">
                        <a:effectLst/>
                        <a:latin typeface="Segoe UI" panose="020B0502040204020203" pitchFamily="34" charset="0"/>
                        <a:ea typeface="DengXian" panose="02010600030101010101" pitchFamily="2" charset="-122"/>
                      </a:endParaRPr>
                    </a:p>
                  </a:txBody>
                  <a:tcPr marR="23084" marT="0" marB="0" anchor="ctr">
                    <a:lnT w="19050" cap="flat" cmpd="sng" algn="ctr">
                      <a:solidFill>
                        <a:schemeClr val="bg1"/>
                      </a:solidFill>
                      <a:prstDash val="solid"/>
                      <a:round/>
                      <a:headEnd type="none" w="med" len="med"/>
                      <a:tailEnd type="none" w="med" len="med"/>
                    </a:lnT>
                    <a:solidFill>
                      <a:schemeClr val="accent1">
                        <a:alpha val="30000"/>
                      </a:schemeClr>
                    </a:solidFill>
                  </a:tcPr>
                </a:tc>
                <a:tc>
                  <a:txBody>
                    <a:bodyPr/>
                    <a:lstStyle/>
                    <a:p>
                      <a:pPr marL="0" marR="0">
                        <a:spcBef>
                          <a:spcPts val="0"/>
                        </a:spcBef>
                        <a:spcAft>
                          <a:spcPts val="0"/>
                        </a:spcAft>
                      </a:pPr>
                      <a:endParaRPr lang="en-US" sz="1600">
                        <a:effectLst/>
                        <a:latin typeface="Segoe UI" panose="020B0502040204020203" pitchFamily="34" charset="0"/>
                        <a:ea typeface="DengXian" panose="02010600030101010101" pitchFamily="2" charset="-122"/>
                      </a:endParaRPr>
                    </a:p>
                  </a:txBody>
                  <a:tcPr marL="23084" marR="23084" marT="0" marB="0" anchor="ctr">
                    <a:lnT w="19050" cap="flat" cmpd="sng" algn="ctr">
                      <a:solidFill>
                        <a:schemeClr val="bg1"/>
                      </a:solidFill>
                      <a:prstDash val="solid"/>
                      <a:round/>
                      <a:headEnd type="none" w="med" len="med"/>
                      <a:tailEnd type="none" w="med" len="med"/>
                    </a:lnT>
                    <a:solidFill>
                      <a:schemeClr val="accent1">
                        <a:alpha val="30000"/>
                      </a:schemeClr>
                    </a:solidFill>
                  </a:tcPr>
                </a:tc>
                <a:tc>
                  <a:txBody>
                    <a:bodyPr/>
                    <a:lstStyle/>
                    <a:p>
                      <a:pPr marL="0" marR="0">
                        <a:spcBef>
                          <a:spcPts val="0"/>
                        </a:spcBef>
                        <a:spcAft>
                          <a:spcPts val="0"/>
                        </a:spcAft>
                      </a:pPr>
                      <a:endParaRPr lang="en-US" sz="1600">
                        <a:effectLst/>
                        <a:latin typeface="Segoe UI" panose="020B0502040204020203" pitchFamily="34" charset="0"/>
                        <a:ea typeface="DengXian" panose="02010600030101010101" pitchFamily="2" charset="-122"/>
                      </a:endParaRPr>
                    </a:p>
                  </a:txBody>
                  <a:tcPr marL="23084" marR="23084" marT="0" marB="0" anchor="ctr">
                    <a:lnT w="19050" cap="flat" cmpd="sng" algn="ctr">
                      <a:solidFill>
                        <a:schemeClr val="bg1"/>
                      </a:solidFill>
                      <a:prstDash val="solid"/>
                      <a:round/>
                      <a:headEnd type="none" w="med" len="med"/>
                      <a:tailEnd type="none" w="med" len="med"/>
                    </a:lnT>
                    <a:solidFill>
                      <a:schemeClr val="accent1">
                        <a:alpha val="30000"/>
                      </a:schemeClr>
                    </a:solidFill>
                  </a:tcPr>
                </a:tc>
                <a:extLst>
                  <a:ext uri="{0D108BD9-81ED-4DB2-BD59-A6C34878D82A}">
                    <a16:rowId xmlns:a16="http://schemas.microsoft.com/office/drawing/2014/main" val="2459997078"/>
                  </a:ext>
                </a:extLst>
              </a:tr>
            </a:tbl>
          </a:graphicData>
        </a:graphic>
      </p:graphicFrame>
    </p:spTree>
    <p:extLst>
      <p:ext uri="{BB962C8B-B14F-4D97-AF65-F5344CB8AC3E}">
        <p14:creationId xmlns:p14="http://schemas.microsoft.com/office/powerpoint/2010/main" val="1434248660"/>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8A96EE7-4686-A850-A25B-FBDA9A4C32EE}"/>
              </a:ext>
            </a:extLst>
          </p:cNvPr>
          <p:cNvSpPr>
            <a:spLocks noGrp="1"/>
          </p:cNvSpPr>
          <p:nvPr>
            <p:ph sz="quarter" idx="10"/>
          </p:nvPr>
        </p:nvSpPr>
        <p:spPr>
          <a:xfrm>
            <a:off x="5879681" y="5996537"/>
            <a:ext cx="2732087" cy="738187"/>
          </a:xfrm>
        </p:spPr>
        <p:txBody>
          <a:bodyPr/>
          <a:lstStyle/>
          <a:p>
            <a:pPr lvl="0"/>
            <a:endParaRPr lang="en-US"/>
          </a:p>
        </p:txBody>
      </p:sp>
      <p:sp>
        <p:nvSpPr>
          <p:cNvPr id="7" name="Content Placeholder 5">
            <a:extLst>
              <a:ext uri="{FF2B5EF4-FFF2-40B4-BE49-F238E27FC236}">
                <a16:creationId xmlns:a16="http://schemas.microsoft.com/office/drawing/2014/main" id="{FEFB0D7F-D0BC-6C5A-F2B6-89EA14A0DB38}"/>
              </a:ext>
            </a:extLst>
          </p:cNvPr>
          <p:cNvSpPr>
            <a:spLocks noGrp="1"/>
          </p:cNvSpPr>
          <p:nvPr>
            <p:ph sz="quarter" idx="11"/>
          </p:nvPr>
        </p:nvSpPr>
        <p:spPr>
          <a:xfrm>
            <a:off x="3001718" y="5996537"/>
            <a:ext cx="2732087" cy="738187"/>
          </a:xfrm>
        </p:spPr>
        <p:txBody>
          <a:bodyPr/>
          <a:lstStyle/>
          <a:p>
            <a:pPr lvl="0"/>
            <a:endParaRPr lang="en-US"/>
          </a:p>
        </p:txBody>
      </p:sp>
      <p:sp>
        <p:nvSpPr>
          <p:cNvPr id="8" name="Content Placeholder 5">
            <a:extLst>
              <a:ext uri="{FF2B5EF4-FFF2-40B4-BE49-F238E27FC236}">
                <a16:creationId xmlns:a16="http://schemas.microsoft.com/office/drawing/2014/main" id="{C881A59F-9DEF-F541-8257-A69D3D838EE3}"/>
              </a:ext>
            </a:extLst>
          </p:cNvPr>
          <p:cNvSpPr>
            <a:spLocks noGrp="1"/>
          </p:cNvSpPr>
          <p:nvPr>
            <p:ph sz="quarter" idx="12"/>
          </p:nvPr>
        </p:nvSpPr>
        <p:spPr>
          <a:xfrm>
            <a:off x="123755" y="5996537"/>
            <a:ext cx="2732087" cy="738187"/>
          </a:xfrm>
        </p:spPr>
        <p:txBody>
          <a:bodyPr/>
          <a:lstStyle/>
          <a:p>
            <a:pPr lvl="0"/>
            <a:endParaRPr lang="en-US"/>
          </a:p>
        </p:txBody>
      </p:sp>
      <p:sp>
        <p:nvSpPr>
          <p:cNvPr id="9" name="Content Placeholder 5">
            <a:extLst>
              <a:ext uri="{FF2B5EF4-FFF2-40B4-BE49-F238E27FC236}">
                <a16:creationId xmlns:a16="http://schemas.microsoft.com/office/drawing/2014/main" id="{9D4C9B7F-0048-CA4E-A757-18B1B7F8ECF0}"/>
              </a:ext>
            </a:extLst>
          </p:cNvPr>
          <p:cNvSpPr>
            <a:spLocks noGrp="1"/>
          </p:cNvSpPr>
          <p:nvPr>
            <p:ph sz="quarter" idx="13"/>
          </p:nvPr>
        </p:nvSpPr>
        <p:spPr>
          <a:xfrm>
            <a:off x="8757644" y="5996536"/>
            <a:ext cx="2732087" cy="738187"/>
          </a:xfrm>
        </p:spPr>
        <p:txBody>
          <a:bodyPr/>
          <a:lstStyle/>
          <a:p>
            <a:pPr lvl="0"/>
            <a:endParaRPr lang="en-US"/>
          </a:p>
        </p:txBody>
      </p:sp>
      <p:sp>
        <p:nvSpPr>
          <p:cNvPr id="10" name="Content Placeholder 5">
            <a:extLst>
              <a:ext uri="{FF2B5EF4-FFF2-40B4-BE49-F238E27FC236}">
                <a16:creationId xmlns:a16="http://schemas.microsoft.com/office/drawing/2014/main" id="{4E0D2303-A887-F43C-65C7-CBA1EBBC7831}"/>
              </a:ext>
            </a:extLst>
          </p:cNvPr>
          <p:cNvSpPr>
            <a:spLocks noGrp="1"/>
          </p:cNvSpPr>
          <p:nvPr>
            <p:ph sz="quarter" idx="14"/>
          </p:nvPr>
        </p:nvSpPr>
        <p:spPr>
          <a:xfrm>
            <a:off x="123755" y="5064369"/>
            <a:ext cx="2732087" cy="738187"/>
          </a:xfrm>
        </p:spPr>
        <p:txBody>
          <a:bodyPr/>
          <a:lstStyle/>
          <a:p>
            <a:pPr lvl="0"/>
            <a:endParaRPr lang="en-US"/>
          </a:p>
        </p:txBody>
      </p:sp>
      <p:sp>
        <p:nvSpPr>
          <p:cNvPr id="11" name="Content Placeholder 5">
            <a:extLst>
              <a:ext uri="{FF2B5EF4-FFF2-40B4-BE49-F238E27FC236}">
                <a16:creationId xmlns:a16="http://schemas.microsoft.com/office/drawing/2014/main" id="{5BBAF99B-C5F6-F6DB-AE4C-7B20C28FC634}"/>
              </a:ext>
            </a:extLst>
          </p:cNvPr>
          <p:cNvSpPr>
            <a:spLocks noGrp="1"/>
          </p:cNvSpPr>
          <p:nvPr>
            <p:ph sz="quarter" idx="15"/>
          </p:nvPr>
        </p:nvSpPr>
        <p:spPr>
          <a:xfrm>
            <a:off x="3001718" y="5064369"/>
            <a:ext cx="2732087" cy="738187"/>
          </a:xfrm>
        </p:spPr>
        <p:txBody>
          <a:bodyPr/>
          <a:lstStyle/>
          <a:p>
            <a:pPr lvl="0"/>
            <a:endParaRPr lang="en-US"/>
          </a:p>
        </p:txBody>
      </p:sp>
      <p:sp>
        <p:nvSpPr>
          <p:cNvPr id="12" name="Content Placeholder 5">
            <a:extLst>
              <a:ext uri="{FF2B5EF4-FFF2-40B4-BE49-F238E27FC236}">
                <a16:creationId xmlns:a16="http://schemas.microsoft.com/office/drawing/2014/main" id="{81378F61-6ECF-8C7F-281F-9FE0A376322C}"/>
              </a:ext>
            </a:extLst>
          </p:cNvPr>
          <p:cNvSpPr>
            <a:spLocks noGrp="1"/>
          </p:cNvSpPr>
          <p:nvPr>
            <p:ph sz="quarter" idx="16"/>
          </p:nvPr>
        </p:nvSpPr>
        <p:spPr>
          <a:xfrm>
            <a:off x="5879680" y="5064369"/>
            <a:ext cx="2732087" cy="738187"/>
          </a:xfrm>
        </p:spPr>
        <p:txBody>
          <a:bodyPr/>
          <a:lstStyle/>
          <a:p>
            <a:pPr lvl="0"/>
            <a:endParaRPr lang="en-US"/>
          </a:p>
        </p:txBody>
      </p:sp>
      <p:sp>
        <p:nvSpPr>
          <p:cNvPr id="13" name="Content Placeholder 5">
            <a:extLst>
              <a:ext uri="{FF2B5EF4-FFF2-40B4-BE49-F238E27FC236}">
                <a16:creationId xmlns:a16="http://schemas.microsoft.com/office/drawing/2014/main" id="{045905CA-AC45-FEE3-C661-55CA18D6435C}"/>
              </a:ext>
            </a:extLst>
          </p:cNvPr>
          <p:cNvSpPr>
            <a:spLocks noGrp="1"/>
          </p:cNvSpPr>
          <p:nvPr>
            <p:ph sz="quarter" idx="17"/>
          </p:nvPr>
        </p:nvSpPr>
        <p:spPr>
          <a:xfrm>
            <a:off x="8757644" y="5158154"/>
            <a:ext cx="2732087" cy="738187"/>
          </a:xfrm>
        </p:spPr>
        <p:txBody>
          <a:bodyPr/>
          <a:lstStyle/>
          <a:p>
            <a:pPr lvl="0"/>
            <a:endParaRPr lang="en-US"/>
          </a:p>
        </p:txBody>
      </p:sp>
    </p:spTree>
    <p:extLst>
      <p:ext uri="{BB962C8B-B14F-4D97-AF65-F5344CB8AC3E}">
        <p14:creationId xmlns:p14="http://schemas.microsoft.com/office/powerpoint/2010/main" val="1896961367"/>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bg1"/>
                </a:solidFill>
                <a:latin typeface="+mj-lt"/>
              </a:rPr>
              <a:t>Microsoft Azure</a:t>
            </a:r>
          </a:p>
        </p:txBody>
      </p:sp>
    </p:spTree>
    <p:extLst>
      <p:ext uri="{BB962C8B-B14F-4D97-AF65-F5344CB8AC3E}">
        <p14:creationId xmlns:p14="http://schemas.microsoft.com/office/powerpoint/2010/main" val="154432398"/>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print">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86928220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151288318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285617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714253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38947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40844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12998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439109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806713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print">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238691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47207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6"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9"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4"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Tree>
    <p:extLst>
      <p:ext uri="{BB962C8B-B14F-4D97-AF65-F5344CB8AC3E}">
        <p14:creationId xmlns:p14="http://schemas.microsoft.com/office/powerpoint/2010/main" val="134254595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4198721459"/>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8423502"/>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685220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57148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37167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317900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99082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019482"/>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89">
          <p15:clr>
            <a:srgbClr val="5ACBF0"/>
          </p15:clr>
        </p15:guide>
        <p15:guide id="8" pos="4969">
          <p15:clr>
            <a:srgbClr val="5ACBF0"/>
          </p15:clr>
        </p15:guide>
        <p15:guide id="9" pos="535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4"/>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4"/>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4"/>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214628"/>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713677"/>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483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151332753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4360394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841857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149430"/>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7380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674742"/>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6128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7012354"/>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794727"/>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149249"/>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2736208"/>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4249403736"/>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351134"/>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318">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print">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1446679"/>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7532819"/>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796136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9757587"/>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14587"/>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434080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096404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9139043"/>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6114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85731014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4061"/>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558122"/>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4727523"/>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87251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89684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8671877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03127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1229355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07794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424884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60427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804263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30768183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329606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69769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51168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06784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227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0058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538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1248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7"/>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556" indent="-228556" algn="ctr">
              <a:buNone/>
              <a:defRPr lang="en-US" sz="1800" b="1">
                <a:solidFill>
                  <a:schemeClr val="tx1"/>
                </a:solidFill>
                <a:latin typeface="+mn-lt"/>
              </a:defRPr>
            </a:lvl1pPr>
          </a:lstStyle>
          <a:p>
            <a:pPr marL="228556" lvl="0" indent="-228556"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7"/>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8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7"/>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6165043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1"/>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21500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41201141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1"/>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4" y="2896802"/>
            <a:ext cx="3590037" cy="1108121"/>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648659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23451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1"/>
            <a:ext cx="4910838" cy="20436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22461300"/>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11998656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173533124"/>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375817"/>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6860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677829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60831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662801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83148353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24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2407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062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7196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273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816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4079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2760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66523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0121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92192507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8386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5923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444286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52292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829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1585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52069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5150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79643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22783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46427012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09135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02751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43391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6286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19228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83237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6870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17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52213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269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65636315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7736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8370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1347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63069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7535783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77436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4538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836885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49152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559700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178844220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4054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5902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6807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8144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1444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438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2884131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39546817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717350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16003158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10203100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 - Triple Column-Lis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12/19/2023</a:t>
            </a:fld>
            <a:endParaRPr lang="en-US"/>
          </a:p>
        </p:txBody>
      </p:sp>
    </p:spTree>
    <p:extLst>
      <p:ext uri="{BB962C8B-B14F-4D97-AF65-F5344CB8AC3E}">
        <p14:creationId xmlns:p14="http://schemas.microsoft.com/office/powerpoint/2010/main" val="23397425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98197" y="319027"/>
            <a:ext cx="1763738" cy="738187"/>
          </a:xfrm>
          <a:prstGeom prst="rect">
            <a:avLst/>
          </a:prstGeom>
        </p:spPr>
      </p:pic>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2993813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latin typeface="Aptos" panose="020B0004020202020204" pitchFamily="34" charset="0"/>
              </a:defRPr>
            </a:lvl1pPr>
          </a:lstStyle>
          <a:p>
            <a:r>
              <a:rPr lang="en-US" dirty="0"/>
              <a:t>Microsoft Azure</a:t>
            </a:r>
            <a:br>
              <a:rPr lang="en-US" dirty="0"/>
            </a:br>
            <a:r>
              <a:rPr lang="en-US" dirty="0"/>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Aptos" panose="020B0004020202020204" pitchFamily="34" charset="0"/>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6284340"/>
            <a:ext cx="1279717" cy="573660"/>
          </a:xfrm>
          <a:prstGeom prst="rect">
            <a:avLst/>
          </a:prstGeom>
        </p:spPr>
      </p:pic>
    </p:spTree>
    <p:extLst>
      <p:ext uri="{BB962C8B-B14F-4D97-AF65-F5344CB8AC3E}">
        <p14:creationId xmlns:p14="http://schemas.microsoft.com/office/powerpoint/2010/main" val="2506766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77437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3660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73960426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8819429"/>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8875755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64142257"/>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print">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65079376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72900064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07506895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aphic layout: three columns graphic and text">
    <p:spTree>
      <p:nvGrpSpPr>
        <p:cNvPr id="1" name=""/>
        <p:cNvGrpSpPr/>
        <p:nvPr/>
      </p:nvGrpSpPr>
      <p:grpSpPr>
        <a:xfrm>
          <a:off x="0" y="0"/>
          <a:ext cx="0" cy="0"/>
          <a:chOff x="0" y="0"/>
          <a:chExt cx="0" cy="0"/>
        </a:xfrm>
      </p:grpSpPr>
      <p:sp>
        <p:nvSpPr>
          <p:cNvPr id="3" name="Rectangle 2"/>
          <p:cNvSpPr/>
          <p:nvPr/>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74140561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6584975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filmstrip photos">
    <p:bg>
      <p:bgRef idx="1001">
        <a:schemeClr val="bg1"/>
      </p:bgRef>
    </p:bg>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4">
            <a:extLst>
              <a:ext uri="{FF2B5EF4-FFF2-40B4-BE49-F238E27FC236}">
                <a16:creationId xmlns:a16="http://schemas.microsoft.com/office/drawing/2014/main" id="{B99FD63C-04DE-1449-ECDF-41BFE6725B4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940226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ive round photos">
    <p:bg>
      <p:bgRef idx="1001">
        <a:schemeClr val="bg1"/>
      </p:bgRef>
    </p:bg>
    <p:spTree>
      <p:nvGrpSpPr>
        <p:cNvPr id="1" name=""/>
        <p:cNvGrpSpPr/>
        <p:nvPr/>
      </p:nvGrpSpPr>
      <p:grpSpPr>
        <a:xfrm>
          <a:off x="0" y="0"/>
          <a:ext cx="0" cy="0"/>
          <a:chOff x="0" y="0"/>
          <a:chExt cx="0" cy="0"/>
        </a:xfrm>
      </p:grpSpPr>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747897"/>
          </a:xfrm>
        </p:spPr>
        <p:txBody>
          <a:bodyPr/>
          <a:lstStyle>
            <a:lvl1pPr marL="0" indent="0" algn="ctr">
              <a:spcBef>
                <a:spcPts val="0"/>
              </a:spcBef>
              <a:buNone/>
              <a:defRPr sz="1800">
                <a:solidFill>
                  <a:schemeClr val="tx1"/>
                </a:solidFill>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3">
            <a:extLst>
              <a:ext uri="{FF2B5EF4-FFF2-40B4-BE49-F238E27FC236}">
                <a16:creationId xmlns:a16="http://schemas.microsoft.com/office/drawing/2014/main" id="{3B07477B-1562-A022-904F-1EEA2F40A7D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49593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7F42A9C-3E46-25F7-01EC-5E3E79A7DE20}"/>
              </a:ext>
            </a:extLst>
          </p:cNvPr>
          <p:cNvSpPr/>
          <p:nvPr userDrawn="1"/>
        </p:nvSpPr>
        <p:spPr bwMode="auto">
          <a:xfrm>
            <a:off x="0" y="1463039"/>
            <a:ext cx="12192000" cy="539496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53EAF8C-BBC7-66F5-BEDC-BA3C3EED75C5}"/>
              </a:ext>
            </a:extLst>
          </p:cNvPr>
          <p:cNvSpPr>
            <a:spLocks noGrp="1"/>
          </p:cNvSpPr>
          <p:nvPr>
            <p:ph type="title"/>
          </p:nvPr>
        </p:nvSpPr>
        <p:spPr>
          <a:xfrm>
            <a:off x="265096" y="414308"/>
            <a:ext cx="6458433" cy="443198"/>
          </a:xfrm>
        </p:spPr>
        <p:txBody>
          <a:bodyPr/>
          <a:lstStyle>
            <a:lvl1pPr>
              <a:defRPr>
                <a:solidFill>
                  <a:schemeClr val="tx1"/>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7693276F-214A-D500-9000-53171FB5C60A}"/>
              </a:ext>
            </a:extLst>
          </p:cNvPr>
          <p:cNvSpPr>
            <a:spLocks noGrp="1"/>
          </p:cNvSpPr>
          <p:nvPr>
            <p:ph type="body" sz="quarter" idx="13"/>
          </p:nvPr>
        </p:nvSpPr>
        <p:spPr>
          <a:xfrm>
            <a:off x="3905025" y="1463038"/>
            <a:ext cx="8512885" cy="59220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EDD61728-EEE5-862F-9F8E-7EA84246F04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94315" y="0"/>
            <a:ext cx="1279717" cy="573660"/>
          </a:xfrm>
          <a:prstGeom prst="rect">
            <a:avLst/>
          </a:prstGeom>
        </p:spPr>
      </p:pic>
    </p:spTree>
    <p:extLst>
      <p:ext uri="{BB962C8B-B14F-4D97-AF65-F5344CB8AC3E}">
        <p14:creationId xmlns:p14="http://schemas.microsoft.com/office/powerpoint/2010/main" val="133229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8166081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0272018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703404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19112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685" r="-1907" b="-14197"/>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260550179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58736717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55635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51459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431213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8991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orizontal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F6D325-6E2E-4B9B-BF35-AEC742670CE7}"/>
              </a:ext>
            </a:extLst>
          </p:cNvPr>
          <p:cNvSpPr/>
          <p:nvPr/>
        </p:nvSpPr>
        <p:spPr bwMode="auto">
          <a:xfrm>
            <a:off x="-10758" y="-10756"/>
            <a:ext cx="4238513" cy="686875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EC6FE03C-EEE8-402A-BD9C-8706C4AD9E1D}"/>
              </a:ext>
            </a:extLst>
          </p:cNvPr>
          <p:cNvSpPr>
            <a:spLocks noGrp="1"/>
          </p:cNvSpPr>
          <p:nvPr>
            <p:ph type="title"/>
          </p:nvPr>
        </p:nvSpPr>
        <p:spPr>
          <a:xfrm>
            <a:off x="1" y="3190535"/>
            <a:ext cx="4227752" cy="443198"/>
          </a:xfrm>
        </p:spPr>
        <p:txBody>
          <a:bodyPr anchor="ctr"/>
          <a:lstStyle>
            <a:lvl1pPr algn="ctr">
              <a:defRPr sz="3600">
                <a:solidFill>
                  <a:schemeClr val="bg1"/>
                </a:solidFill>
                <a:latin typeface="Aptos" panose="020B0004020202020204" pitchFamily="34" charset="0"/>
              </a:defRPr>
            </a:lvl1pPr>
          </a:lstStyle>
          <a:p>
            <a:r>
              <a:rPr lang="en-US" dirty="0"/>
              <a:t>Click to edit Master title style</a:t>
            </a:r>
          </a:p>
        </p:txBody>
      </p:sp>
      <p:sp>
        <p:nvSpPr>
          <p:cNvPr id="6" name="TextBox 5">
            <a:extLst>
              <a:ext uri="{FF2B5EF4-FFF2-40B4-BE49-F238E27FC236}">
                <a16:creationId xmlns:a16="http://schemas.microsoft.com/office/drawing/2014/main" id="{1EDF45EB-9333-0DF9-DA73-95E20ECDFE8F}"/>
              </a:ext>
            </a:extLst>
          </p:cNvPr>
          <p:cNvSpPr txBox="1"/>
          <p:nvPr userDrawn="1"/>
        </p:nvSpPr>
        <p:spPr>
          <a:xfrm>
            <a:off x="6691256" y="3098202"/>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167EC273-9620-D636-5A7F-DF999179C539}"/>
              </a:ext>
            </a:extLst>
          </p:cNvPr>
          <p:cNvSpPr txBox="1"/>
          <p:nvPr userDrawn="1"/>
        </p:nvSpPr>
        <p:spPr>
          <a:xfrm>
            <a:off x="4227753" y="0"/>
            <a:ext cx="7964247" cy="6599816"/>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7AA20779-F1BE-4596-DBE2-91CF0F8D944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758" y="6312986"/>
            <a:ext cx="1279717" cy="573660"/>
          </a:xfrm>
          <a:prstGeom prst="rect">
            <a:avLst/>
          </a:prstGeom>
        </p:spPr>
      </p:pic>
    </p:spTree>
    <p:extLst>
      <p:ext uri="{BB962C8B-B14F-4D97-AF65-F5344CB8AC3E}">
        <p14:creationId xmlns:p14="http://schemas.microsoft.com/office/powerpoint/2010/main" val="1851915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300F-118C-F61A-4828-D44776FDA78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254547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2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lIns="0" rIns="0" anchor="b"/>
          <a:lstStyle>
            <a:lvl1pPr algn="l">
              <a:defRPr sz="4800">
                <a:solidFill>
                  <a:schemeClr val="tx1"/>
                </a:solidFill>
              </a:defRPr>
            </a:lvl1pPr>
          </a:lstStyle>
          <a:p>
            <a:r>
              <a:rPr lang="en-US"/>
              <a:t>Click to edit Master title style</a:t>
            </a:r>
          </a:p>
        </p:txBody>
      </p:sp>
      <p:pic>
        <p:nvPicPr>
          <p:cNvPr id="11" name="Picture 2">
            <a:extLst>
              <a:ext uri="{FF2B5EF4-FFF2-40B4-BE49-F238E27FC236}">
                <a16:creationId xmlns:a16="http://schemas.microsoft.com/office/drawing/2014/main" id="{3F1B5AF0-8DA6-4156-B592-05AF6F3CF2D4}"/>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650177" y="3175"/>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0CA9A9-AD74-42E0-A875-6A53D0907051}"/>
              </a:ext>
              <a:ext uri="{C183D7F6-B498-43B3-948B-1728B52AA6E4}">
                <adec:decorative xmlns:adec="http://schemas.microsoft.com/office/drawing/2017/decorative" val="1"/>
              </a:ext>
            </a:extLst>
          </p:cNvPr>
          <p:cNvSpPr/>
          <p:nvPr/>
        </p:nvSpPr>
        <p:spPr bwMode="auto">
          <a:xfrm>
            <a:off x="0" y="0"/>
            <a:ext cx="11692194" cy="6901249"/>
          </a:xfrm>
          <a:prstGeom prst="rect">
            <a:avLst/>
          </a:prstGeom>
          <a:gradFill>
            <a:gsLst>
              <a:gs pos="23000">
                <a:schemeClr val="bg1"/>
              </a:gs>
              <a:gs pos="100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553820" y="3602038"/>
            <a:ext cx="5538818" cy="676339"/>
          </a:xfrm>
        </p:spPr>
        <p:txBody>
          <a:bodyPr/>
          <a:lstStyle>
            <a:lvl1pPr marL="0" indent="0" algn="l">
              <a:lnSpc>
                <a:spcPct val="100000"/>
              </a:lnSpc>
              <a:spcBef>
                <a:spcPts val="1200"/>
              </a:spcBef>
              <a:buNone/>
              <a:defRPr sz="2000">
                <a:solidFill>
                  <a:schemeClr val="accent3"/>
                </a:solidFill>
                <a:latin typeface="+mn-lt"/>
              </a:defRPr>
            </a:lvl1pPr>
            <a:lvl2pPr marL="0" indent="0" algn="l">
              <a:spcAft>
                <a:spcPts val="600"/>
              </a:spcAft>
              <a:buNone/>
              <a:defRPr sz="1995">
                <a:solidFill>
                  <a:schemeClr val="tx1"/>
                </a:solidFill>
              </a:defRPr>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39264047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36933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1875637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1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36933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1" name="Picture 10">
            <a:extLst>
              <a:ext uri="{FF2B5EF4-FFF2-40B4-BE49-F238E27FC236}">
                <a16:creationId xmlns:a16="http://schemas.microsoft.com/office/drawing/2014/main" id="{575E317E-4C00-430B-B0FD-AA303734122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
          <a:stretch/>
        </p:blipFill>
        <p:spPr>
          <a:xfrm flipH="1">
            <a:off x="6768324" y="721183"/>
            <a:ext cx="5423676" cy="5394478"/>
          </a:xfrm>
          <a:prstGeom prst="rect">
            <a:avLst/>
          </a:prstGeom>
        </p:spPr>
      </p:pic>
    </p:spTree>
    <p:extLst>
      <p:ext uri="{BB962C8B-B14F-4D97-AF65-F5344CB8AC3E}">
        <p14:creationId xmlns:p14="http://schemas.microsoft.com/office/powerpoint/2010/main" val="26969575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128084236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ection Header Dark-4">
    <p:spTree>
      <p:nvGrpSpPr>
        <p:cNvPr id="1" name=""/>
        <p:cNvGrpSpPr/>
        <p:nvPr/>
      </p:nvGrpSpPr>
      <p:grpSpPr>
        <a:xfrm>
          <a:off x="0" y="0"/>
          <a:ext cx="0" cy="0"/>
          <a:chOff x="0" y="0"/>
          <a:chExt cx="0" cy="0"/>
        </a:xfrm>
      </p:grpSpPr>
      <p:sp>
        <p:nvSpPr>
          <p:cNvPr id="2" name="Title 1"/>
          <p:cNvSpPr>
            <a:spLocks noGrp="1"/>
          </p:cNvSpPr>
          <p:nvPr>
            <p:ph type="title"/>
          </p:nvPr>
        </p:nvSpPr>
        <p:spPr>
          <a:xfrm>
            <a:off x="4277783" y="2690297"/>
            <a:ext cx="7366764" cy="1477412"/>
          </a:xfrm>
          <a:prstGeom prst="rect">
            <a:avLst/>
          </a:prstGeom>
        </p:spPr>
        <p:txBody>
          <a:bodyPr anchor="ctr"/>
          <a:lstStyle>
            <a:lvl1pPr algn="l">
              <a:defRPr lang="en-US" sz="4800" b="1" kern="1200" cap="none" spc="-50" baseline="0" dirty="0">
                <a:ln w="3175">
                  <a:noFill/>
                </a:ln>
                <a:solidFill>
                  <a:schemeClr val="tx1"/>
                </a:solidFill>
                <a:effectLst/>
                <a:latin typeface="+mj-lt"/>
                <a:ea typeface="+mn-ea"/>
                <a:cs typeface="Segoe UI"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A53D4AD-A987-4DF3-BCE3-74E834A64F9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t="-2185" r="-3141" b="-1397"/>
          <a:stretch/>
        </p:blipFill>
        <p:spPr>
          <a:xfrm>
            <a:off x="0" y="-166974"/>
            <a:ext cx="3528884" cy="7061200"/>
          </a:xfrm>
          <a:prstGeom prst="rect">
            <a:avLst/>
          </a:prstGeom>
        </p:spPr>
      </p:pic>
    </p:spTree>
    <p:extLst>
      <p:ext uri="{BB962C8B-B14F-4D97-AF65-F5344CB8AC3E}">
        <p14:creationId xmlns:p14="http://schemas.microsoft.com/office/powerpoint/2010/main" val="314612801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25989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6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0273AAEF-DEC5-B748-D2ED-7476AE39EA8A}"/>
              </a:ext>
              <a:ext uri="{C183D7F6-B498-43B3-948B-1728B52AA6E4}">
                <adec:decorative xmlns:adec="http://schemas.microsoft.com/office/drawing/2017/decorative" val="1"/>
              </a:ext>
            </a:extLst>
          </p:cNvPr>
          <p:cNvSpPr/>
          <p:nvPr userDrawn="1"/>
        </p:nvSpPr>
        <p:spPr bwMode="auto">
          <a:xfrm>
            <a:off x="588263" y="1929965"/>
            <a:ext cx="3584764" cy="1576808"/>
          </a:xfrm>
          <a:prstGeom prst="rect">
            <a:avLst/>
          </a:prstGeom>
          <a:solidFill>
            <a:schemeClr val="bg1"/>
          </a:solidFill>
          <a:effectLst>
            <a:outerShdw blurRad="533400" sx="102000" sy="102000" algn="ctr" rotWithShape="0">
              <a:schemeClr val="accent2">
                <a:alpha val="9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E6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9A9E0987-BFF0-205A-6D72-89A91DC86FE0}"/>
              </a:ext>
              <a:ext uri="{C183D7F6-B498-43B3-948B-1728B52AA6E4}">
                <adec:decorative xmlns:adec="http://schemas.microsoft.com/office/drawing/2017/decorative" val="1"/>
              </a:ext>
            </a:extLst>
          </p:cNvPr>
          <p:cNvSpPr/>
          <p:nvPr userDrawn="1"/>
        </p:nvSpPr>
        <p:spPr bwMode="auto">
          <a:xfrm>
            <a:off x="4356270" y="1929966"/>
            <a:ext cx="3479459" cy="1576807"/>
          </a:xfrm>
          <a:prstGeom prst="rect">
            <a:avLst/>
          </a:prstGeom>
          <a:solidFill>
            <a:schemeClr val="bg1"/>
          </a:solidFill>
          <a:effectLst>
            <a:outerShdw blurRad="533400" sx="102000" sy="102000" algn="ctr" rotWithShape="0">
              <a:schemeClr val="accent2">
                <a:alpha val="9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E6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3C4EBAF-30AB-337C-4387-A2AAADE9EBFE}"/>
              </a:ext>
              <a:ext uri="{C183D7F6-B498-43B3-948B-1728B52AA6E4}">
                <adec:decorative xmlns:adec="http://schemas.microsoft.com/office/drawing/2017/decorative" val="1"/>
              </a:ext>
            </a:extLst>
          </p:cNvPr>
          <p:cNvSpPr/>
          <p:nvPr userDrawn="1"/>
        </p:nvSpPr>
        <p:spPr bwMode="auto">
          <a:xfrm>
            <a:off x="8124277" y="1929965"/>
            <a:ext cx="3479459" cy="1576807"/>
          </a:xfrm>
          <a:prstGeom prst="rect">
            <a:avLst/>
          </a:prstGeom>
          <a:solidFill>
            <a:schemeClr val="bg1"/>
          </a:solidFill>
          <a:effectLst>
            <a:outerShdw blurRad="533400" sx="102000" sy="102000" algn="ctr" rotWithShape="0">
              <a:schemeClr val="accent2">
                <a:alpha val="9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E6FF"/>
              </a:solidFill>
              <a:effectLst/>
              <a:uLnTx/>
              <a:uFillTx/>
              <a:latin typeface="Segoe UI"/>
              <a:ea typeface="+mn-ea"/>
              <a:cs typeface="+mn-cs"/>
            </a:endParaRPr>
          </a:p>
        </p:txBody>
      </p:sp>
      <p:sp>
        <p:nvSpPr>
          <p:cNvPr id="7" name="Content Placeholder 6">
            <a:extLst>
              <a:ext uri="{FF2B5EF4-FFF2-40B4-BE49-F238E27FC236}">
                <a16:creationId xmlns:a16="http://schemas.microsoft.com/office/drawing/2014/main" id="{4DFEC596-2890-35C6-3666-806FE721D6F8}"/>
              </a:ext>
            </a:extLst>
          </p:cNvPr>
          <p:cNvSpPr>
            <a:spLocks noGrp="1"/>
          </p:cNvSpPr>
          <p:nvPr>
            <p:ph sz="quarter" idx="10"/>
          </p:nvPr>
        </p:nvSpPr>
        <p:spPr>
          <a:xfrm>
            <a:off x="990600" y="2305050"/>
            <a:ext cx="2743200" cy="971550"/>
          </a:xfrm>
        </p:spPr>
        <p:txBody>
          <a:bodyPr/>
          <a:lstStyle/>
          <a:p>
            <a:pPr lvl="0"/>
            <a:endParaRPr lang="en-US"/>
          </a:p>
        </p:txBody>
      </p:sp>
      <p:sp>
        <p:nvSpPr>
          <p:cNvPr id="8" name="Content Placeholder 6">
            <a:extLst>
              <a:ext uri="{FF2B5EF4-FFF2-40B4-BE49-F238E27FC236}">
                <a16:creationId xmlns:a16="http://schemas.microsoft.com/office/drawing/2014/main" id="{EE98A835-401B-22C1-2F6F-EC252DD65791}"/>
              </a:ext>
            </a:extLst>
          </p:cNvPr>
          <p:cNvSpPr>
            <a:spLocks noGrp="1"/>
          </p:cNvSpPr>
          <p:nvPr>
            <p:ph sz="quarter" idx="11"/>
          </p:nvPr>
        </p:nvSpPr>
        <p:spPr>
          <a:xfrm>
            <a:off x="4777052" y="2232593"/>
            <a:ext cx="2743200" cy="971550"/>
          </a:xfrm>
        </p:spPr>
        <p:txBody>
          <a:bodyPr/>
          <a:lstStyle/>
          <a:p>
            <a:pPr lvl="0"/>
            <a:endParaRPr lang="en-US"/>
          </a:p>
        </p:txBody>
      </p:sp>
      <p:sp>
        <p:nvSpPr>
          <p:cNvPr id="9" name="Content Placeholder 6">
            <a:extLst>
              <a:ext uri="{FF2B5EF4-FFF2-40B4-BE49-F238E27FC236}">
                <a16:creationId xmlns:a16="http://schemas.microsoft.com/office/drawing/2014/main" id="{1591FD56-4234-CCD4-FD56-3E604770D6D5}"/>
              </a:ext>
            </a:extLst>
          </p:cNvPr>
          <p:cNvSpPr>
            <a:spLocks noGrp="1"/>
          </p:cNvSpPr>
          <p:nvPr>
            <p:ph sz="quarter" idx="12"/>
          </p:nvPr>
        </p:nvSpPr>
        <p:spPr>
          <a:xfrm>
            <a:off x="8492406" y="2232593"/>
            <a:ext cx="2743200" cy="971550"/>
          </a:xfrm>
        </p:spPr>
        <p:txBody>
          <a:bodyPr/>
          <a:lstStyle/>
          <a:p>
            <a:pPr lvl="0"/>
            <a:endParaRPr lang="en-US"/>
          </a:p>
        </p:txBody>
      </p:sp>
      <p:sp>
        <p:nvSpPr>
          <p:cNvPr id="11" name="Content Placeholder 10">
            <a:extLst>
              <a:ext uri="{FF2B5EF4-FFF2-40B4-BE49-F238E27FC236}">
                <a16:creationId xmlns:a16="http://schemas.microsoft.com/office/drawing/2014/main" id="{FF426F87-C049-1F78-877C-9169B3C438F9}"/>
              </a:ext>
            </a:extLst>
          </p:cNvPr>
          <p:cNvSpPr>
            <a:spLocks noGrp="1"/>
          </p:cNvSpPr>
          <p:nvPr>
            <p:ph sz="quarter" idx="13"/>
          </p:nvPr>
        </p:nvSpPr>
        <p:spPr>
          <a:xfrm>
            <a:off x="360363" y="4038600"/>
            <a:ext cx="2001837" cy="552450"/>
          </a:xfrm>
        </p:spPr>
        <p:txBody>
          <a:bodyPr/>
          <a:lstStyle/>
          <a:p>
            <a:pPr lvl="0"/>
            <a:endParaRPr lang="en-US"/>
          </a:p>
        </p:txBody>
      </p:sp>
      <p:sp>
        <p:nvSpPr>
          <p:cNvPr id="12" name="Content Placeholder 10">
            <a:extLst>
              <a:ext uri="{FF2B5EF4-FFF2-40B4-BE49-F238E27FC236}">
                <a16:creationId xmlns:a16="http://schemas.microsoft.com/office/drawing/2014/main" id="{9C97E81C-8AA8-BB27-05B3-D03C3AB00B11}"/>
              </a:ext>
            </a:extLst>
          </p:cNvPr>
          <p:cNvSpPr>
            <a:spLocks noGrp="1"/>
          </p:cNvSpPr>
          <p:nvPr>
            <p:ph sz="quarter" idx="14"/>
          </p:nvPr>
        </p:nvSpPr>
        <p:spPr>
          <a:xfrm>
            <a:off x="378808" y="4846652"/>
            <a:ext cx="2001837" cy="552450"/>
          </a:xfrm>
        </p:spPr>
        <p:txBody>
          <a:bodyPr/>
          <a:lstStyle/>
          <a:p>
            <a:pPr lvl="0"/>
            <a:endParaRPr lang="en-US"/>
          </a:p>
        </p:txBody>
      </p:sp>
      <p:sp>
        <p:nvSpPr>
          <p:cNvPr id="13" name="Content Placeholder 10">
            <a:extLst>
              <a:ext uri="{FF2B5EF4-FFF2-40B4-BE49-F238E27FC236}">
                <a16:creationId xmlns:a16="http://schemas.microsoft.com/office/drawing/2014/main" id="{CD0937D6-F32F-A7C3-57CE-75D78B5AEA04}"/>
              </a:ext>
            </a:extLst>
          </p:cNvPr>
          <p:cNvSpPr>
            <a:spLocks noGrp="1"/>
          </p:cNvSpPr>
          <p:nvPr>
            <p:ph sz="quarter" idx="15"/>
          </p:nvPr>
        </p:nvSpPr>
        <p:spPr>
          <a:xfrm>
            <a:off x="378808" y="5654704"/>
            <a:ext cx="2001837" cy="552450"/>
          </a:xfrm>
        </p:spPr>
        <p:txBody>
          <a:bodyPr/>
          <a:lstStyle/>
          <a:p>
            <a:pPr lvl="0"/>
            <a:endParaRPr lang="en-US"/>
          </a:p>
        </p:txBody>
      </p:sp>
      <p:sp>
        <p:nvSpPr>
          <p:cNvPr id="14" name="Content Placeholder 10">
            <a:extLst>
              <a:ext uri="{FF2B5EF4-FFF2-40B4-BE49-F238E27FC236}">
                <a16:creationId xmlns:a16="http://schemas.microsoft.com/office/drawing/2014/main" id="{C9BEEBBC-B06C-6201-820E-DFFF41DD9F51}"/>
              </a:ext>
            </a:extLst>
          </p:cNvPr>
          <p:cNvSpPr>
            <a:spLocks noGrp="1"/>
          </p:cNvSpPr>
          <p:nvPr>
            <p:ph sz="quarter" idx="16"/>
          </p:nvPr>
        </p:nvSpPr>
        <p:spPr>
          <a:xfrm>
            <a:off x="2775215" y="4038600"/>
            <a:ext cx="2001837" cy="552450"/>
          </a:xfrm>
        </p:spPr>
        <p:txBody>
          <a:bodyPr/>
          <a:lstStyle/>
          <a:p>
            <a:pPr lvl="0"/>
            <a:endParaRPr lang="en-US"/>
          </a:p>
        </p:txBody>
      </p:sp>
      <p:sp>
        <p:nvSpPr>
          <p:cNvPr id="15" name="Content Placeholder 10">
            <a:extLst>
              <a:ext uri="{FF2B5EF4-FFF2-40B4-BE49-F238E27FC236}">
                <a16:creationId xmlns:a16="http://schemas.microsoft.com/office/drawing/2014/main" id="{F58C0409-B598-27EF-5BD4-0015A9B5ED9F}"/>
              </a:ext>
            </a:extLst>
          </p:cNvPr>
          <p:cNvSpPr>
            <a:spLocks noGrp="1"/>
          </p:cNvSpPr>
          <p:nvPr>
            <p:ph sz="quarter" idx="17"/>
          </p:nvPr>
        </p:nvSpPr>
        <p:spPr>
          <a:xfrm>
            <a:off x="2793660" y="4846652"/>
            <a:ext cx="2001837" cy="552450"/>
          </a:xfrm>
        </p:spPr>
        <p:txBody>
          <a:bodyPr/>
          <a:lstStyle/>
          <a:p>
            <a:pPr lvl="0"/>
            <a:endParaRPr lang="en-US"/>
          </a:p>
        </p:txBody>
      </p:sp>
      <p:sp>
        <p:nvSpPr>
          <p:cNvPr id="16" name="Content Placeholder 10">
            <a:extLst>
              <a:ext uri="{FF2B5EF4-FFF2-40B4-BE49-F238E27FC236}">
                <a16:creationId xmlns:a16="http://schemas.microsoft.com/office/drawing/2014/main" id="{11094A24-2AD3-590A-2A03-0FB03D30DB78}"/>
              </a:ext>
            </a:extLst>
          </p:cNvPr>
          <p:cNvSpPr>
            <a:spLocks noGrp="1"/>
          </p:cNvSpPr>
          <p:nvPr>
            <p:ph sz="quarter" idx="18"/>
          </p:nvPr>
        </p:nvSpPr>
        <p:spPr>
          <a:xfrm>
            <a:off x="2793660" y="5654704"/>
            <a:ext cx="2001837" cy="552450"/>
          </a:xfrm>
        </p:spPr>
        <p:txBody>
          <a:bodyPr/>
          <a:lstStyle/>
          <a:p>
            <a:pPr lvl="0"/>
            <a:endParaRPr lang="en-US"/>
          </a:p>
        </p:txBody>
      </p:sp>
      <p:sp>
        <p:nvSpPr>
          <p:cNvPr id="17" name="Content Placeholder 10">
            <a:extLst>
              <a:ext uri="{FF2B5EF4-FFF2-40B4-BE49-F238E27FC236}">
                <a16:creationId xmlns:a16="http://schemas.microsoft.com/office/drawing/2014/main" id="{C1ACEEBF-FE29-3663-3A2E-DA7DDE7C1EC5}"/>
              </a:ext>
            </a:extLst>
          </p:cNvPr>
          <p:cNvSpPr>
            <a:spLocks noGrp="1"/>
          </p:cNvSpPr>
          <p:nvPr>
            <p:ph sz="quarter" idx="19"/>
          </p:nvPr>
        </p:nvSpPr>
        <p:spPr>
          <a:xfrm>
            <a:off x="5095081" y="4038600"/>
            <a:ext cx="2001837" cy="552450"/>
          </a:xfrm>
        </p:spPr>
        <p:txBody>
          <a:bodyPr/>
          <a:lstStyle/>
          <a:p>
            <a:pPr lvl="0"/>
            <a:endParaRPr lang="en-US"/>
          </a:p>
        </p:txBody>
      </p:sp>
      <p:sp>
        <p:nvSpPr>
          <p:cNvPr id="18" name="Content Placeholder 10">
            <a:extLst>
              <a:ext uri="{FF2B5EF4-FFF2-40B4-BE49-F238E27FC236}">
                <a16:creationId xmlns:a16="http://schemas.microsoft.com/office/drawing/2014/main" id="{A67836B3-8711-9BC6-0BDE-3B62621D1DB6}"/>
              </a:ext>
            </a:extLst>
          </p:cNvPr>
          <p:cNvSpPr>
            <a:spLocks noGrp="1"/>
          </p:cNvSpPr>
          <p:nvPr>
            <p:ph sz="quarter" idx="20"/>
          </p:nvPr>
        </p:nvSpPr>
        <p:spPr>
          <a:xfrm>
            <a:off x="5113526" y="4846652"/>
            <a:ext cx="2001837" cy="552450"/>
          </a:xfrm>
        </p:spPr>
        <p:txBody>
          <a:bodyPr/>
          <a:lstStyle/>
          <a:p>
            <a:pPr lvl="0"/>
            <a:endParaRPr lang="en-US"/>
          </a:p>
        </p:txBody>
      </p:sp>
      <p:sp>
        <p:nvSpPr>
          <p:cNvPr id="19" name="Content Placeholder 10">
            <a:extLst>
              <a:ext uri="{FF2B5EF4-FFF2-40B4-BE49-F238E27FC236}">
                <a16:creationId xmlns:a16="http://schemas.microsoft.com/office/drawing/2014/main" id="{CFB26F40-FAB3-8E4C-3513-728446D6D966}"/>
              </a:ext>
            </a:extLst>
          </p:cNvPr>
          <p:cNvSpPr>
            <a:spLocks noGrp="1"/>
          </p:cNvSpPr>
          <p:nvPr>
            <p:ph sz="quarter" idx="21"/>
          </p:nvPr>
        </p:nvSpPr>
        <p:spPr>
          <a:xfrm>
            <a:off x="5113526" y="5654704"/>
            <a:ext cx="2001837" cy="552450"/>
          </a:xfrm>
        </p:spPr>
        <p:txBody>
          <a:bodyPr/>
          <a:lstStyle/>
          <a:p>
            <a:pPr lvl="0"/>
            <a:endParaRPr lang="en-US"/>
          </a:p>
        </p:txBody>
      </p:sp>
      <p:sp>
        <p:nvSpPr>
          <p:cNvPr id="20" name="Content Placeholder 10">
            <a:extLst>
              <a:ext uri="{FF2B5EF4-FFF2-40B4-BE49-F238E27FC236}">
                <a16:creationId xmlns:a16="http://schemas.microsoft.com/office/drawing/2014/main" id="{996B52FE-9466-0D47-AA61-53F673FDB53A}"/>
              </a:ext>
            </a:extLst>
          </p:cNvPr>
          <p:cNvSpPr>
            <a:spLocks noGrp="1"/>
          </p:cNvSpPr>
          <p:nvPr>
            <p:ph sz="quarter" idx="22"/>
          </p:nvPr>
        </p:nvSpPr>
        <p:spPr>
          <a:xfrm>
            <a:off x="7509933" y="4038600"/>
            <a:ext cx="2001837" cy="552450"/>
          </a:xfrm>
        </p:spPr>
        <p:txBody>
          <a:bodyPr/>
          <a:lstStyle/>
          <a:p>
            <a:pPr lvl="0"/>
            <a:endParaRPr lang="en-US"/>
          </a:p>
        </p:txBody>
      </p:sp>
      <p:sp>
        <p:nvSpPr>
          <p:cNvPr id="21" name="Content Placeholder 10">
            <a:extLst>
              <a:ext uri="{FF2B5EF4-FFF2-40B4-BE49-F238E27FC236}">
                <a16:creationId xmlns:a16="http://schemas.microsoft.com/office/drawing/2014/main" id="{4B910DEC-F742-2C3A-C088-FC697DF5FFEF}"/>
              </a:ext>
            </a:extLst>
          </p:cNvPr>
          <p:cNvSpPr>
            <a:spLocks noGrp="1"/>
          </p:cNvSpPr>
          <p:nvPr>
            <p:ph sz="quarter" idx="23"/>
          </p:nvPr>
        </p:nvSpPr>
        <p:spPr>
          <a:xfrm>
            <a:off x="7528378" y="4846652"/>
            <a:ext cx="2001837" cy="552450"/>
          </a:xfrm>
        </p:spPr>
        <p:txBody>
          <a:bodyPr/>
          <a:lstStyle/>
          <a:p>
            <a:pPr lvl="0"/>
            <a:endParaRPr lang="en-US"/>
          </a:p>
        </p:txBody>
      </p:sp>
      <p:sp>
        <p:nvSpPr>
          <p:cNvPr id="22" name="Content Placeholder 10">
            <a:extLst>
              <a:ext uri="{FF2B5EF4-FFF2-40B4-BE49-F238E27FC236}">
                <a16:creationId xmlns:a16="http://schemas.microsoft.com/office/drawing/2014/main" id="{A4150E1E-6FDE-5939-A9B9-D5CCAEB5D282}"/>
              </a:ext>
            </a:extLst>
          </p:cNvPr>
          <p:cNvSpPr>
            <a:spLocks noGrp="1"/>
          </p:cNvSpPr>
          <p:nvPr>
            <p:ph sz="quarter" idx="24"/>
          </p:nvPr>
        </p:nvSpPr>
        <p:spPr>
          <a:xfrm>
            <a:off x="7528378" y="5654704"/>
            <a:ext cx="2001837" cy="552450"/>
          </a:xfrm>
        </p:spPr>
        <p:txBody>
          <a:bodyPr/>
          <a:lstStyle/>
          <a:p>
            <a:pPr lvl="0"/>
            <a:endParaRPr lang="en-US"/>
          </a:p>
        </p:txBody>
      </p:sp>
      <p:sp>
        <p:nvSpPr>
          <p:cNvPr id="23" name="Content Placeholder 10">
            <a:extLst>
              <a:ext uri="{FF2B5EF4-FFF2-40B4-BE49-F238E27FC236}">
                <a16:creationId xmlns:a16="http://schemas.microsoft.com/office/drawing/2014/main" id="{B62E0BBB-133F-53E9-35FC-7C0CBFC52128}"/>
              </a:ext>
            </a:extLst>
          </p:cNvPr>
          <p:cNvSpPr>
            <a:spLocks noGrp="1"/>
          </p:cNvSpPr>
          <p:nvPr>
            <p:ph sz="quarter" idx="25"/>
          </p:nvPr>
        </p:nvSpPr>
        <p:spPr>
          <a:xfrm>
            <a:off x="9792910" y="4050382"/>
            <a:ext cx="2001837" cy="552450"/>
          </a:xfrm>
        </p:spPr>
        <p:txBody>
          <a:bodyPr/>
          <a:lstStyle/>
          <a:p>
            <a:pPr lvl="0"/>
            <a:endParaRPr lang="en-US"/>
          </a:p>
        </p:txBody>
      </p:sp>
      <p:sp>
        <p:nvSpPr>
          <p:cNvPr id="24" name="Content Placeholder 10">
            <a:extLst>
              <a:ext uri="{FF2B5EF4-FFF2-40B4-BE49-F238E27FC236}">
                <a16:creationId xmlns:a16="http://schemas.microsoft.com/office/drawing/2014/main" id="{A9ADE11A-E93F-B7C8-EE9E-6BC0BFA7A430}"/>
              </a:ext>
            </a:extLst>
          </p:cNvPr>
          <p:cNvSpPr>
            <a:spLocks noGrp="1"/>
          </p:cNvSpPr>
          <p:nvPr>
            <p:ph sz="quarter" idx="26"/>
          </p:nvPr>
        </p:nvSpPr>
        <p:spPr>
          <a:xfrm>
            <a:off x="9811355" y="4858434"/>
            <a:ext cx="2001837" cy="552450"/>
          </a:xfrm>
        </p:spPr>
        <p:txBody>
          <a:bodyPr/>
          <a:lstStyle/>
          <a:p>
            <a:pPr lvl="0"/>
            <a:endParaRPr lang="en-US"/>
          </a:p>
        </p:txBody>
      </p:sp>
      <p:sp>
        <p:nvSpPr>
          <p:cNvPr id="25" name="Content Placeholder 10">
            <a:extLst>
              <a:ext uri="{FF2B5EF4-FFF2-40B4-BE49-F238E27FC236}">
                <a16:creationId xmlns:a16="http://schemas.microsoft.com/office/drawing/2014/main" id="{0BD93358-A5D6-D248-7AA3-9E7CEC57D750}"/>
              </a:ext>
            </a:extLst>
          </p:cNvPr>
          <p:cNvSpPr>
            <a:spLocks noGrp="1"/>
          </p:cNvSpPr>
          <p:nvPr>
            <p:ph sz="quarter" idx="27"/>
          </p:nvPr>
        </p:nvSpPr>
        <p:spPr>
          <a:xfrm>
            <a:off x="9811355" y="5666486"/>
            <a:ext cx="2001837" cy="552450"/>
          </a:xfrm>
        </p:spPr>
        <p:txBody>
          <a:bodyPr/>
          <a:lstStyle/>
          <a:p>
            <a:pPr lvl="0"/>
            <a:endParaRPr lang="en-US"/>
          </a:p>
        </p:txBody>
      </p:sp>
      <p:sp>
        <p:nvSpPr>
          <p:cNvPr id="27" name="Content Placeholder 26">
            <a:extLst>
              <a:ext uri="{FF2B5EF4-FFF2-40B4-BE49-F238E27FC236}">
                <a16:creationId xmlns:a16="http://schemas.microsoft.com/office/drawing/2014/main" id="{7538671C-376E-34D5-AC50-D255EB35DA5C}"/>
              </a:ext>
            </a:extLst>
          </p:cNvPr>
          <p:cNvSpPr>
            <a:spLocks noGrp="1"/>
          </p:cNvSpPr>
          <p:nvPr>
            <p:ph sz="quarter" idx="28"/>
          </p:nvPr>
        </p:nvSpPr>
        <p:spPr>
          <a:xfrm>
            <a:off x="819150" y="6362700"/>
            <a:ext cx="10267950" cy="376238"/>
          </a:xfrm>
        </p:spPr>
        <p:txBody>
          <a:bodyPr/>
          <a:lstStyle/>
          <a:p>
            <a:pPr lvl="0"/>
            <a:endParaRPr lang="en-US"/>
          </a:p>
        </p:txBody>
      </p:sp>
    </p:spTree>
    <p:extLst>
      <p:ext uri="{BB962C8B-B14F-4D97-AF65-F5344CB8AC3E}">
        <p14:creationId xmlns:p14="http://schemas.microsoft.com/office/powerpoint/2010/main" val="1971359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4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8203225-4B76-732A-22F2-829A45792588}"/>
              </a:ext>
            </a:extLst>
          </p:cNvPr>
          <p:cNvSpPr>
            <a:spLocks noGrp="1"/>
          </p:cNvSpPr>
          <p:nvPr>
            <p:ph sz="quarter" idx="10"/>
          </p:nvPr>
        </p:nvSpPr>
        <p:spPr>
          <a:xfrm>
            <a:off x="625475" y="3162300"/>
            <a:ext cx="3146425" cy="876300"/>
          </a:xfrm>
        </p:spPr>
        <p:txBody>
          <a:bodyPr/>
          <a:lstStyle/>
          <a:p>
            <a:pPr lvl="0"/>
            <a:endParaRPr lang="en-US"/>
          </a:p>
        </p:txBody>
      </p:sp>
      <p:sp>
        <p:nvSpPr>
          <p:cNvPr id="5" name="Content Placeholder 3">
            <a:extLst>
              <a:ext uri="{FF2B5EF4-FFF2-40B4-BE49-F238E27FC236}">
                <a16:creationId xmlns:a16="http://schemas.microsoft.com/office/drawing/2014/main" id="{3BFB8D28-64B4-7B17-58C1-97DDB19EC292}"/>
              </a:ext>
            </a:extLst>
          </p:cNvPr>
          <p:cNvSpPr>
            <a:spLocks noGrp="1"/>
          </p:cNvSpPr>
          <p:nvPr>
            <p:ph sz="quarter" idx="11"/>
          </p:nvPr>
        </p:nvSpPr>
        <p:spPr>
          <a:xfrm>
            <a:off x="625475" y="4381500"/>
            <a:ext cx="3146425" cy="876300"/>
          </a:xfrm>
        </p:spPr>
        <p:txBody>
          <a:bodyPr/>
          <a:lstStyle/>
          <a:p>
            <a:pPr lvl="0"/>
            <a:endParaRPr lang="en-US"/>
          </a:p>
        </p:txBody>
      </p:sp>
      <p:sp>
        <p:nvSpPr>
          <p:cNvPr id="6" name="Content Placeholder 3">
            <a:extLst>
              <a:ext uri="{FF2B5EF4-FFF2-40B4-BE49-F238E27FC236}">
                <a16:creationId xmlns:a16="http://schemas.microsoft.com/office/drawing/2014/main" id="{195F3877-F5CB-FBDB-561A-279A91FFA14C}"/>
              </a:ext>
            </a:extLst>
          </p:cNvPr>
          <p:cNvSpPr>
            <a:spLocks noGrp="1"/>
          </p:cNvSpPr>
          <p:nvPr>
            <p:ph sz="quarter" idx="12"/>
          </p:nvPr>
        </p:nvSpPr>
        <p:spPr>
          <a:xfrm>
            <a:off x="4149725" y="3162300"/>
            <a:ext cx="3146425" cy="876300"/>
          </a:xfrm>
        </p:spPr>
        <p:txBody>
          <a:bodyPr/>
          <a:lstStyle/>
          <a:p>
            <a:pPr lvl="0"/>
            <a:endParaRPr lang="en-US"/>
          </a:p>
        </p:txBody>
      </p:sp>
      <p:sp>
        <p:nvSpPr>
          <p:cNvPr id="7" name="Content Placeholder 3">
            <a:extLst>
              <a:ext uri="{FF2B5EF4-FFF2-40B4-BE49-F238E27FC236}">
                <a16:creationId xmlns:a16="http://schemas.microsoft.com/office/drawing/2014/main" id="{C087DC7C-9D81-5884-7455-88108CB075D5}"/>
              </a:ext>
            </a:extLst>
          </p:cNvPr>
          <p:cNvSpPr>
            <a:spLocks noGrp="1"/>
          </p:cNvSpPr>
          <p:nvPr>
            <p:ph sz="quarter" idx="13"/>
          </p:nvPr>
        </p:nvSpPr>
        <p:spPr>
          <a:xfrm>
            <a:off x="4149725" y="4381500"/>
            <a:ext cx="3146425" cy="876300"/>
          </a:xfrm>
        </p:spPr>
        <p:txBody>
          <a:bodyPr/>
          <a:lstStyle/>
          <a:p>
            <a:pPr lvl="0"/>
            <a:endParaRPr lang="en-US"/>
          </a:p>
        </p:txBody>
      </p:sp>
      <p:sp>
        <p:nvSpPr>
          <p:cNvPr id="8" name="Content Placeholder 3">
            <a:extLst>
              <a:ext uri="{FF2B5EF4-FFF2-40B4-BE49-F238E27FC236}">
                <a16:creationId xmlns:a16="http://schemas.microsoft.com/office/drawing/2014/main" id="{0FA8AC40-8D35-7DB3-3466-7DA18C7F7FF6}"/>
              </a:ext>
            </a:extLst>
          </p:cNvPr>
          <p:cNvSpPr>
            <a:spLocks noGrp="1"/>
          </p:cNvSpPr>
          <p:nvPr>
            <p:ph sz="quarter" idx="14"/>
          </p:nvPr>
        </p:nvSpPr>
        <p:spPr>
          <a:xfrm>
            <a:off x="7883525" y="3162300"/>
            <a:ext cx="3146425" cy="876300"/>
          </a:xfrm>
        </p:spPr>
        <p:txBody>
          <a:bodyPr/>
          <a:lstStyle/>
          <a:p>
            <a:pPr lvl="0"/>
            <a:endParaRPr lang="en-US"/>
          </a:p>
        </p:txBody>
      </p:sp>
      <p:sp>
        <p:nvSpPr>
          <p:cNvPr id="9" name="Content Placeholder 3">
            <a:extLst>
              <a:ext uri="{FF2B5EF4-FFF2-40B4-BE49-F238E27FC236}">
                <a16:creationId xmlns:a16="http://schemas.microsoft.com/office/drawing/2014/main" id="{9517106B-F1A7-0411-9FD0-A31D8B326CFD}"/>
              </a:ext>
            </a:extLst>
          </p:cNvPr>
          <p:cNvSpPr>
            <a:spLocks noGrp="1"/>
          </p:cNvSpPr>
          <p:nvPr>
            <p:ph sz="quarter" idx="15"/>
          </p:nvPr>
        </p:nvSpPr>
        <p:spPr>
          <a:xfrm>
            <a:off x="7883525" y="4381500"/>
            <a:ext cx="3146425" cy="876300"/>
          </a:xfrm>
        </p:spPr>
        <p:txBody>
          <a:bodyPr/>
          <a:lstStyle/>
          <a:p>
            <a:pPr lvl="0"/>
            <a:endParaRPr lang="en-US"/>
          </a:p>
        </p:txBody>
      </p:sp>
    </p:spTree>
    <p:extLst>
      <p:ext uri="{BB962C8B-B14F-4D97-AF65-F5344CB8AC3E}">
        <p14:creationId xmlns:p14="http://schemas.microsoft.com/office/powerpoint/2010/main" val="959280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3155CB0-3608-A4BA-87D7-6B75AEFB56E1}"/>
              </a:ext>
            </a:extLst>
          </p:cNvPr>
          <p:cNvSpPr>
            <a:spLocks noGrp="1"/>
          </p:cNvSpPr>
          <p:nvPr>
            <p:ph sz="quarter" idx="10"/>
          </p:nvPr>
        </p:nvSpPr>
        <p:spPr>
          <a:xfrm>
            <a:off x="781050" y="3181350"/>
            <a:ext cx="2705100" cy="1047750"/>
          </a:xfrm>
        </p:spPr>
        <p:txBody>
          <a:bodyPr/>
          <a:lstStyle/>
          <a:p>
            <a:pPr lvl="0"/>
            <a:endParaRPr lang="en-US"/>
          </a:p>
        </p:txBody>
      </p:sp>
      <p:sp>
        <p:nvSpPr>
          <p:cNvPr id="5" name="Content Placeholder 3">
            <a:extLst>
              <a:ext uri="{FF2B5EF4-FFF2-40B4-BE49-F238E27FC236}">
                <a16:creationId xmlns:a16="http://schemas.microsoft.com/office/drawing/2014/main" id="{B93BF2DF-A809-A301-6F00-A4E59AEE637F}"/>
              </a:ext>
            </a:extLst>
          </p:cNvPr>
          <p:cNvSpPr>
            <a:spLocks noGrp="1"/>
          </p:cNvSpPr>
          <p:nvPr>
            <p:ph sz="quarter" idx="11"/>
          </p:nvPr>
        </p:nvSpPr>
        <p:spPr>
          <a:xfrm>
            <a:off x="781050" y="4533900"/>
            <a:ext cx="2705100" cy="1047750"/>
          </a:xfrm>
        </p:spPr>
        <p:txBody>
          <a:bodyPr/>
          <a:lstStyle/>
          <a:p>
            <a:pPr lvl="0"/>
            <a:endParaRPr lang="en-US"/>
          </a:p>
        </p:txBody>
      </p:sp>
      <p:sp>
        <p:nvSpPr>
          <p:cNvPr id="6" name="Content Placeholder 3">
            <a:extLst>
              <a:ext uri="{FF2B5EF4-FFF2-40B4-BE49-F238E27FC236}">
                <a16:creationId xmlns:a16="http://schemas.microsoft.com/office/drawing/2014/main" id="{778F61CB-4904-AB23-FE43-7F1FF53E2E99}"/>
              </a:ext>
            </a:extLst>
          </p:cNvPr>
          <p:cNvSpPr>
            <a:spLocks noGrp="1"/>
          </p:cNvSpPr>
          <p:nvPr>
            <p:ph sz="quarter" idx="12"/>
          </p:nvPr>
        </p:nvSpPr>
        <p:spPr>
          <a:xfrm>
            <a:off x="4057650" y="3181350"/>
            <a:ext cx="2705100" cy="1047750"/>
          </a:xfrm>
        </p:spPr>
        <p:txBody>
          <a:bodyPr/>
          <a:lstStyle/>
          <a:p>
            <a:pPr lvl="0"/>
            <a:endParaRPr lang="en-US"/>
          </a:p>
        </p:txBody>
      </p:sp>
      <p:sp>
        <p:nvSpPr>
          <p:cNvPr id="7" name="Content Placeholder 3">
            <a:extLst>
              <a:ext uri="{FF2B5EF4-FFF2-40B4-BE49-F238E27FC236}">
                <a16:creationId xmlns:a16="http://schemas.microsoft.com/office/drawing/2014/main" id="{287DEEE8-D2F8-6806-972E-159BED298651}"/>
              </a:ext>
            </a:extLst>
          </p:cNvPr>
          <p:cNvSpPr>
            <a:spLocks noGrp="1"/>
          </p:cNvSpPr>
          <p:nvPr>
            <p:ph sz="quarter" idx="13"/>
          </p:nvPr>
        </p:nvSpPr>
        <p:spPr>
          <a:xfrm>
            <a:off x="4057650" y="4533900"/>
            <a:ext cx="2705100" cy="1047750"/>
          </a:xfrm>
        </p:spPr>
        <p:txBody>
          <a:bodyPr/>
          <a:lstStyle/>
          <a:p>
            <a:pPr lvl="0"/>
            <a:endParaRPr lang="en-US"/>
          </a:p>
        </p:txBody>
      </p:sp>
      <p:sp>
        <p:nvSpPr>
          <p:cNvPr id="8" name="Content Placeholder 3">
            <a:extLst>
              <a:ext uri="{FF2B5EF4-FFF2-40B4-BE49-F238E27FC236}">
                <a16:creationId xmlns:a16="http://schemas.microsoft.com/office/drawing/2014/main" id="{CB60163C-AE77-674B-1E33-8622A884F8C6}"/>
              </a:ext>
            </a:extLst>
          </p:cNvPr>
          <p:cNvSpPr>
            <a:spLocks noGrp="1"/>
          </p:cNvSpPr>
          <p:nvPr>
            <p:ph sz="quarter" idx="14"/>
          </p:nvPr>
        </p:nvSpPr>
        <p:spPr>
          <a:xfrm>
            <a:off x="7353302" y="3181350"/>
            <a:ext cx="2705100" cy="1047750"/>
          </a:xfrm>
        </p:spPr>
        <p:txBody>
          <a:bodyPr/>
          <a:lstStyle/>
          <a:p>
            <a:pPr lvl="0"/>
            <a:endParaRPr lang="en-US"/>
          </a:p>
        </p:txBody>
      </p:sp>
      <p:sp>
        <p:nvSpPr>
          <p:cNvPr id="9" name="Content Placeholder 3">
            <a:extLst>
              <a:ext uri="{FF2B5EF4-FFF2-40B4-BE49-F238E27FC236}">
                <a16:creationId xmlns:a16="http://schemas.microsoft.com/office/drawing/2014/main" id="{42F0206C-E567-8828-C79D-78E759235C43}"/>
              </a:ext>
            </a:extLst>
          </p:cNvPr>
          <p:cNvSpPr>
            <a:spLocks noGrp="1"/>
          </p:cNvSpPr>
          <p:nvPr>
            <p:ph sz="quarter" idx="15"/>
          </p:nvPr>
        </p:nvSpPr>
        <p:spPr>
          <a:xfrm>
            <a:off x="7353302" y="4533900"/>
            <a:ext cx="2705100" cy="1047750"/>
          </a:xfrm>
        </p:spPr>
        <p:txBody>
          <a:bodyPr/>
          <a:lstStyle/>
          <a:p>
            <a:pPr lvl="0"/>
            <a:endParaRPr lang="en-US"/>
          </a:p>
        </p:txBody>
      </p:sp>
    </p:spTree>
    <p:extLst>
      <p:ext uri="{BB962C8B-B14F-4D97-AF65-F5344CB8AC3E}">
        <p14:creationId xmlns:p14="http://schemas.microsoft.com/office/powerpoint/2010/main" val="31056468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8CC984-8F83-6A1B-D589-3971D29C3496}"/>
              </a:ext>
            </a:extLst>
          </p:cNvPr>
          <p:cNvSpPr>
            <a:spLocks noGrp="1"/>
          </p:cNvSpPr>
          <p:nvPr>
            <p:ph sz="quarter" idx="10"/>
          </p:nvPr>
        </p:nvSpPr>
        <p:spPr>
          <a:xfrm>
            <a:off x="762000" y="2800350"/>
            <a:ext cx="2876550" cy="649288"/>
          </a:xfrm>
        </p:spPr>
        <p:txBody>
          <a:bodyPr/>
          <a:lstStyle/>
          <a:p>
            <a:pPr lvl="0"/>
            <a:endParaRPr lang="en-US"/>
          </a:p>
        </p:txBody>
      </p:sp>
      <p:sp>
        <p:nvSpPr>
          <p:cNvPr id="5" name="Content Placeholder 3">
            <a:extLst>
              <a:ext uri="{FF2B5EF4-FFF2-40B4-BE49-F238E27FC236}">
                <a16:creationId xmlns:a16="http://schemas.microsoft.com/office/drawing/2014/main" id="{532C91CE-08F0-ED3B-2D56-7890AE3D2E18}"/>
              </a:ext>
            </a:extLst>
          </p:cNvPr>
          <p:cNvSpPr>
            <a:spLocks noGrp="1"/>
          </p:cNvSpPr>
          <p:nvPr>
            <p:ph sz="quarter" idx="11"/>
          </p:nvPr>
        </p:nvSpPr>
        <p:spPr>
          <a:xfrm>
            <a:off x="762000" y="4019550"/>
            <a:ext cx="2876550" cy="649288"/>
          </a:xfrm>
        </p:spPr>
        <p:txBody>
          <a:bodyPr/>
          <a:lstStyle/>
          <a:p>
            <a:pPr lvl="0"/>
            <a:endParaRPr lang="en-US"/>
          </a:p>
        </p:txBody>
      </p:sp>
      <p:sp>
        <p:nvSpPr>
          <p:cNvPr id="6" name="Content Placeholder 3">
            <a:extLst>
              <a:ext uri="{FF2B5EF4-FFF2-40B4-BE49-F238E27FC236}">
                <a16:creationId xmlns:a16="http://schemas.microsoft.com/office/drawing/2014/main" id="{752AD34E-2E87-7C27-7083-E22DC9A23E76}"/>
              </a:ext>
            </a:extLst>
          </p:cNvPr>
          <p:cNvSpPr>
            <a:spLocks noGrp="1"/>
          </p:cNvSpPr>
          <p:nvPr>
            <p:ph sz="quarter" idx="12"/>
          </p:nvPr>
        </p:nvSpPr>
        <p:spPr>
          <a:xfrm>
            <a:off x="4229100" y="2800350"/>
            <a:ext cx="2876550" cy="649288"/>
          </a:xfrm>
        </p:spPr>
        <p:txBody>
          <a:bodyPr/>
          <a:lstStyle/>
          <a:p>
            <a:pPr lvl="0"/>
            <a:endParaRPr lang="en-US"/>
          </a:p>
        </p:txBody>
      </p:sp>
      <p:sp>
        <p:nvSpPr>
          <p:cNvPr id="7" name="Content Placeholder 3">
            <a:extLst>
              <a:ext uri="{FF2B5EF4-FFF2-40B4-BE49-F238E27FC236}">
                <a16:creationId xmlns:a16="http://schemas.microsoft.com/office/drawing/2014/main" id="{A4A8924F-31D9-DC9C-100D-4052839F0C2D}"/>
              </a:ext>
            </a:extLst>
          </p:cNvPr>
          <p:cNvSpPr>
            <a:spLocks noGrp="1"/>
          </p:cNvSpPr>
          <p:nvPr>
            <p:ph sz="quarter" idx="13"/>
          </p:nvPr>
        </p:nvSpPr>
        <p:spPr>
          <a:xfrm>
            <a:off x="4229100" y="4019550"/>
            <a:ext cx="2876550" cy="649288"/>
          </a:xfrm>
        </p:spPr>
        <p:txBody>
          <a:bodyPr/>
          <a:lstStyle/>
          <a:p>
            <a:pPr lvl="0"/>
            <a:endParaRPr lang="en-US"/>
          </a:p>
        </p:txBody>
      </p:sp>
      <p:sp>
        <p:nvSpPr>
          <p:cNvPr id="8" name="Content Placeholder 3">
            <a:extLst>
              <a:ext uri="{FF2B5EF4-FFF2-40B4-BE49-F238E27FC236}">
                <a16:creationId xmlns:a16="http://schemas.microsoft.com/office/drawing/2014/main" id="{86CBEC62-556E-F705-2B94-6F6659F07D14}"/>
              </a:ext>
            </a:extLst>
          </p:cNvPr>
          <p:cNvSpPr>
            <a:spLocks noGrp="1"/>
          </p:cNvSpPr>
          <p:nvPr>
            <p:ph sz="quarter" idx="14"/>
          </p:nvPr>
        </p:nvSpPr>
        <p:spPr>
          <a:xfrm>
            <a:off x="8305800" y="2800350"/>
            <a:ext cx="2876550" cy="649288"/>
          </a:xfrm>
        </p:spPr>
        <p:txBody>
          <a:bodyPr/>
          <a:lstStyle/>
          <a:p>
            <a:pPr lvl="0"/>
            <a:endParaRPr lang="en-US"/>
          </a:p>
        </p:txBody>
      </p:sp>
      <p:sp>
        <p:nvSpPr>
          <p:cNvPr id="9" name="Content Placeholder 3">
            <a:extLst>
              <a:ext uri="{FF2B5EF4-FFF2-40B4-BE49-F238E27FC236}">
                <a16:creationId xmlns:a16="http://schemas.microsoft.com/office/drawing/2014/main" id="{ED706E4E-77B1-58BA-DA55-C0EB8340396B}"/>
              </a:ext>
            </a:extLst>
          </p:cNvPr>
          <p:cNvSpPr>
            <a:spLocks noGrp="1"/>
          </p:cNvSpPr>
          <p:nvPr>
            <p:ph sz="quarter" idx="15"/>
          </p:nvPr>
        </p:nvSpPr>
        <p:spPr>
          <a:xfrm>
            <a:off x="8305800" y="4019550"/>
            <a:ext cx="2876550" cy="649288"/>
          </a:xfrm>
        </p:spPr>
        <p:txBody>
          <a:bodyPr/>
          <a:lstStyle/>
          <a:p>
            <a:pPr lvl="0"/>
            <a:endParaRPr lang="en-US"/>
          </a:p>
        </p:txBody>
      </p:sp>
    </p:spTree>
    <p:extLst>
      <p:ext uri="{BB962C8B-B14F-4D97-AF65-F5344CB8AC3E}">
        <p14:creationId xmlns:p14="http://schemas.microsoft.com/office/powerpoint/2010/main" val="2995962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EBA9D61-4462-A4F3-2E34-6A52663D8A38}"/>
              </a:ext>
            </a:extLst>
          </p:cNvPr>
          <p:cNvSpPr>
            <a:spLocks noGrp="1"/>
          </p:cNvSpPr>
          <p:nvPr>
            <p:ph sz="quarter" idx="10"/>
          </p:nvPr>
        </p:nvSpPr>
        <p:spPr>
          <a:xfrm>
            <a:off x="1085850" y="2781300"/>
            <a:ext cx="2019300" cy="647700"/>
          </a:xfrm>
        </p:spPr>
        <p:txBody>
          <a:bodyPr/>
          <a:lstStyle/>
          <a:p>
            <a:pPr lvl="0"/>
            <a:endParaRPr lang="en-US"/>
          </a:p>
        </p:txBody>
      </p:sp>
      <p:sp>
        <p:nvSpPr>
          <p:cNvPr id="5" name="Content Placeholder 3">
            <a:extLst>
              <a:ext uri="{FF2B5EF4-FFF2-40B4-BE49-F238E27FC236}">
                <a16:creationId xmlns:a16="http://schemas.microsoft.com/office/drawing/2014/main" id="{68C3D8A8-3EC9-8FE7-127F-76F47134B42A}"/>
              </a:ext>
            </a:extLst>
          </p:cNvPr>
          <p:cNvSpPr>
            <a:spLocks noGrp="1"/>
          </p:cNvSpPr>
          <p:nvPr>
            <p:ph sz="quarter" idx="11"/>
          </p:nvPr>
        </p:nvSpPr>
        <p:spPr>
          <a:xfrm>
            <a:off x="1085850" y="3943350"/>
            <a:ext cx="2019300" cy="647700"/>
          </a:xfrm>
        </p:spPr>
        <p:txBody>
          <a:bodyPr/>
          <a:lstStyle/>
          <a:p>
            <a:pPr lvl="0"/>
            <a:endParaRPr lang="en-US"/>
          </a:p>
        </p:txBody>
      </p:sp>
      <p:sp>
        <p:nvSpPr>
          <p:cNvPr id="6" name="Content Placeholder 3">
            <a:extLst>
              <a:ext uri="{FF2B5EF4-FFF2-40B4-BE49-F238E27FC236}">
                <a16:creationId xmlns:a16="http://schemas.microsoft.com/office/drawing/2014/main" id="{0F37F744-AFBF-F7D4-64A8-117347D54DD9}"/>
              </a:ext>
            </a:extLst>
          </p:cNvPr>
          <p:cNvSpPr>
            <a:spLocks noGrp="1"/>
          </p:cNvSpPr>
          <p:nvPr>
            <p:ph sz="quarter" idx="12"/>
          </p:nvPr>
        </p:nvSpPr>
        <p:spPr>
          <a:xfrm>
            <a:off x="3619500" y="2781300"/>
            <a:ext cx="2019300" cy="647700"/>
          </a:xfrm>
        </p:spPr>
        <p:txBody>
          <a:bodyPr/>
          <a:lstStyle/>
          <a:p>
            <a:pPr lvl="0"/>
            <a:endParaRPr lang="en-US"/>
          </a:p>
        </p:txBody>
      </p:sp>
      <p:sp>
        <p:nvSpPr>
          <p:cNvPr id="7" name="Content Placeholder 3">
            <a:extLst>
              <a:ext uri="{FF2B5EF4-FFF2-40B4-BE49-F238E27FC236}">
                <a16:creationId xmlns:a16="http://schemas.microsoft.com/office/drawing/2014/main" id="{8A578FF8-3F30-38A8-57E9-933D32CF2F7B}"/>
              </a:ext>
            </a:extLst>
          </p:cNvPr>
          <p:cNvSpPr>
            <a:spLocks noGrp="1"/>
          </p:cNvSpPr>
          <p:nvPr>
            <p:ph sz="quarter" idx="13"/>
          </p:nvPr>
        </p:nvSpPr>
        <p:spPr>
          <a:xfrm>
            <a:off x="3619500" y="3943350"/>
            <a:ext cx="2019300" cy="647700"/>
          </a:xfrm>
        </p:spPr>
        <p:txBody>
          <a:bodyPr/>
          <a:lstStyle/>
          <a:p>
            <a:pPr lvl="0"/>
            <a:endParaRPr lang="en-US"/>
          </a:p>
        </p:txBody>
      </p:sp>
      <p:sp>
        <p:nvSpPr>
          <p:cNvPr id="8" name="Content Placeholder 3">
            <a:extLst>
              <a:ext uri="{FF2B5EF4-FFF2-40B4-BE49-F238E27FC236}">
                <a16:creationId xmlns:a16="http://schemas.microsoft.com/office/drawing/2014/main" id="{DB81250E-0265-CF90-4A3C-DCC33E7A4AE5}"/>
              </a:ext>
            </a:extLst>
          </p:cNvPr>
          <p:cNvSpPr>
            <a:spLocks noGrp="1"/>
          </p:cNvSpPr>
          <p:nvPr>
            <p:ph sz="quarter" idx="14"/>
          </p:nvPr>
        </p:nvSpPr>
        <p:spPr>
          <a:xfrm>
            <a:off x="6400800" y="2781300"/>
            <a:ext cx="2019300" cy="647700"/>
          </a:xfrm>
        </p:spPr>
        <p:txBody>
          <a:bodyPr/>
          <a:lstStyle/>
          <a:p>
            <a:pPr lvl="0"/>
            <a:endParaRPr lang="en-US"/>
          </a:p>
        </p:txBody>
      </p:sp>
      <p:sp>
        <p:nvSpPr>
          <p:cNvPr id="9" name="Content Placeholder 3">
            <a:extLst>
              <a:ext uri="{FF2B5EF4-FFF2-40B4-BE49-F238E27FC236}">
                <a16:creationId xmlns:a16="http://schemas.microsoft.com/office/drawing/2014/main" id="{7C484DA3-89FC-7B90-01F3-EA8647679841}"/>
              </a:ext>
            </a:extLst>
          </p:cNvPr>
          <p:cNvSpPr>
            <a:spLocks noGrp="1"/>
          </p:cNvSpPr>
          <p:nvPr>
            <p:ph sz="quarter" idx="15"/>
          </p:nvPr>
        </p:nvSpPr>
        <p:spPr>
          <a:xfrm>
            <a:off x="6400800" y="3943350"/>
            <a:ext cx="2019300" cy="647700"/>
          </a:xfrm>
        </p:spPr>
        <p:txBody>
          <a:bodyPr/>
          <a:lstStyle/>
          <a:p>
            <a:pPr lvl="0"/>
            <a:endParaRPr lang="en-US"/>
          </a:p>
        </p:txBody>
      </p:sp>
    </p:spTree>
    <p:extLst>
      <p:ext uri="{BB962C8B-B14F-4D97-AF65-F5344CB8AC3E}">
        <p14:creationId xmlns:p14="http://schemas.microsoft.com/office/powerpoint/2010/main" val="278814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C99A39-21B4-B0B5-B84C-183403D9C7E5}"/>
              </a:ext>
            </a:extLst>
          </p:cNvPr>
          <p:cNvSpPr>
            <a:spLocks noGrp="1"/>
          </p:cNvSpPr>
          <p:nvPr>
            <p:ph sz="quarter" idx="10"/>
          </p:nvPr>
        </p:nvSpPr>
        <p:spPr>
          <a:xfrm>
            <a:off x="625475" y="1473200"/>
            <a:ext cx="3476625" cy="520700"/>
          </a:xfrm>
        </p:spPr>
        <p:txBody>
          <a:bodyPr/>
          <a:lstStyle/>
          <a:p>
            <a:pPr lvl="0"/>
            <a:endParaRPr lang="en-US"/>
          </a:p>
        </p:txBody>
      </p:sp>
      <p:sp>
        <p:nvSpPr>
          <p:cNvPr id="5" name="Content Placeholder 3">
            <a:extLst>
              <a:ext uri="{FF2B5EF4-FFF2-40B4-BE49-F238E27FC236}">
                <a16:creationId xmlns:a16="http://schemas.microsoft.com/office/drawing/2014/main" id="{7DF11D15-A85A-0C8F-DBB3-47143ED1D869}"/>
              </a:ext>
            </a:extLst>
          </p:cNvPr>
          <p:cNvSpPr>
            <a:spLocks noGrp="1"/>
          </p:cNvSpPr>
          <p:nvPr>
            <p:ph sz="quarter" idx="11"/>
          </p:nvPr>
        </p:nvSpPr>
        <p:spPr>
          <a:xfrm>
            <a:off x="625475" y="2298700"/>
            <a:ext cx="3476625" cy="520700"/>
          </a:xfrm>
        </p:spPr>
        <p:txBody>
          <a:bodyPr/>
          <a:lstStyle/>
          <a:p>
            <a:pPr lvl="0"/>
            <a:endParaRPr lang="en-US"/>
          </a:p>
        </p:txBody>
      </p:sp>
      <p:sp>
        <p:nvSpPr>
          <p:cNvPr id="6" name="Content Placeholder 3">
            <a:extLst>
              <a:ext uri="{FF2B5EF4-FFF2-40B4-BE49-F238E27FC236}">
                <a16:creationId xmlns:a16="http://schemas.microsoft.com/office/drawing/2014/main" id="{71DA5763-0B9E-FC89-1D26-5C518A79DA05}"/>
              </a:ext>
            </a:extLst>
          </p:cNvPr>
          <p:cNvSpPr>
            <a:spLocks noGrp="1"/>
          </p:cNvSpPr>
          <p:nvPr>
            <p:ph sz="quarter" idx="12"/>
          </p:nvPr>
        </p:nvSpPr>
        <p:spPr>
          <a:xfrm>
            <a:off x="625475" y="3124200"/>
            <a:ext cx="3476625" cy="520700"/>
          </a:xfrm>
        </p:spPr>
        <p:txBody>
          <a:bodyPr/>
          <a:lstStyle/>
          <a:p>
            <a:pPr lvl="0"/>
            <a:endParaRPr lang="en-US"/>
          </a:p>
        </p:txBody>
      </p:sp>
      <p:sp>
        <p:nvSpPr>
          <p:cNvPr id="7" name="Content Placeholder 3">
            <a:extLst>
              <a:ext uri="{FF2B5EF4-FFF2-40B4-BE49-F238E27FC236}">
                <a16:creationId xmlns:a16="http://schemas.microsoft.com/office/drawing/2014/main" id="{B04A2C3D-7C9B-4DEA-11A8-C12CF6080B4F}"/>
              </a:ext>
            </a:extLst>
          </p:cNvPr>
          <p:cNvSpPr>
            <a:spLocks noGrp="1"/>
          </p:cNvSpPr>
          <p:nvPr>
            <p:ph sz="quarter" idx="13"/>
          </p:nvPr>
        </p:nvSpPr>
        <p:spPr>
          <a:xfrm>
            <a:off x="625475" y="3949700"/>
            <a:ext cx="3476625" cy="520700"/>
          </a:xfrm>
        </p:spPr>
        <p:txBody>
          <a:bodyPr/>
          <a:lstStyle/>
          <a:p>
            <a:pPr lvl="0"/>
            <a:endParaRPr lang="en-US"/>
          </a:p>
        </p:txBody>
      </p:sp>
      <p:sp>
        <p:nvSpPr>
          <p:cNvPr id="8" name="Content Placeholder 3">
            <a:extLst>
              <a:ext uri="{FF2B5EF4-FFF2-40B4-BE49-F238E27FC236}">
                <a16:creationId xmlns:a16="http://schemas.microsoft.com/office/drawing/2014/main" id="{37258921-F190-D1FD-7DDC-9574DB62C512}"/>
              </a:ext>
            </a:extLst>
          </p:cNvPr>
          <p:cNvSpPr>
            <a:spLocks noGrp="1"/>
          </p:cNvSpPr>
          <p:nvPr>
            <p:ph sz="quarter" idx="14"/>
          </p:nvPr>
        </p:nvSpPr>
        <p:spPr>
          <a:xfrm>
            <a:off x="624849" y="4775200"/>
            <a:ext cx="3476625" cy="520700"/>
          </a:xfrm>
        </p:spPr>
        <p:txBody>
          <a:bodyPr/>
          <a:lstStyle/>
          <a:p>
            <a:pPr lvl="0"/>
            <a:endParaRPr lang="en-US"/>
          </a:p>
        </p:txBody>
      </p:sp>
      <p:sp>
        <p:nvSpPr>
          <p:cNvPr id="9" name="Content Placeholder 3">
            <a:extLst>
              <a:ext uri="{FF2B5EF4-FFF2-40B4-BE49-F238E27FC236}">
                <a16:creationId xmlns:a16="http://schemas.microsoft.com/office/drawing/2014/main" id="{6C8C944A-1B2A-74C5-EEDD-B6F26279274A}"/>
              </a:ext>
            </a:extLst>
          </p:cNvPr>
          <p:cNvSpPr>
            <a:spLocks noGrp="1"/>
          </p:cNvSpPr>
          <p:nvPr>
            <p:ph sz="quarter" idx="15"/>
          </p:nvPr>
        </p:nvSpPr>
        <p:spPr>
          <a:xfrm>
            <a:off x="624849" y="5600700"/>
            <a:ext cx="3476625" cy="520700"/>
          </a:xfrm>
        </p:spPr>
        <p:txBody>
          <a:bodyPr/>
          <a:lstStyle/>
          <a:p>
            <a:pPr lvl="0"/>
            <a:endParaRPr lang="en-US"/>
          </a:p>
        </p:txBody>
      </p:sp>
    </p:spTree>
    <p:extLst>
      <p:ext uri="{BB962C8B-B14F-4D97-AF65-F5344CB8AC3E}">
        <p14:creationId xmlns:p14="http://schemas.microsoft.com/office/powerpoint/2010/main" val="2352443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A691ED2-2F50-97C6-5735-C61D0A8EBB47}"/>
              </a:ext>
            </a:extLst>
          </p:cNvPr>
          <p:cNvSpPr>
            <a:spLocks noGrp="1"/>
          </p:cNvSpPr>
          <p:nvPr>
            <p:ph sz="quarter" idx="10"/>
          </p:nvPr>
        </p:nvSpPr>
        <p:spPr>
          <a:xfrm>
            <a:off x="7137400" y="1498600"/>
            <a:ext cx="3810000" cy="546100"/>
          </a:xfrm>
        </p:spPr>
        <p:txBody>
          <a:bodyPr/>
          <a:lstStyle/>
          <a:p>
            <a:pPr lvl="0"/>
            <a:endParaRPr lang="en-US"/>
          </a:p>
        </p:txBody>
      </p:sp>
      <p:sp>
        <p:nvSpPr>
          <p:cNvPr id="5" name="Content Placeholder 3">
            <a:extLst>
              <a:ext uri="{FF2B5EF4-FFF2-40B4-BE49-F238E27FC236}">
                <a16:creationId xmlns:a16="http://schemas.microsoft.com/office/drawing/2014/main" id="{6B62FB89-419B-9A6B-54A2-F30111DA3AFA}"/>
              </a:ext>
            </a:extLst>
          </p:cNvPr>
          <p:cNvSpPr>
            <a:spLocks noGrp="1"/>
          </p:cNvSpPr>
          <p:nvPr>
            <p:ph sz="quarter" idx="11"/>
          </p:nvPr>
        </p:nvSpPr>
        <p:spPr>
          <a:xfrm>
            <a:off x="7137400" y="2400300"/>
            <a:ext cx="3810000" cy="546100"/>
          </a:xfrm>
        </p:spPr>
        <p:txBody>
          <a:bodyPr/>
          <a:lstStyle/>
          <a:p>
            <a:pPr lvl="0"/>
            <a:endParaRPr lang="en-US"/>
          </a:p>
        </p:txBody>
      </p:sp>
      <p:sp>
        <p:nvSpPr>
          <p:cNvPr id="6" name="Content Placeholder 3">
            <a:extLst>
              <a:ext uri="{FF2B5EF4-FFF2-40B4-BE49-F238E27FC236}">
                <a16:creationId xmlns:a16="http://schemas.microsoft.com/office/drawing/2014/main" id="{5F2F21E4-E0E6-1940-4613-55038DDD1E2C}"/>
              </a:ext>
            </a:extLst>
          </p:cNvPr>
          <p:cNvSpPr>
            <a:spLocks noGrp="1"/>
          </p:cNvSpPr>
          <p:nvPr>
            <p:ph sz="quarter" idx="12"/>
          </p:nvPr>
        </p:nvSpPr>
        <p:spPr>
          <a:xfrm>
            <a:off x="7137400" y="3187700"/>
            <a:ext cx="3810000" cy="546100"/>
          </a:xfrm>
        </p:spPr>
        <p:txBody>
          <a:bodyPr/>
          <a:lstStyle/>
          <a:p>
            <a:pPr lvl="0"/>
            <a:endParaRPr lang="en-US"/>
          </a:p>
        </p:txBody>
      </p:sp>
      <p:sp>
        <p:nvSpPr>
          <p:cNvPr id="7" name="Content Placeholder 3">
            <a:extLst>
              <a:ext uri="{FF2B5EF4-FFF2-40B4-BE49-F238E27FC236}">
                <a16:creationId xmlns:a16="http://schemas.microsoft.com/office/drawing/2014/main" id="{73455A96-ABCD-FE24-293B-3DADACC8F770}"/>
              </a:ext>
            </a:extLst>
          </p:cNvPr>
          <p:cNvSpPr>
            <a:spLocks noGrp="1"/>
          </p:cNvSpPr>
          <p:nvPr>
            <p:ph sz="quarter" idx="13"/>
          </p:nvPr>
        </p:nvSpPr>
        <p:spPr>
          <a:xfrm>
            <a:off x="7137400" y="4089400"/>
            <a:ext cx="3810000" cy="546100"/>
          </a:xfrm>
        </p:spPr>
        <p:txBody>
          <a:bodyPr/>
          <a:lstStyle/>
          <a:p>
            <a:pPr lvl="0"/>
            <a:endParaRPr lang="en-US"/>
          </a:p>
        </p:txBody>
      </p:sp>
      <p:sp>
        <p:nvSpPr>
          <p:cNvPr id="8" name="Content Placeholder 3">
            <a:extLst>
              <a:ext uri="{FF2B5EF4-FFF2-40B4-BE49-F238E27FC236}">
                <a16:creationId xmlns:a16="http://schemas.microsoft.com/office/drawing/2014/main" id="{1AB3F71B-3CEB-3AE0-52B2-463F8088370D}"/>
              </a:ext>
            </a:extLst>
          </p:cNvPr>
          <p:cNvSpPr>
            <a:spLocks noGrp="1"/>
          </p:cNvSpPr>
          <p:nvPr>
            <p:ph sz="quarter" idx="14"/>
          </p:nvPr>
        </p:nvSpPr>
        <p:spPr>
          <a:xfrm>
            <a:off x="7137400" y="5029201"/>
            <a:ext cx="3810000" cy="546100"/>
          </a:xfrm>
        </p:spPr>
        <p:txBody>
          <a:bodyPr/>
          <a:lstStyle/>
          <a:p>
            <a:pPr lvl="0"/>
            <a:endParaRPr lang="en-US"/>
          </a:p>
        </p:txBody>
      </p:sp>
      <p:sp>
        <p:nvSpPr>
          <p:cNvPr id="9" name="Content Placeholder 8">
            <a:extLst>
              <a:ext uri="{FF2B5EF4-FFF2-40B4-BE49-F238E27FC236}">
                <a16:creationId xmlns:a16="http://schemas.microsoft.com/office/drawing/2014/main" id="{CAAE09F3-56FC-E86E-A717-486246DC9A83}"/>
              </a:ext>
            </a:extLst>
          </p:cNvPr>
          <p:cNvSpPr>
            <a:spLocks noGrp="1"/>
          </p:cNvSpPr>
          <p:nvPr>
            <p:ph sz="quarter" idx="15"/>
          </p:nvPr>
        </p:nvSpPr>
        <p:spPr>
          <a:xfrm>
            <a:off x="1603375" y="1498600"/>
            <a:ext cx="2068513" cy="546100"/>
          </a:xfrm>
        </p:spPr>
        <p:txBody>
          <a:bodyPr/>
          <a:lstStyle/>
          <a:p>
            <a:pPr lvl="0"/>
            <a:endParaRPr lang="en-US"/>
          </a:p>
        </p:txBody>
      </p:sp>
      <p:sp>
        <p:nvSpPr>
          <p:cNvPr id="10" name="Content Placeholder 8">
            <a:extLst>
              <a:ext uri="{FF2B5EF4-FFF2-40B4-BE49-F238E27FC236}">
                <a16:creationId xmlns:a16="http://schemas.microsoft.com/office/drawing/2014/main" id="{91EDB799-8B00-B85F-7DE3-E3599F1337F1}"/>
              </a:ext>
            </a:extLst>
          </p:cNvPr>
          <p:cNvSpPr>
            <a:spLocks noGrp="1"/>
          </p:cNvSpPr>
          <p:nvPr>
            <p:ph sz="quarter" idx="16"/>
          </p:nvPr>
        </p:nvSpPr>
        <p:spPr>
          <a:xfrm>
            <a:off x="1603374" y="2141980"/>
            <a:ext cx="2068513" cy="546100"/>
          </a:xfrm>
        </p:spPr>
        <p:txBody>
          <a:bodyPr/>
          <a:lstStyle/>
          <a:p>
            <a:pPr lvl="0"/>
            <a:endParaRPr lang="en-US"/>
          </a:p>
        </p:txBody>
      </p:sp>
      <p:sp>
        <p:nvSpPr>
          <p:cNvPr id="11" name="Content Placeholder 8">
            <a:extLst>
              <a:ext uri="{FF2B5EF4-FFF2-40B4-BE49-F238E27FC236}">
                <a16:creationId xmlns:a16="http://schemas.microsoft.com/office/drawing/2014/main" id="{767FDC2C-56CE-FF27-9A6E-3A300EBD6AE2}"/>
              </a:ext>
            </a:extLst>
          </p:cNvPr>
          <p:cNvSpPr>
            <a:spLocks noGrp="1"/>
          </p:cNvSpPr>
          <p:nvPr>
            <p:ph sz="quarter" idx="17"/>
          </p:nvPr>
        </p:nvSpPr>
        <p:spPr>
          <a:xfrm>
            <a:off x="1603373" y="2785360"/>
            <a:ext cx="2068513" cy="546100"/>
          </a:xfrm>
        </p:spPr>
        <p:txBody>
          <a:bodyPr/>
          <a:lstStyle/>
          <a:p>
            <a:pPr lvl="0"/>
            <a:endParaRPr lang="en-US"/>
          </a:p>
        </p:txBody>
      </p:sp>
      <p:sp>
        <p:nvSpPr>
          <p:cNvPr id="12" name="Content Placeholder 8">
            <a:extLst>
              <a:ext uri="{FF2B5EF4-FFF2-40B4-BE49-F238E27FC236}">
                <a16:creationId xmlns:a16="http://schemas.microsoft.com/office/drawing/2014/main" id="{3A876C04-9B55-56F4-E5DB-5591D32CA54C}"/>
              </a:ext>
            </a:extLst>
          </p:cNvPr>
          <p:cNvSpPr>
            <a:spLocks noGrp="1"/>
          </p:cNvSpPr>
          <p:nvPr>
            <p:ph sz="quarter" idx="18"/>
          </p:nvPr>
        </p:nvSpPr>
        <p:spPr>
          <a:xfrm>
            <a:off x="1603372" y="3428740"/>
            <a:ext cx="2068513" cy="546100"/>
          </a:xfrm>
        </p:spPr>
        <p:txBody>
          <a:bodyPr/>
          <a:lstStyle/>
          <a:p>
            <a:pPr lvl="0"/>
            <a:endParaRPr lang="en-US"/>
          </a:p>
        </p:txBody>
      </p:sp>
      <p:sp>
        <p:nvSpPr>
          <p:cNvPr id="13" name="Content Placeholder 8">
            <a:extLst>
              <a:ext uri="{FF2B5EF4-FFF2-40B4-BE49-F238E27FC236}">
                <a16:creationId xmlns:a16="http://schemas.microsoft.com/office/drawing/2014/main" id="{5535A3BC-DE7D-7929-1499-CE86F7A66D72}"/>
              </a:ext>
            </a:extLst>
          </p:cNvPr>
          <p:cNvSpPr>
            <a:spLocks noGrp="1"/>
          </p:cNvSpPr>
          <p:nvPr>
            <p:ph sz="quarter" idx="19"/>
          </p:nvPr>
        </p:nvSpPr>
        <p:spPr>
          <a:xfrm>
            <a:off x="1603371" y="4089400"/>
            <a:ext cx="2068513" cy="546100"/>
          </a:xfrm>
        </p:spPr>
        <p:txBody>
          <a:bodyPr/>
          <a:lstStyle/>
          <a:p>
            <a:pPr lvl="0"/>
            <a:endParaRPr lang="en-US"/>
          </a:p>
        </p:txBody>
      </p:sp>
    </p:spTree>
    <p:extLst>
      <p:ext uri="{BB962C8B-B14F-4D97-AF65-F5344CB8AC3E}">
        <p14:creationId xmlns:p14="http://schemas.microsoft.com/office/powerpoint/2010/main" val="2891233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12AE085-C354-2972-6F77-A10BCE29ED39}"/>
              </a:ext>
            </a:extLst>
          </p:cNvPr>
          <p:cNvSpPr>
            <a:spLocks noGrp="1"/>
          </p:cNvSpPr>
          <p:nvPr>
            <p:ph sz="quarter" idx="10"/>
          </p:nvPr>
        </p:nvSpPr>
        <p:spPr>
          <a:xfrm>
            <a:off x="625475" y="1638300"/>
            <a:ext cx="1851025" cy="787400"/>
          </a:xfrm>
        </p:spPr>
        <p:txBody>
          <a:bodyPr/>
          <a:lstStyle/>
          <a:p>
            <a:pPr lvl="0"/>
            <a:endParaRPr lang="en-US"/>
          </a:p>
        </p:txBody>
      </p:sp>
      <p:sp>
        <p:nvSpPr>
          <p:cNvPr id="5" name="Content Placeholder 3">
            <a:extLst>
              <a:ext uri="{FF2B5EF4-FFF2-40B4-BE49-F238E27FC236}">
                <a16:creationId xmlns:a16="http://schemas.microsoft.com/office/drawing/2014/main" id="{FBC9BFC6-624F-184B-056A-0B07AD96AE2A}"/>
              </a:ext>
            </a:extLst>
          </p:cNvPr>
          <p:cNvSpPr>
            <a:spLocks noGrp="1"/>
          </p:cNvSpPr>
          <p:nvPr>
            <p:ph sz="quarter" idx="11"/>
          </p:nvPr>
        </p:nvSpPr>
        <p:spPr>
          <a:xfrm>
            <a:off x="3330575" y="1638300"/>
            <a:ext cx="1851025" cy="787400"/>
          </a:xfrm>
        </p:spPr>
        <p:txBody>
          <a:bodyPr/>
          <a:lstStyle/>
          <a:p>
            <a:pPr lvl="0"/>
            <a:endParaRPr lang="en-US"/>
          </a:p>
        </p:txBody>
      </p:sp>
      <p:sp>
        <p:nvSpPr>
          <p:cNvPr id="6" name="Content Placeholder 3">
            <a:extLst>
              <a:ext uri="{FF2B5EF4-FFF2-40B4-BE49-F238E27FC236}">
                <a16:creationId xmlns:a16="http://schemas.microsoft.com/office/drawing/2014/main" id="{E91910D5-9195-FEA2-48A0-880302517AC8}"/>
              </a:ext>
            </a:extLst>
          </p:cNvPr>
          <p:cNvSpPr>
            <a:spLocks noGrp="1"/>
          </p:cNvSpPr>
          <p:nvPr>
            <p:ph sz="quarter" idx="12"/>
          </p:nvPr>
        </p:nvSpPr>
        <p:spPr>
          <a:xfrm>
            <a:off x="6035675" y="1638300"/>
            <a:ext cx="1851025" cy="787400"/>
          </a:xfrm>
        </p:spPr>
        <p:txBody>
          <a:bodyPr/>
          <a:lstStyle/>
          <a:p>
            <a:pPr lvl="0"/>
            <a:endParaRPr lang="en-US"/>
          </a:p>
        </p:txBody>
      </p:sp>
      <p:sp>
        <p:nvSpPr>
          <p:cNvPr id="7" name="Content Placeholder 3">
            <a:extLst>
              <a:ext uri="{FF2B5EF4-FFF2-40B4-BE49-F238E27FC236}">
                <a16:creationId xmlns:a16="http://schemas.microsoft.com/office/drawing/2014/main" id="{693A1E87-B088-BA1C-8B05-64539CEA3367}"/>
              </a:ext>
            </a:extLst>
          </p:cNvPr>
          <p:cNvSpPr>
            <a:spLocks noGrp="1"/>
          </p:cNvSpPr>
          <p:nvPr>
            <p:ph sz="quarter" idx="13"/>
          </p:nvPr>
        </p:nvSpPr>
        <p:spPr>
          <a:xfrm>
            <a:off x="8740775" y="1638300"/>
            <a:ext cx="1851025" cy="787400"/>
          </a:xfrm>
        </p:spPr>
        <p:txBody>
          <a:bodyPr/>
          <a:lstStyle/>
          <a:p>
            <a:pPr lvl="0"/>
            <a:endParaRPr lang="en-US"/>
          </a:p>
        </p:txBody>
      </p:sp>
    </p:spTree>
    <p:extLst>
      <p:ext uri="{BB962C8B-B14F-4D97-AF65-F5344CB8AC3E}">
        <p14:creationId xmlns:p14="http://schemas.microsoft.com/office/powerpoint/2010/main" val="859564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print">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01211501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18DDD21D-FA95-82BF-276F-DDB62533BEAA}"/>
              </a:ext>
              <a:ext uri="{C183D7F6-B498-43B3-948B-1728B52AA6E4}">
                <adec:decorative xmlns:adec="http://schemas.microsoft.com/office/drawing/2017/decorative" val="1"/>
              </a:ext>
            </a:extLst>
          </p:cNvPr>
          <p:cNvSpPr>
            <a:spLocks noChangeAspect="1"/>
          </p:cNvSpPr>
          <p:nvPr userDrawn="1"/>
        </p:nvSpPr>
        <p:spPr bwMode="auto">
          <a:xfrm>
            <a:off x="381000" y="4247205"/>
            <a:ext cx="11430000" cy="2321505"/>
          </a:xfrm>
          <a:prstGeom prst="rect">
            <a:avLst/>
          </a:prstGeom>
          <a:solidFill>
            <a:schemeClr val="bg1"/>
          </a:solidFill>
          <a:ln w="3175">
            <a:solidFill>
              <a:schemeClr val="accent2"/>
            </a:solidFill>
            <a:headEnd type="none" w="med" len="med"/>
            <a:tailEnd type="none" w="med" len="med"/>
          </a:ln>
          <a:effectLst>
            <a:outerShdw blurRad="177800" sx="102000" sy="102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5CAF46A5-7EAA-E204-DE0A-49773CBB213C}"/>
              </a:ext>
            </a:extLst>
          </p:cNvPr>
          <p:cNvSpPr>
            <a:spLocks noGrp="1"/>
          </p:cNvSpPr>
          <p:nvPr>
            <p:ph sz="quarter" idx="10"/>
          </p:nvPr>
        </p:nvSpPr>
        <p:spPr>
          <a:xfrm>
            <a:off x="624849" y="1473200"/>
            <a:ext cx="1930400" cy="649755"/>
          </a:xfrm>
        </p:spPr>
        <p:txBody>
          <a:bodyPr/>
          <a:lstStyle/>
          <a:p>
            <a:pPr lvl="0"/>
            <a:endParaRPr lang="en-US"/>
          </a:p>
        </p:txBody>
      </p:sp>
      <p:sp>
        <p:nvSpPr>
          <p:cNvPr id="6" name="Content Placeholder 4">
            <a:extLst>
              <a:ext uri="{FF2B5EF4-FFF2-40B4-BE49-F238E27FC236}">
                <a16:creationId xmlns:a16="http://schemas.microsoft.com/office/drawing/2014/main" id="{4BD8C2A9-1F3D-DDD9-2F1F-4E57A87BBC4E}"/>
              </a:ext>
            </a:extLst>
          </p:cNvPr>
          <p:cNvSpPr>
            <a:spLocks noGrp="1"/>
          </p:cNvSpPr>
          <p:nvPr>
            <p:ph sz="quarter" idx="11"/>
          </p:nvPr>
        </p:nvSpPr>
        <p:spPr>
          <a:xfrm>
            <a:off x="624849" y="2313630"/>
            <a:ext cx="1930400" cy="649755"/>
          </a:xfrm>
        </p:spPr>
        <p:txBody>
          <a:bodyPr/>
          <a:lstStyle/>
          <a:p>
            <a:pPr lvl="0"/>
            <a:endParaRPr lang="en-US"/>
          </a:p>
        </p:txBody>
      </p:sp>
      <p:sp>
        <p:nvSpPr>
          <p:cNvPr id="7" name="Content Placeholder 4">
            <a:extLst>
              <a:ext uri="{FF2B5EF4-FFF2-40B4-BE49-F238E27FC236}">
                <a16:creationId xmlns:a16="http://schemas.microsoft.com/office/drawing/2014/main" id="{96BD4727-CB2A-1232-76E1-743F01028534}"/>
              </a:ext>
            </a:extLst>
          </p:cNvPr>
          <p:cNvSpPr>
            <a:spLocks noGrp="1"/>
          </p:cNvSpPr>
          <p:nvPr>
            <p:ph sz="quarter" idx="12"/>
          </p:nvPr>
        </p:nvSpPr>
        <p:spPr>
          <a:xfrm>
            <a:off x="2923549" y="1473200"/>
            <a:ext cx="1930400" cy="649755"/>
          </a:xfrm>
        </p:spPr>
        <p:txBody>
          <a:bodyPr/>
          <a:lstStyle/>
          <a:p>
            <a:pPr lvl="0"/>
            <a:endParaRPr lang="en-US"/>
          </a:p>
        </p:txBody>
      </p:sp>
      <p:sp>
        <p:nvSpPr>
          <p:cNvPr id="8" name="Content Placeholder 4">
            <a:extLst>
              <a:ext uri="{FF2B5EF4-FFF2-40B4-BE49-F238E27FC236}">
                <a16:creationId xmlns:a16="http://schemas.microsoft.com/office/drawing/2014/main" id="{63491A6A-6264-1ACD-E56B-52ED1C0B88DA}"/>
              </a:ext>
            </a:extLst>
          </p:cNvPr>
          <p:cNvSpPr>
            <a:spLocks noGrp="1"/>
          </p:cNvSpPr>
          <p:nvPr>
            <p:ph sz="quarter" idx="13"/>
          </p:nvPr>
        </p:nvSpPr>
        <p:spPr>
          <a:xfrm>
            <a:off x="2923549" y="2313630"/>
            <a:ext cx="1930400" cy="649755"/>
          </a:xfrm>
        </p:spPr>
        <p:txBody>
          <a:bodyPr/>
          <a:lstStyle/>
          <a:p>
            <a:pPr lvl="0"/>
            <a:endParaRPr lang="en-US"/>
          </a:p>
        </p:txBody>
      </p:sp>
      <p:sp>
        <p:nvSpPr>
          <p:cNvPr id="9" name="Content Placeholder 4">
            <a:extLst>
              <a:ext uri="{FF2B5EF4-FFF2-40B4-BE49-F238E27FC236}">
                <a16:creationId xmlns:a16="http://schemas.microsoft.com/office/drawing/2014/main" id="{AD5C8433-9DE5-90F1-2AB9-2EBACE1FC953}"/>
              </a:ext>
            </a:extLst>
          </p:cNvPr>
          <p:cNvSpPr>
            <a:spLocks noGrp="1"/>
          </p:cNvSpPr>
          <p:nvPr>
            <p:ph sz="quarter" idx="14"/>
          </p:nvPr>
        </p:nvSpPr>
        <p:spPr>
          <a:xfrm>
            <a:off x="5039353" y="1473200"/>
            <a:ext cx="1930400" cy="649755"/>
          </a:xfrm>
        </p:spPr>
        <p:txBody>
          <a:bodyPr/>
          <a:lstStyle/>
          <a:p>
            <a:pPr lvl="0"/>
            <a:endParaRPr lang="en-US"/>
          </a:p>
        </p:txBody>
      </p:sp>
      <p:sp>
        <p:nvSpPr>
          <p:cNvPr id="10" name="Content Placeholder 4">
            <a:extLst>
              <a:ext uri="{FF2B5EF4-FFF2-40B4-BE49-F238E27FC236}">
                <a16:creationId xmlns:a16="http://schemas.microsoft.com/office/drawing/2014/main" id="{E9DB5767-0C06-7C7D-23E9-2D0CAF1D7298}"/>
              </a:ext>
            </a:extLst>
          </p:cNvPr>
          <p:cNvSpPr>
            <a:spLocks noGrp="1"/>
          </p:cNvSpPr>
          <p:nvPr>
            <p:ph sz="quarter" idx="15"/>
          </p:nvPr>
        </p:nvSpPr>
        <p:spPr>
          <a:xfrm>
            <a:off x="5039353" y="2313630"/>
            <a:ext cx="1930400" cy="649755"/>
          </a:xfrm>
        </p:spPr>
        <p:txBody>
          <a:bodyPr/>
          <a:lstStyle/>
          <a:p>
            <a:pPr lvl="0"/>
            <a:endParaRPr lang="en-US"/>
          </a:p>
        </p:txBody>
      </p:sp>
      <p:sp>
        <p:nvSpPr>
          <p:cNvPr id="11" name="Content Placeholder 4">
            <a:extLst>
              <a:ext uri="{FF2B5EF4-FFF2-40B4-BE49-F238E27FC236}">
                <a16:creationId xmlns:a16="http://schemas.microsoft.com/office/drawing/2014/main" id="{87DEBAEA-9E1A-31C4-5A41-1AB5D65D956D}"/>
              </a:ext>
            </a:extLst>
          </p:cNvPr>
          <p:cNvSpPr>
            <a:spLocks noGrp="1"/>
          </p:cNvSpPr>
          <p:nvPr>
            <p:ph sz="quarter" idx="16"/>
          </p:nvPr>
        </p:nvSpPr>
        <p:spPr>
          <a:xfrm>
            <a:off x="7338053" y="1473200"/>
            <a:ext cx="1930400" cy="649755"/>
          </a:xfrm>
        </p:spPr>
        <p:txBody>
          <a:bodyPr/>
          <a:lstStyle/>
          <a:p>
            <a:pPr lvl="0"/>
            <a:endParaRPr lang="en-US"/>
          </a:p>
        </p:txBody>
      </p:sp>
      <p:sp>
        <p:nvSpPr>
          <p:cNvPr id="12" name="Content Placeholder 4">
            <a:extLst>
              <a:ext uri="{FF2B5EF4-FFF2-40B4-BE49-F238E27FC236}">
                <a16:creationId xmlns:a16="http://schemas.microsoft.com/office/drawing/2014/main" id="{FE76818D-ADE8-41D8-C460-724C083AD442}"/>
              </a:ext>
            </a:extLst>
          </p:cNvPr>
          <p:cNvSpPr>
            <a:spLocks noGrp="1"/>
          </p:cNvSpPr>
          <p:nvPr>
            <p:ph sz="quarter" idx="17"/>
          </p:nvPr>
        </p:nvSpPr>
        <p:spPr>
          <a:xfrm>
            <a:off x="7338053" y="2313630"/>
            <a:ext cx="1930400" cy="649755"/>
          </a:xfrm>
        </p:spPr>
        <p:txBody>
          <a:bodyPr/>
          <a:lstStyle/>
          <a:p>
            <a:pPr lvl="0"/>
            <a:endParaRPr lang="en-US"/>
          </a:p>
        </p:txBody>
      </p:sp>
      <p:sp>
        <p:nvSpPr>
          <p:cNvPr id="13" name="Isosceles Triangle 12">
            <a:extLst>
              <a:ext uri="{FF2B5EF4-FFF2-40B4-BE49-F238E27FC236}">
                <a16:creationId xmlns:a16="http://schemas.microsoft.com/office/drawing/2014/main" id="{D0CDFB50-021B-F5F2-C8EF-5400A4C83FF7}"/>
              </a:ext>
              <a:ext uri="{C183D7F6-B498-43B3-948B-1728B52AA6E4}">
                <adec:decorative xmlns:adec="http://schemas.microsoft.com/office/drawing/2017/decorative" val="1"/>
              </a:ext>
            </a:extLst>
          </p:cNvPr>
          <p:cNvSpPr/>
          <p:nvPr userDrawn="1"/>
        </p:nvSpPr>
        <p:spPr bwMode="auto">
          <a:xfrm rot="10800000" flipV="1">
            <a:off x="383267" y="2450092"/>
            <a:ext cx="11425466" cy="1808104"/>
          </a:xfrm>
          <a:prstGeom prst="triangle">
            <a:avLst/>
          </a:prstGeom>
          <a:solidFill>
            <a:schemeClr val="accent2">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08689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2E60A-D20D-E23F-C35F-E5BA2FBCE036}"/>
              </a:ext>
            </a:extLst>
          </p:cNvPr>
          <p:cNvSpPr>
            <a:spLocks noGrp="1"/>
          </p:cNvSpPr>
          <p:nvPr>
            <p:ph sz="quarter" idx="10"/>
          </p:nvPr>
        </p:nvSpPr>
        <p:spPr>
          <a:xfrm>
            <a:off x="624849" y="1487815"/>
            <a:ext cx="3931911" cy="523866"/>
          </a:xfrm>
        </p:spPr>
        <p:txBody>
          <a:bodyPr/>
          <a:lstStyle/>
          <a:p>
            <a:pPr lvl="0"/>
            <a:endParaRPr lang="en-US"/>
          </a:p>
        </p:txBody>
      </p:sp>
      <p:sp>
        <p:nvSpPr>
          <p:cNvPr id="5" name="Content Placeholder 3">
            <a:extLst>
              <a:ext uri="{FF2B5EF4-FFF2-40B4-BE49-F238E27FC236}">
                <a16:creationId xmlns:a16="http://schemas.microsoft.com/office/drawing/2014/main" id="{7D69E569-68B1-870D-FD6C-B1A1DE893686}"/>
              </a:ext>
            </a:extLst>
          </p:cNvPr>
          <p:cNvSpPr>
            <a:spLocks noGrp="1"/>
          </p:cNvSpPr>
          <p:nvPr>
            <p:ph sz="quarter" idx="11"/>
          </p:nvPr>
        </p:nvSpPr>
        <p:spPr>
          <a:xfrm>
            <a:off x="624849" y="2222683"/>
            <a:ext cx="3931911" cy="523866"/>
          </a:xfrm>
        </p:spPr>
        <p:txBody>
          <a:bodyPr/>
          <a:lstStyle/>
          <a:p>
            <a:pPr lvl="0"/>
            <a:endParaRPr lang="en-US"/>
          </a:p>
        </p:txBody>
      </p:sp>
      <p:sp>
        <p:nvSpPr>
          <p:cNvPr id="6" name="Content Placeholder 3">
            <a:extLst>
              <a:ext uri="{FF2B5EF4-FFF2-40B4-BE49-F238E27FC236}">
                <a16:creationId xmlns:a16="http://schemas.microsoft.com/office/drawing/2014/main" id="{2896725B-8CA2-6A2A-AD10-FB818942D586}"/>
              </a:ext>
            </a:extLst>
          </p:cNvPr>
          <p:cNvSpPr>
            <a:spLocks noGrp="1"/>
          </p:cNvSpPr>
          <p:nvPr>
            <p:ph sz="quarter" idx="12"/>
          </p:nvPr>
        </p:nvSpPr>
        <p:spPr>
          <a:xfrm>
            <a:off x="624849" y="3114651"/>
            <a:ext cx="3931911" cy="523866"/>
          </a:xfrm>
        </p:spPr>
        <p:txBody>
          <a:bodyPr/>
          <a:lstStyle/>
          <a:p>
            <a:pPr lvl="0"/>
            <a:endParaRPr lang="en-US"/>
          </a:p>
        </p:txBody>
      </p:sp>
      <p:sp>
        <p:nvSpPr>
          <p:cNvPr id="7" name="Content Placeholder 3">
            <a:extLst>
              <a:ext uri="{FF2B5EF4-FFF2-40B4-BE49-F238E27FC236}">
                <a16:creationId xmlns:a16="http://schemas.microsoft.com/office/drawing/2014/main" id="{6F26CE7A-27B0-D803-ECA2-84BC820B0B67}"/>
              </a:ext>
            </a:extLst>
          </p:cNvPr>
          <p:cNvSpPr>
            <a:spLocks noGrp="1"/>
          </p:cNvSpPr>
          <p:nvPr>
            <p:ph sz="quarter" idx="13"/>
          </p:nvPr>
        </p:nvSpPr>
        <p:spPr>
          <a:xfrm>
            <a:off x="624849" y="3849519"/>
            <a:ext cx="3931911" cy="523866"/>
          </a:xfrm>
        </p:spPr>
        <p:txBody>
          <a:bodyPr/>
          <a:lstStyle/>
          <a:p>
            <a:pPr lvl="0"/>
            <a:endParaRPr lang="en-US"/>
          </a:p>
        </p:txBody>
      </p:sp>
      <p:sp>
        <p:nvSpPr>
          <p:cNvPr id="8" name="Content Placeholder 3">
            <a:extLst>
              <a:ext uri="{FF2B5EF4-FFF2-40B4-BE49-F238E27FC236}">
                <a16:creationId xmlns:a16="http://schemas.microsoft.com/office/drawing/2014/main" id="{8B185DEF-F8B7-B7CB-2E4A-CE51E95023C4}"/>
              </a:ext>
            </a:extLst>
          </p:cNvPr>
          <p:cNvSpPr>
            <a:spLocks noGrp="1"/>
          </p:cNvSpPr>
          <p:nvPr>
            <p:ph sz="quarter" idx="14"/>
          </p:nvPr>
        </p:nvSpPr>
        <p:spPr>
          <a:xfrm>
            <a:off x="624849" y="4733935"/>
            <a:ext cx="3931911" cy="523866"/>
          </a:xfrm>
        </p:spPr>
        <p:txBody>
          <a:bodyPr/>
          <a:lstStyle/>
          <a:p>
            <a:pPr lvl="0"/>
            <a:endParaRPr lang="en-US"/>
          </a:p>
        </p:txBody>
      </p:sp>
      <p:sp>
        <p:nvSpPr>
          <p:cNvPr id="9" name="Content Placeholder 3">
            <a:extLst>
              <a:ext uri="{FF2B5EF4-FFF2-40B4-BE49-F238E27FC236}">
                <a16:creationId xmlns:a16="http://schemas.microsoft.com/office/drawing/2014/main" id="{8047F0E4-FA84-3F0F-8087-923D089FE250}"/>
              </a:ext>
            </a:extLst>
          </p:cNvPr>
          <p:cNvSpPr>
            <a:spLocks noGrp="1"/>
          </p:cNvSpPr>
          <p:nvPr>
            <p:ph sz="quarter" idx="15"/>
          </p:nvPr>
        </p:nvSpPr>
        <p:spPr>
          <a:xfrm>
            <a:off x="624849" y="5468803"/>
            <a:ext cx="3931911" cy="523866"/>
          </a:xfrm>
        </p:spPr>
        <p:txBody>
          <a:bodyPr/>
          <a:lstStyle/>
          <a:p>
            <a:pPr lvl="0"/>
            <a:endParaRPr lang="en-US"/>
          </a:p>
        </p:txBody>
      </p:sp>
    </p:spTree>
    <p:extLst>
      <p:ext uri="{BB962C8B-B14F-4D97-AF65-F5344CB8AC3E}">
        <p14:creationId xmlns:p14="http://schemas.microsoft.com/office/powerpoint/2010/main" val="1347289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EEEB249D-8342-4903-12AC-FEEB109F014B}"/>
              </a:ext>
              <a:ext uri="{C183D7F6-B498-43B3-948B-1728B52AA6E4}">
                <adec:decorative xmlns:adec="http://schemas.microsoft.com/office/drawing/2017/decorative" val="1"/>
              </a:ext>
            </a:extLst>
          </p:cNvPr>
          <p:cNvSpPr/>
          <p:nvPr userDrawn="1"/>
        </p:nvSpPr>
        <p:spPr bwMode="auto">
          <a:xfrm>
            <a:off x="4502172" y="4206597"/>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83CC1BB4-7588-BA47-CD37-9D94B5B624E5}"/>
              </a:ext>
              <a:ext uri="{C183D7F6-B498-43B3-948B-1728B52AA6E4}">
                <adec:decorative xmlns:adec="http://schemas.microsoft.com/office/drawing/2017/decorative" val="1"/>
              </a:ext>
            </a:extLst>
          </p:cNvPr>
          <p:cNvSpPr/>
          <p:nvPr userDrawn="1"/>
        </p:nvSpPr>
        <p:spPr bwMode="auto">
          <a:xfrm>
            <a:off x="4502172" y="2165383"/>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BB81AC72-01A8-C07F-787A-FDC4EFB2BB4E}"/>
              </a:ext>
              <a:ext uri="{C183D7F6-B498-43B3-948B-1728B52AA6E4}">
                <adec:decorative xmlns:adec="http://schemas.microsoft.com/office/drawing/2017/decorative" val="1"/>
              </a:ext>
            </a:extLst>
          </p:cNvPr>
          <p:cNvSpPr/>
          <p:nvPr userDrawn="1"/>
        </p:nvSpPr>
        <p:spPr bwMode="auto">
          <a:xfrm>
            <a:off x="588263" y="4206597"/>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83D7672-F2F7-7511-1213-47EC93D9C85E}"/>
              </a:ext>
              <a:ext uri="{C183D7F6-B498-43B3-948B-1728B52AA6E4}">
                <adec:decorative xmlns:adec="http://schemas.microsoft.com/office/drawing/2017/decorative" val="1"/>
              </a:ext>
            </a:extLst>
          </p:cNvPr>
          <p:cNvSpPr/>
          <p:nvPr userDrawn="1"/>
        </p:nvSpPr>
        <p:spPr bwMode="auto">
          <a:xfrm>
            <a:off x="588263" y="2165383"/>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7BFD0533-D3F2-A7B7-5586-5603575B1719}"/>
              </a:ext>
              <a:ext uri="{C183D7F6-B498-43B3-948B-1728B52AA6E4}">
                <adec:decorative xmlns:adec="http://schemas.microsoft.com/office/drawing/2017/decorative" val="1"/>
              </a:ext>
            </a:extLst>
          </p:cNvPr>
          <p:cNvSpPr/>
          <p:nvPr userDrawn="1"/>
        </p:nvSpPr>
        <p:spPr bwMode="auto">
          <a:xfrm>
            <a:off x="8342148" y="2165382"/>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4605F38-8104-3744-E0E8-8CA557420825}"/>
              </a:ext>
              <a:ext uri="{C183D7F6-B498-43B3-948B-1728B52AA6E4}">
                <adec:decorative xmlns:adec="http://schemas.microsoft.com/office/drawing/2017/decorative" val="1"/>
              </a:ext>
            </a:extLst>
          </p:cNvPr>
          <p:cNvSpPr/>
          <p:nvPr userDrawn="1"/>
        </p:nvSpPr>
        <p:spPr bwMode="auto">
          <a:xfrm>
            <a:off x="8342148" y="4206597"/>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Content Placeholder 9">
            <a:extLst>
              <a:ext uri="{FF2B5EF4-FFF2-40B4-BE49-F238E27FC236}">
                <a16:creationId xmlns:a16="http://schemas.microsoft.com/office/drawing/2014/main" id="{3E582B48-9880-CE24-CD81-84D153A524EB}"/>
              </a:ext>
            </a:extLst>
          </p:cNvPr>
          <p:cNvSpPr>
            <a:spLocks noGrp="1"/>
          </p:cNvSpPr>
          <p:nvPr>
            <p:ph sz="quarter" idx="10"/>
          </p:nvPr>
        </p:nvSpPr>
        <p:spPr>
          <a:xfrm>
            <a:off x="777875" y="2521823"/>
            <a:ext cx="2635885" cy="649756"/>
          </a:xfrm>
        </p:spPr>
        <p:txBody>
          <a:bodyPr/>
          <a:lstStyle/>
          <a:p>
            <a:pPr lvl="0"/>
            <a:endParaRPr lang="en-US"/>
          </a:p>
        </p:txBody>
      </p:sp>
      <p:sp>
        <p:nvSpPr>
          <p:cNvPr id="11" name="Content Placeholder 9">
            <a:extLst>
              <a:ext uri="{FF2B5EF4-FFF2-40B4-BE49-F238E27FC236}">
                <a16:creationId xmlns:a16="http://schemas.microsoft.com/office/drawing/2014/main" id="{63DA389C-4E56-9716-5AB2-EA4C29FF0380}"/>
              </a:ext>
            </a:extLst>
          </p:cNvPr>
          <p:cNvSpPr>
            <a:spLocks noGrp="1"/>
          </p:cNvSpPr>
          <p:nvPr>
            <p:ph sz="quarter" idx="11"/>
          </p:nvPr>
        </p:nvSpPr>
        <p:spPr>
          <a:xfrm>
            <a:off x="901115" y="4563038"/>
            <a:ext cx="2635885" cy="649756"/>
          </a:xfrm>
        </p:spPr>
        <p:txBody>
          <a:bodyPr/>
          <a:lstStyle/>
          <a:p>
            <a:pPr lvl="0"/>
            <a:endParaRPr lang="en-US"/>
          </a:p>
        </p:txBody>
      </p:sp>
      <p:sp>
        <p:nvSpPr>
          <p:cNvPr id="12" name="Content Placeholder 9">
            <a:extLst>
              <a:ext uri="{FF2B5EF4-FFF2-40B4-BE49-F238E27FC236}">
                <a16:creationId xmlns:a16="http://schemas.microsoft.com/office/drawing/2014/main" id="{A5FD2566-BDF8-C699-B574-592ECD248228}"/>
              </a:ext>
            </a:extLst>
          </p:cNvPr>
          <p:cNvSpPr>
            <a:spLocks noGrp="1"/>
          </p:cNvSpPr>
          <p:nvPr>
            <p:ph sz="quarter" idx="12"/>
          </p:nvPr>
        </p:nvSpPr>
        <p:spPr>
          <a:xfrm>
            <a:off x="4799175" y="2521823"/>
            <a:ext cx="2635885" cy="649756"/>
          </a:xfrm>
        </p:spPr>
        <p:txBody>
          <a:bodyPr/>
          <a:lstStyle/>
          <a:p>
            <a:pPr lvl="0"/>
            <a:endParaRPr lang="en-US"/>
          </a:p>
        </p:txBody>
      </p:sp>
      <p:sp>
        <p:nvSpPr>
          <p:cNvPr id="13" name="Content Placeholder 9">
            <a:extLst>
              <a:ext uri="{FF2B5EF4-FFF2-40B4-BE49-F238E27FC236}">
                <a16:creationId xmlns:a16="http://schemas.microsoft.com/office/drawing/2014/main" id="{25D6B41F-8F7D-D11D-BC32-3991C1CAB8A9}"/>
              </a:ext>
            </a:extLst>
          </p:cNvPr>
          <p:cNvSpPr>
            <a:spLocks noGrp="1"/>
          </p:cNvSpPr>
          <p:nvPr>
            <p:ph sz="quarter" idx="13"/>
          </p:nvPr>
        </p:nvSpPr>
        <p:spPr>
          <a:xfrm>
            <a:off x="4815024" y="4579068"/>
            <a:ext cx="2635885" cy="649756"/>
          </a:xfrm>
        </p:spPr>
        <p:txBody>
          <a:bodyPr/>
          <a:lstStyle/>
          <a:p>
            <a:pPr lvl="0"/>
            <a:endParaRPr lang="en-US"/>
          </a:p>
        </p:txBody>
      </p:sp>
      <p:sp>
        <p:nvSpPr>
          <p:cNvPr id="14" name="Content Placeholder 9">
            <a:extLst>
              <a:ext uri="{FF2B5EF4-FFF2-40B4-BE49-F238E27FC236}">
                <a16:creationId xmlns:a16="http://schemas.microsoft.com/office/drawing/2014/main" id="{192C8E84-034D-9510-D1B8-3376EC35D3B1}"/>
              </a:ext>
            </a:extLst>
          </p:cNvPr>
          <p:cNvSpPr>
            <a:spLocks noGrp="1"/>
          </p:cNvSpPr>
          <p:nvPr>
            <p:ph sz="quarter" idx="14"/>
          </p:nvPr>
        </p:nvSpPr>
        <p:spPr>
          <a:xfrm>
            <a:off x="8655000" y="2521823"/>
            <a:ext cx="2635885" cy="649756"/>
          </a:xfrm>
        </p:spPr>
        <p:txBody>
          <a:bodyPr/>
          <a:lstStyle/>
          <a:p>
            <a:pPr lvl="0"/>
            <a:endParaRPr lang="en-US"/>
          </a:p>
        </p:txBody>
      </p:sp>
      <p:sp>
        <p:nvSpPr>
          <p:cNvPr id="15" name="Content Placeholder 9">
            <a:extLst>
              <a:ext uri="{FF2B5EF4-FFF2-40B4-BE49-F238E27FC236}">
                <a16:creationId xmlns:a16="http://schemas.microsoft.com/office/drawing/2014/main" id="{008A4EEE-3912-771D-D9D7-027E003BF838}"/>
              </a:ext>
            </a:extLst>
          </p:cNvPr>
          <p:cNvSpPr>
            <a:spLocks noGrp="1"/>
          </p:cNvSpPr>
          <p:nvPr>
            <p:ph sz="quarter" idx="15"/>
          </p:nvPr>
        </p:nvSpPr>
        <p:spPr>
          <a:xfrm>
            <a:off x="8608097" y="4563038"/>
            <a:ext cx="2635885" cy="649756"/>
          </a:xfrm>
        </p:spPr>
        <p:txBody>
          <a:bodyPr/>
          <a:lstStyle/>
          <a:p>
            <a:pPr lvl="0"/>
            <a:endParaRPr lang="en-US"/>
          </a:p>
        </p:txBody>
      </p:sp>
    </p:spTree>
    <p:extLst>
      <p:ext uri="{BB962C8B-B14F-4D97-AF65-F5344CB8AC3E}">
        <p14:creationId xmlns:p14="http://schemas.microsoft.com/office/powerpoint/2010/main" val="3886952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graphicFrame>
        <p:nvGraphicFramePr>
          <p:cNvPr id="4" name="Table 10">
            <a:extLst>
              <a:ext uri="{FF2B5EF4-FFF2-40B4-BE49-F238E27FC236}">
                <a16:creationId xmlns:a16="http://schemas.microsoft.com/office/drawing/2014/main" id="{70976912-BF59-ECCC-BAD3-5954F9CAB8F9}"/>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32181740"/>
              </p:ext>
            </p:extLst>
          </p:nvPr>
        </p:nvGraphicFramePr>
        <p:xfrm>
          <a:off x="1440368" y="1436688"/>
          <a:ext cx="9325464" cy="4443444"/>
        </p:xfrm>
        <a:graphic>
          <a:graphicData uri="http://schemas.openxmlformats.org/drawingml/2006/table">
            <a:tbl>
              <a:tblPr/>
              <a:tblGrid>
                <a:gridCol w="2331366">
                  <a:extLst>
                    <a:ext uri="{9D8B030D-6E8A-4147-A177-3AD203B41FA5}">
                      <a16:colId xmlns:a16="http://schemas.microsoft.com/office/drawing/2014/main" val="2374098938"/>
                    </a:ext>
                  </a:extLst>
                </a:gridCol>
                <a:gridCol w="2331366">
                  <a:extLst>
                    <a:ext uri="{9D8B030D-6E8A-4147-A177-3AD203B41FA5}">
                      <a16:colId xmlns:a16="http://schemas.microsoft.com/office/drawing/2014/main" val="3324713594"/>
                    </a:ext>
                  </a:extLst>
                </a:gridCol>
                <a:gridCol w="2331366">
                  <a:extLst>
                    <a:ext uri="{9D8B030D-6E8A-4147-A177-3AD203B41FA5}">
                      <a16:colId xmlns:a16="http://schemas.microsoft.com/office/drawing/2014/main" val="2299119652"/>
                    </a:ext>
                  </a:extLst>
                </a:gridCol>
                <a:gridCol w="2331366">
                  <a:extLst>
                    <a:ext uri="{9D8B030D-6E8A-4147-A177-3AD203B41FA5}">
                      <a16:colId xmlns:a16="http://schemas.microsoft.com/office/drawing/2014/main" val="2214011357"/>
                    </a:ext>
                  </a:extLst>
                </a:gridCol>
              </a:tblGrid>
              <a:tr h="365760">
                <a:tc gridSpan="4">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cap="all" baseline="0">
                        <a:solidFill>
                          <a:schemeClr val="accent3"/>
                        </a:solidFill>
                        <a:latin typeface="+mn-lt"/>
                        <a:ea typeface="+mn-ea"/>
                        <a:cs typeface="+mn-cs"/>
                      </a:endParaRPr>
                    </a:p>
                  </a:txBody>
                  <a:tcPr marR="45720" marT="9144" marB="91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val="1927883912"/>
                  </a:ext>
                </a:extLst>
              </a:tr>
              <a:tr h="660876">
                <a:tc>
                  <a:txBody>
                    <a:bodyPr/>
                    <a:lstStyle/>
                    <a:p>
                      <a:pPr algn="ctr" defTabSz="755303" fontAlgn="base">
                        <a:lnSpc>
                          <a:spcPct val="90000"/>
                        </a:lnSpc>
                        <a:spcBef>
                          <a:spcPct val="0"/>
                        </a:spcBef>
                        <a:spcAft>
                          <a:spcPct val="0"/>
                        </a:spcAft>
                        <a:defRPr/>
                      </a:pPr>
                      <a:endParaRPr lang="en-US" sz="1000">
                        <a:solidFill>
                          <a:schemeClr val="tx1"/>
                        </a:solidFill>
                        <a:latin typeface="+mj-lt"/>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662737068"/>
                  </a:ext>
                </a:extLst>
              </a:tr>
              <a:tr h="5486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6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6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6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687563032"/>
                  </a:ext>
                </a:extLst>
              </a:tr>
              <a:tr h="365760">
                <a:tc grid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GB" sz="1600" kern="1200" cap="all" baseline="0" noProof="0">
                        <a:solidFill>
                          <a:schemeClr val="accent3"/>
                        </a:solidFill>
                        <a:latin typeface="+mn-lt"/>
                        <a:ea typeface="+mn-ea"/>
                        <a:cs typeface="+mn-cs"/>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9804"/>
                      </a:srgbClr>
                    </a:solidFill>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lnL w="12700" cmpd="sng">
                      <a:noFill/>
                      <a:prstDash val="solid"/>
                    </a:lnL>
                    <a:lnT w="12700" cmpd="sng">
                      <a:noFill/>
                      <a:prstDash val="solid"/>
                    </a:lnT>
                  </a:tcPr>
                </a:tc>
                <a:extLst>
                  <a:ext uri="{0D108BD9-81ED-4DB2-BD59-A6C34878D82A}">
                    <a16:rowId xmlns:a16="http://schemas.microsoft.com/office/drawing/2014/main" val="2464395088"/>
                  </a:ext>
                </a:extLst>
              </a:tr>
              <a:tr h="765048">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364877294"/>
                  </a:ext>
                </a:extLst>
              </a:tr>
              <a:tr h="5486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2619806050"/>
                  </a:ext>
                </a:extLst>
              </a:tr>
              <a:tr h="365760">
                <a:tc gridSpan="4">
                  <a:txBody>
                    <a:bodyPr/>
                    <a:lstStyle/>
                    <a:p>
                      <a:pPr algn="l" defTabSz="755303" fontAlgn="base">
                        <a:lnSpc>
                          <a:spcPct val="90000"/>
                        </a:lnSpc>
                        <a:spcBef>
                          <a:spcPct val="0"/>
                        </a:spcBef>
                        <a:spcAft>
                          <a:spcPct val="0"/>
                        </a:spcAft>
                        <a:defRPr/>
                      </a:pPr>
                      <a:endParaRPr lang="en-US" sz="1600" kern="1200" cap="all" baseline="0">
                        <a:solidFill>
                          <a:schemeClr val="accent3"/>
                        </a:solidFill>
                        <a:latin typeface="+mn-lt"/>
                        <a:ea typeface="+mn-ea"/>
                        <a:cs typeface="+mn-cs"/>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0000"/>
                      </a:srgbClr>
                    </a:solidFil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val="3371880587"/>
                  </a:ext>
                </a:extLst>
              </a:tr>
              <a:tr h="822960">
                <a:tc gridSpan="4">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GB" sz="1800" kern="1200">
                        <a:solidFill>
                          <a:schemeClr val="tx1"/>
                        </a:solidFill>
                        <a:latin typeface="+mj-lt"/>
                        <a:ea typeface="+mn-ea"/>
                        <a:cs typeface="+mn-cs"/>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val="3320027001"/>
                  </a:ext>
                </a:extLst>
              </a:tr>
            </a:tbl>
          </a:graphicData>
        </a:graphic>
      </p:graphicFrame>
      <p:sp>
        <p:nvSpPr>
          <p:cNvPr id="5" name="Content Placeholder 4">
            <a:extLst>
              <a:ext uri="{FF2B5EF4-FFF2-40B4-BE49-F238E27FC236}">
                <a16:creationId xmlns:a16="http://schemas.microsoft.com/office/drawing/2014/main" id="{8C6B2B27-0D61-47E4-06F6-CC9B259372C1}"/>
              </a:ext>
            </a:extLst>
          </p:cNvPr>
          <p:cNvSpPr>
            <a:spLocks noGrp="1"/>
          </p:cNvSpPr>
          <p:nvPr>
            <p:ph sz="quarter" idx="10"/>
          </p:nvPr>
        </p:nvSpPr>
        <p:spPr>
          <a:xfrm>
            <a:off x="381000" y="1524000"/>
            <a:ext cx="2651760" cy="649288"/>
          </a:xfrm>
        </p:spPr>
        <p:txBody>
          <a:bodyPr/>
          <a:lstStyle/>
          <a:p>
            <a:pPr lvl="0"/>
            <a:endParaRPr lang="en-US"/>
          </a:p>
        </p:txBody>
      </p:sp>
      <p:sp>
        <p:nvSpPr>
          <p:cNvPr id="6" name="Content Placeholder 4">
            <a:extLst>
              <a:ext uri="{FF2B5EF4-FFF2-40B4-BE49-F238E27FC236}">
                <a16:creationId xmlns:a16="http://schemas.microsoft.com/office/drawing/2014/main" id="{28C50625-C89B-3747-A6A5-6B35AC85156D}"/>
              </a:ext>
            </a:extLst>
          </p:cNvPr>
          <p:cNvSpPr>
            <a:spLocks noGrp="1"/>
          </p:cNvSpPr>
          <p:nvPr>
            <p:ph sz="quarter" idx="11"/>
          </p:nvPr>
        </p:nvSpPr>
        <p:spPr>
          <a:xfrm>
            <a:off x="381000" y="2615416"/>
            <a:ext cx="2651760" cy="649288"/>
          </a:xfrm>
        </p:spPr>
        <p:txBody>
          <a:bodyPr/>
          <a:lstStyle/>
          <a:p>
            <a:pPr lvl="0"/>
            <a:endParaRPr lang="en-US"/>
          </a:p>
        </p:txBody>
      </p:sp>
      <p:sp>
        <p:nvSpPr>
          <p:cNvPr id="7" name="Content Placeholder 4">
            <a:extLst>
              <a:ext uri="{FF2B5EF4-FFF2-40B4-BE49-F238E27FC236}">
                <a16:creationId xmlns:a16="http://schemas.microsoft.com/office/drawing/2014/main" id="{AC98888E-72DF-FB99-8B62-E77FBE894780}"/>
              </a:ext>
            </a:extLst>
          </p:cNvPr>
          <p:cNvSpPr>
            <a:spLocks noGrp="1"/>
          </p:cNvSpPr>
          <p:nvPr>
            <p:ph sz="quarter" idx="12"/>
          </p:nvPr>
        </p:nvSpPr>
        <p:spPr>
          <a:xfrm>
            <a:off x="381000" y="3661112"/>
            <a:ext cx="2651760" cy="649288"/>
          </a:xfrm>
        </p:spPr>
        <p:txBody>
          <a:bodyPr/>
          <a:lstStyle/>
          <a:p>
            <a:pPr lvl="0"/>
            <a:endParaRPr lang="en-US"/>
          </a:p>
        </p:txBody>
      </p:sp>
      <p:sp>
        <p:nvSpPr>
          <p:cNvPr id="8" name="Content Placeholder 4">
            <a:extLst>
              <a:ext uri="{FF2B5EF4-FFF2-40B4-BE49-F238E27FC236}">
                <a16:creationId xmlns:a16="http://schemas.microsoft.com/office/drawing/2014/main" id="{18C5D08A-9B17-13B2-CB3A-B815B8BD7ECE}"/>
              </a:ext>
            </a:extLst>
          </p:cNvPr>
          <p:cNvSpPr>
            <a:spLocks noGrp="1"/>
          </p:cNvSpPr>
          <p:nvPr>
            <p:ph sz="quarter" idx="13"/>
          </p:nvPr>
        </p:nvSpPr>
        <p:spPr>
          <a:xfrm>
            <a:off x="381000" y="4752528"/>
            <a:ext cx="2651760" cy="649288"/>
          </a:xfrm>
        </p:spPr>
        <p:txBody>
          <a:bodyPr/>
          <a:lstStyle/>
          <a:p>
            <a:pPr lvl="0"/>
            <a:endParaRPr lang="en-US"/>
          </a:p>
        </p:txBody>
      </p:sp>
      <p:sp>
        <p:nvSpPr>
          <p:cNvPr id="9" name="Content Placeholder 4">
            <a:extLst>
              <a:ext uri="{FF2B5EF4-FFF2-40B4-BE49-F238E27FC236}">
                <a16:creationId xmlns:a16="http://schemas.microsoft.com/office/drawing/2014/main" id="{2C51FE05-39B4-4E1C-E5C5-4023B49EC78E}"/>
              </a:ext>
            </a:extLst>
          </p:cNvPr>
          <p:cNvSpPr>
            <a:spLocks noGrp="1"/>
          </p:cNvSpPr>
          <p:nvPr>
            <p:ph sz="quarter" idx="14"/>
          </p:nvPr>
        </p:nvSpPr>
        <p:spPr>
          <a:xfrm>
            <a:off x="3444240" y="1524000"/>
            <a:ext cx="2651760" cy="649288"/>
          </a:xfrm>
        </p:spPr>
        <p:txBody>
          <a:bodyPr/>
          <a:lstStyle/>
          <a:p>
            <a:pPr lvl="0"/>
            <a:endParaRPr lang="en-US"/>
          </a:p>
        </p:txBody>
      </p:sp>
      <p:sp>
        <p:nvSpPr>
          <p:cNvPr id="10" name="Content Placeholder 4">
            <a:extLst>
              <a:ext uri="{FF2B5EF4-FFF2-40B4-BE49-F238E27FC236}">
                <a16:creationId xmlns:a16="http://schemas.microsoft.com/office/drawing/2014/main" id="{69A7F4C1-E420-87D5-3B6A-289CC7D86716}"/>
              </a:ext>
            </a:extLst>
          </p:cNvPr>
          <p:cNvSpPr>
            <a:spLocks noGrp="1"/>
          </p:cNvSpPr>
          <p:nvPr>
            <p:ph sz="quarter" idx="15"/>
          </p:nvPr>
        </p:nvSpPr>
        <p:spPr>
          <a:xfrm>
            <a:off x="3444240" y="2615416"/>
            <a:ext cx="2651760" cy="649288"/>
          </a:xfrm>
        </p:spPr>
        <p:txBody>
          <a:bodyPr/>
          <a:lstStyle/>
          <a:p>
            <a:pPr lvl="0"/>
            <a:endParaRPr lang="en-US"/>
          </a:p>
        </p:txBody>
      </p:sp>
      <p:sp>
        <p:nvSpPr>
          <p:cNvPr id="11" name="Content Placeholder 4">
            <a:extLst>
              <a:ext uri="{FF2B5EF4-FFF2-40B4-BE49-F238E27FC236}">
                <a16:creationId xmlns:a16="http://schemas.microsoft.com/office/drawing/2014/main" id="{D240DD96-DF34-57C6-D946-9F96369C23B7}"/>
              </a:ext>
            </a:extLst>
          </p:cNvPr>
          <p:cNvSpPr>
            <a:spLocks noGrp="1"/>
          </p:cNvSpPr>
          <p:nvPr>
            <p:ph sz="quarter" idx="16"/>
          </p:nvPr>
        </p:nvSpPr>
        <p:spPr>
          <a:xfrm>
            <a:off x="3444240" y="3661112"/>
            <a:ext cx="2651760" cy="649288"/>
          </a:xfrm>
        </p:spPr>
        <p:txBody>
          <a:bodyPr/>
          <a:lstStyle/>
          <a:p>
            <a:pPr lvl="0"/>
            <a:endParaRPr lang="en-US"/>
          </a:p>
        </p:txBody>
      </p:sp>
      <p:sp>
        <p:nvSpPr>
          <p:cNvPr id="12" name="Content Placeholder 4">
            <a:extLst>
              <a:ext uri="{FF2B5EF4-FFF2-40B4-BE49-F238E27FC236}">
                <a16:creationId xmlns:a16="http://schemas.microsoft.com/office/drawing/2014/main" id="{0305D728-17E3-8B5B-60FD-8565E924AB8E}"/>
              </a:ext>
            </a:extLst>
          </p:cNvPr>
          <p:cNvSpPr>
            <a:spLocks noGrp="1"/>
          </p:cNvSpPr>
          <p:nvPr>
            <p:ph sz="quarter" idx="17"/>
          </p:nvPr>
        </p:nvSpPr>
        <p:spPr>
          <a:xfrm>
            <a:off x="3444240" y="4752528"/>
            <a:ext cx="2651760" cy="649288"/>
          </a:xfrm>
        </p:spPr>
        <p:txBody>
          <a:bodyPr/>
          <a:lstStyle/>
          <a:p>
            <a:pPr lvl="0"/>
            <a:endParaRPr lang="en-US"/>
          </a:p>
        </p:txBody>
      </p:sp>
      <p:sp>
        <p:nvSpPr>
          <p:cNvPr id="13" name="Content Placeholder 4">
            <a:extLst>
              <a:ext uri="{FF2B5EF4-FFF2-40B4-BE49-F238E27FC236}">
                <a16:creationId xmlns:a16="http://schemas.microsoft.com/office/drawing/2014/main" id="{4BCB3F8B-1E97-D446-1059-EA5F571DB599}"/>
              </a:ext>
            </a:extLst>
          </p:cNvPr>
          <p:cNvSpPr>
            <a:spLocks noGrp="1"/>
          </p:cNvSpPr>
          <p:nvPr>
            <p:ph sz="quarter" idx="18"/>
          </p:nvPr>
        </p:nvSpPr>
        <p:spPr>
          <a:xfrm>
            <a:off x="6370320" y="1524000"/>
            <a:ext cx="2651760" cy="649288"/>
          </a:xfrm>
        </p:spPr>
        <p:txBody>
          <a:bodyPr/>
          <a:lstStyle/>
          <a:p>
            <a:pPr lvl="0"/>
            <a:endParaRPr lang="en-US"/>
          </a:p>
        </p:txBody>
      </p:sp>
      <p:sp>
        <p:nvSpPr>
          <p:cNvPr id="14" name="Content Placeholder 4">
            <a:extLst>
              <a:ext uri="{FF2B5EF4-FFF2-40B4-BE49-F238E27FC236}">
                <a16:creationId xmlns:a16="http://schemas.microsoft.com/office/drawing/2014/main" id="{E10DFE2C-7D1C-26EA-2C75-F8B82D5F6DCC}"/>
              </a:ext>
            </a:extLst>
          </p:cNvPr>
          <p:cNvSpPr>
            <a:spLocks noGrp="1"/>
          </p:cNvSpPr>
          <p:nvPr>
            <p:ph sz="quarter" idx="19"/>
          </p:nvPr>
        </p:nvSpPr>
        <p:spPr>
          <a:xfrm>
            <a:off x="6370320" y="2615416"/>
            <a:ext cx="2651760" cy="649288"/>
          </a:xfrm>
        </p:spPr>
        <p:txBody>
          <a:bodyPr/>
          <a:lstStyle/>
          <a:p>
            <a:pPr lvl="0"/>
            <a:endParaRPr lang="en-US"/>
          </a:p>
        </p:txBody>
      </p:sp>
      <p:sp>
        <p:nvSpPr>
          <p:cNvPr id="15" name="Content Placeholder 4">
            <a:extLst>
              <a:ext uri="{FF2B5EF4-FFF2-40B4-BE49-F238E27FC236}">
                <a16:creationId xmlns:a16="http://schemas.microsoft.com/office/drawing/2014/main" id="{9F2FA74E-7D35-207D-FB99-5652D0B57BD7}"/>
              </a:ext>
            </a:extLst>
          </p:cNvPr>
          <p:cNvSpPr>
            <a:spLocks noGrp="1"/>
          </p:cNvSpPr>
          <p:nvPr>
            <p:ph sz="quarter" idx="20"/>
          </p:nvPr>
        </p:nvSpPr>
        <p:spPr>
          <a:xfrm>
            <a:off x="6370320" y="3661112"/>
            <a:ext cx="2651760" cy="649288"/>
          </a:xfrm>
        </p:spPr>
        <p:txBody>
          <a:bodyPr/>
          <a:lstStyle/>
          <a:p>
            <a:pPr lvl="0"/>
            <a:endParaRPr lang="en-US"/>
          </a:p>
        </p:txBody>
      </p:sp>
      <p:sp>
        <p:nvSpPr>
          <p:cNvPr id="16" name="Content Placeholder 4">
            <a:extLst>
              <a:ext uri="{FF2B5EF4-FFF2-40B4-BE49-F238E27FC236}">
                <a16:creationId xmlns:a16="http://schemas.microsoft.com/office/drawing/2014/main" id="{701E1429-3E12-62FF-AE8A-5A99BA003DF9}"/>
              </a:ext>
            </a:extLst>
          </p:cNvPr>
          <p:cNvSpPr>
            <a:spLocks noGrp="1"/>
          </p:cNvSpPr>
          <p:nvPr>
            <p:ph sz="quarter" idx="21"/>
          </p:nvPr>
        </p:nvSpPr>
        <p:spPr>
          <a:xfrm>
            <a:off x="6370320" y="4752528"/>
            <a:ext cx="2651760" cy="649288"/>
          </a:xfrm>
        </p:spPr>
        <p:txBody>
          <a:bodyPr/>
          <a:lstStyle/>
          <a:p>
            <a:pPr lvl="0"/>
            <a:endParaRPr lang="en-US"/>
          </a:p>
        </p:txBody>
      </p:sp>
    </p:spTree>
    <p:extLst>
      <p:ext uri="{BB962C8B-B14F-4D97-AF65-F5344CB8AC3E}">
        <p14:creationId xmlns:p14="http://schemas.microsoft.com/office/powerpoint/2010/main" val="286900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Title &amp; Sub">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Tree>
    <p:extLst>
      <p:ext uri="{BB962C8B-B14F-4D97-AF65-F5344CB8AC3E}">
        <p14:creationId xmlns:p14="http://schemas.microsoft.com/office/powerpoint/2010/main" val="20214357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0984539"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176213" indent="-176213">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008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69"/>
            <a:ext cx="2513998" cy="649755"/>
          </a:xfrm>
        </p:spPr>
        <p:txBody>
          <a:bodyPr wrap="square">
            <a:noAutofit/>
          </a:bodyPr>
          <a:lstStyle>
            <a:lvl1pPr marL="0" indent="0">
              <a:buNone/>
              <a:defRPr/>
            </a:lvl1pPr>
            <a:lvl2pPr marL="0" indent="0">
              <a:buNone/>
              <a:defRPr/>
            </a:lvl2pPr>
            <a:lvl3pPr marL="0" indent="0">
              <a:buNone/>
              <a:defRPr/>
            </a:lvl3pPr>
            <a:lvl4pPr marL="0" indent="0">
              <a:buNone/>
              <a:defRPr/>
            </a:lvl4pPr>
            <a:lvl5pPr marL="176213" indent="-176213">
              <a:spcAft>
                <a:spcPts val="600"/>
              </a:spcAft>
              <a:buFont typeface="Arial" panose="020B0604020202020204" pitchFamily="34" charset="0"/>
              <a:buChar char="•"/>
              <a:defRPr/>
            </a:lvl5pPr>
          </a:lstStyle>
          <a:p>
            <a:pPr lvl="0"/>
            <a:endParaRPr lang="en-US"/>
          </a:p>
        </p:txBody>
      </p:sp>
      <p:sp>
        <p:nvSpPr>
          <p:cNvPr id="5" name="Content Placeholder 4">
            <a:extLst>
              <a:ext uri="{FF2B5EF4-FFF2-40B4-BE49-F238E27FC236}">
                <a16:creationId xmlns:a16="http://schemas.microsoft.com/office/drawing/2014/main" id="{E6311608-9371-D33C-59E4-582293F4965D}"/>
              </a:ext>
            </a:extLst>
          </p:cNvPr>
          <p:cNvSpPr>
            <a:spLocks noGrp="1"/>
          </p:cNvSpPr>
          <p:nvPr>
            <p:ph sz="quarter" idx="11"/>
          </p:nvPr>
        </p:nvSpPr>
        <p:spPr>
          <a:xfrm>
            <a:off x="625475" y="2228850"/>
            <a:ext cx="1389063" cy="471488"/>
          </a:xfrm>
        </p:spPr>
        <p:txBody>
          <a:bodyPr/>
          <a:lstStyle/>
          <a:p>
            <a:pPr lvl="0"/>
            <a:endParaRPr lang="en-US"/>
          </a:p>
        </p:txBody>
      </p:sp>
      <p:sp>
        <p:nvSpPr>
          <p:cNvPr id="6" name="Content Placeholder 4">
            <a:extLst>
              <a:ext uri="{FF2B5EF4-FFF2-40B4-BE49-F238E27FC236}">
                <a16:creationId xmlns:a16="http://schemas.microsoft.com/office/drawing/2014/main" id="{6F9C49BA-BCFF-0C3B-674A-D60A56A789DD}"/>
              </a:ext>
            </a:extLst>
          </p:cNvPr>
          <p:cNvSpPr>
            <a:spLocks noGrp="1"/>
          </p:cNvSpPr>
          <p:nvPr>
            <p:ph sz="quarter" idx="12"/>
          </p:nvPr>
        </p:nvSpPr>
        <p:spPr>
          <a:xfrm>
            <a:off x="625475" y="2769394"/>
            <a:ext cx="1389063" cy="471488"/>
          </a:xfrm>
        </p:spPr>
        <p:txBody>
          <a:bodyPr/>
          <a:lstStyle/>
          <a:p>
            <a:pPr lvl="0"/>
            <a:endParaRPr lang="en-US"/>
          </a:p>
        </p:txBody>
      </p:sp>
      <p:sp>
        <p:nvSpPr>
          <p:cNvPr id="7" name="Content Placeholder 4">
            <a:extLst>
              <a:ext uri="{FF2B5EF4-FFF2-40B4-BE49-F238E27FC236}">
                <a16:creationId xmlns:a16="http://schemas.microsoft.com/office/drawing/2014/main" id="{CECA52DA-9A42-3453-C937-C0ABA3C07B16}"/>
              </a:ext>
            </a:extLst>
          </p:cNvPr>
          <p:cNvSpPr>
            <a:spLocks noGrp="1"/>
          </p:cNvSpPr>
          <p:nvPr>
            <p:ph sz="quarter" idx="13"/>
          </p:nvPr>
        </p:nvSpPr>
        <p:spPr>
          <a:xfrm>
            <a:off x="624849" y="3309938"/>
            <a:ext cx="1389063" cy="471488"/>
          </a:xfrm>
        </p:spPr>
        <p:txBody>
          <a:bodyPr/>
          <a:lstStyle/>
          <a:p>
            <a:pPr lvl="0"/>
            <a:endParaRPr lang="en-US"/>
          </a:p>
        </p:txBody>
      </p:sp>
      <p:sp>
        <p:nvSpPr>
          <p:cNvPr id="8" name="Content Placeholder 4">
            <a:extLst>
              <a:ext uri="{FF2B5EF4-FFF2-40B4-BE49-F238E27FC236}">
                <a16:creationId xmlns:a16="http://schemas.microsoft.com/office/drawing/2014/main" id="{0F77C563-B5C3-A8BB-B348-9958CC68C944}"/>
              </a:ext>
            </a:extLst>
          </p:cNvPr>
          <p:cNvSpPr>
            <a:spLocks noGrp="1"/>
          </p:cNvSpPr>
          <p:nvPr>
            <p:ph sz="quarter" idx="14"/>
          </p:nvPr>
        </p:nvSpPr>
        <p:spPr>
          <a:xfrm>
            <a:off x="624849" y="3850482"/>
            <a:ext cx="1389063" cy="471488"/>
          </a:xfrm>
        </p:spPr>
        <p:txBody>
          <a:bodyPr/>
          <a:lstStyle/>
          <a:p>
            <a:pPr lvl="0"/>
            <a:endParaRPr lang="en-US"/>
          </a:p>
        </p:txBody>
      </p:sp>
      <p:sp>
        <p:nvSpPr>
          <p:cNvPr id="9" name="Content Placeholder 4">
            <a:extLst>
              <a:ext uri="{FF2B5EF4-FFF2-40B4-BE49-F238E27FC236}">
                <a16:creationId xmlns:a16="http://schemas.microsoft.com/office/drawing/2014/main" id="{774AAA09-24F2-620C-52A5-59799C56469B}"/>
              </a:ext>
            </a:extLst>
          </p:cNvPr>
          <p:cNvSpPr>
            <a:spLocks noGrp="1"/>
          </p:cNvSpPr>
          <p:nvPr>
            <p:ph sz="quarter" idx="15"/>
          </p:nvPr>
        </p:nvSpPr>
        <p:spPr>
          <a:xfrm>
            <a:off x="624849" y="4321970"/>
            <a:ext cx="1389063" cy="471488"/>
          </a:xfrm>
        </p:spPr>
        <p:txBody>
          <a:bodyPr/>
          <a:lstStyle/>
          <a:p>
            <a:pPr lvl="0"/>
            <a:endParaRPr lang="en-US"/>
          </a:p>
        </p:txBody>
      </p:sp>
      <p:sp>
        <p:nvSpPr>
          <p:cNvPr id="10" name="Content Placeholder 4">
            <a:extLst>
              <a:ext uri="{FF2B5EF4-FFF2-40B4-BE49-F238E27FC236}">
                <a16:creationId xmlns:a16="http://schemas.microsoft.com/office/drawing/2014/main" id="{6B43B6E4-5B43-75B4-766E-5E1530FA9102}"/>
              </a:ext>
            </a:extLst>
          </p:cNvPr>
          <p:cNvSpPr>
            <a:spLocks noGrp="1"/>
          </p:cNvSpPr>
          <p:nvPr>
            <p:ph sz="quarter" idx="16"/>
          </p:nvPr>
        </p:nvSpPr>
        <p:spPr>
          <a:xfrm>
            <a:off x="624849" y="4862514"/>
            <a:ext cx="1389063" cy="471488"/>
          </a:xfrm>
        </p:spPr>
        <p:txBody>
          <a:bodyPr/>
          <a:lstStyle/>
          <a:p>
            <a:pPr lvl="0"/>
            <a:endParaRPr lang="en-US"/>
          </a:p>
        </p:txBody>
      </p:sp>
      <p:sp>
        <p:nvSpPr>
          <p:cNvPr id="11" name="Content Placeholder 4">
            <a:extLst>
              <a:ext uri="{FF2B5EF4-FFF2-40B4-BE49-F238E27FC236}">
                <a16:creationId xmlns:a16="http://schemas.microsoft.com/office/drawing/2014/main" id="{FA9D8320-76D7-28E3-DA05-119A7C4865C4}"/>
              </a:ext>
            </a:extLst>
          </p:cNvPr>
          <p:cNvSpPr>
            <a:spLocks noGrp="1"/>
          </p:cNvSpPr>
          <p:nvPr>
            <p:ph sz="quarter" idx="17"/>
          </p:nvPr>
        </p:nvSpPr>
        <p:spPr>
          <a:xfrm>
            <a:off x="624223" y="5403058"/>
            <a:ext cx="1389063" cy="471488"/>
          </a:xfrm>
        </p:spPr>
        <p:txBody>
          <a:bodyPr/>
          <a:lstStyle/>
          <a:p>
            <a:pPr lvl="0"/>
            <a:endParaRPr lang="en-US"/>
          </a:p>
        </p:txBody>
      </p:sp>
      <p:sp>
        <p:nvSpPr>
          <p:cNvPr id="12" name="Content Placeholder 4">
            <a:extLst>
              <a:ext uri="{FF2B5EF4-FFF2-40B4-BE49-F238E27FC236}">
                <a16:creationId xmlns:a16="http://schemas.microsoft.com/office/drawing/2014/main" id="{3ED3FFB4-3BA0-A004-1A79-354FB5B05494}"/>
              </a:ext>
            </a:extLst>
          </p:cNvPr>
          <p:cNvSpPr>
            <a:spLocks noGrp="1"/>
          </p:cNvSpPr>
          <p:nvPr>
            <p:ph sz="quarter" idx="18"/>
          </p:nvPr>
        </p:nvSpPr>
        <p:spPr>
          <a:xfrm>
            <a:off x="624223" y="5943602"/>
            <a:ext cx="1389063" cy="471488"/>
          </a:xfrm>
        </p:spPr>
        <p:txBody>
          <a:bodyPr/>
          <a:lstStyle/>
          <a:p>
            <a:pPr lvl="0"/>
            <a:endParaRPr lang="en-US"/>
          </a:p>
        </p:txBody>
      </p:sp>
      <p:sp>
        <p:nvSpPr>
          <p:cNvPr id="13" name="Content Placeholder 4">
            <a:extLst>
              <a:ext uri="{FF2B5EF4-FFF2-40B4-BE49-F238E27FC236}">
                <a16:creationId xmlns:a16="http://schemas.microsoft.com/office/drawing/2014/main" id="{6D1DE978-DF42-CB40-FC57-E44F33244CFE}"/>
              </a:ext>
            </a:extLst>
          </p:cNvPr>
          <p:cNvSpPr>
            <a:spLocks noGrp="1"/>
          </p:cNvSpPr>
          <p:nvPr>
            <p:ph sz="quarter" idx="19"/>
          </p:nvPr>
        </p:nvSpPr>
        <p:spPr>
          <a:xfrm>
            <a:off x="2120900" y="2228850"/>
            <a:ext cx="1389063" cy="471488"/>
          </a:xfrm>
        </p:spPr>
        <p:txBody>
          <a:bodyPr/>
          <a:lstStyle/>
          <a:p>
            <a:pPr lvl="0"/>
            <a:endParaRPr lang="en-US"/>
          </a:p>
        </p:txBody>
      </p:sp>
      <p:sp>
        <p:nvSpPr>
          <p:cNvPr id="14" name="Content Placeholder 4">
            <a:extLst>
              <a:ext uri="{FF2B5EF4-FFF2-40B4-BE49-F238E27FC236}">
                <a16:creationId xmlns:a16="http://schemas.microsoft.com/office/drawing/2014/main" id="{4D93E867-8E31-B3EF-B9F0-D2DFD5E81EBA}"/>
              </a:ext>
            </a:extLst>
          </p:cNvPr>
          <p:cNvSpPr>
            <a:spLocks noGrp="1"/>
          </p:cNvSpPr>
          <p:nvPr>
            <p:ph sz="quarter" idx="20"/>
          </p:nvPr>
        </p:nvSpPr>
        <p:spPr>
          <a:xfrm>
            <a:off x="2120900" y="2769394"/>
            <a:ext cx="1389063" cy="471488"/>
          </a:xfrm>
        </p:spPr>
        <p:txBody>
          <a:bodyPr/>
          <a:lstStyle/>
          <a:p>
            <a:pPr lvl="0"/>
            <a:endParaRPr lang="en-US"/>
          </a:p>
        </p:txBody>
      </p:sp>
      <p:sp>
        <p:nvSpPr>
          <p:cNvPr id="15" name="Content Placeholder 4">
            <a:extLst>
              <a:ext uri="{FF2B5EF4-FFF2-40B4-BE49-F238E27FC236}">
                <a16:creationId xmlns:a16="http://schemas.microsoft.com/office/drawing/2014/main" id="{5BB29939-3173-8A94-1A4C-A2CBC9F0EDD8}"/>
              </a:ext>
            </a:extLst>
          </p:cNvPr>
          <p:cNvSpPr>
            <a:spLocks noGrp="1"/>
          </p:cNvSpPr>
          <p:nvPr>
            <p:ph sz="quarter" idx="21"/>
          </p:nvPr>
        </p:nvSpPr>
        <p:spPr>
          <a:xfrm>
            <a:off x="2120274" y="3309938"/>
            <a:ext cx="1389063" cy="471488"/>
          </a:xfrm>
        </p:spPr>
        <p:txBody>
          <a:bodyPr/>
          <a:lstStyle/>
          <a:p>
            <a:pPr lvl="0"/>
            <a:endParaRPr lang="en-US"/>
          </a:p>
        </p:txBody>
      </p:sp>
      <p:sp>
        <p:nvSpPr>
          <p:cNvPr id="16" name="Content Placeholder 4">
            <a:extLst>
              <a:ext uri="{FF2B5EF4-FFF2-40B4-BE49-F238E27FC236}">
                <a16:creationId xmlns:a16="http://schemas.microsoft.com/office/drawing/2014/main" id="{9F4B19E6-6885-919F-55C9-4E138A29A1D2}"/>
              </a:ext>
            </a:extLst>
          </p:cNvPr>
          <p:cNvSpPr>
            <a:spLocks noGrp="1"/>
          </p:cNvSpPr>
          <p:nvPr>
            <p:ph sz="quarter" idx="22"/>
          </p:nvPr>
        </p:nvSpPr>
        <p:spPr>
          <a:xfrm>
            <a:off x="2120274" y="3850482"/>
            <a:ext cx="1389063" cy="471488"/>
          </a:xfrm>
        </p:spPr>
        <p:txBody>
          <a:bodyPr/>
          <a:lstStyle/>
          <a:p>
            <a:pPr lvl="0"/>
            <a:endParaRPr lang="en-US"/>
          </a:p>
        </p:txBody>
      </p:sp>
      <p:sp>
        <p:nvSpPr>
          <p:cNvPr id="17" name="Content Placeholder 4">
            <a:extLst>
              <a:ext uri="{FF2B5EF4-FFF2-40B4-BE49-F238E27FC236}">
                <a16:creationId xmlns:a16="http://schemas.microsoft.com/office/drawing/2014/main" id="{98B786AA-A443-E771-88A0-06A1F25E4057}"/>
              </a:ext>
            </a:extLst>
          </p:cNvPr>
          <p:cNvSpPr>
            <a:spLocks noGrp="1"/>
          </p:cNvSpPr>
          <p:nvPr>
            <p:ph sz="quarter" idx="23"/>
          </p:nvPr>
        </p:nvSpPr>
        <p:spPr>
          <a:xfrm>
            <a:off x="2112673" y="4321970"/>
            <a:ext cx="1389063" cy="471488"/>
          </a:xfrm>
        </p:spPr>
        <p:txBody>
          <a:bodyPr/>
          <a:lstStyle/>
          <a:p>
            <a:pPr lvl="0"/>
            <a:endParaRPr lang="en-US"/>
          </a:p>
        </p:txBody>
      </p:sp>
      <p:sp>
        <p:nvSpPr>
          <p:cNvPr id="18" name="Content Placeholder 4">
            <a:extLst>
              <a:ext uri="{FF2B5EF4-FFF2-40B4-BE49-F238E27FC236}">
                <a16:creationId xmlns:a16="http://schemas.microsoft.com/office/drawing/2014/main" id="{B9B31626-78FB-14B9-D6F4-F3E1BC715B95}"/>
              </a:ext>
            </a:extLst>
          </p:cNvPr>
          <p:cNvSpPr>
            <a:spLocks noGrp="1"/>
          </p:cNvSpPr>
          <p:nvPr>
            <p:ph sz="quarter" idx="24"/>
          </p:nvPr>
        </p:nvSpPr>
        <p:spPr>
          <a:xfrm>
            <a:off x="2112673" y="4862514"/>
            <a:ext cx="1389063" cy="471488"/>
          </a:xfrm>
        </p:spPr>
        <p:txBody>
          <a:bodyPr/>
          <a:lstStyle/>
          <a:p>
            <a:pPr lvl="0"/>
            <a:endParaRPr lang="en-US"/>
          </a:p>
        </p:txBody>
      </p:sp>
      <p:sp>
        <p:nvSpPr>
          <p:cNvPr id="19" name="Content Placeholder 4">
            <a:extLst>
              <a:ext uri="{FF2B5EF4-FFF2-40B4-BE49-F238E27FC236}">
                <a16:creationId xmlns:a16="http://schemas.microsoft.com/office/drawing/2014/main" id="{E9FA26A1-66C6-CA3E-EBBA-ECDDB68F593B}"/>
              </a:ext>
            </a:extLst>
          </p:cNvPr>
          <p:cNvSpPr>
            <a:spLocks noGrp="1"/>
          </p:cNvSpPr>
          <p:nvPr>
            <p:ph sz="quarter" idx="25"/>
          </p:nvPr>
        </p:nvSpPr>
        <p:spPr>
          <a:xfrm>
            <a:off x="2112047" y="5403058"/>
            <a:ext cx="1389063" cy="471488"/>
          </a:xfrm>
        </p:spPr>
        <p:txBody>
          <a:bodyPr/>
          <a:lstStyle/>
          <a:p>
            <a:pPr lvl="0"/>
            <a:endParaRPr lang="en-US"/>
          </a:p>
        </p:txBody>
      </p:sp>
      <p:sp>
        <p:nvSpPr>
          <p:cNvPr id="20" name="Content Placeholder 4">
            <a:extLst>
              <a:ext uri="{FF2B5EF4-FFF2-40B4-BE49-F238E27FC236}">
                <a16:creationId xmlns:a16="http://schemas.microsoft.com/office/drawing/2014/main" id="{0B2209BA-0616-5601-DD23-9F0F91B090B7}"/>
              </a:ext>
            </a:extLst>
          </p:cNvPr>
          <p:cNvSpPr>
            <a:spLocks noGrp="1"/>
          </p:cNvSpPr>
          <p:nvPr>
            <p:ph sz="quarter" idx="26"/>
          </p:nvPr>
        </p:nvSpPr>
        <p:spPr>
          <a:xfrm>
            <a:off x="2112047" y="5943602"/>
            <a:ext cx="1389063" cy="471488"/>
          </a:xfrm>
        </p:spPr>
        <p:txBody>
          <a:bodyPr/>
          <a:lstStyle/>
          <a:p>
            <a:pPr lvl="0"/>
            <a:endParaRPr lang="en-US"/>
          </a:p>
        </p:txBody>
      </p:sp>
      <p:sp>
        <p:nvSpPr>
          <p:cNvPr id="21" name="Content Placeholder 4">
            <a:extLst>
              <a:ext uri="{FF2B5EF4-FFF2-40B4-BE49-F238E27FC236}">
                <a16:creationId xmlns:a16="http://schemas.microsoft.com/office/drawing/2014/main" id="{B531101B-896A-8A3E-6DC8-B29CED07BAA8}"/>
              </a:ext>
            </a:extLst>
          </p:cNvPr>
          <p:cNvSpPr>
            <a:spLocks noGrp="1"/>
          </p:cNvSpPr>
          <p:nvPr>
            <p:ph sz="quarter" idx="27"/>
          </p:nvPr>
        </p:nvSpPr>
        <p:spPr>
          <a:xfrm>
            <a:off x="3601124" y="2228850"/>
            <a:ext cx="1389063" cy="471488"/>
          </a:xfrm>
        </p:spPr>
        <p:txBody>
          <a:bodyPr/>
          <a:lstStyle/>
          <a:p>
            <a:pPr lvl="0"/>
            <a:endParaRPr lang="en-US"/>
          </a:p>
        </p:txBody>
      </p:sp>
      <p:sp>
        <p:nvSpPr>
          <p:cNvPr id="22" name="Content Placeholder 4">
            <a:extLst>
              <a:ext uri="{FF2B5EF4-FFF2-40B4-BE49-F238E27FC236}">
                <a16:creationId xmlns:a16="http://schemas.microsoft.com/office/drawing/2014/main" id="{D0FD539F-01AD-9385-00B9-E71D5E1272EF}"/>
              </a:ext>
            </a:extLst>
          </p:cNvPr>
          <p:cNvSpPr>
            <a:spLocks noGrp="1"/>
          </p:cNvSpPr>
          <p:nvPr>
            <p:ph sz="quarter" idx="28"/>
          </p:nvPr>
        </p:nvSpPr>
        <p:spPr>
          <a:xfrm>
            <a:off x="3601124" y="2769394"/>
            <a:ext cx="1389063" cy="471488"/>
          </a:xfrm>
        </p:spPr>
        <p:txBody>
          <a:bodyPr/>
          <a:lstStyle/>
          <a:p>
            <a:pPr lvl="0"/>
            <a:endParaRPr lang="en-US"/>
          </a:p>
        </p:txBody>
      </p:sp>
      <p:sp>
        <p:nvSpPr>
          <p:cNvPr id="23" name="Content Placeholder 4">
            <a:extLst>
              <a:ext uri="{FF2B5EF4-FFF2-40B4-BE49-F238E27FC236}">
                <a16:creationId xmlns:a16="http://schemas.microsoft.com/office/drawing/2014/main" id="{56F0A915-747B-DBFB-4AF0-152D14F160C2}"/>
              </a:ext>
            </a:extLst>
          </p:cNvPr>
          <p:cNvSpPr>
            <a:spLocks noGrp="1"/>
          </p:cNvSpPr>
          <p:nvPr>
            <p:ph sz="quarter" idx="29"/>
          </p:nvPr>
        </p:nvSpPr>
        <p:spPr>
          <a:xfrm>
            <a:off x="3600498" y="3309938"/>
            <a:ext cx="1389063" cy="471488"/>
          </a:xfrm>
        </p:spPr>
        <p:txBody>
          <a:bodyPr/>
          <a:lstStyle/>
          <a:p>
            <a:pPr lvl="0"/>
            <a:endParaRPr lang="en-US"/>
          </a:p>
        </p:txBody>
      </p:sp>
      <p:sp>
        <p:nvSpPr>
          <p:cNvPr id="24" name="Content Placeholder 4">
            <a:extLst>
              <a:ext uri="{FF2B5EF4-FFF2-40B4-BE49-F238E27FC236}">
                <a16:creationId xmlns:a16="http://schemas.microsoft.com/office/drawing/2014/main" id="{FEA4602F-D932-148E-83E3-420666CF946C}"/>
              </a:ext>
            </a:extLst>
          </p:cNvPr>
          <p:cNvSpPr>
            <a:spLocks noGrp="1"/>
          </p:cNvSpPr>
          <p:nvPr>
            <p:ph sz="quarter" idx="30"/>
          </p:nvPr>
        </p:nvSpPr>
        <p:spPr>
          <a:xfrm>
            <a:off x="3600498" y="3850482"/>
            <a:ext cx="1389063" cy="471488"/>
          </a:xfrm>
        </p:spPr>
        <p:txBody>
          <a:bodyPr/>
          <a:lstStyle/>
          <a:p>
            <a:pPr lvl="0"/>
            <a:endParaRPr lang="en-US"/>
          </a:p>
        </p:txBody>
      </p:sp>
      <p:sp>
        <p:nvSpPr>
          <p:cNvPr id="25" name="Content Placeholder 4">
            <a:extLst>
              <a:ext uri="{FF2B5EF4-FFF2-40B4-BE49-F238E27FC236}">
                <a16:creationId xmlns:a16="http://schemas.microsoft.com/office/drawing/2014/main" id="{CC43BBC0-B8F0-E8C0-730B-EC80F3DC1590}"/>
              </a:ext>
            </a:extLst>
          </p:cNvPr>
          <p:cNvSpPr>
            <a:spLocks noGrp="1"/>
          </p:cNvSpPr>
          <p:nvPr>
            <p:ph sz="quarter" idx="31"/>
          </p:nvPr>
        </p:nvSpPr>
        <p:spPr>
          <a:xfrm>
            <a:off x="3600498" y="4321970"/>
            <a:ext cx="1389063" cy="471488"/>
          </a:xfrm>
        </p:spPr>
        <p:txBody>
          <a:bodyPr/>
          <a:lstStyle/>
          <a:p>
            <a:pPr lvl="0"/>
            <a:endParaRPr lang="en-US"/>
          </a:p>
        </p:txBody>
      </p:sp>
      <p:sp>
        <p:nvSpPr>
          <p:cNvPr id="26" name="Content Placeholder 4">
            <a:extLst>
              <a:ext uri="{FF2B5EF4-FFF2-40B4-BE49-F238E27FC236}">
                <a16:creationId xmlns:a16="http://schemas.microsoft.com/office/drawing/2014/main" id="{52B8841B-DFD4-4026-9128-DB9DA15806C9}"/>
              </a:ext>
            </a:extLst>
          </p:cNvPr>
          <p:cNvSpPr>
            <a:spLocks noGrp="1"/>
          </p:cNvSpPr>
          <p:nvPr>
            <p:ph sz="quarter" idx="32"/>
          </p:nvPr>
        </p:nvSpPr>
        <p:spPr>
          <a:xfrm>
            <a:off x="3600498" y="4862514"/>
            <a:ext cx="1389063" cy="471488"/>
          </a:xfrm>
        </p:spPr>
        <p:txBody>
          <a:bodyPr/>
          <a:lstStyle/>
          <a:p>
            <a:pPr lvl="0"/>
            <a:endParaRPr lang="en-US"/>
          </a:p>
        </p:txBody>
      </p:sp>
      <p:sp>
        <p:nvSpPr>
          <p:cNvPr id="27" name="Content Placeholder 4">
            <a:extLst>
              <a:ext uri="{FF2B5EF4-FFF2-40B4-BE49-F238E27FC236}">
                <a16:creationId xmlns:a16="http://schemas.microsoft.com/office/drawing/2014/main" id="{77A40265-DE51-B49B-5AA2-91F6858D87BD}"/>
              </a:ext>
            </a:extLst>
          </p:cNvPr>
          <p:cNvSpPr>
            <a:spLocks noGrp="1"/>
          </p:cNvSpPr>
          <p:nvPr>
            <p:ph sz="quarter" idx="33"/>
          </p:nvPr>
        </p:nvSpPr>
        <p:spPr>
          <a:xfrm>
            <a:off x="3599872" y="5403058"/>
            <a:ext cx="1389063" cy="471488"/>
          </a:xfrm>
        </p:spPr>
        <p:txBody>
          <a:bodyPr/>
          <a:lstStyle/>
          <a:p>
            <a:pPr lvl="0"/>
            <a:endParaRPr lang="en-US"/>
          </a:p>
        </p:txBody>
      </p:sp>
      <p:sp>
        <p:nvSpPr>
          <p:cNvPr id="28" name="Content Placeholder 4">
            <a:extLst>
              <a:ext uri="{FF2B5EF4-FFF2-40B4-BE49-F238E27FC236}">
                <a16:creationId xmlns:a16="http://schemas.microsoft.com/office/drawing/2014/main" id="{17008B47-D02F-576A-AE3B-99C83D278AAB}"/>
              </a:ext>
            </a:extLst>
          </p:cNvPr>
          <p:cNvSpPr>
            <a:spLocks noGrp="1"/>
          </p:cNvSpPr>
          <p:nvPr>
            <p:ph sz="quarter" idx="34"/>
          </p:nvPr>
        </p:nvSpPr>
        <p:spPr>
          <a:xfrm>
            <a:off x="3599872" y="5943602"/>
            <a:ext cx="1389063" cy="471488"/>
          </a:xfrm>
        </p:spPr>
        <p:txBody>
          <a:bodyPr/>
          <a:lstStyle/>
          <a:p>
            <a:pPr lvl="0"/>
            <a:endParaRPr lang="en-US"/>
          </a:p>
        </p:txBody>
      </p:sp>
      <p:sp>
        <p:nvSpPr>
          <p:cNvPr id="29" name="Content Placeholder 4">
            <a:extLst>
              <a:ext uri="{FF2B5EF4-FFF2-40B4-BE49-F238E27FC236}">
                <a16:creationId xmlns:a16="http://schemas.microsoft.com/office/drawing/2014/main" id="{2411E60D-D1AD-F17C-8236-33EC45C5AD5B}"/>
              </a:ext>
            </a:extLst>
          </p:cNvPr>
          <p:cNvSpPr>
            <a:spLocks noGrp="1"/>
          </p:cNvSpPr>
          <p:nvPr>
            <p:ph sz="quarter" idx="35"/>
          </p:nvPr>
        </p:nvSpPr>
        <p:spPr>
          <a:xfrm>
            <a:off x="5096549" y="2228850"/>
            <a:ext cx="1389063" cy="471488"/>
          </a:xfrm>
        </p:spPr>
        <p:txBody>
          <a:bodyPr/>
          <a:lstStyle/>
          <a:p>
            <a:pPr lvl="0"/>
            <a:endParaRPr lang="en-US"/>
          </a:p>
        </p:txBody>
      </p:sp>
      <p:sp>
        <p:nvSpPr>
          <p:cNvPr id="30" name="Content Placeholder 4">
            <a:extLst>
              <a:ext uri="{FF2B5EF4-FFF2-40B4-BE49-F238E27FC236}">
                <a16:creationId xmlns:a16="http://schemas.microsoft.com/office/drawing/2014/main" id="{B243AACF-514C-363B-BF21-2410C85AD260}"/>
              </a:ext>
            </a:extLst>
          </p:cNvPr>
          <p:cNvSpPr>
            <a:spLocks noGrp="1"/>
          </p:cNvSpPr>
          <p:nvPr>
            <p:ph sz="quarter" idx="36"/>
          </p:nvPr>
        </p:nvSpPr>
        <p:spPr>
          <a:xfrm>
            <a:off x="5096549" y="2769394"/>
            <a:ext cx="1389063" cy="471488"/>
          </a:xfrm>
        </p:spPr>
        <p:txBody>
          <a:bodyPr/>
          <a:lstStyle/>
          <a:p>
            <a:pPr lvl="0"/>
            <a:endParaRPr lang="en-US"/>
          </a:p>
        </p:txBody>
      </p:sp>
      <p:sp>
        <p:nvSpPr>
          <p:cNvPr id="31" name="Content Placeholder 4">
            <a:extLst>
              <a:ext uri="{FF2B5EF4-FFF2-40B4-BE49-F238E27FC236}">
                <a16:creationId xmlns:a16="http://schemas.microsoft.com/office/drawing/2014/main" id="{29C33FFA-ABBF-3798-1BE5-B4A965891C6C}"/>
              </a:ext>
            </a:extLst>
          </p:cNvPr>
          <p:cNvSpPr>
            <a:spLocks noGrp="1"/>
          </p:cNvSpPr>
          <p:nvPr>
            <p:ph sz="quarter" idx="37"/>
          </p:nvPr>
        </p:nvSpPr>
        <p:spPr>
          <a:xfrm>
            <a:off x="5095923" y="3309938"/>
            <a:ext cx="1389063" cy="471488"/>
          </a:xfrm>
        </p:spPr>
        <p:txBody>
          <a:bodyPr/>
          <a:lstStyle/>
          <a:p>
            <a:pPr lvl="0"/>
            <a:endParaRPr lang="en-US"/>
          </a:p>
        </p:txBody>
      </p:sp>
      <p:sp>
        <p:nvSpPr>
          <p:cNvPr id="32" name="Content Placeholder 4">
            <a:extLst>
              <a:ext uri="{FF2B5EF4-FFF2-40B4-BE49-F238E27FC236}">
                <a16:creationId xmlns:a16="http://schemas.microsoft.com/office/drawing/2014/main" id="{7DBF9338-5C4A-4A0A-80C8-2F9AE3EE3F23}"/>
              </a:ext>
            </a:extLst>
          </p:cNvPr>
          <p:cNvSpPr>
            <a:spLocks noGrp="1"/>
          </p:cNvSpPr>
          <p:nvPr>
            <p:ph sz="quarter" idx="38"/>
          </p:nvPr>
        </p:nvSpPr>
        <p:spPr>
          <a:xfrm>
            <a:off x="5095923" y="3850482"/>
            <a:ext cx="1389063" cy="471488"/>
          </a:xfrm>
        </p:spPr>
        <p:txBody>
          <a:bodyPr/>
          <a:lstStyle/>
          <a:p>
            <a:pPr lvl="0"/>
            <a:endParaRPr lang="en-US"/>
          </a:p>
        </p:txBody>
      </p:sp>
      <p:sp>
        <p:nvSpPr>
          <p:cNvPr id="33" name="Content Placeholder 4">
            <a:extLst>
              <a:ext uri="{FF2B5EF4-FFF2-40B4-BE49-F238E27FC236}">
                <a16:creationId xmlns:a16="http://schemas.microsoft.com/office/drawing/2014/main" id="{5ED19F2E-4B3C-DF91-72C0-EFB37DE4A55D}"/>
              </a:ext>
            </a:extLst>
          </p:cNvPr>
          <p:cNvSpPr>
            <a:spLocks noGrp="1"/>
          </p:cNvSpPr>
          <p:nvPr>
            <p:ph sz="quarter" idx="39"/>
          </p:nvPr>
        </p:nvSpPr>
        <p:spPr>
          <a:xfrm>
            <a:off x="5088322" y="4321970"/>
            <a:ext cx="1389063" cy="471488"/>
          </a:xfrm>
        </p:spPr>
        <p:txBody>
          <a:bodyPr/>
          <a:lstStyle/>
          <a:p>
            <a:pPr lvl="0"/>
            <a:endParaRPr lang="en-US"/>
          </a:p>
        </p:txBody>
      </p:sp>
      <p:sp>
        <p:nvSpPr>
          <p:cNvPr id="34" name="Content Placeholder 4">
            <a:extLst>
              <a:ext uri="{FF2B5EF4-FFF2-40B4-BE49-F238E27FC236}">
                <a16:creationId xmlns:a16="http://schemas.microsoft.com/office/drawing/2014/main" id="{D3965582-7208-195B-5424-EA1C4D9F19DA}"/>
              </a:ext>
            </a:extLst>
          </p:cNvPr>
          <p:cNvSpPr>
            <a:spLocks noGrp="1"/>
          </p:cNvSpPr>
          <p:nvPr>
            <p:ph sz="quarter" idx="40"/>
          </p:nvPr>
        </p:nvSpPr>
        <p:spPr>
          <a:xfrm>
            <a:off x="5088322" y="4862514"/>
            <a:ext cx="1389063" cy="471488"/>
          </a:xfrm>
        </p:spPr>
        <p:txBody>
          <a:bodyPr/>
          <a:lstStyle/>
          <a:p>
            <a:pPr lvl="0"/>
            <a:endParaRPr lang="en-US"/>
          </a:p>
        </p:txBody>
      </p:sp>
      <p:sp>
        <p:nvSpPr>
          <p:cNvPr id="35" name="Content Placeholder 4">
            <a:extLst>
              <a:ext uri="{FF2B5EF4-FFF2-40B4-BE49-F238E27FC236}">
                <a16:creationId xmlns:a16="http://schemas.microsoft.com/office/drawing/2014/main" id="{FB90540D-E69A-38DC-1C47-DFD333656ADD}"/>
              </a:ext>
            </a:extLst>
          </p:cNvPr>
          <p:cNvSpPr>
            <a:spLocks noGrp="1"/>
          </p:cNvSpPr>
          <p:nvPr>
            <p:ph sz="quarter" idx="41"/>
          </p:nvPr>
        </p:nvSpPr>
        <p:spPr>
          <a:xfrm>
            <a:off x="5087696" y="5403058"/>
            <a:ext cx="1389063" cy="471488"/>
          </a:xfrm>
        </p:spPr>
        <p:txBody>
          <a:bodyPr/>
          <a:lstStyle/>
          <a:p>
            <a:pPr lvl="0"/>
            <a:endParaRPr lang="en-US"/>
          </a:p>
        </p:txBody>
      </p:sp>
      <p:sp>
        <p:nvSpPr>
          <p:cNvPr id="36" name="Content Placeholder 4">
            <a:extLst>
              <a:ext uri="{FF2B5EF4-FFF2-40B4-BE49-F238E27FC236}">
                <a16:creationId xmlns:a16="http://schemas.microsoft.com/office/drawing/2014/main" id="{1515E1DB-6EE4-92BF-499A-4BE4D71F5A2F}"/>
              </a:ext>
            </a:extLst>
          </p:cNvPr>
          <p:cNvSpPr>
            <a:spLocks noGrp="1"/>
          </p:cNvSpPr>
          <p:nvPr>
            <p:ph sz="quarter" idx="42"/>
          </p:nvPr>
        </p:nvSpPr>
        <p:spPr>
          <a:xfrm>
            <a:off x="5087696" y="5943602"/>
            <a:ext cx="1389063" cy="471488"/>
          </a:xfrm>
        </p:spPr>
        <p:txBody>
          <a:bodyPr/>
          <a:lstStyle/>
          <a:p>
            <a:pPr lvl="0"/>
            <a:endParaRPr lang="en-US"/>
          </a:p>
        </p:txBody>
      </p:sp>
      <p:sp>
        <p:nvSpPr>
          <p:cNvPr id="37" name="Content Placeholder 4">
            <a:extLst>
              <a:ext uri="{FF2B5EF4-FFF2-40B4-BE49-F238E27FC236}">
                <a16:creationId xmlns:a16="http://schemas.microsoft.com/office/drawing/2014/main" id="{17610F75-60FB-9D4A-012D-ECFE9438F47A}"/>
              </a:ext>
            </a:extLst>
          </p:cNvPr>
          <p:cNvSpPr>
            <a:spLocks noGrp="1"/>
          </p:cNvSpPr>
          <p:nvPr>
            <p:ph sz="quarter" idx="43"/>
          </p:nvPr>
        </p:nvSpPr>
        <p:spPr>
          <a:xfrm>
            <a:off x="6576772" y="2228850"/>
            <a:ext cx="1389063" cy="471488"/>
          </a:xfrm>
        </p:spPr>
        <p:txBody>
          <a:bodyPr/>
          <a:lstStyle/>
          <a:p>
            <a:pPr lvl="0"/>
            <a:endParaRPr lang="en-US"/>
          </a:p>
        </p:txBody>
      </p:sp>
      <p:sp>
        <p:nvSpPr>
          <p:cNvPr id="38" name="Content Placeholder 4">
            <a:extLst>
              <a:ext uri="{FF2B5EF4-FFF2-40B4-BE49-F238E27FC236}">
                <a16:creationId xmlns:a16="http://schemas.microsoft.com/office/drawing/2014/main" id="{75D9FE88-7B0F-AD7A-20E4-A17715525261}"/>
              </a:ext>
            </a:extLst>
          </p:cNvPr>
          <p:cNvSpPr>
            <a:spLocks noGrp="1"/>
          </p:cNvSpPr>
          <p:nvPr>
            <p:ph sz="quarter" idx="44"/>
          </p:nvPr>
        </p:nvSpPr>
        <p:spPr>
          <a:xfrm>
            <a:off x="6576772" y="2769394"/>
            <a:ext cx="1389063" cy="471488"/>
          </a:xfrm>
        </p:spPr>
        <p:txBody>
          <a:bodyPr/>
          <a:lstStyle/>
          <a:p>
            <a:pPr lvl="0"/>
            <a:endParaRPr lang="en-US"/>
          </a:p>
        </p:txBody>
      </p:sp>
      <p:sp>
        <p:nvSpPr>
          <p:cNvPr id="39" name="Content Placeholder 4">
            <a:extLst>
              <a:ext uri="{FF2B5EF4-FFF2-40B4-BE49-F238E27FC236}">
                <a16:creationId xmlns:a16="http://schemas.microsoft.com/office/drawing/2014/main" id="{2E012A8F-298B-833A-15A0-647E10218B54}"/>
              </a:ext>
            </a:extLst>
          </p:cNvPr>
          <p:cNvSpPr>
            <a:spLocks noGrp="1"/>
          </p:cNvSpPr>
          <p:nvPr>
            <p:ph sz="quarter" idx="45"/>
          </p:nvPr>
        </p:nvSpPr>
        <p:spPr>
          <a:xfrm>
            <a:off x="6576146" y="3309938"/>
            <a:ext cx="1389063" cy="471488"/>
          </a:xfrm>
        </p:spPr>
        <p:txBody>
          <a:bodyPr/>
          <a:lstStyle/>
          <a:p>
            <a:pPr lvl="0"/>
            <a:endParaRPr lang="en-US"/>
          </a:p>
        </p:txBody>
      </p:sp>
      <p:sp>
        <p:nvSpPr>
          <p:cNvPr id="40" name="Content Placeholder 4">
            <a:extLst>
              <a:ext uri="{FF2B5EF4-FFF2-40B4-BE49-F238E27FC236}">
                <a16:creationId xmlns:a16="http://schemas.microsoft.com/office/drawing/2014/main" id="{813347B4-1BF4-4AFA-3E00-DC4F76BA3A16}"/>
              </a:ext>
            </a:extLst>
          </p:cNvPr>
          <p:cNvSpPr>
            <a:spLocks noGrp="1"/>
          </p:cNvSpPr>
          <p:nvPr>
            <p:ph sz="quarter" idx="46"/>
          </p:nvPr>
        </p:nvSpPr>
        <p:spPr>
          <a:xfrm>
            <a:off x="6576146" y="3850482"/>
            <a:ext cx="1389063" cy="471488"/>
          </a:xfrm>
        </p:spPr>
        <p:txBody>
          <a:bodyPr/>
          <a:lstStyle/>
          <a:p>
            <a:pPr lvl="0"/>
            <a:endParaRPr lang="en-US"/>
          </a:p>
        </p:txBody>
      </p:sp>
      <p:sp>
        <p:nvSpPr>
          <p:cNvPr id="41" name="Content Placeholder 4">
            <a:extLst>
              <a:ext uri="{FF2B5EF4-FFF2-40B4-BE49-F238E27FC236}">
                <a16:creationId xmlns:a16="http://schemas.microsoft.com/office/drawing/2014/main" id="{FA488E5E-2E0F-F152-AF17-F70BC30C76D5}"/>
              </a:ext>
            </a:extLst>
          </p:cNvPr>
          <p:cNvSpPr>
            <a:spLocks noGrp="1"/>
          </p:cNvSpPr>
          <p:nvPr>
            <p:ph sz="quarter" idx="47"/>
          </p:nvPr>
        </p:nvSpPr>
        <p:spPr>
          <a:xfrm>
            <a:off x="6576146" y="4321970"/>
            <a:ext cx="1389063" cy="471488"/>
          </a:xfrm>
        </p:spPr>
        <p:txBody>
          <a:bodyPr/>
          <a:lstStyle/>
          <a:p>
            <a:pPr lvl="0"/>
            <a:endParaRPr lang="en-US"/>
          </a:p>
        </p:txBody>
      </p:sp>
      <p:sp>
        <p:nvSpPr>
          <p:cNvPr id="42" name="Content Placeholder 4">
            <a:extLst>
              <a:ext uri="{FF2B5EF4-FFF2-40B4-BE49-F238E27FC236}">
                <a16:creationId xmlns:a16="http://schemas.microsoft.com/office/drawing/2014/main" id="{050AD876-097A-722F-B207-78F291A9C6FB}"/>
              </a:ext>
            </a:extLst>
          </p:cNvPr>
          <p:cNvSpPr>
            <a:spLocks noGrp="1"/>
          </p:cNvSpPr>
          <p:nvPr>
            <p:ph sz="quarter" idx="48"/>
          </p:nvPr>
        </p:nvSpPr>
        <p:spPr>
          <a:xfrm>
            <a:off x="6576146" y="4862514"/>
            <a:ext cx="1389063" cy="471488"/>
          </a:xfrm>
        </p:spPr>
        <p:txBody>
          <a:bodyPr/>
          <a:lstStyle/>
          <a:p>
            <a:pPr lvl="0"/>
            <a:endParaRPr lang="en-US"/>
          </a:p>
        </p:txBody>
      </p:sp>
      <p:sp>
        <p:nvSpPr>
          <p:cNvPr id="43" name="Content Placeholder 4">
            <a:extLst>
              <a:ext uri="{FF2B5EF4-FFF2-40B4-BE49-F238E27FC236}">
                <a16:creationId xmlns:a16="http://schemas.microsoft.com/office/drawing/2014/main" id="{F494769D-4D02-E570-C26B-4D0FB8C35A16}"/>
              </a:ext>
            </a:extLst>
          </p:cNvPr>
          <p:cNvSpPr>
            <a:spLocks noGrp="1"/>
          </p:cNvSpPr>
          <p:nvPr>
            <p:ph sz="quarter" idx="49"/>
          </p:nvPr>
        </p:nvSpPr>
        <p:spPr>
          <a:xfrm>
            <a:off x="6575520" y="5403058"/>
            <a:ext cx="1389063" cy="471488"/>
          </a:xfrm>
        </p:spPr>
        <p:txBody>
          <a:bodyPr/>
          <a:lstStyle/>
          <a:p>
            <a:pPr lvl="0"/>
            <a:endParaRPr lang="en-US"/>
          </a:p>
        </p:txBody>
      </p:sp>
      <p:sp>
        <p:nvSpPr>
          <p:cNvPr id="44" name="Content Placeholder 4">
            <a:extLst>
              <a:ext uri="{FF2B5EF4-FFF2-40B4-BE49-F238E27FC236}">
                <a16:creationId xmlns:a16="http://schemas.microsoft.com/office/drawing/2014/main" id="{965E38AA-D654-4CF5-01BB-A7338C1FCDBC}"/>
              </a:ext>
            </a:extLst>
          </p:cNvPr>
          <p:cNvSpPr>
            <a:spLocks noGrp="1"/>
          </p:cNvSpPr>
          <p:nvPr>
            <p:ph sz="quarter" idx="50"/>
          </p:nvPr>
        </p:nvSpPr>
        <p:spPr>
          <a:xfrm>
            <a:off x="6575520" y="5943602"/>
            <a:ext cx="1389063" cy="471488"/>
          </a:xfrm>
        </p:spPr>
        <p:txBody>
          <a:bodyPr/>
          <a:lstStyle/>
          <a:p>
            <a:pPr lvl="0"/>
            <a:endParaRPr lang="en-US"/>
          </a:p>
        </p:txBody>
      </p:sp>
      <p:sp>
        <p:nvSpPr>
          <p:cNvPr id="45" name="Content Placeholder 4">
            <a:extLst>
              <a:ext uri="{FF2B5EF4-FFF2-40B4-BE49-F238E27FC236}">
                <a16:creationId xmlns:a16="http://schemas.microsoft.com/office/drawing/2014/main" id="{86A861E4-EE12-02E6-4D9C-20195FD944A0}"/>
              </a:ext>
            </a:extLst>
          </p:cNvPr>
          <p:cNvSpPr>
            <a:spLocks noGrp="1"/>
          </p:cNvSpPr>
          <p:nvPr>
            <p:ph sz="quarter" idx="51"/>
          </p:nvPr>
        </p:nvSpPr>
        <p:spPr>
          <a:xfrm>
            <a:off x="8072197" y="2228850"/>
            <a:ext cx="1389063" cy="471488"/>
          </a:xfrm>
        </p:spPr>
        <p:txBody>
          <a:bodyPr/>
          <a:lstStyle/>
          <a:p>
            <a:pPr lvl="0"/>
            <a:endParaRPr lang="en-US"/>
          </a:p>
        </p:txBody>
      </p:sp>
      <p:sp>
        <p:nvSpPr>
          <p:cNvPr id="46" name="Content Placeholder 4">
            <a:extLst>
              <a:ext uri="{FF2B5EF4-FFF2-40B4-BE49-F238E27FC236}">
                <a16:creationId xmlns:a16="http://schemas.microsoft.com/office/drawing/2014/main" id="{14F29D5D-7C66-DB14-78B4-08F58D4B801F}"/>
              </a:ext>
            </a:extLst>
          </p:cNvPr>
          <p:cNvSpPr>
            <a:spLocks noGrp="1"/>
          </p:cNvSpPr>
          <p:nvPr>
            <p:ph sz="quarter" idx="52"/>
          </p:nvPr>
        </p:nvSpPr>
        <p:spPr>
          <a:xfrm>
            <a:off x="8072197" y="2769394"/>
            <a:ext cx="1389063" cy="471488"/>
          </a:xfrm>
        </p:spPr>
        <p:txBody>
          <a:bodyPr/>
          <a:lstStyle/>
          <a:p>
            <a:pPr lvl="0"/>
            <a:endParaRPr lang="en-US"/>
          </a:p>
        </p:txBody>
      </p:sp>
      <p:sp>
        <p:nvSpPr>
          <p:cNvPr id="47" name="Content Placeholder 4">
            <a:extLst>
              <a:ext uri="{FF2B5EF4-FFF2-40B4-BE49-F238E27FC236}">
                <a16:creationId xmlns:a16="http://schemas.microsoft.com/office/drawing/2014/main" id="{4B8045D1-FBBD-81DE-5EF4-6B44AA2FB49B}"/>
              </a:ext>
            </a:extLst>
          </p:cNvPr>
          <p:cNvSpPr>
            <a:spLocks noGrp="1"/>
          </p:cNvSpPr>
          <p:nvPr>
            <p:ph sz="quarter" idx="53"/>
          </p:nvPr>
        </p:nvSpPr>
        <p:spPr>
          <a:xfrm>
            <a:off x="8071571" y="3309938"/>
            <a:ext cx="1389063" cy="471488"/>
          </a:xfrm>
        </p:spPr>
        <p:txBody>
          <a:bodyPr/>
          <a:lstStyle/>
          <a:p>
            <a:pPr lvl="0"/>
            <a:endParaRPr lang="en-US"/>
          </a:p>
        </p:txBody>
      </p:sp>
      <p:sp>
        <p:nvSpPr>
          <p:cNvPr id="48" name="Content Placeholder 4">
            <a:extLst>
              <a:ext uri="{FF2B5EF4-FFF2-40B4-BE49-F238E27FC236}">
                <a16:creationId xmlns:a16="http://schemas.microsoft.com/office/drawing/2014/main" id="{A8835D3A-80F3-92C3-DFA6-82882159651C}"/>
              </a:ext>
            </a:extLst>
          </p:cNvPr>
          <p:cNvSpPr>
            <a:spLocks noGrp="1"/>
          </p:cNvSpPr>
          <p:nvPr>
            <p:ph sz="quarter" idx="54"/>
          </p:nvPr>
        </p:nvSpPr>
        <p:spPr>
          <a:xfrm>
            <a:off x="8071571" y="3850482"/>
            <a:ext cx="1389063" cy="471488"/>
          </a:xfrm>
        </p:spPr>
        <p:txBody>
          <a:bodyPr/>
          <a:lstStyle/>
          <a:p>
            <a:pPr lvl="0"/>
            <a:endParaRPr lang="en-US"/>
          </a:p>
        </p:txBody>
      </p:sp>
      <p:sp>
        <p:nvSpPr>
          <p:cNvPr id="49" name="Content Placeholder 4">
            <a:extLst>
              <a:ext uri="{FF2B5EF4-FFF2-40B4-BE49-F238E27FC236}">
                <a16:creationId xmlns:a16="http://schemas.microsoft.com/office/drawing/2014/main" id="{8C2C0C45-D71E-5B09-D428-1794D4155A53}"/>
              </a:ext>
            </a:extLst>
          </p:cNvPr>
          <p:cNvSpPr>
            <a:spLocks noGrp="1"/>
          </p:cNvSpPr>
          <p:nvPr>
            <p:ph sz="quarter" idx="55"/>
          </p:nvPr>
        </p:nvSpPr>
        <p:spPr>
          <a:xfrm>
            <a:off x="8063970" y="4321970"/>
            <a:ext cx="1389063" cy="471488"/>
          </a:xfrm>
        </p:spPr>
        <p:txBody>
          <a:bodyPr/>
          <a:lstStyle/>
          <a:p>
            <a:pPr lvl="0"/>
            <a:endParaRPr lang="en-US"/>
          </a:p>
        </p:txBody>
      </p:sp>
      <p:sp>
        <p:nvSpPr>
          <p:cNvPr id="50" name="Content Placeholder 4">
            <a:extLst>
              <a:ext uri="{FF2B5EF4-FFF2-40B4-BE49-F238E27FC236}">
                <a16:creationId xmlns:a16="http://schemas.microsoft.com/office/drawing/2014/main" id="{16B5E05D-2222-9986-193B-1CE3CCF9A197}"/>
              </a:ext>
            </a:extLst>
          </p:cNvPr>
          <p:cNvSpPr>
            <a:spLocks noGrp="1"/>
          </p:cNvSpPr>
          <p:nvPr>
            <p:ph sz="quarter" idx="56"/>
          </p:nvPr>
        </p:nvSpPr>
        <p:spPr>
          <a:xfrm>
            <a:off x="8063970" y="4862514"/>
            <a:ext cx="1389063" cy="471488"/>
          </a:xfrm>
        </p:spPr>
        <p:txBody>
          <a:bodyPr/>
          <a:lstStyle/>
          <a:p>
            <a:pPr lvl="0"/>
            <a:endParaRPr lang="en-US"/>
          </a:p>
        </p:txBody>
      </p:sp>
      <p:sp>
        <p:nvSpPr>
          <p:cNvPr id="51" name="Content Placeholder 4">
            <a:extLst>
              <a:ext uri="{FF2B5EF4-FFF2-40B4-BE49-F238E27FC236}">
                <a16:creationId xmlns:a16="http://schemas.microsoft.com/office/drawing/2014/main" id="{D871F693-847F-0983-BDCE-0F0F9F4532AF}"/>
              </a:ext>
            </a:extLst>
          </p:cNvPr>
          <p:cNvSpPr>
            <a:spLocks noGrp="1"/>
          </p:cNvSpPr>
          <p:nvPr>
            <p:ph sz="quarter" idx="57"/>
          </p:nvPr>
        </p:nvSpPr>
        <p:spPr>
          <a:xfrm>
            <a:off x="8063344" y="5403058"/>
            <a:ext cx="1389063" cy="471488"/>
          </a:xfrm>
        </p:spPr>
        <p:txBody>
          <a:bodyPr/>
          <a:lstStyle/>
          <a:p>
            <a:pPr lvl="0"/>
            <a:endParaRPr lang="en-US"/>
          </a:p>
        </p:txBody>
      </p:sp>
      <p:sp>
        <p:nvSpPr>
          <p:cNvPr id="52" name="Content Placeholder 4">
            <a:extLst>
              <a:ext uri="{FF2B5EF4-FFF2-40B4-BE49-F238E27FC236}">
                <a16:creationId xmlns:a16="http://schemas.microsoft.com/office/drawing/2014/main" id="{4CE543F9-66DD-CD54-92DD-39179D02480D}"/>
              </a:ext>
            </a:extLst>
          </p:cNvPr>
          <p:cNvSpPr>
            <a:spLocks noGrp="1"/>
          </p:cNvSpPr>
          <p:nvPr>
            <p:ph sz="quarter" idx="58"/>
          </p:nvPr>
        </p:nvSpPr>
        <p:spPr>
          <a:xfrm>
            <a:off x="8063344" y="5943602"/>
            <a:ext cx="1389063" cy="471488"/>
          </a:xfrm>
        </p:spPr>
        <p:txBody>
          <a:bodyPr/>
          <a:lstStyle/>
          <a:p>
            <a:pPr lvl="0"/>
            <a:endParaRPr lang="en-US"/>
          </a:p>
        </p:txBody>
      </p:sp>
      <p:sp>
        <p:nvSpPr>
          <p:cNvPr id="53" name="Content Placeholder 4">
            <a:extLst>
              <a:ext uri="{FF2B5EF4-FFF2-40B4-BE49-F238E27FC236}">
                <a16:creationId xmlns:a16="http://schemas.microsoft.com/office/drawing/2014/main" id="{DEF2F1A3-DB1C-25AA-C132-EF3721A1B6F5}"/>
              </a:ext>
            </a:extLst>
          </p:cNvPr>
          <p:cNvSpPr>
            <a:spLocks noGrp="1"/>
          </p:cNvSpPr>
          <p:nvPr>
            <p:ph sz="quarter" idx="59"/>
          </p:nvPr>
        </p:nvSpPr>
        <p:spPr>
          <a:xfrm>
            <a:off x="9552421" y="2228850"/>
            <a:ext cx="1389063" cy="471488"/>
          </a:xfrm>
        </p:spPr>
        <p:txBody>
          <a:bodyPr/>
          <a:lstStyle/>
          <a:p>
            <a:pPr lvl="0"/>
            <a:endParaRPr lang="en-US"/>
          </a:p>
        </p:txBody>
      </p:sp>
      <p:sp>
        <p:nvSpPr>
          <p:cNvPr id="54" name="Content Placeholder 4">
            <a:extLst>
              <a:ext uri="{FF2B5EF4-FFF2-40B4-BE49-F238E27FC236}">
                <a16:creationId xmlns:a16="http://schemas.microsoft.com/office/drawing/2014/main" id="{3AD7E6E5-0AE4-3EB7-D97A-37758B7E46B8}"/>
              </a:ext>
            </a:extLst>
          </p:cNvPr>
          <p:cNvSpPr>
            <a:spLocks noGrp="1"/>
          </p:cNvSpPr>
          <p:nvPr>
            <p:ph sz="quarter" idx="60"/>
          </p:nvPr>
        </p:nvSpPr>
        <p:spPr>
          <a:xfrm>
            <a:off x="9552421" y="2769394"/>
            <a:ext cx="1389063" cy="471488"/>
          </a:xfrm>
        </p:spPr>
        <p:txBody>
          <a:bodyPr/>
          <a:lstStyle/>
          <a:p>
            <a:pPr lvl="0"/>
            <a:endParaRPr lang="en-US"/>
          </a:p>
        </p:txBody>
      </p:sp>
      <p:sp>
        <p:nvSpPr>
          <p:cNvPr id="55" name="Content Placeholder 4">
            <a:extLst>
              <a:ext uri="{FF2B5EF4-FFF2-40B4-BE49-F238E27FC236}">
                <a16:creationId xmlns:a16="http://schemas.microsoft.com/office/drawing/2014/main" id="{E7896B62-A32F-3E01-0474-592346F6F10C}"/>
              </a:ext>
            </a:extLst>
          </p:cNvPr>
          <p:cNvSpPr>
            <a:spLocks noGrp="1"/>
          </p:cNvSpPr>
          <p:nvPr>
            <p:ph sz="quarter" idx="61"/>
          </p:nvPr>
        </p:nvSpPr>
        <p:spPr>
          <a:xfrm>
            <a:off x="9551795" y="3309938"/>
            <a:ext cx="1389063" cy="471488"/>
          </a:xfrm>
        </p:spPr>
        <p:txBody>
          <a:bodyPr/>
          <a:lstStyle/>
          <a:p>
            <a:pPr lvl="0"/>
            <a:endParaRPr lang="en-US"/>
          </a:p>
        </p:txBody>
      </p:sp>
      <p:sp>
        <p:nvSpPr>
          <p:cNvPr id="56" name="Content Placeholder 4">
            <a:extLst>
              <a:ext uri="{FF2B5EF4-FFF2-40B4-BE49-F238E27FC236}">
                <a16:creationId xmlns:a16="http://schemas.microsoft.com/office/drawing/2014/main" id="{B3CF18B2-1BCD-240D-0556-8F19A8B64243}"/>
              </a:ext>
            </a:extLst>
          </p:cNvPr>
          <p:cNvSpPr>
            <a:spLocks noGrp="1"/>
          </p:cNvSpPr>
          <p:nvPr>
            <p:ph sz="quarter" idx="62"/>
          </p:nvPr>
        </p:nvSpPr>
        <p:spPr>
          <a:xfrm>
            <a:off x="9551795" y="3850482"/>
            <a:ext cx="1389063" cy="471488"/>
          </a:xfrm>
        </p:spPr>
        <p:txBody>
          <a:bodyPr/>
          <a:lstStyle/>
          <a:p>
            <a:pPr lvl="0"/>
            <a:endParaRPr lang="en-US"/>
          </a:p>
        </p:txBody>
      </p:sp>
      <p:sp>
        <p:nvSpPr>
          <p:cNvPr id="57" name="Content Placeholder 4">
            <a:extLst>
              <a:ext uri="{FF2B5EF4-FFF2-40B4-BE49-F238E27FC236}">
                <a16:creationId xmlns:a16="http://schemas.microsoft.com/office/drawing/2014/main" id="{DEF4A920-9A41-79B6-D31E-45F7B9438DD1}"/>
              </a:ext>
            </a:extLst>
          </p:cNvPr>
          <p:cNvSpPr>
            <a:spLocks noGrp="1"/>
          </p:cNvSpPr>
          <p:nvPr>
            <p:ph sz="quarter" idx="63"/>
          </p:nvPr>
        </p:nvSpPr>
        <p:spPr>
          <a:xfrm>
            <a:off x="9551795" y="4321970"/>
            <a:ext cx="1389063" cy="471488"/>
          </a:xfrm>
        </p:spPr>
        <p:txBody>
          <a:bodyPr/>
          <a:lstStyle/>
          <a:p>
            <a:pPr lvl="0"/>
            <a:endParaRPr lang="en-US"/>
          </a:p>
        </p:txBody>
      </p:sp>
      <p:sp>
        <p:nvSpPr>
          <p:cNvPr id="58" name="Content Placeholder 4">
            <a:extLst>
              <a:ext uri="{FF2B5EF4-FFF2-40B4-BE49-F238E27FC236}">
                <a16:creationId xmlns:a16="http://schemas.microsoft.com/office/drawing/2014/main" id="{AC06D1BA-6302-25C2-E29F-A647EA0B0AA4}"/>
              </a:ext>
            </a:extLst>
          </p:cNvPr>
          <p:cNvSpPr>
            <a:spLocks noGrp="1"/>
          </p:cNvSpPr>
          <p:nvPr>
            <p:ph sz="quarter" idx="64"/>
          </p:nvPr>
        </p:nvSpPr>
        <p:spPr>
          <a:xfrm>
            <a:off x="9551795" y="4862514"/>
            <a:ext cx="1389063" cy="471488"/>
          </a:xfrm>
        </p:spPr>
        <p:txBody>
          <a:bodyPr/>
          <a:lstStyle/>
          <a:p>
            <a:pPr lvl="0"/>
            <a:endParaRPr lang="en-US"/>
          </a:p>
        </p:txBody>
      </p:sp>
      <p:sp>
        <p:nvSpPr>
          <p:cNvPr id="59" name="Content Placeholder 4">
            <a:extLst>
              <a:ext uri="{FF2B5EF4-FFF2-40B4-BE49-F238E27FC236}">
                <a16:creationId xmlns:a16="http://schemas.microsoft.com/office/drawing/2014/main" id="{5700B7D1-7C6A-39C9-CE27-92DAD4003231}"/>
              </a:ext>
            </a:extLst>
          </p:cNvPr>
          <p:cNvSpPr>
            <a:spLocks noGrp="1"/>
          </p:cNvSpPr>
          <p:nvPr>
            <p:ph sz="quarter" idx="65"/>
          </p:nvPr>
        </p:nvSpPr>
        <p:spPr>
          <a:xfrm>
            <a:off x="9551169" y="5403058"/>
            <a:ext cx="1389063" cy="471488"/>
          </a:xfrm>
        </p:spPr>
        <p:txBody>
          <a:bodyPr/>
          <a:lstStyle/>
          <a:p>
            <a:pPr lvl="0"/>
            <a:endParaRPr lang="en-US"/>
          </a:p>
        </p:txBody>
      </p:sp>
      <p:sp>
        <p:nvSpPr>
          <p:cNvPr id="60" name="Content Placeholder 4">
            <a:extLst>
              <a:ext uri="{FF2B5EF4-FFF2-40B4-BE49-F238E27FC236}">
                <a16:creationId xmlns:a16="http://schemas.microsoft.com/office/drawing/2014/main" id="{C5DC7999-4267-C3CB-3AE6-91FA818F6A08}"/>
              </a:ext>
            </a:extLst>
          </p:cNvPr>
          <p:cNvSpPr>
            <a:spLocks noGrp="1"/>
          </p:cNvSpPr>
          <p:nvPr>
            <p:ph sz="quarter" idx="66"/>
          </p:nvPr>
        </p:nvSpPr>
        <p:spPr>
          <a:xfrm>
            <a:off x="9551169" y="5943602"/>
            <a:ext cx="1389063" cy="471488"/>
          </a:xfrm>
        </p:spPr>
        <p:txBody>
          <a:bodyPr/>
          <a:lstStyle/>
          <a:p>
            <a:pPr lvl="0"/>
            <a:endParaRPr lang="en-US"/>
          </a:p>
        </p:txBody>
      </p:sp>
      <p:sp>
        <p:nvSpPr>
          <p:cNvPr id="61" name="Content Placeholder 4">
            <a:extLst>
              <a:ext uri="{FF2B5EF4-FFF2-40B4-BE49-F238E27FC236}">
                <a16:creationId xmlns:a16="http://schemas.microsoft.com/office/drawing/2014/main" id="{E01B8646-CB7F-F298-154B-B439EE8AC106}"/>
              </a:ext>
            </a:extLst>
          </p:cNvPr>
          <p:cNvSpPr>
            <a:spLocks noGrp="1"/>
          </p:cNvSpPr>
          <p:nvPr>
            <p:ph sz="quarter" idx="67"/>
          </p:nvPr>
        </p:nvSpPr>
        <p:spPr>
          <a:xfrm>
            <a:off x="3509337" y="1144455"/>
            <a:ext cx="1389063" cy="471488"/>
          </a:xfrm>
        </p:spPr>
        <p:txBody>
          <a:bodyPr/>
          <a:lstStyle/>
          <a:p>
            <a:pPr lvl="0"/>
            <a:endParaRPr lang="en-US"/>
          </a:p>
        </p:txBody>
      </p:sp>
      <p:sp>
        <p:nvSpPr>
          <p:cNvPr id="62" name="Content Placeholder 4">
            <a:extLst>
              <a:ext uri="{FF2B5EF4-FFF2-40B4-BE49-F238E27FC236}">
                <a16:creationId xmlns:a16="http://schemas.microsoft.com/office/drawing/2014/main" id="{0EBA3845-C270-EDDD-FCBA-FCBD4FE7D55C}"/>
              </a:ext>
            </a:extLst>
          </p:cNvPr>
          <p:cNvSpPr>
            <a:spLocks noGrp="1"/>
          </p:cNvSpPr>
          <p:nvPr>
            <p:ph sz="quarter" idx="68"/>
          </p:nvPr>
        </p:nvSpPr>
        <p:spPr>
          <a:xfrm>
            <a:off x="3509337" y="1684999"/>
            <a:ext cx="1389063" cy="471488"/>
          </a:xfrm>
        </p:spPr>
        <p:txBody>
          <a:bodyPr/>
          <a:lstStyle/>
          <a:p>
            <a:pPr lvl="0"/>
            <a:endParaRPr lang="en-US"/>
          </a:p>
        </p:txBody>
      </p:sp>
    </p:spTree>
    <p:extLst>
      <p:ext uri="{BB962C8B-B14F-4D97-AF65-F5344CB8AC3E}">
        <p14:creationId xmlns:p14="http://schemas.microsoft.com/office/powerpoint/2010/main" val="1288624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231964"/>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334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A1BE9340-EFE7-1275-FEEB-7123F278BB9D}"/>
              </a:ext>
            </a:extLst>
          </p:cNvPr>
          <p:cNvSpPr>
            <a:spLocks noGrp="1"/>
          </p:cNvSpPr>
          <p:nvPr>
            <p:ph sz="quarter" idx="11"/>
          </p:nvPr>
        </p:nvSpPr>
        <p:spPr>
          <a:xfrm>
            <a:off x="633413" y="1651000"/>
            <a:ext cx="2986087" cy="444500"/>
          </a:xfrm>
        </p:spPr>
        <p:txBody>
          <a:bodyPr/>
          <a:lstStyle/>
          <a:p>
            <a:pPr lvl="0"/>
            <a:endParaRPr lang="en-US"/>
          </a:p>
        </p:txBody>
      </p:sp>
      <p:sp>
        <p:nvSpPr>
          <p:cNvPr id="6" name="Content Placeholder 2">
            <a:extLst>
              <a:ext uri="{FF2B5EF4-FFF2-40B4-BE49-F238E27FC236}">
                <a16:creationId xmlns:a16="http://schemas.microsoft.com/office/drawing/2014/main" id="{FC498B7E-26E9-1288-CAFE-7022839B394B}"/>
              </a:ext>
            </a:extLst>
          </p:cNvPr>
          <p:cNvSpPr>
            <a:spLocks noGrp="1"/>
          </p:cNvSpPr>
          <p:nvPr>
            <p:ph sz="quarter" idx="12"/>
          </p:nvPr>
        </p:nvSpPr>
        <p:spPr>
          <a:xfrm>
            <a:off x="633013" y="2368488"/>
            <a:ext cx="2986087" cy="444500"/>
          </a:xfrm>
        </p:spPr>
        <p:txBody>
          <a:bodyPr/>
          <a:lstStyle/>
          <a:p>
            <a:pPr lvl="0"/>
            <a:endParaRPr lang="en-US"/>
          </a:p>
        </p:txBody>
      </p:sp>
      <p:sp>
        <p:nvSpPr>
          <p:cNvPr id="7" name="Content Placeholder 2">
            <a:extLst>
              <a:ext uri="{FF2B5EF4-FFF2-40B4-BE49-F238E27FC236}">
                <a16:creationId xmlns:a16="http://schemas.microsoft.com/office/drawing/2014/main" id="{12027BA9-A9D9-A122-C33E-BA3323A78863}"/>
              </a:ext>
            </a:extLst>
          </p:cNvPr>
          <p:cNvSpPr>
            <a:spLocks noGrp="1"/>
          </p:cNvSpPr>
          <p:nvPr>
            <p:ph sz="quarter" idx="13"/>
          </p:nvPr>
        </p:nvSpPr>
        <p:spPr>
          <a:xfrm>
            <a:off x="633413" y="3155826"/>
            <a:ext cx="2986087" cy="444500"/>
          </a:xfrm>
        </p:spPr>
        <p:txBody>
          <a:bodyPr/>
          <a:lstStyle/>
          <a:p>
            <a:pPr lvl="0"/>
            <a:endParaRPr lang="en-US"/>
          </a:p>
        </p:txBody>
      </p:sp>
      <p:sp>
        <p:nvSpPr>
          <p:cNvPr id="8" name="Content Placeholder 2">
            <a:extLst>
              <a:ext uri="{FF2B5EF4-FFF2-40B4-BE49-F238E27FC236}">
                <a16:creationId xmlns:a16="http://schemas.microsoft.com/office/drawing/2014/main" id="{03BB739D-533A-0A86-B8A8-170F58D32D06}"/>
              </a:ext>
            </a:extLst>
          </p:cNvPr>
          <p:cNvSpPr>
            <a:spLocks noGrp="1"/>
          </p:cNvSpPr>
          <p:nvPr>
            <p:ph sz="quarter" idx="14"/>
          </p:nvPr>
        </p:nvSpPr>
        <p:spPr>
          <a:xfrm>
            <a:off x="633013" y="3873314"/>
            <a:ext cx="2986087" cy="444500"/>
          </a:xfrm>
        </p:spPr>
        <p:txBody>
          <a:bodyPr/>
          <a:lstStyle/>
          <a:p>
            <a:pPr lvl="0"/>
            <a:endParaRPr lang="en-US"/>
          </a:p>
        </p:txBody>
      </p:sp>
      <p:sp>
        <p:nvSpPr>
          <p:cNvPr id="9" name="Content Placeholder 2">
            <a:extLst>
              <a:ext uri="{FF2B5EF4-FFF2-40B4-BE49-F238E27FC236}">
                <a16:creationId xmlns:a16="http://schemas.microsoft.com/office/drawing/2014/main" id="{F6A8A584-47AE-C2E4-4962-C0A01E8EB948}"/>
              </a:ext>
            </a:extLst>
          </p:cNvPr>
          <p:cNvSpPr>
            <a:spLocks noGrp="1"/>
          </p:cNvSpPr>
          <p:nvPr>
            <p:ph sz="quarter" idx="15"/>
          </p:nvPr>
        </p:nvSpPr>
        <p:spPr>
          <a:xfrm>
            <a:off x="633413" y="4629088"/>
            <a:ext cx="2986087" cy="444500"/>
          </a:xfrm>
        </p:spPr>
        <p:txBody>
          <a:bodyPr/>
          <a:lstStyle/>
          <a:p>
            <a:pPr lvl="0"/>
            <a:endParaRPr lang="en-US"/>
          </a:p>
        </p:txBody>
      </p:sp>
      <p:sp>
        <p:nvSpPr>
          <p:cNvPr id="10" name="Content Placeholder 2">
            <a:extLst>
              <a:ext uri="{FF2B5EF4-FFF2-40B4-BE49-F238E27FC236}">
                <a16:creationId xmlns:a16="http://schemas.microsoft.com/office/drawing/2014/main" id="{9ED40D19-9BC9-34B6-768A-208D6E5DCA3A}"/>
              </a:ext>
            </a:extLst>
          </p:cNvPr>
          <p:cNvSpPr>
            <a:spLocks noGrp="1"/>
          </p:cNvSpPr>
          <p:nvPr>
            <p:ph sz="quarter" idx="16"/>
          </p:nvPr>
        </p:nvSpPr>
        <p:spPr>
          <a:xfrm>
            <a:off x="633013" y="5346576"/>
            <a:ext cx="2986087" cy="444500"/>
          </a:xfrm>
        </p:spPr>
        <p:txBody>
          <a:bodyPr/>
          <a:lstStyle/>
          <a:p>
            <a:pPr lvl="0"/>
            <a:endParaRPr lang="en-US"/>
          </a:p>
        </p:txBody>
      </p:sp>
      <p:sp>
        <p:nvSpPr>
          <p:cNvPr id="11" name="Content Placeholder 2">
            <a:extLst>
              <a:ext uri="{FF2B5EF4-FFF2-40B4-BE49-F238E27FC236}">
                <a16:creationId xmlns:a16="http://schemas.microsoft.com/office/drawing/2014/main" id="{EE405830-3E27-4804-397C-7EA72FB5503B}"/>
              </a:ext>
            </a:extLst>
          </p:cNvPr>
          <p:cNvSpPr>
            <a:spLocks noGrp="1"/>
          </p:cNvSpPr>
          <p:nvPr>
            <p:ph sz="quarter" idx="17"/>
          </p:nvPr>
        </p:nvSpPr>
        <p:spPr>
          <a:xfrm>
            <a:off x="4049713" y="1651000"/>
            <a:ext cx="2986087" cy="444500"/>
          </a:xfrm>
        </p:spPr>
        <p:txBody>
          <a:bodyPr/>
          <a:lstStyle/>
          <a:p>
            <a:pPr lvl="0"/>
            <a:endParaRPr lang="en-US"/>
          </a:p>
        </p:txBody>
      </p:sp>
      <p:sp>
        <p:nvSpPr>
          <p:cNvPr id="12" name="Content Placeholder 2">
            <a:extLst>
              <a:ext uri="{FF2B5EF4-FFF2-40B4-BE49-F238E27FC236}">
                <a16:creationId xmlns:a16="http://schemas.microsoft.com/office/drawing/2014/main" id="{2369DDC3-9ED6-8B1F-EA45-5D929E012D42}"/>
              </a:ext>
            </a:extLst>
          </p:cNvPr>
          <p:cNvSpPr>
            <a:spLocks noGrp="1"/>
          </p:cNvSpPr>
          <p:nvPr>
            <p:ph sz="quarter" idx="18"/>
          </p:nvPr>
        </p:nvSpPr>
        <p:spPr>
          <a:xfrm>
            <a:off x="4049313" y="2368488"/>
            <a:ext cx="2986087" cy="444500"/>
          </a:xfrm>
        </p:spPr>
        <p:txBody>
          <a:bodyPr/>
          <a:lstStyle/>
          <a:p>
            <a:pPr lvl="0"/>
            <a:endParaRPr lang="en-US"/>
          </a:p>
        </p:txBody>
      </p:sp>
      <p:sp>
        <p:nvSpPr>
          <p:cNvPr id="13" name="Content Placeholder 2">
            <a:extLst>
              <a:ext uri="{FF2B5EF4-FFF2-40B4-BE49-F238E27FC236}">
                <a16:creationId xmlns:a16="http://schemas.microsoft.com/office/drawing/2014/main" id="{9BC37512-45C1-EC33-6860-19847F81EE40}"/>
              </a:ext>
            </a:extLst>
          </p:cNvPr>
          <p:cNvSpPr>
            <a:spLocks noGrp="1"/>
          </p:cNvSpPr>
          <p:nvPr>
            <p:ph sz="quarter" idx="19"/>
          </p:nvPr>
        </p:nvSpPr>
        <p:spPr>
          <a:xfrm>
            <a:off x="4049713" y="3155826"/>
            <a:ext cx="2986087" cy="444500"/>
          </a:xfrm>
        </p:spPr>
        <p:txBody>
          <a:bodyPr/>
          <a:lstStyle/>
          <a:p>
            <a:pPr lvl="0"/>
            <a:endParaRPr lang="en-US"/>
          </a:p>
        </p:txBody>
      </p:sp>
      <p:sp>
        <p:nvSpPr>
          <p:cNvPr id="14" name="Content Placeholder 2">
            <a:extLst>
              <a:ext uri="{FF2B5EF4-FFF2-40B4-BE49-F238E27FC236}">
                <a16:creationId xmlns:a16="http://schemas.microsoft.com/office/drawing/2014/main" id="{C2257FD8-995A-D3F0-5F8C-62E4D34A3C41}"/>
              </a:ext>
            </a:extLst>
          </p:cNvPr>
          <p:cNvSpPr>
            <a:spLocks noGrp="1"/>
          </p:cNvSpPr>
          <p:nvPr>
            <p:ph sz="quarter" idx="20"/>
          </p:nvPr>
        </p:nvSpPr>
        <p:spPr>
          <a:xfrm>
            <a:off x="4049313" y="3873314"/>
            <a:ext cx="2986087" cy="444500"/>
          </a:xfrm>
        </p:spPr>
        <p:txBody>
          <a:bodyPr/>
          <a:lstStyle/>
          <a:p>
            <a:pPr lvl="0"/>
            <a:endParaRPr lang="en-US"/>
          </a:p>
        </p:txBody>
      </p:sp>
      <p:sp>
        <p:nvSpPr>
          <p:cNvPr id="15" name="Content Placeholder 2">
            <a:extLst>
              <a:ext uri="{FF2B5EF4-FFF2-40B4-BE49-F238E27FC236}">
                <a16:creationId xmlns:a16="http://schemas.microsoft.com/office/drawing/2014/main" id="{F9C21D6E-BAE2-DE0E-3AB0-06CE02C1A280}"/>
              </a:ext>
            </a:extLst>
          </p:cNvPr>
          <p:cNvSpPr>
            <a:spLocks noGrp="1"/>
          </p:cNvSpPr>
          <p:nvPr>
            <p:ph sz="quarter" idx="21"/>
          </p:nvPr>
        </p:nvSpPr>
        <p:spPr>
          <a:xfrm>
            <a:off x="4049713" y="4629088"/>
            <a:ext cx="2986087" cy="444500"/>
          </a:xfrm>
        </p:spPr>
        <p:txBody>
          <a:bodyPr/>
          <a:lstStyle/>
          <a:p>
            <a:pPr lvl="0"/>
            <a:endParaRPr lang="en-US"/>
          </a:p>
        </p:txBody>
      </p:sp>
      <p:sp>
        <p:nvSpPr>
          <p:cNvPr id="16" name="Content Placeholder 2">
            <a:extLst>
              <a:ext uri="{FF2B5EF4-FFF2-40B4-BE49-F238E27FC236}">
                <a16:creationId xmlns:a16="http://schemas.microsoft.com/office/drawing/2014/main" id="{8704E560-A64B-D68B-7F9B-E185B37FF2CE}"/>
              </a:ext>
            </a:extLst>
          </p:cNvPr>
          <p:cNvSpPr>
            <a:spLocks noGrp="1"/>
          </p:cNvSpPr>
          <p:nvPr>
            <p:ph sz="quarter" idx="22"/>
          </p:nvPr>
        </p:nvSpPr>
        <p:spPr>
          <a:xfrm>
            <a:off x="4049313" y="5346576"/>
            <a:ext cx="2986087" cy="444500"/>
          </a:xfrm>
        </p:spPr>
        <p:txBody>
          <a:bodyPr/>
          <a:lstStyle/>
          <a:p>
            <a:pPr lvl="0"/>
            <a:endParaRPr lang="en-US"/>
          </a:p>
        </p:txBody>
      </p:sp>
      <p:sp>
        <p:nvSpPr>
          <p:cNvPr id="17" name="Content Placeholder 2">
            <a:extLst>
              <a:ext uri="{FF2B5EF4-FFF2-40B4-BE49-F238E27FC236}">
                <a16:creationId xmlns:a16="http://schemas.microsoft.com/office/drawing/2014/main" id="{3D7E07EF-27C5-9155-05D2-68710E72B342}"/>
              </a:ext>
            </a:extLst>
          </p:cNvPr>
          <p:cNvSpPr>
            <a:spLocks noGrp="1"/>
          </p:cNvSpPr>
          <p:nvPr>
            <p:ph sz="quarter" idx="23"/>
          </p:nvPr>
        </p:nvSpPr>
        <p:spPr>
          <a:xfrm>
            <a:off x="7681913" y="1650140"/>
            <a:ext cx="2986087" cy="444500"/>
          </a:xfrm>
        </p:spPr>
        <p:txBody>
          <a:bodyPr/>
          <a:lstStyle/>
          <a:p>
            <a:pPr lvl="0"/>
            <a:endParaRPr lang="en-US"/>
          </a:p>
        </p:txBody>
      </p:sp>
      <p:sp>
        <p:nvSpPr>
          <p:cNvPr id="18" name="Content Placeholder 2">
            <a:extLst>
              <a:ext uri="{FF2B5EF4-FFF2-40B4-BE49-F238E27FC236}">
                <a16:creationId xmlns:a16="http://schemas.microsoft.com/office/drawing/2014/main" id="{AF6BE75D-133D-BADC-A24E-FC44F0A91373}"/>
              </a:ext>
            </a:extLst>
          </p:cNvPr>
          <p:cNvSpPr>
            <a:spLocks noGrp="1"/>
          </p:cNvSpPr>
          <p:nvPr>
            <p:ph sz="quarter" idx="24"/>
          </p:nvPr>
        </p:nvSpPr>
        <p:spPr>
          <a:xfrm>
            <a:off x="7681513" y="2367628"/>
            <a:ext cx="2986087" cy="444500"/>
          </a:xfrm>
        </p:spPr>
        <p:txBody>
          <a:bodyPr/>
          <a:lstStyle/>
          <a:p>
            <a:pPr lvl="0"/>
            <a:endParaRPr lang="en-US"/>
          </a:p>
        </p:txBody>
      </p:sp>
      <p:sp>
        <p:nvSpPr>
          <p:cNvPr id="19" name="Content Placeholder 2">
            <a:extLst>
              <a:ext uri="{FF2B5EF4-FFF2-40B4-BE49-F238E27FC236}">
                <a16:creationId xmlns:a16="http://schemas.microsoft.com/office/drawing/2014/main" id="{56E21F0A-84D1-1251-14BD-AFA2CA59B16F}"/>
              </a:ext>
            </a:extLst>
          </p:cNvPr>
          <p:cNvSpPr>
            <a:spLocks noGrp="1"/>
          </p:cNvSpPr>
          <p:nvPr>
            <p:ph sz="quarter" idx="25"/>
          </p:nvPr>
        </p:nvSpPr>
        <p:spPr>
          <a:xfrm>
            <a:off x="7681913" y="3154966"/>
            <a:ext cx="2986087" cy="444500"/>
          </a:xfrm>
        </p:spPr>
        <p:txBody>
          <a:bodyPr/>
          <a:lstStyle/>
          <a:p>
            <a:pPr lvl="0"/>
            <a:endParaRPr lang="en-US"/>
          </a:p>
        </p:txBody>
      </p:sp>
      <p:sp>
        <p:nvSpPr>
          <p:cNvPr id="20" name="Content Placeholder 2">
            <a:extLst>
              <a:ext uri="{FF2B5EF4-FFF2-40B4-BE49-F238E27FC236}">
                <a16:creationId xmlns:a16="http://schemas.microsoft.com/office/drawing/2014/main" id="{5E097B33-4EED-80ED-8491-9924F02F84E2}"/>
              </a:ext>
            </a:extLst>
          </p:cNvPr>
          <p:cNvSpPr>
            <a:spLocks noGrp="1"/>
          </p:cNvSpPr>
          <p:nvPr>
            <p:ph sz="quarter" idx="26"/>
          </p:nvPr>
        </p:nvSpPr>
        <p:spPr>
          <a:xfrm>
            <a:off x="7681513" y="3872454"/>
            <a:ext cx="2986087" cy="444500"/>
          </a:xfrm>
        </p:spPr>
        <p:txBody>
          <a:bodyPr/>
          <a:lstStyle/>
          <a:p>
            <a:pPr lvl="0"/>
            <a:endParaRPr lang="en-US"/>
          </a:p>
        </p:txBody>
      </p:sp>
      <p:sp>
        <p:nvSpPr>
          <p:cNvPr id="21" name="Content Placeholder 2">
            <a:extLst>
              <a:ext uri="{FF2B5EF4-FFF2-40B4-BE49-F238E27FC236}">
                <a16:creationId xmlns:a16="http://schemas.microsoft.com/office/drawing/2014/main" id="{66415549-FBE9-6DBD-3618-315EC6DB36F2}"/>
              </a:ext>
            </a:extLst>
          </p:cNvPr>
          <p:cNvSpPr>
            <a:spLocks noGrp="1"/>
          </p:cNvSpPr>
          <p:nvPr>
            <p:ph sz="quarter" idx="27"/>
          </p:nvPr>
        </p:nvSpPr>
        <p:spPr>
          <a:xfrm>
            <a:off x="7681913" y="4628228"/>
            <a:ext cx="2986087" cy="444500"/>
          </a:xfrm>
        </p:spPr>
        <p:txBody>
          <a:bodyPr/>
          <a:lstStyle/>
          <a:p>
            <a:pPr lvl="0"/>
            <a:endParaRPr lang="en-US"/>
          </a:p>
        </p:txBody>
      </p:sp>
      <p:sp>
        <p:nvSpPr>
          <p:cNvPr id="22" name="Content Placeholder 2">
            <a:extLst>
              <a:ext uri="{FF2B5EF4-FFF2-40B4-BE49-F238E27FC236}">
                <a16:creationId xmlns:a16="http://schemas.microsoft.com/office/drawing/2014/main" id="{763FF383-9F39-8F8F-333D-52F856CC34EC}"/>
              </a:ext>
            </a:extLst>
          </p:cNvPr>
          <p:cNvSpPr>
            <a:spLocks noGrp="1"/>
          </p:cNvSpPr>
          <p:nvPr>
            <p:ph sz="quarter" idx="28"/>
          </p:nvPr>
        </p:nvSpPr>
        <p:spPr>
          <a:xfrm>
            <a:off x="7681513" y="5345716"/>
            <a:ext cx="2986087" cy="444500"/>
          </a:xfrm>
        </p:spPr>
        <p:txBody>
          <a:bodyPr/>
          <a:lstStyle/>
          <a:p>
            <a:pPr lvl="0"/>
            <a:endParaRPr lang="en-US"/>
          </a:p>
        </p:txBody>
      </p:sp>
    </p:spTree>
    <p:extLst>
      <p:ext uri="{BB962C8B-B14F-4D97-AF65-F5344CB8AC3E}">
        <p14:creationId xmlns:p14="http://schemas.microsoft.com/office/powerpoint/2010/main" val="7105434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6" name="Freeform 2">
            <a:extLst>
              <a:ext uri="{FF2B5EF4-FFF2-40B4-BE49-F238E27FC236}">
                <a16:creationId xmlns:a16="http://schemas.microsoft.com/office/drawing/2014/main" id="{71498C5C-AD24-2268-49CF-DB1E2B4876D2}"/>
              </a:ext>
              <a:ext uri="{C183D7F6-B498-43B3-948B-1728B52AA6E4}">
                <adec:decorative xmlns:adec="http://schemas.microsoft.com/office/drawing/2017/decorative" val="1"/>
              </a:ext>
            </a:extLst>
          </p:cNvPr>
          <p:cNvSpPr>
            <a:spLocks noChangeArrowheads="1"/>
          </p:cNvSpPr>
          <p:nvPr userDrawn="1"/>
        </p:nvSpPr>
        <p:spPr bwMode="auto">
          <a:xfrm>
            <a:off x="1245534"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7" name="Freeform 2">
            <a:extLst>
              <a:ext uri="{FF2B5EF4-FFF2-40B4-BE49-F238E27FC236}">
                <a16:creationId xmlns:a16="http://schemas.microsoft.com/office/drawing/2014/main" id="{B5E8FFA9-47A1-96E1-FC5F-DECBB66E082F}"/>
              </a:ext>
              <a:ext uri="{C183D7F6-B498-43B3-948B-1728B52AA6E4}">
                <adec:decorative xmlns:adec="http://schemas.microsoft.com/office/drawing/2017/decorative" val="1"/>
              </a:ext>
            </a:extLst>
          </p:cNvPr>
          <p:cNvSpPr>
            <a:spLocks noChangeArrowheads="1"/>
          </p:cNvSpPr>
          <p:nvPr userDrawn="1"/>
        </p:nvSpPr>
        <p:spPr bwMode="auto">
          <a:xfrm>
            <a:off x="3997873"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8" name="Freeform 2">
            <a:extLst>
              <a:ext uri="{FF2B5EF4-FFF2-40B4-BE49-F238E27FC236}">
                <a16:creationId xmlns:a16="http://schemas.microsoft.com/office/drawing/2014/main" id="{548D5341-9583-2807-5D96-1A9D5A40FB5A}"/>
              </a:ext>
              <a:ext uri="{C183D7F6-B498-43B3-948B-1728B52AA6E4}">
                <adec:decorative xmlns:adec="http://schemas.microsoft.com/office/drawing/2017/decorative" val="1"/>
              </a:ext>
            </a:extLst>
          </p:cNvPr>
          <p:cNvSpPr>
            <a:spLocks noChangeArrowheads="1"/>
          </p:cNvSpPr>
          <p:nvPr userDrawn="1"/>
        </p:nvSpPr>
        <p:spPr bwMode="auto">
          <a:xfrm>
            <a:off x="6750212"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9" name="Freeform 2">
            <a:extLst>
              <a:ext uri="{FF2B5EF4-FFF2-40B4-BE49-F238E27FC236}">
                <a16:creationId xmlns:a16="http://schemas.microsoft.com/office/drawing/2014/main" id="{E25A74D7-9613-42CA-EE9D-CE5086FB5F85}"/>
              </a:ext>
              <a:ext uri="{C183D7F6-B498-43B3-948B-1728B52AA6E4}">
                <adec:decorative xmlns:adec="http://schemas.microsoft.com/office/drawing/2017/decorative" val="1"/>
              </a:ext>
            </a:extLst>
          </p:cNvPr>
          <p:cNvSpPr>
            <a:spLocks noChangeArrowheads="1"/>
          </p:cNvSpPr>
          <p:nvPr userDrawn="1"/>
        </p:nvSpPr>
        <p:spPr bwMode="auto">
          <a:xfrm>
            <a:off x="9502552"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3" name="Content Placeholder 2">
            <a:extLst>
              <a:ext uri="{FF2B5EF4-FFF2-40B4-BE49-F238E27FC236}">
                <a16:creationId xmlns:a16="http://schemas.microsoft.com/office/drawing/2014/main" id="{BA9B7A23-99D9-BED9-21D8-F32A20C30841}"/>
              </a:ext>
            </a:extLst>
          </p:cNvPr>
          <p:cNvSpPr>
            <a:spLocks noGrp="1"/>
          </p:cNvSpPr>
          <p:nvPr>
            <p:ph sz="quarter" idx="11"/>
          </p:nvPr>
        </p:nvSpPr>
        <p:spPr>
          <a:xfrm>
            <a:off x="1246188" y="4025900"/>
            <a:ext cx="1712912" cy="952500"/>
          </a:xfrm>
        </p:spPr>
        <p:txBody>
          <a:bodyPr/>
          <a:lstStyle/>
          <a:p>
            <a:pPr lvl="0"/>
            <a:endParaRPr lang="en-US"/>
          </a:p>
        </p:txBody>
      </p:sp>
      <p:sp>
        <p:nvSpPr>
          <p:cNvPr id="10" name="Content Placeholder 2">
            <a:extLst>
              <a:ext uri="{FF2B5EF4-FFF2-40B4-BE49-F238E27FC236}">
                <a16:creationId xmlns:a16="http://schemas.microsoft.com/office/drawing/2014/main" id="{A47062D0-3D65-532C-8F87-629C0C55860F}"/>
              </a:ext>
            </a:extLst>
          </p:cNvPr>
          <p:cNvSpPr>
            <a:spLocks noGrp="1"/>
          </p:cNvSpPr>
          <p:nvPr>
            <p:ph sz="quarter" idx="12"/>
          </p:nvPr>
        </p:nvSpPr>
        <p:spPr>
          <a:xfrm>
            <a:off x="3716227" y="4025900"/>
            <a:ext cx="1712912" cy="952500"/>
          </a:xfrm>
        </p:spPr>
        <p:txBody>
          <a:bodyPr/>
          <a:lstStyle/>
          <a:p>
            <a:pPr lvl="0"/>
            <a:endParaRPr lang="en-US"/>
          </a:p>
        </p:txBody>
      </p:sp>
      <p:sp>
        <p:nvSpPr>
          <p:cNvPr id="11" name="Content Placeholder 2">
            <a:extLst>
              <a:ext uri="{FF2B5EF4-FFF2-40B4-BE49-F238E27FC236}">
                <a16:creationId xmlns:a16="http://schemas.microsoft.com/office/drawing/2014/main" id="{9DD1D755-A8BF-C83E-6D49-B3DEC614F9F2}"/>
              </a:ext>
            </a:extLst>
          </p:cNvPr>
          <p:cNvSpPr>
            <a:spLocks noGrp="1"/>
          </p:cNvSpPr>
          <p:nvPr>
            <p:ph sz="quarter" idx="13"/>
          </p:nvPr>
        </p:nvSpPr>
        <p:spPr>
          <a:xfrm>
            <a:off x="6750212" y="4025900"/>
            <a:ext cx="1712912" cy="952500"/>
          </a:xfrm>
        </p:spPr>
        <p:txBody>
          <a:bodyPr/>
          <a:lstStyle/>
          <a:p>
            <a:pPr lvl="0"/>
            <a:endParaRPr lang="en-US"/>
          </a:p>
        </p:txBody>
      </p:sp>
      <p:sp>
        <p:nvSpPr>
          <p:cNvPr id="12" name="Content Placeholder 2">
            <a:extLst>
              <a:ext uri="{FF2B5EF4-FFF2-40B4-BE49-F238E27FC236}">
                <a16:creationId xmlns:a16="http://schemas.microsoft.com/office/drawing/2014/main" id="{9E475610-EF09-8DDD-8FDA-3C410C13629E}"/>
              </a:ext>
            </a:extLst>
          </p:cNvPr>
          <p:cNvSpPr>
            <a:spLocks noGrp="1"/>
          </p:cNvSpPr>
          <p:nvPr>
            <p:ph sz="quarter" idx="14"/>
          </p:nvPr>
        </p:nvSpPr>
        <p:spPr>
          <a:xfrm>
            <a:off x="9220251" y="4025900"/>
            <a:ext cx="1712912" cy="952500"/>
          </a:xfrm>
        </p:spPr>
        <p:txBody>
          <a:bodyPr/>
          <a:lstStyle/>
          <a:p>
            <a:pPr lvl="0"/>
            <a:endParaRPr lang="en-US"/>
          </a:p>
        </p:txBody>
      </p:sp>
    </p:spTree>
    <p:extLst>
      <p:ext uri="{BB962C8B-B14F-4D97-AF65-F5344CB8AC3E}">
        <p14:creationId xmlns:p14="http://schemas.microsoft.com/office/powerpoint/2010/main" val="24482011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a:t>
            </a:r>
            <a:endParaRPr lang="en-US" dirty="0"/>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3" y="754290"/>
            <a:ext cx="6148801" cy="5558101"/>
          </a:xfrm>
          <a:prstGeom prst="rect">
            <a:avLst/>
          </a:prstGeom>
        </p:spPr>
        <p:txBody>
          <a:bodyPr anchor="ctr"/>
          <a:lstStyle>
            <a:lvl1pPr marL="0" indent="0" algn="l">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5041696" y="67812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74072293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pic>
        <p:nvPicPr>
          <p:cNvPr id="19" name="Picture 18">
            <a:extLst>
              <a:ext uri="{FF2B5EF4-FFF2-40B4-BE49-F238E27FC236}">
                <a16:creationId xmlns:a16="http://schemas.microsoft.com/office/drawing/2014/main" id="{1872858F-0F5E-CA48-6A39-B1C3316E3295}"/>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303848"/>
            <a:ext cx="12192000" cy="7161848"/>
          </a:xfrm>
          <a:prstGeom prst="rect">
            <a:avLst/>
          </a:prstGeom>
        </p:spPr>
      </p:pic>
      <p:sp>
        <p:nvSpPr>
          <p:cNvPr id="18" name="Rectangle 17">
            <a:extLst>
              <a:ext uri="{FF2B5EF4-FFF2-40B4-BE49-F238E27FC236}">
                <a16:creationId xmlns:a16="http://schemas.microsoft.com/office/drawing/2014/main" id="{066F5ED6-4E26-3BB7-1B11-6A8001EDC304}"/>
              </a:ext>
              <a:ext uri="{C183D7F6-B498-43B3-948B-1728B52AA6E4}">
                <adec:decorative xmlns:adec="http://schemas.microsoft.com/office/drawing/2017/decorative" val="1"/>
              </a:ext>
            </a:extLst>
          </p:cNvPr>
          <p:cNvSpPr/>
          <p:nvPr userDrawn="1"/>
        </p:nvSpPr>
        <p:spPr bwMode="auto">
          <a:xfrm>
            <a:off x="0" y="-628067"/>
            <a:ext cx="12192000" cy="7159496"/>
          </a:xfrm>
          <a:prstGeom prst="rect">
            <a:avLst/>
          </a:prstGeom>
          <a:gradFill flip="none" rotWithShape="1">
            <a:gsLst>
              <a:gs pos="32000">
                <a:srgbClr val="000000"/>
              </a:gs>
              <a:gs pos="81000">
                <a:schemeClr val="bg1">
                  <a:alpha val="8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27F06EE7-7CBB-4F75-E9A3-7EC0D4F29B2F}"/>
              </a:ext>
            </a:extLst>
          </p:cNvPr>
          <p:cNvSpPr>
            <a:spLocks noGrp="1"/>
          </p:cNvSpPr>
          <p:nvPr>
            <p:ph sz="quarter" idx="11"/>
          </p:nvPr>
        </p:nvSpPr>
        <p:spPr>
          <a:xfrm>
            <a:off x="592138" y="1981200"/>
            <a:ext cx="3001962" cy="612775"/>
          </a:xfrm>
        </p:spPr>
        <p:txBody>
          <a:bodyPr/>
          <a:lstStyle/>
          <a:p>
            <a:pPr lvl="0"/>
            <a:endParaRPr lang="en-US"/>
          </a:p>
        </p:txBody>
      </p:sp>
      <p:sp>
        <p:nvSpPr>
          <p:cNvPr id="13" name="Content Placeholder 2">
            <a:extLst>
              <a:ext uri="{FF2B5EF4-FFF2-40B4-BE49-F238E27FC236}">
                <a16:creationId xmlns:a16="http://schemas.microsoft.com/office/drawing/2014/main" id="{031154FC-0EDB-00D7-D535-44169285FC8F}"/>
              </a:ext>
            </a:extLst>
          </p:cNvPr>
          <p:cNvSpPr>
            <a:spLocks noGrp="1"/>
          </p:cNvSpPr>
          <p:nvPr>
            <p:ph sz="quarter" idx="12"/>
          </p:nvPr>
        </p:nvSpPr>
        <p:spPr>
          <a:xfrm>
            <a:off x="592138" y="2850684"/>
            <a:ext cx="3001962" cy="612775"/>
          </a:xfrm>
        </p:spPr>
        <p:txBody>
          <a:bodyPr/>
          <a:lstStyle/>
          <a:p>
            <a:pPr lvl="0"/>
            <a:endParaRPr lang="en-US"/>
          </a:p>
        </p:txBody>
      </p:sp>
      <p:sp>
        <p:nvSpPr>
          <p:cNvPr id="14" name="Content Placeholder 2">
            <a:extLst>
              <a:ext uri="{FF2B5EF4-FFF2-40B4-BE49-F238E27FC236}">
                <a16:creationId xmlns:a16="http://schemas.microsoft.com/office/drawing/2014/main" id="{AEBB0B13-B16B-12E7-DF3C-E3AC9848E51E}"/>
              </a:ext>
            </a:extLst>
          </p:cNvPr>
          <p:cNvSpPr>
            <a:spLocks noGrp="1"/>
          </p:cNvSpPr>
          <p:nvPr>
            <p:ph sz="quarter" idx="13"/>
          </p:nvPr>
        </p:nvSpPr>
        <p:spPr>
          <a:xfrm>
            <a:off x="3856038" y="1969432"/>
            <a:ext cx="3001962" cy="612775"/>
          </a:xfrm>
        </p:spPr>
        <p:txBody>
          <a:bodyPr/>
          <a:lstStyle/>
          <a:p>
            <a:pPr lvl="0"/>
            <a:endParaRPr lang="en-US"/>
          </a:p>
        </p:txBody>
      </p:sp>
      <p:sp>
        <p:nvSpPr>
          <p:cNvPr id="15" name="Content Placeholder 2">
            <a:extLst>
              <a:ext uri="{FF2B5EF4-FFF2-40B4-BE49-F238E27FC236}">
                <a16:creationId xmlns:a16="http://schemas.microsoft.com/office/drawing/2014/main" id="{5345D649-527F-4612-ABCA-47C8FF8B885C}"/>
              </a:ext>
            </a:extLst>
          </p:cNvPr>
          <p:cNvSpPr>
            <a:spLocks noGrp="1"/>
          </p:cNvSpPr>
          <p:nvPr>
            <p:ph sz="quarter" idx="14"/>
          </p:nvPr>
        </p:nvSpPr>
        <p:spPr>
          <a:xfrm>
            <a:off x="3944938" y="2850684"/>
            <a:ext cx="3001962" cy="612775"/>
          </a:xfrm>
        </p:spPr>
        <p:txBody>
          <a:bodyPr/>
          <a:lstStyle/>
          <a:p>
            <a:pPr lvl="0"/>
            <a:endParaRPr lang="en-US"/>
          </a:p>
        </p:txBody>
      </p:sp>
      <p:sp>
        <p:nvSpPr>
          <p:cNvPr id="16" name="Content Placeholder 2">
            <a:extLst>
              <a:ext uri="{FF2B5EF4-FFF2-40B4-BE49-F238E27FC236}">
                <a16:creationId xmlns:a16="http://schemas.microsoft.com/office/drawing/2014/main" id="{0E8D62D3-3FAA-8D0E-A091-EC32E06BD87F}"/>
              </a:ext>
            </a:extLst>
          </p:cNvPr>
          <p:cNvSpPr>
            <a:spLocks noGrp="1"/>
          </p:cNvSpPr>
          <p:nvPr>
            <p:ph sz="quarter" idx="15"/>
          </p:nvPr>
        </p:nvSpPr>
        <p:spPr>
          <a:xfrm>
            <a:off x="7297738" y="1944398"/>
            <a:ext cx="3001962" cy="612775"/>
          </a:xfrm>
        </p:spPr>
        <p:txBody>
          <a:bodyPr/>
          <a:lstStyle/>
          <a:p>
            <a:pPr lvl="0"/>
            <a:endParaRPr lang="en-US"/>
          </a:p>
        </p:txBody>
      </p:sp>
      <p:sp>
        <p:nvSpPr>
          <p:cNvPr id="17" name="Content Placeholder 2">
            <a:extLst>
              <a:ext uri="{FF2B5EF4-FFF2-40B4-BE49-F238E27FC236}">
                <a16:creationId xmlns:a16="http://schemas.microsoft.com/office/drawing/2014/main" id="{82C425CA-3B17-9233-76E1-5D0ADE57CD86}"/>
              </a:ext>
            </a:extLst>
          </p:cNvPr>
          <p:cNvSpPr>
            <a:spLocks noGrp="1"/>
          </p:cNvSpPr>
          <p:nvPr>
            <p:ph sz="quarter" idx="16"/>
          </p:nvPr>
        </p:nvSpPr>
        <p:spPr>
          <a:xfrm>
            <a:off x="7386638" y="2825650"/>
            <a:ext cx="3001962" cy="612775"/>
          </a:xfrm>
        </p:spPr>
        <p:txBody>
          <a:bodyPr/>
          <a:lstStyle/>
          <a:p>
            <a:pPr lvl="0"/>
            <a:endParaRPr lang="en-US"/>
          </a:p>
        </p:txBody>
      </p:sp>
      <p:cxnSp>
        <p:nvCxnSpPr>
          <p:cNvPr id="6" name="Straight Connector 5">
            <a:extLst>
              <a:ext uri="{FF2B5EF4-FFF2-40B4-BE49-F238E27FC236}">
                <a16:creationId xmlns:a16="http://schemas.microsoft.com/office/drawing/2014/main" id="{D8182B2C-0F42-4ADD-5CB2-6954F7785B95}"/>
              </a:ext>
              <a:ext uri="{C183D7F6-B498-43B3-948B-1728B52AA6E4}">
                <adec:decorative xmlns:adec="http://schemas.microsoft.com/office/drawing/2017/decorative" val="1"/>
              </a:ext>
            </a:extLst>
          </p:cNvPr>
          <p:cNvCxnSpPr>
            <a:cxnSpLocks/>
          </p:cNvCxnSpPr>
          <p:nvPr userDrawn="1"/>
        </p:nvCxnSpPr>
        <p:spPr>
          <a:xfrm>
            <a:off x="832213" y="4888568"/>
            <a:ext cx="10922000" cy="0"/>
          </a:xfrm>
          <a:prstGeom prst="line">
            <a:avLst/>
          </a:prstGeom>
          <a:ln>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D56FC00-79D2-1498-847A-9F5C7D0286A0}"/>
              </a:ext>
              <a:ext uri="{C183D7F6-B498-43B3-948B-1728B52AA6E4}">
                <adec:decorative xmlns:adec="http://schemas.microsoft.com/office/drawing/2017/decorative" val="1"/>
              </a:ext>
            </a:extLst>
          </p:cNvPr>
          <p:cNvSpPr/>
          <p:nvPr userDrawn="1"/>
        </p:nvSpPr>
        <p:spPr bwMode="auto">
          <a:xfrm>
            <a:off x="787465"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C46AF719-BE39-9225-4464-67C9AB8CA812}"/>
              </a:ext>
              <a:ext uri="{C183D7F6-B498-43B3-948B-1728B52AA6E4}">
                <adec:decorative xmlns:adec="http://schemas.microsoft.com/office/drawing/2017/decorative" val="1"/>
              </a:ext>
            </a:extLst>
          </p:cNvPr>
          <p:cNvSpPr/>
          <p:nvPr userDrawn="1"/>
        </p:nvSpPr>
        <p:spPr bwMode="auto">
          <a:xfrm>
            <a:off x="2489454"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73A271DF-6369-15C0-B336-350FA436C377}"/>
              </a:ext>
              <a:ext uri="{C183D7F6-B498-43B3-948B-1728B52AA6E4}">
                <adec:decorative xmlns:adec="http://schemas.microsoft.com/office/drawing/2017/decorative" val="1"/>
              </a:ext>
            </a:extLst>
          </p:cNvPr>
          <p:cNvSpPr/>
          <p:nvPr userDrawn="1"/>
        </p:nvSpPr>
        <p:spPr bwMode="auto">
          <a:xfrm>
            <a:off x="4191443"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43EE9E5A-6AD7-8814-9D39-45D6686503D5}"/>
              </a:ext>
              <a:ext uri="{C183D7F6-B498-43B3-948B-1728B52AA6E4}">
                <adec:decorative xmlns:adec="http://schemas.microsoft.com/office/drawing/2017/decorative" val="1"/>
              </a:ext>
            </a:extLst>
          </p:cNvPr>
          <p:cNvSpPr/>
          <p:nvPr userDrawn="1"/>
        </p:nvSpPr>
        <p:spPr bwMode="auto">
          <a:xfrm>
            <a:off x="5893432"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5CB57811-CB95-DBB4-457E-0E731F7CDA42}"/>
              </a:ext>
              <a:ext uri="{C183D7F6-B498-43B3-948B-1728B52AA6E4}">
                <adec:decorative xmlns:adec="http://schemas.microsoft.com/office/drawing/2017/decorative" val="1"/>
              </a:ext>
            </a:extLst>
          </p:cNvPr>
          <p:cNvSpPr/>
          <p:nvPr userDrawn="1"/>
        </p:nvSpPr>
        <p:spPr bwMode="auto">
          <a:xfrm>
            <a:off x="7595421"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D654D88-4DC0-CF9C-F6EA-44D723ECAFCE}"/>
              </a:ext>
              <a:ext uri="{C183D7F6-B498-43B3-948B-1728B52AA6E4}">
                <adec:decorative xmlns:adec="http://schemas.microsoft.com/office/drawing/2017/decorative" val="1"/>
              </a:ext>
            </a:extLst>
          </p:cNvPr>
          <p:cNvSpPr/>
          <p:nvPr userDrawn="1"/>
        </p:nvSpPr>
        <p:spPr bwMode="auto">
          <a:xfrm>
            <a:off x="9297409"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943102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6" name="Rectangle 5">
            <a:extLst>
              <a:ext uri="{FF2B5EF4-FFF2-40B4-BE49-F238E27FC236}">
                <a16:creationId xmlns:a16="http://schemas.microsoft.com/office/drawing/2014/main" id="{B571219B-8B20-DEAA-1D40-12642357A222}"/>
              </a:ext>
              <a:ext uri="{C183D7F6-B498-43B3-948B-1728B52AA6E4}">
                <adec:decorative xmlns:adec="http://schemas.microsoft.com/office/drawing/2017/decorative" val="1"/>
              </a:ext>
            </a:extLst>
          </p:cNvPr>
          <p:cNvSpPr/>
          <p:nvPr userDrawn="1"/>
        </p:nvSpPr>
        <p:spPr bwMode="auto">
          <a:xfrm>
            <a:off x="1967586" y="2094085"/>
            <a:ext cx="8386047" cy="3258589"/>
          </a:xfrm>
          <a:prstGeom prst="rect">
            <a:avLst/>
          </a:prstGeom>
          <a:solidFill>
            <a:schemeClr val="bg1"/>
          </a:solidFill>
          <a:ln>
            <a:noFill/>
            <a:headEnd type="none" w="med" len="med"/>
            <a:tailEnd type="none" w="med" len="med"/>
          </a:ln>
          <a:effectLst>
            <a:outerShdw blurRad="190500" sx="106000" sy="106000" algn="ctr" rotWithShape="0">
              <a:schemeClr val="accent1">
                <a:alpha val="2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7E95E59-E0AC-82E6-1298-62F7E9FBC98F}"/>
              </a:ext>
            </a:extLst>
          </p:cNvPr>
          <p:cNvSpPr>
            <a:spLocks noGrp="1"/>
          </p:cNvSpPr>
          <p:nvPr>
            <p:ph sz="quarter" idx="11"/>
          </p:nvPr>
        </p:nvSpPr>
        <p:spPr>
          <a:xfrm>
            <a:off x="2255838" y="2286000"/>
            <a:ext cx="1233487" cy="625475"/>
          </a:xfrm>
        </p:spPr>
        <p:txBody>
          <a:bodyPr/>
          <a:lstStyle/>
          <a:p>
            <a:pPr lvl="0"/>
            <a:endParaRPr lang="en-US"/>
          </a:p>
        </p:txBody>
      </p:sp>
      <p:sp>
        <p:nvSpPr>
          <p:cNvPr id="7" name="Content Placeholder 2">
            <a:extLst>
              <a:ext uri="{FF2B5EF4-FFF2-40B4-BE49-F238E27FC236}">
                <a16:creationId xmlns:a16="http://schemas.microsoft.com/office/drawing/2014/main" id="{6E7F07E2-17D2-46D7-0A81-9BBE8D82C27F}"/>
              </a:ext>
            </a:extLst>
          </p:cNvPr>
          <p:cNvSpPr>
            <a:spLocks noGrp="1"/>
          </p:cNvSpPr>
          <p:nvPr>
            <p:ph sz="quarter" idx="12"/>
          </p:nvPr>
        </p:nvSpPr>
        <p:spPr>
          <a:xfrm>
            <a:off x="2255838" y="3022155"/>
            <a:ext cx="1233487" cy="625475"/>
          </a:xfrm>
        </p:spPr>
        <p:txBody>
          <a:bodyPr/>
          <a:lstStyle/>
          <a:p>
            <a:pPr lvl="0"/>
            <a:endParaRPr lang="en-US"/>
          </a:p>
        </p:txBody>
      </p:sp>
      <p:sp>
        <p:nvSpPr>
          <p:cNvPr id="8" name="Content Placeholder 2">
            <a:extLst>
              <a:ext uri="{FF2B5EF4-FFF2-40B4-BE49-F238E27FC236}">
                <a16:creationId xmlns:a16="http://schemas.microsoft.com/office/drawing/2014/main" id="{6FD42F24-937C-C7FC-A004-BAAA82440AD0}"/>
              </a:ext>
            </a:extLst>
          </p:cNvPr>
          <p:cNvSpPr>
            <a:spLocks noGrp="1"/>
          </p:cNvSpPr>
          <p:nvPr>
            <p:ph sz="quarter" idx="13"/>
          </p:nvPr>
        </p:nvSpPr>
        <p:spPr>
          <a:xfrm>
            <a:off x="2255838" y="3737327"/>
            <a:ext cx="1233487" cy="625475"/>
          </a:xfrm>
        </p:spPr>
        <p:txBody>
          <a:bodyPr/>
          <a:lstStyle/>
          <a:p>
            <a:pPr lvl="0"/>
            <a:endParaRPr lang="en-US"/>
          </a:p>
        </p:txBody>
      </p:sp>
      <p:sp>
        <p:nvSpPr>
          <p:cNvPr id="9" name="Content Placeholder 2">
            <a:extLst>
              <a:ext uri="{FF2B5EF4-FFF2-40B4-BE49-F238E27FC236}">
                <a16:creationId xmlns:a16="http://schemas.microsoft.com/office/drawing/2014/main" id="{71A89C95-EB36-98FE-C54F-910480C77E40}"/>
              </a:ext>
            </a:extLst>
          </p:cNvPr>
          <p:cNvSpPr>
            <a:spLocks noGrp="1"/>
          </p:cNvSpPr>
          <p:nvPr>
            <p:ph sz="quarter" idx="14"/>
          </p:nvPr>
        </p:nvSpPr>
        <p:spPr>
          <a:xfrm>
            <a:off x="2255838" y="4469802"/>
            <a:ext cx="1233487" cy="625475"/>
          </a:xfrm>
        </p:spPr>
        <p:txBody>
          <a:bodyPr/>
          <a:lstStyle/>
          <a:p>
            <a:pPr lvl="0"/>
            <a:endParaRPr lang="en-US"/>
          </a:p>
        </p:txBody>
      </p:sp>
      <p:sp>
        <p:nvSpPr>
          <p:cNvPr id="10" name="Content Placeholder 2">
            <a:extLst>
              <a:ext uri="{FF2B5EF4-FFF2-40B4-BE49-F238E27FC236}">
                <a16:creationId xmlns:a16="http://schemas.microsoft.com/office/drawing/2014/main" id="{9F8E7142-845C-BDFB-C9A9-61BEC52B1D42}"/>
              </a:ext>
            </a:extLst>
          </p:cNvPr>
          <p:cNvSpPr>
            <a:spLocks noGrp="1"/>
          </p:cNvSpPr>
          <p:nvPr>
            <p:ph sz="quarter" idx="15"/>
          </p:nvPr>
        </p:nvSpPr>
        <p:spPr>
          <a:xfrm>
            <a:off x="5687991" y="2251038"/>
            <a:ext cx="1233487" cy="625475"/>
          </a:xfrm>
        </p:spPr>
        <p:txBody>
          <a:bodyPr/>
          <a:lstStyle/>
          <a:p>
            <a:pPr lvl="0"/>
            <a:endParaRPr lang="en-US"/>
          </a:p>
        </p:txBody>
      </p:sp>
      <p:sp>
        <p:nvSpPr>
          <p:cNvPr id="11" name="Content Placeholder 2">
            <a:extLst>
              <a:ext uri="{FF2B5EF4-FFF2-40B4-BE49-F238E27FC236}">
                <a16:creationId xmlns:a16="http://schemas.microsoft.com/office/drawing/2014/main" id="{9F593E9C-3769-421F-57B0-CB2CC29B1E44}"/>
              </a:ext>
            </a:extLst>
          </p:cNvPr>
          <p:cNvSpPr>
            <a:spLocks noGrp="1"/>
          </p:cNvSpPr>
          <p:nvPr>
            <p:ph sz="quarter" idx="16"/>
          </p:nvPr>
        </p:nvSpPr>
        <p:spPr>
          <a:xfrm>
            <a:off x="5687991" y="2987193"/>
            <a:ext cx="1233487" cy="625475"/>
          </a:xfrm>
        </p:spPr>
        <p:txBody>
          <a:bodyPr/>
          <a:lstStyle/>
          <a:p>
            <a:pPr lvl="0"/>
            <a:endParaRPr lang="en-US"/>
          </a:p>
        </p:txBody>
      </p:sp>
      <p:sp>
        <p:nvSpPr>
          <p:cNvPr id="12" name="Content Placeholder 2">
            <a:extLst>
              <a:ext uri="{FF2B5EF4-FFF2-40B4-BE49-F238E27FC236}">
                <a16:creationId xmlns:a16="http://schemas.microsoft.com/office/drawing/2014/main" id="{E67963A7-01DF-5F6A-1685-A37899A9689D}"/>
              </a:ext>
            </a:extLst>
          </p:cNvPr>
          <p:cNvSpPr>
            <a:spLocks noGrp="1"/>
          </p:cNvSpPr>
          <p:nvPr>
            <p:ph sz="quarter" idx="17"/>
          </p:nvPr>
        </p:nvSpPr>
        <p:spPr>
          <a:xfrm>
            <a:off x="5687991" y="3702365"/>
            <a:ext cx="1233487" cy="625475"/>
          </a:xfrm>
        </p:spPr>
        <p:txBody>
          <a:bodyPr/>
          <a:lstStyle/>
          <a:p>
            <a:pPr lvl="0"/>
            <a:endParaRPr lang="en-US"/>
          </a:p>
        </p:txBody>
      </p:sp>
      <p:sp>
        <p:nvSpPr>
          <p:cNvPr id="13" name="Content Placeholder 2">
            <a:extLst>
              <a:ext uri="{FF2B5EF4-FFF2-40B4-BE49-F238E27FC236}">
                <a16:creationId xmlns:a16="http://schemas.microsoft.com/office/drawing/2014/main" id="{ED0D2515-744F-831C-E4CE-7396C726876C}"/>
              </a:ext>
            </a:extLst>
          </p:cNvPr>
          <p:cNvSpPr>
            <a:spLocks noGrp="1"/>
          </p:cNvSpPr>
          <p:nvPr>
            <p:ph sz="quarter" idx="18"/>
          </p:nvPr>
        </p:nvSpPr>
        <p:spPr>
          <a:xfrm>
            <a:off x="5687991" y="4434840"/>
            <a:ext cx="1233487" cy="625475"/>
          </a:xfrm>
        </p:spPr>
        <p:txBody>
          <a:bodyPr/>
          <a:lstStyle/>
          <a:p>
            <a:pPr lvl="0"/>
            <a:endParaRPr lang="en-US"/>
          </a:p>
        </p:txBody>
      </p:sp>
      <p:sp>
        <p:nvSpPr>
          <p:cNvPr id="14" name="Content Placeholder 2">
            <a:extLst>
              <a:ext uri="{FF2B5EF4-FFF2-40B4-BE49-F238E27FC236}">
                <a16:creationId xmlns:a16="http://schemas.microsoft.com/office/drawing/2014/main" id="{1A14D35C-A87D-494D-98D3-FFD6584868CE}"/>
              </a:ext>
            </a:extLst>
          </p:cNvPr>
          <p:cNvSpPr>
            <a:spLocks noGrp="1"/>
          </p:cNvSpPr>
          <p:nvPr>
            <p:ph sz="quarter" idx="19"/>
          </p:nvPr>
        </p:nvSpPr>
        <p:spPr>
          <a:xfrm>
            <a:off x="8020812" y="2286000"/>
            <a:ext cx="1233487" cy="625475"/>
          </a:xfrm>
        </p:spPr>
        <p:txBody>
          <a:bodyPr/>
          <a:lstStyle/>
          <a:p>
            <a:pPr lvl="0"/>
            <a:endParaRPr lang="en-US"/>
          </a:p>
        </p:txBody>
      </p:sp>
      <p:sp>
        <p:nvSpPr>
          <p:cNvPr id="15" name="Content Placeholder 2">
            <a:extLst>
              <a:ext uri="{FF2B5EF4-FFF2-40B4-BE49-F238E27FC236}">
                <a16:creationId xmlns:a16="http://schemas.microsoft.com/office/drawing/2014/main" id="{D6D03B45-8957-B5AF-B2D9-F95F84D1081F}"/>
              </a:ext>
            </a:extLst>
          </p:cNvPr>
          <p:cNvSpPr>
            <a:spLocks noGrp="1"/>
          </p:cNvSpPr>
          <p:nvPr>
            <p:ph sz="quarter" idx="20"/>
          </p:nvPr>
        </p:nvSpPr>
        <p:spPr>
          <a:xfrm>
            <a:off x="8020812" y="3022155"/>
            <a:ext cx="1233487" cy="625475"/>
          </a:xfrm>
        </p:spPr>
        <p:txBody>
          <a:bodyPr/>
          <a:lstStyle/>
          <a:p>
            <a:pPr lvl="0"/>
            <a:endParaRPr lang="en-US"/>
          </a:p>
        </p:txBody>
      </p:sp>
      <p:sp>
        <p:nvSpPr>
          <p:cNvPr id="16" name="Content Placeholder 2">
            <a:extLst>
              <a:ext uri="{FF2B5EF4-FFF2-40B4-BE49-F238E27FC236}">
                <a16:creationId xmlns:a16="http://schemas.microsoft.com/office/drawing/2014/main" id="{7F64AFB3-FA11-8159-5E29-BFB28D160A1B}"/>
              </a:ext>
            </a:extLst>
          </p:cNvPr>
          <p:cNvSpPr>
            <a:spLocks noGrp="1"/>
          </p:cNvSpPr>
          <p:nvPr>
            <p:ph sz="quarter" idx="21"/>
          </p:nvPr>
        </p:nvSpPr>
        <p:spPr>
          <a:xfrm>
            <a:off x="8020812" y="3737327"/>
            <a:ext cx="1233487" cy="625475"/>
          </a:xfrm>
        </p:spPr>
        <p:txBody>
          <a:bodyPr/>
          <a:lstStyle/>
          <a:p>
            <a:pPr lvl="0"/>
            <a:endParaRPr lang="en-US"/>
          </a:p>
        </p:txBody>
      </p:sp>
      <p:sp>
        <p:nvSpPr>
          <p:cNvPr id="17" name="Content Placeholder 2">
            <a:extLst>
              <a:ext uri="{FF2B5EF4-FFF2-40B4-BE49-F238E27FC236}">
                <a16:creationId xmlns:a16="http://schemas.microsoft.com/office/drawing/2014/main" id="{5207373C-BC96-A1F0-818B-F9FBAEC38D38}"/>
              </a:ext>
            </a:extLst>
          </p:cNvPr>
          <p:cNvSpPr>
            <a:spLocks noGrp="1"/>
          </p:cNvSpPr>
          <p:nvPr>
            <p:ph sz="quarter" idx="22"/>
          </p:nvPr>
        </p:nvSpPr>
        <p:spPr>
          <a:xfrm>
            <a:off x="1967586" y="5658522"/>
            <a:ext cx="1099464" cy="635598"/>
          </a:xfrm>
        </p:spPr>
        <p:txBody>
          <a:bodyPr/>
          <a:lstStyle/>
          <a:p>
            <a:pPr lvl="0"/>
            <a:endParaRPr lang="en-US"/>
          </a:p>
        </p:txBody>
      </p:sp>
      <p:sp>
        <p:nvSpPr>
          <p:cNvPr id="18" name="Content Placeholder 17">
            <a:extLst>
              <a:ext uri="{FF2B5EF4-FFF2-40B4-BE49-F238E27FC236}">
                <a16:creationId xmlns:a16="http://schemas.microsoft.com/office/drawing/2014/main" id="{476F7C80-FB6A-203A-5727-4C19CCDF4D59}"/>
              </a:ext>
            </a:extLst>
          </p:cNvPr>
          <p:cNvSpPr>
            <a:spLocks noGrp="1"/>
          </p:cNvSpPr>
          <p:nvPr>
            <p:ph sz="quarter" idx="23"/>
          </p:nvPr>
        </p:nvSpPr>
        <p:spPr>
          <a:xfrm>
            <a:off x="3829050" y="2286000"/>
            <a:ext cx="1581150" cy="625475"/>
          </a:xfrm>
        </p:spPr>
        <p:txBody>
          <a:bodyPr/>
          <a:lstStyle/>
          <a:p>
            <a:pPr lvl="0"/>
            <a:endParaRPr lang="en-US"/>
          </a:p>
        </p:txBody>
      </p:sp>
      <p:sp>
        <p:nvSpPr>
          <p:cNvPr id="19" name="Content Placeholder 17">
            <a:extLst>
              <a:ext uri="{FF2B5EF4-FFF2-40B4-BE49-F238E27FC236}">
                <a16:creationId xmlns:a16="http://schemas.microsoft.com/office/drawing/2014/main" id="{D5D6492E-EC11-C447-3533-9C97467E7C0F}"/>
              </a:ext>
            </a:extLst>
          </p:cNvPr>
          <p:cNvSpPr>
            <a:spLocks noGrp="1"/>
          </p:cNvSpPr>
          <p:nvPr>
            <p:ph sz="quarter" idx="24"/>
          </p:nvPr>
        </p:nvSpPr>
        <p:spPr>
          <a:xfrm>
            <a:off x="3791864" y="3022155"/>
            <a:ext cx="1581150" cy="625475"/>
          </a:xfrm>
        </p:spPr>
        <p:txBody>
          <a:bodyPr/>
          <a:lstStyle/>
          <a:p>
            <a:pPr lvl="0"/>
            <a:endParaRPr lang="en-US"/>
          </a:p>
        </p:txBody>
      </p:sp>
      <p:sp>
        <p:nvSpPr>
          <p:cNvPr id="20" name="Content Placeholder 17">
            <a:extLst>
              <a:ext uri="{FF2B5EF4-FFF2-40B4-BE49-F238E27FC236}">
                <a16:creationId xmlns:a16="http://schemas.microsoft.com/office/drawing/2014/main" id="{0C5463B6-D14D-E04D-A020-5E94A5C43122}"/>
              </a:ext>
            </a:extLst>
          </p:cNvPr>
          <p:cNvSpPr>
            <a:spLocks noGrp="1"/>
          </p:cNvSpPr>
          <p:nvPr>
            <p:ph sz="quarter" idx="25"/>
          </p:nvPr>
        </p:nvSpPr>
        <p:spPr>
          <a:xfrm>
            <a:off x="3827170" y="3751766"/>
            <a:ext cx="1581150" cy="625475"/>
          </a:xfrm>
        </p:spPr>
        <p:txBody>
          <a:bodyPr/>
          <a:lstStyle/>
          <a:p>
            <a:pPr lvl="0"/>
            <a:endParaRPr lang="en-US"/>
          </a:p>
        </p:txBody>
      </p:sp>
      <p:sp>
        <p:nvSpPr>
          <p:cNvPr id="21" name="Content Placeholder 17">
            <a:extLst>
              <a:ext uri="{FF2B5EF4-FFF2-40B4-BE49-F238E27FC236}">
                <a16:creationId xmlns:a16="http://schemas.microsoft.com/office/drawing/2014/main" id="{45EB2970-263D-AD1E-EADF-8E37DEC27C44}"/>
              </a:ext>
            </a:extLst>
          </p:cNvPr>
          <p:cNvSpPr>
            <a:spLocks noGrp="1"/>
          </p:cNvSpPr>
          <p:nvPr>
            <p:ph sz="quarter" idx="26"/>
          </p:nvPr>
        </p:nvSpPr>
        <p:spPr>
          <a:xfrm>
            <a:off x="3774882" y="4438367"/>
            <a:ext cx="1581150" cy="625475"/>
          </a:xfrm>
        </p:spPr>
        <p:txBody>
          <a:bodyPr/>
          <a:lstStyle/>
          <a:p>
            <a:pPr lvl="0"/>
            <a:endParaRPr lang="en-US"/>
          </a:p>
        </p:txBody>
      </p:sp>
      <p:sp>
        <p:nvSpPr>
          <p:cNvPr id="22" name="Content Placeholder 17">
            <a:extLst>
              <a:ext uri="{FF2B5EF4-FFF2-40B4-BE49-F238E27FC236}">
                <a16:creationId xmlns:a16="http://schemas.microsoft.com/office/drawing/2014/main" id="{FAA733FF-2B95-1498-4FF4-383D819FC883}"/>
              </a:ext>
            </a:extLst>
          </p:cNvPr>
          <p:cNvSpPr>
            <a:spLocks noGrp="1"/>
          </p:cNvSpPr>
          <p:nvPr>
            <p:ph sz="quarter" idx="27"/>
          </p:nvPr>
        </p:nvSpPr>
        <p:spPr>
          <a:xfrm>
            <a:off x="7846980" y="4478106"/>
            <a:ext cx="1581150" cy="625475"/>
          </a:xfrm>
        </p:spPr>
        <p:txBody>
          <a:bodyPr/>
          <a:lstStyle/>
          <a:p>
            <a:pPr lvl="0"/>
            <a:endParaRPr lang="en-US"/>
          </a:p>
        </p:txBody>
      </p:sp>
      <p:sp>
        <p:nvSpPr>
          <p:cNvPr id="23" name="Content Placeholder 17">
            <a:extLst>
              <a:ext uri="{FF2B5EF4-FFF2-40B4-BE49-F238E27FC236}">
                <a16:creationId xmlns:a16="http://schemas.microsoft.com/office/drawing/2014/main" id="{61810B27-A489-5DFC-8D2B-E70BD2F5D406}"/>
              </a:ext>
            </a:extLst>
          </p:cNvPr>
          <p:cNvSpPr>
            <a:spLocks noGrp="1"/>
          </p:cNvSpPr>
          <p:nvPr>
            <p:ph sz="quarter" idx="28"/>
          </p:nvPr>
        </p:nvSpPr>
        <p:spPr>
          <a:xfrm>
            <a:off x="9433839" y="2396680"/>
            <a:ext cx="1581150" cy="625475"/>
          </a:xfrm>
        </p:spPr>
        <p:txBody>
          <a:bodyPr/>
          <a:lstStyle/>
          <a:p>
            <a:pPr lvl="0"/>
            <a:endParaRPr lang="en-US"/>
          </a:p>
        </p:txBody>
      </p:sp>
      <p:sp>
        <p:nvSpPr>
          <p:cNvPr id="24" name="Content Placeholder 17">
            <a:extLst>
              <a:ext uri="{FF2B5EF4-FFF2-40B4-BE49-F238E27FC236}">
                <a16:creationId xmlns:a16="http://schemas.microsoft.com/office/drawing/2014/main" id="{17E33758-BE75-56AA-0584-E1AF0549448A}"/>
              </a:ext>
            </a:extLst>
          </p:cNvPr>
          <p:cNvSpPr>
            <a:spLocks noGrp="1"/>
          </p:cNvSpPr>
          <p:nvPr>
            <p:ph sz="quarter" idx="29"/>
          </p:nvPr>
        </p:nvSpPr>
        <p:spPr>
          <a:xfrm>
            <a:off x="9441495" y="3134595"/>
            <a:ext cx="1581150" cy="625475"/>
          </a:xfrm>
        </p:spPr>
        <p:txBody>
          <a:bodyPr/>
          <a:lstStyle/>
          <a:p>
            <a:pPr lvl="0"/>
            <a:endParaRPr lang="en-US"/>
          </a:p>
        </p:txBody>
      </p:sp>
      <p:sp>
        <p:nvSpPr>
          <p:cNvPr id="25" name="Content Placeholder 17">
            <a:extLst>
              <a:ext uri="{FF2B5EF4-FFF2-40B4-BE49-F238E27FC236}">
                <a16:creationId xmlns:a16="http://schemas.microsoft.com/office/drawing/2014/main" id="{75E8F7D9-0199-5D40-CFC4-113E3734975E}"/>
              </a:ext>
            </a:extLst>
          </p:cNvPr>
          <p:cNvSpPr>
            <a:spLocks noGrp="1"/>
          </p:cNvSpPr>
          <p:nvPr>
            <p:ph sz="quarter" idx="30"/>
          </p:nvPr>
        </p:nvSpPr>
        <p:spPr>
          <a:xfrm>
            <a:off x="9428130" y="3808078"/>
            <a:ext cx="1581150" cy="625475"/>
          </a:xfrm>
        </p:spPr>
        <p:txBody>
          <a:bodyPr/>
          <a:lstStyle/>
          <a:p>
            <a:pPr lvl="0"/>
            <a:endParaRPr lang="en-US"/>
          </a:p>
        </p:txBody>
      </p:sp>
      <p:sp>
        <p:nvSpPr>
          <p:cNvPr id="26" name="Content Placeholder 17">
            <a:extLst>
              <a:ext uri="{FF2B5EF4-FFF2-40B4-BE49-F238E27FC236}">
                <a16:creationId xmlns:a16="http://schemas.microsoft.com/office/drawing/2014/main" id="{A6B74B84-D7B2-58B1-9F72-BC4D1A416063}"/>
              </a:ext>
            </a:extLst>
          </p:cNvPr>
          <p:cNvSpPr>
            <a:spLocks noGrp="1"/>
          </p:cNvSpPr>
          <p:nvPr>
            <p:ph sz="quarter" idx="31"/>
          </p:nvPr>
        </p:nvSpPr>
        <p:spPr>
          <a:xfrm>
            <a:off x="9487251" y="4535850"/>
            <a:ext cx="1581150" cy="625475"/>
          </a:xfrm>
        </p:spPr>
        <p:txBody>
          <a:bodyPr/>
          <a:lstStyle/>
          <a:p>
            <a:pPr lvl="0"/>
            <a:endParaRPr lang="en-US"/>
          </a:p>
        </p:txBody>
      </p:sp>
      <p:sp>
        <p:nvSpPr>
          <p:cNvPr id="27" name="Content Placeholder 17">
            <a:extLst>
              <a:ext uri="{FF2B5EF4-FFF2-40B4-BE49-F238E27FC236}">
                <a16:creationId xmlns:a16="http://schemas.microsoft.com/office/drawing/2014/main" id="{6EA6D844-5ADB-5D22-4ABC-811CF10FCC24}"/>
              </a:ext>
            </a:extLst>
          </p:cNvPr>
          <p:cNvSpPr>
            <a:spLocks noGrp="1"/>
          </p:cNvSpPr>
          <p:nvPr>
            <p:ph sz="quarter" idx="32"/>
          </p:nvPr>
        </p:nvSpPr>
        <p:spPr>
          <a:xfrm>
            <a:off x="3489325" y="5627666"/>
            <a:ext cx="1581150" cy="625475"/>
          </a:xfrm>
        </p:spPr>
        <p:txBody>
          <a:bodyPr/>
          <a:lstStyle/>
          <a:p>
            <a:pPr lvl="0"/>
            <a:endParaRPr lang="en-US"/>
          </a:p>
        </p:txBody>
      </p:sp>
      <p:sp>
        <p:nvSpPr>
          <p:cNvPr id="28" name="Content Placeholder 27">
            <a:extLst>
              <a:ext uri="{FF2B5EF4-FFF2-40B4-BE49-F238E27FC236}">
                <a16:creationId xmlns:a16="http://schemas.microsoft.com/office/drawing/2014/main" id="{CB198843-7ADD-78D3-5AAA-211529093B02}"/>
              </a:ext>
            </a:extLst>
          </p:cNvPr>
          <p:cNvSpPr>
            <a:spLocks noGrp="1"/>
          </p:cNvSpPr>
          <p:nvPr>
            <p:ph sz="quarter" idx="33"/>
          </p:nvPr>
        </p:nvSpPr>
        <p:spPr>
          <a:xfrm>
            <a:off x="5356225" y="5627689"/>
            <a:ext cx="2003425" cy="666432"/>
          </a:xfrm>
        </p:spPr>
        <p:txBody>
          <a:bodyPr/>
          <a:lstStyle/>
          <a:p>
            <a:pPr lvl="0"/>
            <a:endParaRPr lang="en-US"/>
          </a:p>
        </p:txBody>
      </p:sp>
    </p:spTree>
    <p:extLst>
      <p:ext uri="{BB962C8B-B14F-4D97-AF65-F5344CB8AC3E}">
        <p14:creationId xmlns:p14="http://schemas.microsoft.com/office/powerpoint/2010/main" val="19164450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7BBA5EDC-D7B3-8A0C-458E-C761963F3130}"/>
              </a:ext>
            </a:extLst>
          </p:cNvPr>
          <p:cNvSpPr>
            <a:spLocks noGrp="1"/>
          </p:cNvSpPr>
          <p:nvPr>
            <p:ph sz="quarter" idx="11"/>
          </p:nvPr>
        </p:nvSpPr>
        <p:spPr>
          <a:xfrm>
            <a:off x="633413" y="2103438"/>
            <a:ext cx="3694747" cy="715962"/>
          </a:xfrm>
        </p:spPr>
        <p:txBody>
          <a:bodyPr/>
          <a:lstStyle/>
          <a:p>
            <a:pPr lvl="0"/>
            <a:endParaRPr lang="en-US"/>
          </a:p>
        </p:txBody>
      </p:sp>
      <p:sp>
        <p:nvSpPr>
          <p:cNvPr id="6" name="Content Placeholder 2">
            <a:extLst>
              <a:ext uri="{FF2B5EF4-FFF2-40B4-BE49-F238E27FC236}">
                <a16:creationId xmlns:a16="http://schemas.microsoft.com/office/drawing/2014/main" id="{AB007C76-559B-7B97-9D0D-628E60782502}"/>
              </a:ext>
            </a:extLst>
          </p:cNvPr>
          <p:cNvSpPr>
            <a:spLocks noGrp="1"/>
          </p:cNvSpPr>
          <p:nvPr>
            <p:ph sz="quarter" idx="12"/>
          </p:nvPr>
        </p:nvSpPr>
        <p:spPr>
          <a:xfrm>
            <a:off x="633413" y="3017520"/>
            <a:ext cx="3694747" cy="2840095"/>
          </a:xfrm>
        </p:spPr>
        <p:txBody>
          <a:bodyPr/>
          <a:lstStyle/>
          <a:p>
            <a:pPr lvl="0"/>
            <a:endParaRPr lang="en-US"/>
          </a:p>
        </p:txBody>
      </p:sp>
      <p:sp>
        <p:nvSpPr>
          <p:cNvPr id="7" name="Content Placeholder 2">
            <a:extLst>
              <a:ext uri="{FF2B5EF4-FFF2-40B4-BE49-F238E27FC236}">
                <a16:creationId xmlns:a16="http://schemas.microsoft.com/office/drawing/2014/main" id="{02FDFA20-57DE-EAF4-3CAD-C596BAABE1F7}"/>
              </a:ext>
            </a:extLst>
          </p:cNvPr>
          <p:cNvSpPr>
            <a:spLocks noGrp="1"/>
          </p:cNvSpPr>
          <p:nvPr>
            <p:ph sz="quarter" idx="13"/>
          </p:nvPr>
        </p:nvSpPr>
        <p:spPr>
          <a:xfrm>
            <a:off x="5875973" y="2103438"/>
            <a:ext cx="3694747" cy="715962"/>
          </a:xfrm>
        </p:spPr>
        <p:txBody>
          <a:bodyPr/>
          <a:lstStyle/>
          <a:p>
            <a:pPr lvl="0"/>
            <a:endParaRPr lang="en-US"/>
          </a:p>
        </p:txBody>
      </p:sp>
      <p:sp>
        <p:nvSpPr>
          <p:cNvPr id="8" name="Content Placeholder 2">
            <a:extLst>
              <a:ext uri="{FF2B5EF4-FFF2-40B4-BE49-F238E27FC236}">
                <a16:creationId xmlns:a16="http://schemas.microsoft.com/office/drawing/2014/main" id="{8F20C4FF-7C0F-8F3B-0E08-EA62BC344F40}"/>
              </a:ext>
            </a:extLst>
          </p:cNvPr>
          <p:cNvSpPr>
            <a:spLocks noGrp="1"/>
          </p:cNvSpPr>
          <p:nvPr>
            <p:ph sz="quarter" idx="14"/>
          </p:nvPr>
        </p:nvSpPr>
        <p:spPr>
          <a:xfrm>
            <a:off x="5875973" y="3017520"/>
            <a:ext cx="3694747" cy="2840095"/>
          </a:xfrm>
        </p:spPr>
        <p:txBody>
          <a:bodyPr/>
          <a:lstStyle/>
          <a:p>
            <a:pPr lvl="0"/>
            <a:endParaRPr lang="en-US"/>
          </a:p>
        </p:txBody>
      </p:sp>
      <p:sp>
        <p:nvSpPr>
          <p:cNvPr id="10" name="Content Placeholder 9">
            <a:extLst>
              <a:ext uri="{FF2B5EF4-FFF2-40B4-BE49-F238E27FC236}">
                <a16:creationId xmlns:a16="http://schemas.microsoft.com/office/drawing/2014/main" id="{69A86FBD-CF9A-BF87-48E8-AA1C710D5DA4}"/>
              </a:ext>
            </a:extLst>
          </p:cNvPr>
          <p:cNvSpPr>
            <a:spLocks noGrp="1"/>
          </p:cNvSpPr>
          <p:nvPr>
            <p:ph sz="quarter" idx="15"/>
          </p:nvPr>
        </p:nvSpPr>
        <p:spPr>
          <a:xfrm>
            <a:off x="592138" y="6218238"/>
            <a:ext cx="10791825" cy="457200"/>
          </a:xfrm>
        </p:spPr>
        <p:txBody>
          <a:bodyPr/>
          <a:lstStyle/>
          <a:p>
            <a:pPr lvl="0"/>
            <a:endParaRPr lang="en-US"/>
          </a:p>
        </p:txBody>
      </p:sp>
    </p:spTree>
    <p:extLst>
      <p:ext uri="{BB962C8B-B14F-4D97-AF65-F5344CB8AC3E}">
        <p14:creationId xmlns:p14="http://schemas.microsoft.com/office/powerpoint/2010/main" val="330047319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0AB830EC-C2D6-E3D1-2898-45447BD9BF4C}"/>
              </a:ext>
            </a:extLst>
          </p:cNvPr>
          <p:cNvSpPr>
            <a:spLocks noGrp="1"/>
          </p:cNvSpPr>
          <p:nvPr>
            <p:ph sz="quarter" idx="11"/>
          </p:nvPr>
        </p:nvSpPr>
        <p:spPr>
          <a:xfrm>
            <a:off x="592139" y="3673475"/>
            <a:ext cx="2638742" cy="669925"/>
          </a:xfrm>
        </p:spPr>
        <p:txBody>
          <a:bodyPr/>
          <a:lstStyle/>
          <a:p>
            <a:pPr lvl="0"/>
            <a:endParaRPr lang="en-US"/>
          </a:p>
        </p:txBody>
      </p:sp>
      <p:sp>
        <p:nvSpPr>
          <p:cNvPr id="6" name="Content Placeholder 2">
            <a:extLst>
              <a:ext uri="{FF2B5EF4-FFF2-40B4-BE49-F238E27FC236}">
                <a16:creationId xmlns:a16="http://schemas.microsoft.com/office/drawing/2014/main" id="{2D1E967A-55EE-0321-D5AD-7A8734C10542}"/>
              </a:ext>
            </a:extLst>
          </p:cNvPr>
          <p:cNvSpPr>
            <a:spLocks noGrp="1"/>
          </p:cNvSpPr>
          <p:nvPr>
            <p:ph sz="quarter" idx="12"/>
          </p:nvPr>
        </p:nvSpPr>
        <p:spPr>
          <a:xfrm>
            <a:off x="592139" y="4694555"/>
            <a:ext cx="2638742" cy="669925"/>
          </a:xfrm>
        </p:spPr>
        <p:txBody>
          <a:bodyPr/>
          <a:lstStyle/>
          <a:p>
            <a:pPr lvl="0"/>
            <a:endParaRPr lang="en-US"/>
          </a:p>
        </p:txBody>
      </p:sp>
      <p:sp>
        <p:nvSpPr>
          <p:cNvPr id="7" name="Content Placeholder 2">
            <a:extLst>
              <a:ext uri="{FF2B5EF4-FFF2-40B4-BE49-F238E27FC236}">
                <a16:creationId xmlns:a16="http://schemas.microsoft.com/office/drawing/2014/main" id="{44B433A8-16BC-AB65-B68F-14137406591D}"/>
              </a:ext>
            </a:extLst>
          </p:cNvPr>
          <p:cNvSpPr>
            <a:spLocks noGrp="1"/>
          </p:cNvSpPr>
          <p:nvPr>
            <p:ph sz="quarter" idx="13"/>
          </p:nvPr>
        </p:nvSpPr>
        <p:spPr>
          <a:xfrm>
            <a:off x="3731579" y="3673475"/>
            <a:ext cx="2638742" cy="669925"/>
          </a:xfrm>
        </p:spPr>
        <p:txBody>
          <a:bodyPr/>
          <a:lstStyle/>
          <a:p>
            <a:pPr lvl="0"/>
            <a:endParaRPr lang="en-US"/>
          </a:p>
        </p:txBody>
      </p:sp>
      <p:sp>
        <p:nvSpPr>
          <p:cNvPr id="8" name="Content Placeholder 2">
            <a:extLst>
              <a:ext uri="{FF2B5EF4-FFF2-40B4-BE49-F238E27FC236}">
                <a16:creationId xmlns:a16="http://schemas.microsoft.com/office/drawing/2014/main" id="{024CE525-3634-433B-7E47-E1275598CCE6}"/>
              </a:ext>
            </a:extLst>
          </p:cNvPr>
          <p:cNvSpPr>
            <a:spLocks noGrp="1"/>
          </p:cNvSpPr>
          <p:nvPr>
            <p:ph sz="quarter" idx="14"/>
          </p:nvPr>
        </p:nvSpPr>
        <p:spPr>
          <a:xfrm>
            <a:off x="3731579" y="4694555"/>
            <a:ext cx="2638742" cy="669925"/>
          </a:xfrm>
        </p:spPr>
        <p:txBody>
          <a:bodyPr/>
          <a:lstStyle/>
          <a:p>
            <a:pPr lvl="0"/>
            <a:endParaRPr lang="en-US"/>
          </a:p>
        </p:txBody>
      </p:sp>
      <p:sp>
        <p:nvSpPr>
          <p:cNvPr id="9" name="Content Placeholder 2">
            <a:extLst>
              <a:ext uri="{FF2B5EF4-FFF2-40B4-BE49-F238E27FC236}">
                <a16:creationId xmlns:a16="http://schemas.microsoft.com/office/drawing/2014/main" id="{F3562114-A64C-6870-6586-7B56FC589480}"/>
              </a:ext>
            </a:extLst>
          </p:cNvPr>
          <p:cNvSpPr>
            <a:spLocks noGrp="1"/>
          </p:cNvSpPr>
          <p:nvPr>
            <p:ph sz="quarter" idx="15"/>
          </p:nvPr>
        </p:nvSpPr>
        <p:spPr>
          <a:xfrm>
            <a:off x="7343459" y="3673475"/>
            <a:ext cx="2638742" cy="669925"/>
          </a:xfrm>
        </p:spPr>
        <p:txBody>
          <a:bodyPr/>
          <a:lstStyle/>
          <a:p>
            <a:pPr lvl="0"/>
            <a:endParaRPr lang="en-US"/>
          </a:p>
        </p:txBody>
      </p:sp>
      <p:sp>
        <p:nvSpPr>
          <p:cNvPr id="10" name="Content Placeholder 2">
            <a:extLst>
              <a:ext uri="{FF2B5EF4-FFF2-40B4-BE49-F238E27FC236}">
                <a16:creationId xmlns:a16="http://schemas.microsoft.com/office/drawing/2014/main" id="{3BB35327-8FB7-31B7-B8D9-3959D5B1733A}"/>
              </a:ext>
            </a:extLst>
          </p:cNvPr>
          <p:cNvSpPr>
            <a:spLocks noGrp="1"/>
          </p:cNvSpPr>
          <p:nvPr>
            <p:ph sz="quarter" idx="16"/>
          </p:nvPr>
        </p:nvSpPr>
        <p:spPr>
          <a:xfrm>
            <a:off x="7343459" y="4694555"/>
            <a:ext cx="2638742" cy="669925"/>
          </a:xfrm>
        </p:spPr>
        <p:txBody>
          <a:bodyPr/>
          <a:lstStyle/>
          <a:p>
            <a:pPr lvl="0"/>
            <a:endParaRPr lang="en-US"/>
          </a:p>
        </p:txBody>
      </p:sp>
    </p:spTree>
    <p:extLst>
      <p:ext uri="{BB962C8B-B14F-4D97-AF65-F5344CB8AC3E}">
        <p14:creationId xmlns:p14="http://schemas.microsoft.com/office/powerpoint/2010/main" val="292911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1434369"/>
            <a:ext cx="11123257" cy="2773647"/>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01300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4422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2_Two Column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3C828-F234-49BB-9018-AE07D45AF496}"/>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4240349" cy="2231380"/>
          </a:xfrm>
        </p:spPr>
        <p:txBody>
          <a:bodyPr wrap="square">
            <a:spAutoFit/>
          </a:bodyPr>
          <a:lstStyle>
            <a:lvl1pPr marL="0" indent="0">
              <a:spcBef>
                <a:spcPts val="1223"/>
              </a:spcBef>
              <a:spcAft>
                <a:spcPts val="600"/>
              </a:spcAft>
              <a:buClr>
                <a:schemeClr val="tx1"/>
              </a:buClr>
              <a:buFont typeface="Wingdings" panose="05000000000000000000" pitchFamily="2" charset="2"/>
              <a:buNone/>
              <a:defRPr sz="2800" b="0">
                <a:latin typeface="+mj-lt"/>
                <a:cs typeface="Segoe UI Semilight" panose="020B04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507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Tree>
    <p:extLst>
      <p:ext uri="{BB962C8B-B14F-4D97-AF65-F5344CB8AC3E}">
        <p14:creationId xmlns:p14="http://schemas.microsoft.com/office/powerpoint/2010/main" val="544483482"/>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55469"/>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8330A4B-0CD4-2458-592F-254A50624A37}"/>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89624724"/>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6A7E4C07-9D8A-38B6-8E2D-CF244A34EDDB}"/>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08760999"/>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print">
            <a:alphaModFix amt="45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44356394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4" name="Freeform: Shape 3">
            <a:extLst>
              <a:ext uri="{FF2B5EF4-FFF2-40B4-BE49-F238E27FC236}">
                <a16:creationId xmlns:a16="http://schemas.microsoft.com/office/drawing/2014/main" id="{2EFE5730-4126-BC28-4769-3A62953F5364}"/>
              </a:ext>
              <a:ext uri="{C183D7F6-B498-43B3-948B-1728B52AA6E4}">
                <adec:decorative xmlns:adec="http://schemas.microsoft.com/office/drawing/2017/decorative" val="1"/>
              </a:ext>
            </a:extLst>
          </p:cNvPr>
          <p:cNvSpPr/>
          <p:nvPr userDrawn="1"/>
        </p:nvSpPr>
        <p:spPr>
          <a:xfrm>
            <a:off x="6348336" y="2271306"/>
            <a:ext cx="5396227" cy="149056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R="0" lvl="0" indent="0" defTabSz="711200" fontAlgn="auto">
              <a:lnSpc>
                <a:spcPct val="90000"/>
              </a:lnSpc>
              <a:spcBef>
                <a:spcPct val="0"/>
              </a:spcBef>
              <a:spcAft>
                <a:spcPct val="35000"/>
              </a:spcAft>
              <a:buClrTx/>
              <a:buSzTx/>
              <a:buFontTx/>
              <a:buNone/>
              <a:tabLst/>
              <a:defRPr/>
            </a:pPr>
            <a:endParaRPr lang="en-US" sz="1400">
              <a:ea typeface="+mn-lt"/>
              <a:cs typeface="+mn-lt"/>
            </a:endParaRPr>
          </a:p>
        </p:txBody>
      </p:sp>
      <p:sp>
        <p:nvSpPr>
          <p:cNvPr id="5" name="Rectangle 4">
            <a:extLst>
              <a:ext uri="{FF2B5EF4-FFF2-40B4-BE49-F238E27FC236}">
                <a16:creationId xmlns:a16="http://schemas.microsoft.com/office/drawing/2014/main" id="{AE21D28E-960E-3040-637A-3D5D66611B25}"/>
              </a:ext>
              <a:ext uri="{C183D7F6-B498-43B3-948B-1728B52AA6E4}">
                <adec:decorative xmlns:adec="http://schemas.microsoft.com/office/drawing/2017/decorative" val="1"/>
              </a:ext>
            </a:extLst>
          </p:cNvPr>
          <p:cNvSpPr/>
          <p:nvPr userDrawn="1"/>
        </p:nvSpPr>
        <p:spPr>
          <a:xfrm>
            <a:off x="5110868" y="2271306"/>
            <a:ext cx="1355056" cy="149056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6" name="Freeform: Shape 5">
            <a:extLst>
              <a:ext uri="{FF2B5EF4-FFF2-40B4-BE49-F238E27FC236}">
                <a16:creationId xmlns:a16="http://schemas.microsoft.com/office/drawing/2014/main" id="{FAC3C290-3E5E-7296-2C36-D52B9021BC13}"/>
              </a:ext>
              <a:ext uri="{C183D7F6-B498-43B3-948B-1728B52AA6E4}">
                <adec:decorative xmlns:adec="http://schemas.microsoft.com/office/drawing/2017/decorative" val="1"/>
              </a:ext>
            </a:extLst>
          </p:cNvPr>
          <p:cNvSpPr/>
          <p:nvPr userDrawn="1"/>
        </p:nvSpPr>
        <p:spPr>
          <a:xfrm>
            <a:off x="6348337" y="4219737"/>
            <a:ext cx="5460350" cy="149056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defTabSz="711200">
              <a:lnSpc>
                <a:spcPct val="90000"/>
              </a:lnSpc>
              <a:spcBef>
                <a:spcPct val="0"/>
              </a:spcBef>
              <a:spcAft>
                <a:spcPct val="35000"/>
              </a:spcAft>
              <a:defRPr/>
            </a:pPr>
            <a:endParaRPr lang="en-US" sz="1400">
              <a:ea typeface="+mn-lt"/>
              <a:cs typeface="+mn-lt"/>
            </a:endParaRPr>
          </a:p>
        </p:txBody>
      </p:sp>
      <p:sp>
        <p:nvSpPr>
          <p:cNvPr id="7" name="Rectangle 6">
            <a:extLst>
              <a:ext uri="{FF2B5EF4-FFF2-40B4-BE49-F238E27FC236}">
                <a16:creationId xmlns:a16="http://schemas.microsoft.com/office/drawing/2014/main" id="{265A46E3-1EAE-802D-921F-94CCDA7C961E}"/>
              </a:ext>
              <a:ext uri="{C183D7F6-B498-43B3-948B-1728B52AA6E4}">
                <adec:decorative xmlns:adec="http://schemas.microsoft.com/office/drawing/2017/decorative" val="1"/>
              </a:ext>
            </a:extLst>
          </p:cNvPr>
          <p:cNvSpPr/>
          <p:nvPr userDrawn="1"/>
        </p:nvSpPr>
        <p:spPr>
          <a:xfrm>
            <a:off x="5110869" y="4219737"/>
            <a:ext cx="1355056" cy="149056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11" name="Content Placeholder 10">
            <a:extLst>
              <a:ext uri="{FF2B5EF4-FFF2-40B4-BE49-F238E27FC236}">
                <a16:creationId xmlns:a16="http://schemas.microsoft.com/office/drawing/2014/main" id="{7CF5CA3D-B7D4-8C07-3F97-A722C289F51F}"/>
              </a:ext>
            </a:extLst>
          </p:cNvPr>
          <p:cNvSpPr>
            <a:spLocks noGrp="1"/>
          </p:cNvSpPr>
          <p:nvPr>
            <p:ph sz="quarter" idx="10"/>
          </p:nvPr>
        </p:nvSpPr>
        <p:spPr>
          <a:xfrm>
            <a:off x="6704252" y="1894343"/>
            <a:ext cx="4749800" cy="1120775"/>
          </a:xfrm>
        </p:spPr>
        <p:txBody>
          <a:bodyPr/>
          <a:lstStyle/>
          <a:p>
            <a:pPr lvl="0"/>
            <a:endParaRPr lang="en-US"/>
          </a:p>
        </p:txBody>
      </p:sp>
      <p:sp>
        <p:nvSpPr>
          <p:cNvPr id="12" name="Content Placeholder 10">
            <a:extLst>
              <a:ext uri="{FF2B5EF4-FFF2-40B4-BE49-F238E27FC236}">
                <a16:creationId xmlns:a16="http://schemas.microsoft.com/office/drawing/2014/main" id="{D08C8D0B-8DCF-E2B1-F56B-9357D8901001}"/>
              </a:ext>
            </a:extLst>
          </p:cNvPr>
          <p:cNvSpPr>
            <a:spLocks noGrp="1"/>
          </p:cNvSpPr>
          <p:nvPr>
            <p:ph sz="quarter" idx="11"/>
          </p:nvPr>
        </p:nvSpPr>
        <p:spPr>
          <a:xfrm>
            <a:off x="6704251" y="3269446"/>
            <a:ext cx="4749800" cy="1120775"/>
          </a:xfrm>
        </p:spPr>
        <p:txBody>
          <a:bodyPr/>
          <a:lstStyle/>
          <a:p>
            <a:pPr lvl="0"/>
            <a:endParaRPr lang="en-US"/>
          </a:p>
        </p:txBody>
      </p:sp>
    </p:spTree>
    <p:extLst>
      <p:ext uri="{BB962C8B-B14F-4D97-AF65-F5344CB8AC3E}">
        <p14:creationId xmlns:p14="http://schemas.microsoft.com/office/powerpoint/2010/main" val="1748199532"/>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68190356"/>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CC79355E-A3DD-087B-C880-34180331EE32}"/>
              </a:ext>
              <a:ext uri="{C183D7F6-B498-43B3-948B-1728B52AA6E4}">
                <adec:decorative xmlns:adec="http://schemas.microsoft.com/office/drawing/2017/decorative" val="1"/>
              </a:ext>
            </a:extLst>
          </p:cNvPr>
          <p:cNvSpPr txBox="1">
            <a:spLocks/>
          </p:cNvSpPr>
          <p:nvPr userDrawn="1"/>
        </p:nvSpPr>
        <p:spPr>
          <a:xfrm>
            <a:off x="5036645" y="1170780"/>
            <a:ext cx="2895988" cy="1267619"/>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509A188D-F8F9-4110-460B-D4C0BF79F012}"/>
              </a:ext>
              <a:ext uri="{C183D7F6-B498-43B3-948B-1728B52AA6E4}">
                <adec:decorative xmlns:adec="http://schemas.microsoft.com/office/drawing/2017/decorative" val="1"/>
              </a:ext>
            </a:extLst>
          </p:cNvPr>
          <p:cNvSpPr txBox="1"/>
          <p:nvPr userDrawn="1"/>
        </p:nvSpPr>
        <p:spPr>
          <a:xfrm>
            <a:off x="8634599" y="1170780"/>
            <a:ext cx="2934087" cy="1267619"/>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000">
                <a:solidFill>
                  <a:schemeClr val="accent1"/>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C92E43DB-21BE-B672-5450-74D6BA747720}"/>
              </a:ext>
              <a:ext uri="{C183D7F6-B498-43B3-948B-1728B52AA6E4}">
                <adec:decorative xmlns:adec="http://schemas.microsoft.com/office/drawing/2017/decorative" val="1"/>
              </a:ext>
            </a:extLst>
          </p:cNvPr>
          <p:cNvSpPr txBox="1"/>
          <p:nvPr userDrawn="1"/>
        </p:nvSpPr>
        <p:spPr>
          <a:xfrm>
            <a:off x="5036645" y="4700745"/>
            <a:ext cx="2895988" cy="1373989"/>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000">
                <a:solidFill>
                  <a:schemeClr val="accent1"/>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8" name="Content Placeholder 4">
            <a:extLst>
              <a:ext uri="{FF2B5EF4-FFF2-40B4-BE49-F238E27FC236}">
                <a16:creationId xmlns:a16="http://schemas.microsoft.com/office/drawing/2014/main" id="{6CD1B723-6329-D070-819F-271FB381EACA}"/>
              </a:ext>
              <a:ext uri="{C183D7F6-B498-43B3-948B-1728B52AA6E4}">
                <adec:decorative xmlns:adec="http://schemas.microsoft.com/office/drawing/2017/decorative" val="1"/>
              </a:ext>
            </a:extLst>
          </p:cNvPr>
          <p:cNvSpPr txBox="1">
            <a:spLocks/>
          </p:cNvSpPr>
          <p:nvPr userDrawn="1"/>
        </p:nvSpPr>
        <p:spPr>
          <a:xfrm>
            <a:off x="8672698" y="4700745"/>
            <a:ext cx="2895988" cy="1373989"/>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9" name="Speech Bubble: Rectangle with Corners Rounded 8">
            <a:extLst>
              <a:ext uri="{FF2B5EF4-FFF2-40B4-BE49-F238E27FC236}">
                <a16:creationId xmlns:a16="http://schemas.microsoft.com/office/drawing/2014/main" id="{49318431-530E-C181-DC94-2D99C5D25ABC}"/>
              </a:ext>
              <a:ext uri="{C183D7F6-B498-43B3-948B-1728B52AA6E4}">
                <adec:decorative xmlns:adec="http://schemas.microsoft.com/office/drawing/2017/decorative" val="1"/>
              </a:ext>
            </a:extLst>
          </p:cNvPr>
          <p:cNvSpPr/>
          <p:nvPr userDrawn="1"/>
        </p:nvSpPr>
        <p:spPr bwMode="auto">
          <a:xfrm>
            <a:off x="6362702" y="2680934"/>
            <a:ext cx="3943348" cy="1820273"/>
          </a:xfrm>
          <a:prstGeom prst="wedgeRoundRectCallout">
            <a:avLst>
              <a:gd name="adj1" fmla="val 58039"/>
              <a:gd name="adj2" fmla="val -59381"/>
              <a:gd name="adj3" fmla="val 166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Content Placeholder 10">
            <a:extLst>
              <a:ext uri="{FF2B5EF4-FFF2-40B4-BE49-F238E27FC236}">
                <a16:creationId xmlns:a16="http://schemas.microsoft.com/office/drawing/2014/main" id="{7966D845-22CC-3785-2635-E52F2E065AFA}"/>
              </a:ext>
            </a:extLst>
          </p:cNvPr>
          <p:cNvSpPr>
            <a:spLocks noGrp="1"/>
          </p:cNvSpPr>
          <p:nvPr>
            <p:ph sz="quarter" idx="11"/>
          </p:nvPr>
        </p:nvSpPr>
        <p:spPr>
          <a:xfrm>
            <a:off x="5192486" y="1284514"/>
            <a:ext cx="2601685" cy="1018949"/>
          </a:xfrm>
        </p:spPr>
        <p:txBody>
          <a:bodyPr/>
          <a:lstStyle/>
          <a:p>
            <a:pPr lvl="0"/>
            <a:endParaRPr lang="en-US"/>
          </a:p>
        </p:txBody>
      </p:sp>
      <p:sp>
        <p:nvSpPr>
          <p:cNvPr id="12" name="Content Placeholder 10">
            <a:extLst>
              <a:ext uri="{FF2B5EF4-FFF2-40B4-BE49-F238E27FC236}">
                <a16:creationId xmlns:a16="http://schemas.microsoft.com/office/drawing/2014/main" id="{65ED83EA-8DB7-E9A4-C654-164A1458FC5C}"/>
              </a:ext>
            </a:extLst>
          </p:cNvPr>
          <p:cNvSpPr>
            <a:spLocks noGrp="1"/>
          </p:cNvSpPr>
          <p:nvPr>
            <p:ph sz="quarter" idx="12"/>
          </p:nvPr>
        </p:nvSpPr>
        <p:spPr>
          <a:xfrm>
            <a:off x="5192486" y="4878264"/>
            <a:ext cx="2601685" cy="1018949"/>
          </a:xfrm>
        </p:spPr>
        <p:txBody>
          <a:bodyPr/>
          <a:lstStyle/>
          <a:p>
            <a:pPr lvl="0"/>
            <a:endParaRPr lang="en-US"/>
          </a:p>
        </p:txBody>
      </p:sp>
      <p:sp>
        <p:nvSpPr>
          <p:cNvPr id="13" name="Content Placeholder 10">
            <a:extLst>
              <a:ext uri="{FF2B5EF4-FFF2-40B4-BE49-F238E27FC236}">
                <a16:creationId xmlns:a16="http://schemas.microsoft.com/office/drawing/2014/main" id="{6083A6D7-D5B1-AA59-0F3F-90BA003FD066}"/>
              </a:ext>
            </a:extLst>
          </p:cNvPr>
          <p:cNvSpPr>
            <a:spLocks noGrp="1"/>
          </p:cNvSpPr>
          <p:nvPr>
            <p:ph sz="quarter" idx="13"/>
          </p:nvPr>
        </p:nvSpPr>
        <p:spPr>
          <a:xfrm>
            <a:off x="6631790" y="2866507"/>
            <a:ext cx="3481039" cy="1520436"/>
          </a:xfrm>
        </p:spPr>
        <p:txBody>
          <a:bodyPr/>
          <a:lstStyle/>
          <a:p>
            <a:pPr lvl="0"/>
            <a:endParaRPr lang="en-US"/>
          </a:p>
        </p:txBody>
      </p:sp>
      <p:sp>
        <p:nvSpPr>
          <p:cNvPr id="14" name="Content Placeholder 10">
            <a:extLst>
              <a:ext uri="{FF2B5EF4-FFF2-40B4-BE49-F238E27FC236}">
                <a16:creationId xmlns:a16="http://schemas.microsoft.com/office/drawing/2014/main" id="{50A87B79-E031-2EB1-910A-86DD7B1A00DB}"/>
              </a:ext>
            </a:extLst>
          </p:cNvPr>
          <p:cNvSpPr>
            <a:spLocks noGrp="1"/>
          </p:cNvSpPr>
          <p:nvPr>
            <p:ph sz="quarter" idx="14"/>
          </p:nvPr>
        </p:nvSpPr>
        <p:spPr>
          <a:xfrm>
            <a:off x="8800799" y="1295114"/>
            <a:ext cx="2601685" cy="1018949"/>
          </a:xfrm>
        </p:spPr>
        <p:txBody>
          <a:bodyPr/>
          <a:lstStyle/>
          <a:p>
            <a:pPr lvl="0"/>
            <a:endParaRPr lang="en-US"/>
          </a:p>
        </p:txBody>
      </p:sp>
      <p:sp>
        <p:nvSpPr>
          <p:cNvPr id="15" name="Content Placeholder 10">
            <a:extLst>
              <a:ext uri="{FF2B5EF4-FFF2-40B4-BE49-F238E27FC236}">
                <a16:creationId xmlns:a16="http://schemas.microsoft.com/office/drawing/2014/main" id="{5A902BAB-9710-61E0-46AC-30210C43BD96}"/>
              </a:ext>
            </a:extLst>
          </p:cNvPr>
          <p:cNvSpPr>
            <a:spLocks noGrp="1"/>
          </p:cNvSpPr>
          <p:nvPr>
            <p:ph sz="quarter" idx="15"/>
          </p:nvPr>
        </p:nvSpPr>
        <p:spPr>
          <a:xfrm>
            <a:off x="8819849" y="4878263"/>
            <a:ext cx="2601685" cy="1018949"/>
          </a:xfrm>
        </p:spPr>
        <p:txBody>
          <a:bodyPr/>
          <a:lstStyle/>
          <a:p>
            <a:pPr lvl="0"/>
            <a:endParaRPr lang="en-US"/>
          </a:p>
        </p:txBody>
      </p:sp>
    </p:spTree>
    <p:extLst>
      <p:ext uri="{BB962C8B-B14F-4D97-AF65-F5344CB8AC3E}">
        <p14:creationId xmlns:p14="http://schemas.microsoft.com/office/powerpoint/2010/main" val="1215079099"/>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Content Placeholder 4">
            <a:extLst>
              <a:ext uri="{FF2B5EF4-FFF2-40B4-BE49-F238E27FC236}">
                <a16:creationId xmlns:a16="http://schemas.microsoft.com/office/drawing/2014/main" id="{1625A95F-58DE-D7E7-3EB7-2C852CE4E427}"/>
              </a:ext>
              <a:ext uri="{C183D7F6-B498-43B3-948B-1728B52AA6E4}">
                <adec:decorative xmlns:adec="http://schemas.microsoft.com/office/drawing/2017/decorative" val="1"/>
              </a:ext>
            </a:extLst>
          </p:cNvPr>
          <p:cNvSpPr txBox="1">
            <a:spLocks/>
          </p:cNvSpPr>
          <p:nvPr userDrawn="1"/>
        </p:nvSpPr>
        <p:spPr>
          <a:xfrm>
            <a:off x="5036645" y="1170780"/>
            <a:ext cx="2895988" cy="1920240"/>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D497486E-9204-2CB9-CB50-BEB6F1CF6CF7}"/>
              </a:ext>
              <a:ext uri="{C183D7F6-B498-43B3-948B-1728B52AA6E4}">
                <adec:decorative xmlns:adec="http://schemas.microsoft.com/office/drawing/2017/decorative" val="1"/>
              </a:ext>
            </a:extLst>
          </p:cNvPr>
          <p:cNvSpPr txBox="1"/>
          <p:nvPr userDrawn="1"/>
        </p:nvSpPr>
        <p:spPr>
          <a:xfrm>
            <a:off x="8634599" y="1170780"/>
            <a:ext cx="2934087" cy="1920240"/>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000">
                <a:solidFill>
                  <a:schemeClr val="accent1"/>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BCA47A25-1A64-AE5F-F8E8-267563A77445}"/>
              </a:ext>
              <a:ext uri="{C183D7F6-B498-43B3-948B-1728B52AA6E4}">
                <adec:decorative xmlns:adec="http://schemas.microsoft.com/office/drawing/2017/decorative" val="1"/>
              </a:ext>
            </a:extLst>
          </p:cNvPr>
          <p:cNvSpPr txBox="1"/>
          <p:nvPr userDrawn="1"/>
        </p:nvSpPr>
        <p:spPr>
          <a:xfrm>
            <a:off x="5036645" y="3590693"/>
            <a:ext cx="2895988" cy="1920240"/>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000">
                <a:solidFill>
                  <a:schemeClr val="accent1"/>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10" name="Content Placeholder 4">
            <a:extLst>
              <a:ext uri="{FF2B5EF4-FFF2-40B4-BE49-F238E27FC236}">
                <a16:creationId xmlns:a16="http://schemas.microsoft.com/office/drawing/2014/main" id="{4CFB1C32-B7DB-4ADB-8C0B-A7A78A244018}"/>
              </a:ext>
              <a:ext uri="{C183D7F6-B498-43B3-948B-1728B52AA6E4}">
                <adec:decorative xmlns:adec="http://schemas.microsoft.com/office/drawing/2017/decorative" val="1"/>
              </a:ext>
            </a:extLst>
          </p:cNvPr>
          <p:cNvSpPr txBox="1">
            <a:spLocks/>
          </p:cNvSpPr>
          <p:nvPr userDrawn="1"/>
        </p:nvSpPr>
        <p:spPr>
          <a:xfrm>
            <a:off x="8672698" y="3590693"/>
            <a:ext cx="2895988" cy="1920240"/>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Tree>
    <p:extLst>
      <p:ext uri="{BB962C8B-B14F-4D97-AF65-F5344CB8AC3E}">
        <p14:creationId xmlns:p14="http://schemas.microsoft.com/office/powerpoint/2010/main" val="4115719385"/>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E03786C-76B6-0D92-0246-A9F4109F4DE8}"/>
              </a:ext>
              <a:ext uri="{C183D7F6-B498-43B3-948B-1728B52AA6E4}">
                <adec:decorative xmlns:adec="http://schemas.microsoft.com/office/drawing/2017/decorative" val="1"/>
              </a:ext>
            </a:extLst>
          </p:cNvPr>
          <p:cNvSpPr/>
          <p:nvPr userDrawn="1"/>
        </p:nvSpPr>
        <p:spPr bwMode="auto">
          <a:xfrm>
            <a:off x="5328375" y="0"/>
            <a:ext cx="6858000"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5BCEBBB8-B485-387C-BB79-9B785257A998}"/>
              </a:ext>
            </a:extLst>
          </p:cNvPr>
          <p:cNvSpPr>
            <a:spLocks noGrp="1"/>
          </p:cNvSpPr>
          <p:nvPr>
            <p:ph sz="quarter" idx="11"/>
          </p:nvPr>
        </p:nvSpPr>
        <p:spPr>
          <a:xfrm>
            <a:off x="5562601" y="212725"/>
            <a:ext cx="4297680" cy="640715"/>
          </a:xfrm>
        </p:spPr>
        <p:txBody>
          <a:bodyPr/>
          <a:lstStyle/>
          <a:p>
            <a:pPr lvl="0"/>
            <a:endParaRPr lang="en-US"/>
          </a:p>
        </p:txBody>
      </p:sp>
      <p:sp>
        <p:nvSpPr>
          <p:cNvPr id="8" name="Content Placeholder 6">
            <a:extLst>
              <a:ext uri="{FF2B5EF4-FFF2-40B4-BE49-F238E27FC236}">
                <a16:creationId xmlns:a16="http://schemas.microsoft.com/office/drawing/2014/main" id="{5C376D1F-8CCA-03ED-8634-54CBCA65256D}"/>
              </a:ext>
            </a:extLst>
          </p:cNvPr>
          <p:cNvSpPr>
            <a:spLocks noGrp="1"/>
          </p:cNvSpPr>
          <p:nvPr>
            <p:ph sz="quarter" idx="12"/>
          </p:nvPr>
        </p:nvSpPr>
        <p:spPr>
          <a:xfrm>
            <a:off x="5562601" y="1266721"/>
            <a:ext cx="4297680" cy="640715"/>
          </a:xfrm>
        </p:spPr>
        <p:txBody>
          <a:bodyPr/>
          <a:lstStyle/>
          <a:p>
            <a:pPr lvl="0"/>
            <a:endParaRPr lang="en-US"/>
          </a:p>
        </p:txBody>
      </p:sp>
      <p:sp>
        <p:nvSpPr>
          <p:cNvPr id="9" name="Content Placeholder 6">
            <a:extLst>
              <a:ext uri="{FF2B5EF4-FFF2-40B4-BE49-F238E27FC236}">
                <a16:creationId xmlns:a16="http://schemas.microsoft.com/office/drawing/2014/main" id="{D8F90498-8A57-0AB6-94F2-3EB21281E839}"/>
              </a:ext>
            </a:extLst>
          </p:cNvPr>
          <p:cNvSpPr>
            <a:spLocks noGrp="1"/>
          </p:cNvSpPr>
          <p:nvPr>
            <p:ph sz="quarter" idx="13"/>
          </p:nvPr>
        </p:nvSpPr>
        <p:spPr>
          <a:xfrm>
            <a:off x="5562601" y="2375004"/>
            <a:ext cx="4297680" cy="640715"/>
          </a:xfrm>
        </p:spPr>
        <p:txBody>
          <a:bodyPr/>
          <a:lstStyle/>
          <a:p>
            <a:pPr lvl="0"/>
            <a:endParaRPr lang="en-US"/>
          </a:p>
        </p:txBody>
      </p:sp>
      <p:sp>
        <p:nvSpPr>
          <p:cNvPr id="10" name="Content Placeholder 6">
            <a:extLst>
              <a:ext uri="{FF2B5EF4-FFF2-40B4-BE49-F238E27FC236}">
                <a16:creationId xmlns:a16="http://schemas.microsoft.com/office/drawing/2014/main" id="{79C035DE-EA3B-2A2F-228B-01153FA97E84}"/>
              </a:ext>
            </a:extLst>
          </p:cNvPr>
          <p:cNvSpPr>
            <a:spLocks noGrp="1"/>
          </p:cNvSpPr>
          <p:nvPr>
            <p:ph sz="quarter" idx="14"/>
          </p:nvPr>
        </p:nvSpPr>
        <p:spPr>
          <a:xfrm>
            <a:off x="5562601" y="3429000"/>
            <a:ext cx="4297680" cy="640715"/>
          </a:xfrm>
        </p:spPr>
        <p:txBody>
          <a:bodyPr/>
          <a:lstStyle/>
          <a:p>
            <a:pPr lvl="0"/>
            <a:endParaRPr lang="en-US"/>
          </a:p>
        </p:txBody>
      </p:sp>
      <p:sp>
        <p:nvSpPr>
          <p:cNvPr id="11" name="Content Placeholder 6">
            <a:extLst>
              <a:ext uri="{FF2B5EF4-FFF2-40B4-BE49-F238E27FC236}">
                <a16:creationId xmlns:a16="http://schemas.microsoft.com/office/drawing/2014/main" id="{0C8569F5-F0D8-F387-64AE-8CCA03F97538}"/>
              </a:ext>
            </a:extLst>
          </p:cNvPr>
          <p:cNvSpPr>
            <a:spLocks noGrp="1"/>
          </p:cNvSpPr>
          <p:nvPr>
            <p:ph sz="quarter" idx="15"/>
          </p:nvPr>
        </p:nvSpPr>
        <p:spPr>
          <a:xfrm>
            <a:off x="5562601" y="4482996"/>
            <a:ext cx="4297680" cy="640715"/>
          </a:xfrm>
        </p:spPr>
        <p:txBody>
          <a:bodyPr/>
          <a:lstStyle/>
          <a:p>
            <a:pPr lvl="0"/>
            <a:endParaRPr lang="en-US"/>
          </a:p>
        </p:txBody>
      </p:sp>
    </p:spTree>
    <p:extLst>
      <p:ext uri="{BB962C8B-B14F-4D97-AF65-F5344CB8AC3E}">
        <p14:creationId xmlns:p14="http://schemas.microsoft.com/office/powerpoint/2010/main" val="678625238"/>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DB9B208-D314-1B0A-ED47-9411FCF28E1F}"/>
              </a:ext>
              <a:ext uri="{C183D7F6-B498-43B3-948B-1728B52AA6E4}">
                <adec:decorative xmlns:adec="http://schemas.microsoft.com/office/drawing/2017/decorative" val="1"/>
              </a:ext>
            </a:extLst>
          </p:cNvPr>
          <p:cNvSpPr/>
          <p:nvPr userDrawn="1"/>
        </p:nvSpPr>
        <p:spPr bwMode="auto">
          <a:xfrm>
            <a:off x="5328375" y="0"/>
            <a:ext cx="6858000"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59380096"/>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48122613"/>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1ACB2E98-4ADD-B161-6F1E-0609C6094BE4}"/>
              </a:ext>
            </a:extLst>
          </p:cNvPr>
          <p:cNvSpPr>
            <a:spLocks noGrp="1"/>
          </p:cNvSpPr>
          <p:nvPr>
            <p:ph sz="quarter" idx="10"/>
          </p:nvPr>
        </p:nvSpPr>
        <p:spPr>
          <a:xfrm>
            <a:off x="6096000" y="1016000"/>
            <a:ext cx="4902200" cy="736600"/>
          </a:xfrm>
        </p:spPr>
        <p:txBody>
          <a:bodyPr/>
          <a:lstStyle/>
          <a:p>
            <a:pPr lvl="0"/>
            <a:endParaRPr lang="en-US"/>
          </a:p>
        </p:txBody>
      </p:sp>
      <p:sp>
        <p:nvSpPr>
          <p:cNvPr id="6" name="Content Placeholder 4">
            <a:extLst>
              <a:ext uri="{FF2B5EF4-FFF2-40B4-BE49-F238E27FC236}">
                <a16:creationId xmlns:a16="http://schemas.microsoft.com/office/drawing/2014/main" id="{73A49960-3312-40B8-45FC-F737F5146F5C}"/>
              </a:ext>
            </a:extLst>
          </p:cNvPr>
          <p:cNvSpPr>
            <a:spLocks noGrp="1"/>
          </p:cNvSpPr>
          <p:nvPr>
            <p:ph sz="quarter" idx="11"/>
          </p:nvPr>
        </p:nvSpPr>
        <p:spPr>
          <a:xfrm>
            <a:off x="6096000" y="1974505"/>
            <a:ext cx="4902200" cy="736600"/>
          </a:xfrm>
        </p:spPr>
        <p:txBody>
          <a:bodyPr/>
          <a:lstStyle/>
          <a:p>
            <a:pPr lvl="0"/>
            <a:endParaRPr lang="en-US"/>
          </a:p>
        </p:txBody>
      </p:sp>
      <p:sp>
        <p:nvSpPr>
          <p:cNvPr id="7" name="Content Placeholder 4">
            <a:extLst>
              <a:ext uri="{FF2B5EF4-FFF2-40B4-BE49-F238E27FC236}">
                <a16:creationId xmlns:a16="http://schemas.microsoft.com/office/drawing/2014/main" id="{7E91D8E2-E69F-25BD-43B9-F3E0EF0CF238}"/>
              </a:ext>
            </a:extLst>
          </p:cNvPr>
          <p:cNvSpPr>
            <a:spLocks noGrp="1"/>
          </p:cNvSpPr>
          <p:nvPr>
            <p:ph sz="quarter" idx="12"/>
          </p:nvPr>
        </p:nvSpPr>
        <p:spPr>
          <a:xfrm>
            <a:off x="6096000" y="2910612"/>
            <a:ext cx="4902200" cy="736600"/>
          </a:xfrm>
        </p:spPr>
        <p:txBody>
          <a:bodyPr/>
          <a:lstStyle/>
          <a:p>
            <a:pPr lvl="0"/>
            <a:endParaRPr lang="en-US"/>
          </a:p>
        </p:txBody>
      </p:sp>
      <p:sp>
        <p:nvSpPr>
          <p:cNvPr id="8" name="Content Placeholder 4">
            <a:extLst>
              <a:ext uri="{FF2B5EF4-FFF2-40B4-BE49-F238E27FC236}">
                <a16:creationId xmlns:a16="http://schemas.microsoft.com/office/drawing/2014/main" id="{CBA09593-DFAE-D7CA-4E0E-F280D48D107F}"/>
              </a:ext>
            </a:extLst>
          </p:cNvPr>
          <p:cNvSpPr>
            <a:spLocks noGrp="1"/>
          </p:cNvSpPr>
          <p:nvPr>
            <p:ph sz="quarter" idx="13"/>
          </p:nvPr>
        </p:nvSpPr>
        <p:spPr>
          <a:xfrm>
            <a:off x="6096000" y="3869117"/>
            <a:ext cx="4902200" cy="736600"/>
          </a:xfrm>
        </p:spPr>
        <p:txBody>
          <a:bodyPr/>
          <a:lstStyle/>
          <a:p>
            <a:pPr lvl="0"/>
            <a:endParaRPr lang="en-US"/>
          </a:p>
        </p:txBody>
      </p:sp>
    </p:spTree>
    <p:extLst>
      <p:ext uri="{BB962C8B-B14F-4D97-AF65-F5344CB8AC3E}">
        <p14:creationId xmlns:p14="http://schemas.microsoft.com/office/powerpoint/2010/main" val="2416569840"/>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3D0D5EC1-0ACD-73EC-C569-BD0AE8557F11}"/>
              </a:ext>
            </a:extLst>
          </p:cNvPr>
          <p:cNvSpPr>
            <a:spLocks noGrp="1"/>
          </p:cNvSpPr>
          <p:nvPr>
            <p:ph sz="quarter" idx="10"/>
          </p:nvPr>
        </p:nvSpPr>
        <p:spPr>
          <a:xfrm>
            <a:off x="7023099" y="521231"/>
            <a:ext cx="4584700" cy="838200"/>
          </a:xfrm>
        </p:spPr>
        <p:txBody>
          <a:bodyPr/>
          <a:lstStyle/>
          <a:p>
            <a:pPr lvl="0"/>
            <a:endParaRPr lang="en-US"/>
          </a:p>
        </p:txBody>
      </p:sp>
      <p:sp>
        <p:nvSpPr>
          <p:cNvPr id="6" name="Content Placeholder 4">
            <a:extLst>
              <a:ext uri="{FF2B5EF4-FFF2-40B4-BE49-F238E27FC236}">
                <a16:creationId xmlns:a16="http://schemas.microsoft.com/office/drawing/2014/main" id="{BF64DFB8-90BD-F9C6-5DDB-5B3B1C99C8BC}"/>
              </a:ext>
            </a:extLst>
          </p:cNvPr>
          <p:cNvSpPr>
            <a:spLocks noGrp="1"/>
          </p:cNvSpPr>
          <p:nvPr>
            <p:ph sz="quarter" idx="11"/>
          </p:nvPr>
        </p:nvSpPr>
        <p:spPr>
          <a:xfrm>
            <a:off x="7023099" y="1753131"/>
            <a:ext cx="4584700" cy="838200"/>
          </a:xfrm>
        </p:spPr>
        <p:txBody>
          <a:bodyPr/>
          <a:lstStyle/>
          <a:p>
            <a:pPr lvl="0"/>
            <a:endParaRPr lang="en-US"/>
          </a:p>
        </p:txBody>
      </p:sp>
      <p:sp>
        <p:nvSpPr>
          <p:cNvPr id="7" name="Content Placeholder 4">
            <a:extLst>
              <a:ext uri="{FF2B5EF4-FFF2-40B4-BE49-F238E27FC236}">
                <a16:creationId xmlns:a16="http://schemas.microsoft.com/office/drawing/2014/main" id="{F0643309-4975-3859-F959-48B524236B73}"/>
              </a:ext>
            </a:extLst>
          </p:cNvPr>
          <p:cNvSpPr>
            <a:spLocks noGrp="1"/>
          </p:cNvSpPr>
          <p:nvPr>
            <p:ph sz="quarter" idx="12"/>
          </p:nvPr>
        </p:nvSpPr>
        <p:spPr>
          <a:xfrm>
            <a:off x="7023099" y="2985031"/>
            <a:ext cx="4584700" cy="838200"/>
          </a:xfrm>
        </p:spPr>
        <p:txBody>
          <a:bodyPr/>
          <a:lstStyle/>
          <a:p>
            <a:pPr lvl="0"/>
            <a:endParaRPr lang="en-US"/>
          </a:p>
        </p:txBody>
      </p:sp>
      <p:sp>
        <p:nvSpPr>
          <p:cNvPr id="8" name="Content Placeholder 4">
            <a:extLst>
              <a:ext uri="{FF2B5EF4-FFF2-40B4-BE49-F238E27FC236}">
                <a16:creationId xmlns:a16="http://schemas.microsoft.com/office/drawing/2014/main" id="{01B626ED-C2E9-4DDF-8B51-ABB6FC5D404A}"/>
              </a:ext>
            </a:extLst>
          </p:cNvPr>
          <p:cNvSpPr>
            <a:spLocks noGrp="1"/>
          </p:cNvSpPr>
          <p:nvPr>
            <p:ph sz="quarter" idx="13"/>
          </p:nvPr>
        </p:nvSpPr>
        <p:spPr>
          <a:xfrm>
            <a:off x="7023099" y="4216931"/>
            <a:ext cx="4584700" cy="838200"/>
          </a:xfrm>
        </p:spPr>
        <p:txBody>
          <a:bodyPr/>
          <a:lstStyle/>
          <a:p>
            <a:pPr lvl="0"/>
            <a:endParaRPr lang="en-US"/>
          </a:p>
        </p:txBody>
      </p:sp>
    </p:spTree>
    <p:extLst>
      <p:ext uri="{BB962C8B-B14F-4D97-AF65-F5344CB8AC3E}">
        <p14:creationId xmlns:p14="http://schemas.microsoft.com/office/powerpoint/2010/main" val="904002254"/>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D6FDEFE9-4AE9-53A4-D11F-91745E85AE29}"/>
              </a:ext>
            </a:extLst>
          </p:cNvPr>
          <p:cNvSpPr>
            <a:spLocks noGrp="1"/>
          </p:cNvSpPr>
          <p:nvPr>
            <p:ph sz="quarter" idx="10"/>
          </p:nvPr>
        </p:nvSpPr>
        <p:spPr>
          <a:xfrm>
            <a:off x="6324600" y="746125"/>
            <a:ext cx="5532438" cy="990600"/>
          </a:xfrm>
        </p:spPr>
        <p:txBody>
          <a:bodyPr/>
          <a:lstStyle/>
          <a:p>
            <a:pPr lvl="0"/>
            <a:endParaRPr lang="en-US"/>
          </a:p>
        </p:txBody>
      </p:sp>
      <p:sp>
        <p:nvSpPr>
          <p:cNvPr id="6" name="Content Placeholder 4">
            <a:extLst>
              <a:ext uri="{FF2B5EF4-FFF2-40B4-BE49-F238E27FC236}">
                <a16:creationId xmlns:a16="http://schemas.microsoft.com/office/drawing/2014/main" id="{DCBBD01D-D262-5BF4-3335-C01D8074B0AC}"/>
              </a:ext>
            </a:extLst>
          </p:cNvPr>
          <p:cNvSpPr>
            <a:spLocks noGrp="1"/>
          </p:cNvSpPr>
          <p:nvPr>
            <p:ph sz="quarter" idx="11"/>
          </p:nvPr>
        </p:nvSpPr>
        <p:spPr>
          <a:xfrm>
            <a:off x="6324600" y="2193925"/>
            <a:ext cx="5532438" cy="990600"/>
          </a:xfrm>
        </p:spPr>
        <p:txBody>
          <a:bodyPr/>
          <a:lstStyle/>
          <a:p>
            <a:pPr lvl="0"/>
            <a:endParaRPr lang="en-US"/>
          </a:p>
        </p:txBody>
      </p:sp>
      <p:sp>
        <p:nvSpPr>
          <p:cNvPr id="7" name="Content Placeholder 4">
            <a:extLst>
              <a:ext uri="{FF2B5EF4-FFF2-40B4-BE49-F238E27FC236}">
                <a16:creationId xmlns:a16="http://schemas.microsoft.com/office/drawing/2014/main" id="{02D1A862-782F-7EFC-E66B-5B8A6A75C623}"/>
              </a:ext>
            </a:extLst>
          </p:cNvPr>
          <p:cNvSpPr>
            <a:spLocks noGrp="1"/>
          </p:cNvSpPr>
          <p:nvPr>
            <p:ph sz="quarter" idx="12"/>
          </p:nvPr>
        </p:nvSpPr>
        <p:spPr>
          <a:xfrm>
            <a:off x="6324600" y="3444240"/>
            <a:ext cx="5532438" cy="990600"/>
          </a:xfrm>
        </p:spPr>
        <p:txBody>
          <a:bodyPr/>
          <a:lstStyle/>
          <a:p>
            <a:pPr lvl="0"/>
            <a:endParaRPr lang="en-US"/>
          </a:p>
        </p:txBody>
      </p:sp>
      <p:sp>
        <p:nvSpPr>
          <p:cNvPr id="8" name="Content Placeholder 4">
            <a:extLst>
              <a:ext uri="{FF2B5EF4-FFF2-40B4-BE49-F238E27FC236}">
                <a16:creationId xmlns:a16="http://schemas.microsoft.com/office/drawing/2014/main" id="{D69A5522-9818-AC95-36E6-85BEB377326E}"/>
              </a:ext>
            </a:extLst>
          </p:cNvPr>
          <p:cNvSpPr>
            <a:spLocks noGrp="1"/>
          </p:cNvSpPr>
          <p:nvPr>
            <p:ph sz="quarter" idx="13"/>
          </p:nvPr>
        </p:nvSpPr>
        <p:spPr>
          <a:xfrm>
            <a:off x="6324600" y="4892040"/>
            <a:ext cx="5532438" cy="990600"/>
          </a:xfrm>
        </p:spPr>
        <p:txBody>
          <a:bodyPr/>
          <a:lstStyle/>
          <a:p>
            <a:pPr lvl="0"/>
            <a:endParaRPr lang="en-US"/>
          </a:p>
        </p:txBody>
      </p:sp>
    </p:spTree>
    <p:extLst>
      <p:ext uri="{BB962C8B-B14F-4D97-AF65-F5344CB8AC3E}">
        <p14:creationId xmlns:p14="http://schemas.microsoft.com/office/powerpoint/2010/main" val="2961493550"/>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theme" Target="../theme/theme3.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25.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image" Target="../media/image24.emf"/></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82.xml"/><Relationship Id="rId21" Type="http://schemas.openxmlformats.org/officeDocument/2006/relationships/slideLayout" Target="../slideLayouts/slideLayout77.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63" Type="http://schemas.openxmlformats.org/officeDocument/2006/relationships/slideLayout" Target="../slideLayouts/slideLayout119.xml"/><Relationship Id="rId68" Type="http://schemas.openxmlformats.org/officeDocument/2006/relationships/slideLayout" Target="../slideLayouts/slideLayout124.xml"/><Relationship Id="rId84" Type="http://schemas.openxmlformats.org/officeDocument/2006/relationships/slideLayout" Target="../slideLayouts/slideLayout140.xml"/><Relationship Id="rId89" Type="http://schemas.openxmlformats.org/officeDocument/2006/relationships/slideLayout" Target="../slideLayouts/slideLayout145.xml"/><Relationship Id="rId16" Type="http://schemas.openxmlformats.org/officeDocument/2006/relationships/slideLayout" Target="../slideLayouts/slideLayout72.xml"/><Relationship Id="rId11" Type="http://schemas.openxmlformats.org/officeDocument/2006/relationships/slideLayout" Target="../slideLayouts/slideLayout67.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53" Type="http://schemas.openxmlformats.org/officeDocument/2006/relationships/slideLayout" Target="../slideLayouts/slideLayout109.xml"/><Relationship Id="rId58" Type="http://schemas.openxmlformats.org/officeDocument/2006/relationships/slideLayout" Target="../slideLayouts/slideLayout114.xml"/><Relationship Id="rId74" Type="http://schemas.openxmlformats.org/officeDocument/2006/relationships/slideLayout" Target="../slideLayouts/slideLayout130.xml"/><Relationship Id="rId79" Type="http://schemas.openxmlformats.org/officeDocument/2006/relationships/slideLayout" Target="../slideLayouts/slideLayout135.xml"/><Relationship Id="rId5" Type="http://schemas.openxmlformats.org/officeDocument/2006/relationships/slideLayout" Target="../slideLayouts/slideLayout61.xml"/><Relationship Id="rId90" Type="http://schemas.openxmlformats.org/officeDocument/2006/relationships/slideLayout" Target="../slideLayouts/slideLayout146.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64" Type="http://schemas.openxmlformats.org/officeDocument/2006/relationships/slideLayout" Target="../slideLayouts/slideLayout120.xml"/><Relationship Id="rId69" Type="http://schemas.openxmlformats.org/officeDocument/2006/relationships/slideLayout" Target="../slideLayouts/slideLayout125.xml"/><Relationship Id="rId8" Type="http://schemas.openxmlformats.org/officeDocument/2006/relationships/slideLayout" Target="../slideLayouts/slideLayout64.xml"/><Relationship Id="rId51" Type="http://schemas.openxmlformats.org/officeDocument/2006/relationships/slideLayout" Target="../slideLayouts/slideLayout107.xml"/><Relationship Id="rId72" Type="http://schemas.openxmlformats.org/officeDocument/2006/relationships/slideLayout" Target="../slideLayouts/slideLayout128.xml"/><Relationship Id="rId80" Type="http://schemas.openxmlformats.org/officeDocument/2006/relationships/slideLayout" Target="../slideLayouts/slideLayout136.xml"/><Relationship Id="rId85" Type="http://schemas.openxmlformats.org/officeDocument/2006/relationships/slideLayout" Target="../slideLayouts/slideLayout141.xml"/><Relationship Id="rId93" Type="http://schemas.openxmlformats.org/officeDocument/2006/relationships/image" Target="../media/image46.emf"/><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59" Type="http://schemas.openxmlformats.org/officeDocument/2006/relationships/slideLayout" Target="../slideLayouts/slideLayout115.xml"/><Relationship Id="rId67" Type="http://schemas.openxmlformats.org/officeDocument/2006/relationships/slideLayout" Target="../slideLayouts/slideLayout123.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54" Type="http://schemas.openxmlformats.org/officeDocument/2006/relationships/slideLayout" Target="../slideLayouts/slideLayout110.xml"/><Relationship Id="rId62" Type="http://schemas.openxmlformats.org/officeDocument/2006/relationships/slideLayout" Target="../slideLayouts/slideLayout118.xml"/><Relationship Id="rId70" Type="http://schemas.openxmlformats.org/officeDocument/2006/relationships/slideLayout" Target="../slideLayouts/slideLayout126.xml"/><Relationship Id="rId75" Type="http://schemas.openxmlformats.org/officeDocument/2006/relationships/slideLayout" Target="../slideLayouts/slideLayout131.xml"/><Relationship Id="rId83" Type="http://schemas.openxmlformats.org/officeDocument/2006/relationships/slideLayout" Target="../slideLayouts/slideLayout139.xml"/><Relationship Id="rId88" Type="http://schemas.openxmlformats.org/officeDocument/2006/relationships/slideLayout" Target="../slideLayouts/slideLayout144.xml"/><Relationship Id="rId91" Type="http://schemas.openxmlformats.org/officeDocument/2006/relationships/slideLayout" Target="../slideLayouts/slideLayout147.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 Id="rId57" Type="http://schemas.openxmlformats.org/officeDocument/2006/relationships/slideLayout" Target="../slideLayouts/slideLayout113.xml"/><Relationship Id="rId10" Type="http://schemas.openxmlformats.org/officeDocument/2006/relationships/slideLayout" Target="../slideLayouts/slideLayout66.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slideLayout" Target="../slideLayouts/slideLayout108.xml"/><Relationship Id="rId60" Type="http://schemas.openxmlformats.org/officeDocument/2006/relationships/slideLayout" Target="../slideLayouts/slideLayout116.xml"/><Relationship Id="rId65" Type="http://schemas.openxmlformats.org/officeDocument/2006/relationships/slideLayout" Target="../slideLayouts/slideLayout121.xml"/><Relationship Id="rId73" Type="http://schemas.openxmlformats.org/officeDocument/2006/relationships/slideLayout" Target="../slideLayouts/slideLayout129.xml"/><Relationship Id="rId78" Type="http://schemas.openxmlformats.org/officeDocument/2006/relationships/slideLayout" Target="../slideLayouts/slideLayout134.xml"/><Relationship Id="rId81" Type="http://schemas.openxmlformats.org/officeDocument/2006/relationships/slideLayout" Target="../slideLayouts/slideLayout137.xml"/><Relationship Id="rId86" Type="http://schemas.openxmlformats.org/officeDocument/2006/relationships/slideLayout" Target="../slideLayouts/slideLayout142.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9" Type="http://schemas.openxmlformats.org/officeDocument/2006/relationships/slideLayout" Target="../slideLayouts/slideLayout95.xml"/><Relationship Id="rId34" Type="http://schemas.openxmlformats.org/officeDocument/2006/relationships/slideLayout" Target="../slideLayouts/slideLayout90.xml"/><Relationship Id="rId50" Type="http://schemas.openxmlformats.org/officeDocument/2006/relationships/slideLayout" Target="../slideLayouts/slideLayout106.xml"/><Relationship Id="rId55" Type="http://schemas.openxmlformats.org/officeDocument/2006/relationships/slideLayout" Target="../slideLayouts/slideLayout111.xml"/><Relationship Id="rId76" Type="http://schemas.openxmlformats.org/officeDocument/2006/relationships/slideLayout" Target="../slideLayouts/slideLayout132.xml"/><Relationship Id="rId7" Type="http://schemas.openxmlformats.org/officeDocument/2006/relationships/slideLayout" Target="../slideLayouts/slideLayout63.xml"/><Relationship Id="rId71" Type="http://schemas.openxmlformats.org/officeDocument/2006/relationships/slideLayout" Target="../slideLayouts/slideLayout127.xml"/><Relationship Id="rId92" Type="http://schemas.openxmlformats.org/officeDocument/2006/relationships/theme" Target="../theme/theme4.xml"/><Relationship Id="rId2" Type="http://schemas.openxmlformats.org/officeDocument/2006/relationships/slideLayout" Target="../slideLayouts/slideLayout58.xml"/><Relationship Id="rId29" Type="http://schemas.openxmlformats.org/officeDocument/2006/relationships/slideLayout" Target="../slideLayouts/slideLayout85.xml"/><Relationship Id="rId24" Type="http://schemas.openxmlformats.org/officeDocument/2006/relationships/slideLayout" Target="../slideLayouts/slideLayout80.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66" Type="http://schemas.openxmlformats.org/officeDocument/2006/relationships/slideLayout" Target="../slideLayouts/slideLayout122.xml"/><Relationship Id="rId87" Type="http://schemas.openxmlformats.org/officeDocument/2006/relationships/slideLayout" Target="../slideLayouts/slideLayout143.xml"/><Relationship Id="rId61" Type="http://schemas.openxmlformats.org/officeDocument/2006/relationships/slideLayout" Target="../slideLayouts/slideLayout117.xml"/><Relationship Id="rId82" Type="http://schemas.openxmlformats.org/officeDocument/2006/relationships/slideLayout" Target="../slideLayouts/slideLayout138.xml"/><Relationship Id="rId19" Type="http://schemas.openxmlformats.org/officeDocument/2006/relationships/slideLayout" Target="../slideLayouts/slideLayout75.xml"/><Relationship Id="rId14" Type="http://schemas.openxmlformats.org/officeDocument/2006/relationships/slideLayout" Target="../slideLayouts/slideLayout70.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56" Type="http://schemas.openxmlformats.org/officeDocument/2006/relationships/slideLayout" Target="../slideLayouts/slideLayout112.xml"/><Relationship Id="rId77" Type="http://schemas.openxmlformats.org/officeDocument/2006/relationships/slideLayout" Target="../slideLayouts/slideLayout133.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73.xml"/><Relationship Id="rId21" Type="http://schemas.openxmlformats.org/officeDocument/2006/relationships/slideLayout" Target="../slideLayouts/slideLayout168.xml"/><Relationship Id="rId42" Type="http://schemas.openxmlformats.org/officeDocument/2006/relationships/slideLayout" Target="../slideLayouts/slideLayout189.xml"/><Relationship Id="rId47" Type="http://schemas.openxmlformats.org/officeDocument/2006/relationships/slideLayout" Target="../slideLayouts/slideLayout194.xml"/><Relationship Id="rId63" Type="http://schemas.openxmlformats.org/officeDocument/2006/relationships/slideLayout" Target="../slideLayouts/slideLayout210.xml"/><Relationship Id="rId68" Type="http://schemas.openxmlformats.org/officeDocument/2006/relationships/slideLayout" Target="../slideLayouts/slideLayout215.xml"/><Relationship Id="rId7" Type="http://schemas.openxmlformats.org/officeDocument/2006/relationships/slideLayout" Target="../slideLayouts/slideLayout154.xml"/><Relationship Id="rId71" Type="http://schemas.openxmlformats.org/officeDocument/2006/relationships/slideLayout" Target="../slideLayouts/slideLayout218.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9" Type="http://schemas.openxmlformats.org/officeDocument/2006/relationships/slideLayout" Target="../slideLayouts/slideLayout176.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40" Type="http://schemas.openxmlformats.org/officeDocument/2006/relationships/slideLayout" Target="../slideLayouts/slideLayout187.xml"/><Relationship Id="rId45" Type="http://schemas.openxmlformats.org/officeDocument/2006/relationships/slideLayout" Target="../slideLayouts/slideLayout192.xml"/><Relationship Id="rId53" Type="http://schemas.openxmlformats.org/officeDocument/2006/relationships/slideLayout" Target="../slideLayouts/slideLayout200.xml"/><Relationship Id="rId58" Type="http://schemas.openxmlformats.org/officeDocument/2006/relationships/slideLayout" Target="../slideLayouts/slideLayout205.xml"/><Relationship Id="rId66" Type="http://schemas.openxmlformats.org/officeDocument/2006/relationships/slideLayout" Target="../slideLayouts/slideLayout213.xml"/><Relationship Id="rId5" Type="http://schemas.openxmlformats.org/officeDocument/2006/relationships/slideLayout" Target="../slideLayouts/slideLayout152.xml"/><Relationship Id="rId61" Type="http://schemas.openxmlformats.org/officeDocument/2006/relationships/slideLayout" Target="../slideLayouts/slideLayout208.xml"/><Relationship Id="rId19" Type="http://schemas.openxmlformats.org/officeDocument/2006/relationships/slideLayout" Target="../slideLayouts/slideLayout16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43" Type="http://schemas.openxmlformats.org/officeDocument/2006/relationships/slideLayout" Target="../slideLayouts/slideLayout190.xml"/><Relationship Id="rId48" Type="http://schemas.openxmlformats.org/officeDocument/2006/relationships/slideLayout" Target="../slideLayouts/slideLayout195.xml"/><Relationship Id="rId56" Type="http://schemas.openxmlformats.org/officeDocument/2006/relationships/slideLayout" Target="../slideLayouts/slideLayout203.xml"/><Relationship Id="rId64" Type="http://schemas.openxmlformats.org/officeDocument/2006/relationships/slideLayout" Target="../slideLayouts/slideLayout211.xml"/><Relationship Id="rId69" Type="http://schemas.openxmlformats.org/officeDocument/2006/relationships/slideLayout" Target="../slideLayouts/slideLayout216.xml"/><Relationship Id="rId8" Type="http://schemas.openxmlformats.org/officeDocument/2006/relationships/slideLayout" Target="../slideLayouts/slideLayout155.xml"/><Relationship Id="rId51" Type="http://schemas.openxmlformats.org/officeDocument/2006/relationships/slideLayout" Target="../slideLayouts/slideLayout198.xml"/><Relationship Id="rId72" Type="http://schemas.openxmlformats.org/officeDocument/2006/relationships/theme" Target="../theme/theme5.xml"/><Relationship Id="rId3" Type="http://schemas.openxmlformats.org/officeDocument/2006/relationships/slideLayout" Target="../slideLayouts/slideLayout150.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slideLayout" Target="../slideLayouts/slideLayout185.xml"/><Relationship Id="rId46" Type="http://schemas.openxmlformats.org/officeDocument/2006/relationships/slideLayout" Target="../slideLayouts/slideLayout193.xml"/><Relationship Id="rId59" Type="http://schemas.openxmlformats.org/officeDocument/2006/relationships/slideLayout" Target="../slideLayouts/slideLayout206.xml"/><Relationship Id="rId67" Type="http://schemas.openxmlformats.org/officeDocument/2006/relationships/slideLayout" Target="../slideLayouts/slideLayout214.xml"/><Relationship Id="rId20" Type="http://schemas.openxmlformats.org/officeDocument/2006/relationships/slideLayout" Target="../slideLayouts/slideLayout167.xml"/><Relationship Id="rId41" Type="http://schemas.openxmlformats.org/officeDocument/2006/relationships/slideLayout" Target="../slideLayouts/slideLayout188.xml"/><Relationship Id="rId54" Type="http://schemas.openxmlformats.org/officeDocument/2006/relationships/slideLayout" Target="../slideLayouts/slideLayout201.xml"/><Relationship Id="rId62" Type="http://schemas.openxmlformats.org/officeDocument/2006/relationships/slideLayout" Target="../slideLayouts/slideLayout209.xml"/><Relationship Id="rId70" Type="http://schemas.openxmlformats.org/officeDocument/2006/relationships/slideLayout" Target="../slideLayouts/slideLayout21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49" Type="http://schemas.openxmlformats.org/officeDocument/2006/relationships/slideLayout" Target="../slideLayouts/slideLayout196.xml"/><Relationship Id="rId57" Type="http://schemas.openxmlformats.org/officeDocument/2006/relationships/slideLayout" Target="../slideLayouts/slideLayout204.xml"/><Relationship Id="rId10" Type="http://schemas.openxmlformats.org/officeDocument/2006/relationships/slideLayout" Target="../slideLayouts/slideLayout157.xml"/><Relationship Id="rId31" Type="http://schemas.openxmlformats.org/officeDocument/2006/relationships/slideLayout" Target="../slideLayouts/slideLayout178.xml"/><Relationship Id="rId44" Type="http://schemas.openxmlformats.org/officeDocument/2006/relationships/slideLayout" Target="../slideLayouts/slideLayout191.xml"/><Relationship Id="rId52" Type="http://schemas.openxmlformats.org/officeDocument/2006/relationships/slideLayout" Target="../slideLayouts/slideLayout199.xml"/><Relationship Id="rId60" Type="http://schemas.openxmlformats.org/officeDocument/2006/relationships/slideLayout" Target="../slideLayouts/slideLayout207.xml"/><Relationship Id="rId65" Type="http://schemas.openxmlformats.org/officeDocument/2006/relationships/slideLayout" Target="../slideLayouts/slideLayout212.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39" Type="http://schemas.openxmlformats.org/officeDocument/2006/relationships/slideLayout" Target="../slideLayouts/slideLayout186.xml"/><Relationship Id="rId34" Type="http://schemas.openxmlformats.org/officeDocument/2006/relationships/slideLayout" Target="../slideLayouts/slideLayout181.xml"/><Relationship Id="rId50" Type="http://schemas.openxmlformats.org/officeDocument/2006/relationships/slideLayout" Target="../slideLayouts/slideLayout197.xml"/><Relationship Id="rId55" Type="http://schemas.openxmlformats.org/officeDocument/2006/relationships/slideLayout" Target="../slideLayouts/slideLayout20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9" Type="http://schemas.openxmlformats.org/officeDocument/2006/relationships/slideLayout" Target="../slideLayouts/slideLayout257.xml"/><Relationship Id="rId21" Type="http://schemas.openxmlformats.org/officeDocument/2006/relationships/slideLayout" Target="../slideLayouts/slideLayout239.xml"/><Relationship Id="rId34" Type="http://schemas.openxmlformats.org/officeDocument/2006/relationships/slideLayout" Target="../slideLayouts/slideLayout252.xml"/><Relationship Id="rId42" Type="http://schemas.openxmlformats.org/officeDocument/2006/relationships/slideLayout" Target="../slideLayouts/slideLayout260.xml"/><Relationship Id="rId47" Type="http://schemas.openxmlformats.org/officeDocument/2006/relationships/slideLayout" Target="../slideLayouts/slideLayout265.xml"/><Relationship Id="rId50" Type="http://schemas.openxmlformats.org/officeDocument/2006/relationships/image" Target="../media/image109.png"/><Relationship Id="rId7" Type="http://schemas.openxmlformats.org/officeDocument/2006/relationships/slideLayout" Target="../slideLayouts/slideLayout22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9" Type="http://schemas.openxmlformats.org/officeDocument/2006/relationships/slideLayout" Target="../slideLayouts/slideLayout247.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32" Type="http://schemas.openxmlformats.org/officeDocument/2006/relationships/slideLayout" Target="../slideLayouts/slideLayout250.xml"/><Relationship Id="rId37" Type="http://schemas.openxmlformats.org/officeDocument/2006/relationships/slideLayout" Target="../slideLayouts/slideLayout255.xml"/><Relationship Id="rId40" Type="http://schemas.openxmlformats.org/officeDocument/2006/relationships/slideLayout" Target="../slideLayouts/slideLayout258.xml"/><Relationship Id="rId45" Type="http://schemas.openxmlformats.org/officeDocument/2006/relationships/slideLayout" Target="../slideLayouts/slideLayout263.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36" Type="http://schemas.openxmlformats.org/officeDocument/2006/relationships/slideLayout" Target="../slideLayouts/slideLayout254.xml"/><Relationship Id="rId49" Type="http://schemas.openxmlformats.org/officeDocument/2006/relationships/theme" Target="../theme/theme6.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31" Type="http://schemas.openxmlformats.org/officeDocument/2006/relationships/slideLayout" Target="../slideLayouts/slideLayout249.xml"/><Relationship Id="rId44" Type="http://schemas.openxmlformats.org/officeDocument/2006/relationships/slideLayout" Target="../slideLayouts/slideLayout262.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slideLayout" Target="../slideLayouts/slideLayout248.xml"/><Relationship Id="rId35" Type="http://schemas.openxmlformats.org/officeDocument/2006/relationships/slideLayout" Target="../slideLayouts/slideLayout253.xml"/><Relationship Id="rId43" Type="http://schemas.openxmlformats.org/officeDocument/2006/relationships/slideLayout" Target="../slideLayouts/slideLayout261.xml"/><Relationship Id="rId48" Type="http://schemas.openxmlformats.org/officeDocument/2006/relationships/slideLayout" Target="../slideLayouts/slideLayout266.xml"/><Relationship Id="rId8" Type="http://schemas.openxmlformats.org/officeDocument/2006/relationships/slideLayout" Target="../slideLayouts/slideLayout226.xml"/><Relationship Id="rId51" Type="http://schemas.openxmlformats.org/officeDocument/2006/relationships/image" Target="../media/image110.svg"/><Relationship Id="rId3" Type="http://schemas.openxmlformats.org/officeDocument/2006/relationships/slideLayout" Target="../slideLayouts/slideLayout221.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33" Type="http://schemas.openxmlformats.org/officeDocument/2006/relationships/slideLayout" Target="../slideLayouts/slideLayout251.xml"/><Relationship Id="rId38" Type="http://schemas.openxmlformats.org/officeDocument/2006/relationships/slideLayout" Target="../slideLayouts/slideLayout256.xml"/><Relationship Id="rId46" Type="http://schemas.openxmlformats.org/officeDocument/2006/relationships/slideLayout" Target="../slideLayouts/slideLayout264.xml"/><Relationship Id="rId20" Type="http://schemas.openxmlformats.org/officeDocument/2006/relationships/slideLayout" Target="../slideLayouts/slideLayout238.xml"/><Relationship Id="rId41" Type="http://schemas.openxmlformats.org/officeDocument/2006/relationships/slideLayout" Target="../slideLayouts/slideLayout259.xml"/><Relationship Id="rId1" Type="http://schemas.openxmlformats.org/officeDocument/2006/relationships/slideLayout" Target="../slideLayouts/slideLayout219.xml"/><Relationship Id="rId6" Type="http://schemas.openxmlformats.org/officeDocument/2006/relationships/slideLayout" Target="../slideLayouts/slideLayout2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1080076"/>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8" r:id="rId4"/>
    <p:sldLayoutId id="2147485169" r:id="rId5"/>
    <p:sldLayoutId id="2147485166" r:id="rId6"/>
    <p:sldLayoutId id="2147485167" r:id="rId7"/>
    <p:sldLayoutId id="2147486572" r:id="rId8"/>
    <p:sldLayoutId id="2147485170" r:id="rId9"/>
    <p:sldLayoutId id="2147485171" r:id="rId10"/>
    <p:sldLayoutId id="2147485172" r:id="rId11"/>
    <p:sldLayoutId id="2147485173" r:id="rId12"/>
    <p:sldLayoutId id="2147485174" r:id="rId13"/>
    <p:sldLayoutId id="2147485176" r:id="rId14"/>
    <p:sldLayoutId id="2147485177" r:id="rId15"/>
    <p:sldLayoutId id="2147485180" r:id="rId16"/>
    <p:sldLayoutId id="2147485178" r:id="rId17"/>
    <p:sldLayoutId id="2147485179" r:id="rId18"/>
    <p:sldLayoutId id="2147485175" r:id="rId19"/>
    <p:sldLayoutId id="2147485181" r:id="rId20"/>
    <p:sldLayoutId id="214748518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Tree>
    <p:extLst>
      <p:ext uri="{BB962C8B-B14F-4D97-AF65-F5344CB8AC3E}">
        <p14:creationId xmlns:p14="http://schemas.microsoft.com/office/powerpoint/2010/main" val="3263164139"/>
      </p:ext>
    </p:extLst>
  </p:cSld>
  <p:clrMap bg1="lt1" tx1="dk1" bg2="lt2" tx2="dk2" accent1="accent1" accent2="accent2" accent3="accent3" accent4="accent4" accent5="accent5" accent6="accent6" hlink="hlink" folHlink="folHlink"/>
  <p:sldLayoutIdLst>
    <p:sldLayoutId id="2147486355" r:id="rId1"/>
    <p:sldLayoutId id="2147486356" r:id="rId2"/>
    <p:sldLayoutId id="2147486357" r:id="rId3"/>
    <p:sldLayoutId id="2147486358" r:id="rId4"/>
    <p:sldLayoutId id="2147486359" r:id="rId5"/>
    <p:sldLayoutId id="2147486360" r:id="rId6"/>
    <p:sldLayoutId id="2147486361" r:id="rId7"/>
    <p:sldLayoutId id="2147486362" r:id="rId8"/>
    <p:sldLayoutId id="2147486363" r:id="rId9"/>
    <p:sldLayoutId id="2147487033" r:id="rId10"/>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858480934"/>
      </p:ext>
    </p:extLst>
  </p:cSld>
  <p:clrMap bg1="lt1" tx1="dk1" bg2="lt2" tx2="dk2" accent1="accent1" accent2="accent2" accent3="accent3" accent4="accent4" accent5="accent5" accent6="accent6" hlink="hlink" folHlink="folHlink"/>
  <p:sldLayoutIdLst>
    <p:sldLayoutId id="2147486388" r:id="rId1"/>
    <p:sldLayoutId id="2147486389" r:id="rId2"/>
    <p:sldLayoutId id="2147486390" r:id="rId3"/>
    <p:sldLayoutId id="2147486391" r:id="rId4"/>
    <p:sldLayoutId id="2147486392" r:id="rId5"/>
    <p:sldLayoutId id="2147486393" r:id="rId6"/>
    <p:sldLayoutId id="2147486394" r:id="rId7"/>
    <p:sldLayoutId id="2147486395" r:id="rId8"/>
    <p:sldLayoutId id="2147486396" r:id="rId9"/>
    <p:sldLayoutId id="2147486397" r:id="rId10"/>
    <p:sldLayoutId id="2147486398" r:id="rId11"/>
    <p:sldLayoutId id="2147486399" r:id="rId12"/>
    <p:sldLayoutId id="2147486400" r:id="rId13"/>
    <p:sldLayoutId id="2147486401" r:id="rId14"/>
    <p:sldLayoutId id="2147486402" r:id="rId15"/>
    <p:sldLayoutId id="2147486403" r:id="rId16"/>
    <p:sldLayoutId id="2147486404" r:id="rId17"/>
    <p:sldLayoutId id="2147486405" r:id="rId18"/>
    <p:sldLayoutId id="2147486406" r:id="rId19"/>
    <p:sldLayoutId id="2147486407" r:id="rId20"/>
    <p:sldLayoutId id="2147486408" r:id="rId21"/>
    <p:sldLayoutId id="2147486409" r:id="rId22"/>
    <p:sldLayoutId id="2147486410" r:id="rId23"/>
    <p:sldLayoutId id="2147486420" r:id="rId24"/>
    <p:sldLayoutId id="2147486421" r:id="rId2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F420B49A-F575-4C93-B594-E1B0D639E046}"/>
              </a:ext>
            </a:extLst>
          </p:cNvPr>
          <p:cNvSpPr>
            <a:spLocks noGrp="1"/>
          </p:cNvSpPr>
          <p:nvPr>
            <p:ph type="title"/>
          </p:nvPr>
        </p:nvSpPr>
        <p:spPr>
          <a:xfrm>
            <a:off x="624849" y="365125"/>
            <a:ext cx="10984539" cy="649755"/>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p:cNvSpPr>
            <a:spLocks noGrp="1"/>
          </p:cNvSpPr>
          <p:nvPr>
            <p:ph type="body" idx="1"/>
          </p:nvPr>
        </p:nvSpPr>
        <p:spPr>
          <a:xfrm>
            <a:off x="584200" y="1435503"/>
            <a:ext cx="11018520" cy="495414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 uri="{C183D7F6-B498-43B3-948B-1728B52AA6E4}">
                <adec:decorative xmlns:adec="http://schemas.microsoft.com/office/drawing/2017/decorative" val="1"/>
              </a:ext>
            </a:extLst>
          </p:cNvPr>
          <p:cNvPicPr>
            <a:picLocks noChangeAspect="1"/>
          </p:cNvPicPr>
          <p:nvPr/>
        </p:nvPicPr>
        <p:blipFill>
          <a:blip r:embed="rId93"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 uri="{C183D7F6-B498-43B3-948B-1728B52AA6E4}">
                <adec:decorative xmlns:adec="http://schemas.microsoft.com/office/drawing/2017/decorative" val="1"/>
              </a:ext>
            </a:extLst>
          </p:cNvPr>
          <p:cNvGrpSpPr/>
          <p:nvPr/>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 uri="{C183D7F6-B498-43B3-948B-1728B52AA6E4}">
                  <adec:decorative xmlns:adec="http://schemas.microsoft.com/office/drawing/2017/decorative" val="1"/>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1">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 uri="{C183D7F6-B498-43B3-948B-1728B52AA6E4}">
                    <adec:decorative xmlns:adec="http://schemas.microsoft.com/office/drawing/2017/decorative" val="1"/>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 uri="{C183D7F6-B498-43B3-948B-1728B52AA6E4}">
                    <adec:decorative xmlns:adec="http://schemas.microsoft.com/office/drawing/2017/decorative" val="1"/>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 uri="{C183D7F6-B498-43B3-948B-1728B52AA6E4}">
                    <adec:decorative xmlns:adec="http://schemas.microsoft.com/office/drawing/2017/decorative" val="1"/>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 uri="{C183D7F6-B498-43B3-948B-1728B52AA6E4}">
                  <adec:decorative xmlns:adec="http://schemas.microsoft.com/office/drawing/2017/decorative" val="1"/>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 uri="{C183D7F6-B498-43B3-948B-1728B52AA6E4}">
                    <adec:decorative xmlns:adec="http://schemas.microsoft.com/office/drawing/2017/decorative" val="1"/>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 uri="{C183D7F6-B498-43B3-948B-1728B52AA6E4}">
                    <adec:decorative xmlns:adec="http://schemas.microsoft.com/office/drawing/2017/decorative" val="1"/>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 uri="{C183D7F6-B498-43B3-948B-1728B52AA6E4}">
                    <adec:decorative xmlns:adec="http://schemas.microsoft.com/office/drawing/2017/decorative" val="1"/>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 uri="{C183D7F6-B498-43B3-948B-1728B52AA6E4}">
                  <adec:decorative xmlns:adec="http://schemas.microsoft.com/office/drawing/2017/decorative" val="1"/>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 uri="{C183D7F6-B498-43B3-948B-1728B52AA6E4}">
                    <adec:decorative xmlns:adec="http://schemas.microsoft.com/office/drawing/2017/decorative" val="1"/>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 uri="{C183D7F6-B498-43B3-948B-1728B52AA6E4}">
                    <adec:decorative xmlns:adec="http://schemas.microsoft.com/office/drawing/2017/decorative" val="1"/>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 uri="{C183D7F6-B498-43B3-948B-1728B52AA6E4}">
                    <adec:decorative xmlns:adec="http://schemas.microsoft.com/office/drawing/2017/decorative" val="1"/>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 uri="{C183D7F6-B498-43B3-948B-1728B52AA6E4}">
                  <adec:decorative xmlns:adec="http://schemas.microsoft.com/office/drawing/2017/decorative" val="1"/>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 uri="{C183D7F6-B498-43B3-948B-1728B52AA6E4}">
                    <adec:decorative xmlns:adec="http://schemas.microsoft.com/office/drawing/2017/decorative" val="1"/>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 uri="{C183D7F6-B498-43B3-948B-1728B52AA6E4}">
                    <adec:decorative xmlns:adec="http://schemas.microsoft.com/office/drawing/2017/decorative" val="1"/>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 uri="{C183D7F6-B498-43B3-948B-1728B52AA6E4}">
                    <adec:decorative xmlns:adec="http://schemas.microsoft.com/office/drawing/2017/decorative" val="1"/>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3875021031"/>
      </p:ext>
    </p:extLst>
  </p:cSld>
  <p:clrMap bg1="dk1" tx1="lt1" bg2="dk2" tx2="lt2" accent1="accent1" accent2="accent2" accent3="accent3" accent4="accent4" accent5="accent5" accent6="accent6" hlink="hlink" folHlink="folHlink"/>
  <p:sldLayoutIdLst>
    <p:sldLayoutId id="2147486477" r:id="rId1"/>
    <p:sldLayoutId id="2147486478" r:id="rId2"/>
    <p:sldLayoutId id="2147486479" r:id="rId3"/>
    <p:sldLayoutId id="2147486480" r:id="rId4"/>
    <p:sldLayoutId id="2147486481" r:id="rId5"/>
    <p:sldLayoutId id="2147486482" r:id="rId6"/>
    <p:sldLayoutId id="2147486483" r:id="rId7"/>
    <p:sldLayoutId id="2147486484" r:id="rId8"/>
    <p:sldLayoutId id="2147486485" r:id="rId9"/>
    <p:sldLayoutId id="2147486486" r:id="rId10"/>
    <p:sldLayoutId id="2147486487" r:id="rId11"/>
    <p:sldLayoutId id="2147486488" r:id="rId12"/>
    <p:sldLayoutId id="2147486489" r:id="rId13"/>
    <p:sldLayoutId id="2147486490" r:id="rId14"/>
    <p:sldLayoutId id="2147486491" r:id="rId15"/>
    <p:sldLayoutId id="2147486492" r:id="rId16"/>
    <p:sldLayoutId id="2147486493" r:id="rId17"/>
    <p:sldLayoutId id="2147486494" r:id="rId18"/>
    <p:sldLayoutId id="2147486495" r:id="rId19"/>
    <p:sldLayoutId id="2147486496" r:id="rId20"/>
    <p:sldLayoutId id="2147486497" r:id="rId21"/>
    <p:sldLayoutId id="2147486498" r:id="rId22"/>
    <p:sldLayoutId id="2147486499" r:id="rId23"/>
    <p:sldLayoutId id="2147486500" r:id="rId24"/>
    <p:sldLayoutId id="2147486501" r:id="rId25"/>
    <p:sldLayoutId id="2147486502" r:id="rId26"/>
    <p:sldLayoutId id="2147486503" r:id="rId27"/>
    <p:sldLayoutId id="2147486504" r:id="rId28"/>
    <p:sldLayoutId id="2147486505" r:id="rId29"/>
    <p:sldLayoutId id="2147486506" r:id="rId30"/>
    <p:sldLayoutId id="2147486507" r:id="rId31"/>
    <p:sldLayoutId id="2147486508" r:id="rId32"/>
    <p:sldLayoutId id="2147486509" r:id="rId33"/>
    <p:sldLayoutId id="2147486510" r:id="rId34"/>
    <p:sldLayoutId id="2147486511" r:id="rId35"/>
    <p:sldLayoutId id="2147486512" r:id="rId36"/>
    <p:sldLayoutId id="2147486513" r:id="rId37"/>
    <p:sldLayoutId id="2147486514" r:id="rId38"/>
    <p:sldLayoutId id="2147486515" r:id="rId39"/>
    <p:sldLayoutId id="2147486516" r:id="rId40"/>
    <p:sldLayoutId id="2147486517" r:id="rId41"/>
    <p:sldLayoutId id="2147486518" r:id="rId42"/>
    <p:sldLayoutId id="2147486519" r:id="rId43"/>
    <p:sldLayoutId id="2147486520" r:id="rId44"/>
    <p:sldLayoutId id="2147486521" r:id="rId45"/>
    <p:sldLayoutId id="2147486522" r:id="rId46"/>
    <p:sldLayoutId id="2147486523" r:id="rId47"/>
    <p:sldLayoutId id="2147486524" r:id="rId48"/>
    <p:sldLayoutId id="2147486525" r:id="rId49"/>
    <p:sldLayoutId id="2147486526" r:id="rId50"/>
    <p:sldLayoutId id="2147486527" r:id="rId51"/>
    <p:sldLayoutId id="2147486528" r:id="rId52"/>
    <p:sldLayoutId id="2147486529" r:id="rId53"/>
    <p:sldLayoutId id="2147486530" r:id="rId54"/>
    <p:sldLayoutId id="2147486531" r:id="rId55"/>
    <p:sldLayoutId id="2147486532" r:id="rId56"/>
    <p:sldLayoutId id="2147486533" r:id="rId57"/>
    <p:sldLayoutId id="2147486534" r:id="rId58"/>
    <p:sldLayoutId id="2147486535" r:id="rId59"/>
    <p:sldLayoutId id="2147486536" r:id="rId60"/>
    <p:sldLayoutId id="2147486537" r:id="rId61"/>
    <p:sldLayoutId id="2147486538" r:id="rId62"/>
    <p:sldLayoutId id="2147486539" r:id="rId63"/>
    <p:sldLayoutId id="2147486540" r:id="rId64"/>
    <p:sldLayoutId id="2147486541" r:id="rId65"/>
    <p:sldLayoutId id="2147486542" r:id="rId66"/>
    <p:sldLayoutId id="2147486543" r:id="rId67"/>
    <p:sldLayoutId id="2147486544" r:id="rId68"/>
    <p:sldLayoutId id="2147486545" r:id="rId69"/>
    <p:sldLayoutId id="2147486546" r:id="rId70"/>
    <p:sldLayoutId id="2147486547" r:id="rId71"/>
    <p:sldLayoutId id="2147486548" r:id="rId72"/>
    <p:sldLayoutId id="2147486549" r:id="rId73"/>
    <p:sldLayoutId id="2147486550" r:id="rId74"/>
    <p:sldLayoutId id="2147486551" r:id="rId75"/>
    <p:sldLayoutId id="2147486552" r:id="rId76"/>
    <p:sldLayoutId id="2147486553" r:id="rId77"/>
    <p:sldLayoutId id="2147486554" r:id="rId78"/>
    <p:sldLayoutId id="2147486555" r:id="rId79"/>
    <p:sldLayoutId id="2147486556" r:id="rId80"/>
    <p:sldLayoutId id="2147486557" r:id="rId81"/>
    <p:sldLayoutId id="2147486558" r:id="rId82"/>
    <p:sldLayoutId id="2147486559" r:id="rId83"/>
    <p:sldLayoutId id="2147486560" r:id="rId84"/>
    <p:sldLayoutId id="2147486561" r:id="rId85"/>
    <p:sldLayoutId id="2147486562" r:id="rId86"/>
    <p:sldLayoutId id="2147486563" r:id="rId87"/>
    <p:sldLayoutId id="2147486564" r:id="rId88"/>
    <p:sldLayoutId id="2147486565" r:id="rId89"/>
    <p:sldLayoutId id="2147486566" r:id="rId90"/>
    <p:sldLayoutId id="2147486567" r:id="rId91"/>
  </p:sldLayoutIdLst>
  <p:transition>
    <p:fade/>
  </p:transition>
  <p:txStyles>
    <p:titleStyle>
      <a:lvl1pPr algn="ctr" defTabSz="932563"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176213" marR="0" indent="-176213"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0651004"/>
      </p:ext>
    </p:extLst>
  </p:cSld>
  <p:clrMap bg1="lt1" tx1="dk1" bg2="lt2" tx2="dk2" accent1="accent1" accent2="accent2" accent3="accent3" accent4="accent4" accent5="accent5" accent6="accent6" hlink="hlink" folHlink="folHlink"/>
  <p:sldLayoutIdLst>
    <p:sldLayoutId id="2147486723" r:id="rId1"/>
    <p:sldLayoutId id="2147486724" r:id="rId2"/>
    <p:sldLayoutId id="2147486725" r:id="rId3"/>
    <p:sldLayoutId id="2147486726" r:id="rId4"/>
    <p:sldLayoutId id="2147486727" r:id="rId5"/>
    <p:sldLayoutId id="2147486728" r:id="rId6"/>
    <p:sldLayoutId id="2147486729" r:id="rId7"/>
    <p:sldLayoutId id="2147486730" r:id="rId8"/>
    <p:sldLayoutId id="2147486731" r:id="rId9"/>
    <p:sldLayoutId id="2147486732" r:id="rId10"/>
    <p:sldLayoutId id="2147486733" r:id="rId11"/>
    <p:sldLayoutId id="2147486734" r:id="rId12"/>
    <p:sldLayoutId id="2147486735" r:id="rId13"/>
    <p:sldLayoutId id="2147486736" r:id="rId14"/>
    <p:sldLayoutId id="2147486737" r:id="rId15"/>
    <p:sldLayoutId id="2147486738" r:id="rId16"/>
    <p:sldLayoutId id="2147486739" r:id="rId17"/>
    <p:sldLayoutId id="2147486740" r:id="rId18"/>
    <p:sldLayoutId id="2147486741" r:id="rId19"/>
    <p:sldLayoutId id="2147486742" r:id="rId20"/>
    <p:sldLayoutId id="2147486743" r:id="rId21"/>
    <p:sldLayoutId id="2147486744" r:id="rId22"/>
    <p:sldLayoutId id="2147486745" r:id="rId23"/>
    <p:sldLayoutId id="2147486746" r:id="rId24"/>
    <p:sldLayoutId id="2147486747" r:id="rId25"/>
    <p:sldLayoutId id="2147486748" r:id="rId26"/>
    <p:sldLayoutId id="2147486749" r:id="rId27"/>
    <p:sldLayoutId id="2147486750" r:id="rId28"/>
    <p:sldLayoutId id="2147486751" r:id="rId29"/>
    <p:sldLayoutId id="2147486752" r:id="rId30"/>
    <p:sldLayoutId id="2147486753" r:id="rId31"/>
    <p:sldLayoutId id="2147486754" r:id="rId32"/>
    <p:sldLayoutId id="2147486755" r:id="rId33"/>
    <p:sldLayoutId id="2147486756" r:id="rId34"/>
    <p:sldLayoutId id="2147486757" r:id="rId35"/>
    <p:sldLayoutId id="2147486758" r:id="rId36"/>
    <p:sldLayoutId id="2147486759" r:id="rId37"/>
    <p:sldLayoutId id="2147486760" r:id="rId38"/>
    <p:sldLayoutId id="2147486761" r:id="rId39"/>
    <p:sldLayoutId id="2147486762" r:id="rId40"/>
    <p:sldLayoutId id="2147486763" r:id="rId41"/>
    <p:sldLayoutId id="2147486764" r:id="rId42"/>
    <p:sldLayoutId id="2147486765" r:id="rId43"/>
    <p:sldLayoutId id="2147486766" r:id="rId44"/>
    <p:sldLayoutId id="2147486767" r:id="rId45"/>
    <p:sldLayoutId id="2147486768" r:id="rId46"/>
    <p:sldLayoutId id="2147486769" r:id="rId47"/>
    <p:sldLayoutId id="2147486770" r:id="rId48"/>
    <p:sldLayoutId id="2147486771" r:id="rId49"/>
    <p:sldLayoutId id="2147486772" r:id="rId50"/>
    <p:sldLayoutId id="2147486773" r:id="rId51"/>
    <p:sldLayoutId id="2147486774" r:id="rId52"/>
    <p:sldLayoutId id="2147486775" r:id="rId53"/>
    <p:sldLayoutId id="2147486776" r:id="rId54"/>
    <p:sldLayoutId id="2147486777" r:id="rId55"/>
    <p:sldLayoutId id="2147486778" r:id="rId56"/>
    <p:sldLayoutId id="2147486779" r:id="rId57"/>
    <p:sldLayoutId id="2147486780" r:id="rId58"/>
    <p:sldLayoutId id="2147486781" r:id="rId59"/>
    <p:sldLayoutId id="2147486782" r:id="rId60"/>
    <p:sldLayoutId id="2147486783" r:id="rId61"/>
    <p:sldLayoutId id="2147486784" r:id="rId62"/>
    <p:sldLayoutId id="2147486785" r:id="rId63"/>
    <p:sldLayoutId id="2147486786" r:id="rId64"/>
    <p:sldLayoutId id="2147486787" r:id="rId65"/>
    <p:sldLayoutId id="2147486788" r:id="rId66"/>
    <p:sldLayoutId id="2147486789" r:id="rId67"/>
    <p:sldLayoutId id="2147486790" r:id="rId68"/>
    <p:sldLayoutId id="2147486791" r:id="rId69"/>
    <p:sldLayoutId id="2147486792" r:id="rId70"/>
    <p:sldLayoutId id="2147486793" r:id="rId7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7">
          <p15:clr>
            <a:srgbClr val="C35EA4"/>
          </p15:clr>
        </p15:guide>
        <p15:guide id="17" pos="7467">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96">
          <p15:clr>
            <a:srgbClr val="A4A3A4"/>
          </p15:clr>
        </p15:guide>
        <p15:guide id="29" orient="horz" pos="4217">
          <p15:clr>
            <a:srgbClr val="A4A3A4"/>
          </p15:clr>
        </p15:guide>
        <p15:guide id="30" pos="7638">
          <p15:clr>
            <a:srgbClr val="A4A3A4"/>
          </p15:clr>
        </p15:guide>
        <p15:guide id="31" orient="horz" pos="40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27001258"/>
      </p:ext>
    </p:extLst>
  </p:cSld>
  <p:clrMap bg1="dk1" tx1="lt1" bg2="dk2" tx2="lt2" accent1="accent1" accent2="accent2" accent3="accent3" accent4="accent4" accent5="accent5" accent6="accent6" hlink="hlink" folHlink="folHlink"/>
  <p:sldLayoutIdLst>
    <p:sldLayoutId id="2147487035" r:id="rId1"/>
    <p:sldLayoutId id="2147487036" r:id="rId2"/>
    <p:sldLayoutId id="2147487037" r:id="rId3"/>
    <p:sldLayoutId id="2147487038" r:id="rId4"/>
    <p:sldLayoutId id="2147487039" r:id="rId5"/>
    <p:sldLayoutId id="2147487040" r:id="rId6"/>
    <p:sldLayoutId id="2147487041" r:id="rId7"/>
    <p:sldLayoutId id="2147487042" r:id="rId8"/>
    <p:sldLayoutId id="2147487043" r:id="rId9"/>
    <p:sldLayoutId id="2147487044" r:id="rId10"/>
    <p:sldLayoutId id="2147487045" r:id="rId11"/>
    <p:sldLayoutId id="2147487046" r:id="rId12"/>
    <p:sldLayoutId id="2147487047" r:id="rId13"/>
    <p:sldLayoutId id="2147487048" r:id="rId14"/>
    <p:sldLayoutId id="2147487049" r:id="rId15"/>
    <p:sldLayoutId id="2147487050" r:id="rId16"/>
    <p:sldLayoutId id="2147487051" r:id="rId17"/>
    <p:sldLayoutId id="2147487052" r:id="rId18"/>
    <p:sldLayoutId id="2147487053" r:id="rId19"/>
    <p:sldLayoutId id="2147487054" r:id="rId20"/>
    <p:sldLayoutId id="2147487055" r:id="rId21"/>
    <p:sldLayoutId id="2147487056" r:id="rId22"/>
    <p:sldLayoutId id="2147487057" r:id="rId23"/>
    <p:sldLayoutId id="2147487058" r:id="rId24"/>
    <p:sldLayoutId id="2147487059" r:id="rId25"/>
    <p:sldLayoutId id="2147487060" r:id="rId26"/>
    <p:sldLayoutId id="2147487061" r:id="rId27"/>
    <p:sldLayoutId id="2147487062" r:id="rId28"/>
    <p:sldLayoutId id="2147487063" r:id="rId29"/>
    <p:sldLayoutId id="2147487064" r:id="rId30"/>
    <p:sldLayoutId id="2147487065" r:id="rId31"/>
    <p:sldLayoutId id="2147487066" r:id="rId32"/>
    <p:sldLayoutId id="2147487067" r:id="rId33"/>
    <p:sldLayoutId id="2147487068" r:id="rId34"/>
    <p:sldLayoutId id="2147487069" r:id="rId35"/>
    <p:sldLayoutId id="2147487070" r:id="rId36"/>
    <p:sldLayoutId id="2147487071" r:id="rId37"/>
    <p:sldLayoutId id="2147487072" r:id="rId38"/>
    <p:sldLayoutId id="2147487073" r:id="rId39"/>
    <p:sldLayoutId id="2147487074" r:id="rId40"/>
    <p:sldLayoutId id="2147487075" r:id="rId41"/>
    <p:sldLayoutId id="2147487076" r:id="rId42"/>
    <p:sldLayoutId id="2147487077" r:id="rId43"/>
    <p:sldLayoutId id="2147487078" r:id="rId44"/>
    <p:sldLayoutId id="2147487079" r:id="rId45"/>
    <p:sldLayoutId id="2147487080" r:id="rId46"/>
    <p:sldLayoutId id="2147487081" r:id="rId47"/>
    <p:sldLayoutId id="2147487082"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xml"/><Relationship Id="rId1" Type="http://schemas.openxmlformats.org/officeDocument/2006/relationships/slideLayout" Target="../slideLayouts/slideLayout231.xml"/><Relationship Id="rId6" Type="http://schemas.openxmlformats.org/officeDocument/2006/relationships/image" Target="../media/image150.jpeg"/><Relationship Id="rId5" Type="http://schemas.openxmlformats.org/officeDocument/2006/relationships/image" Target="../media/image149.jpeg"/><Relationship Id="rId4" Type="http://schemas.openxmlformats.org/officeDocument/2006/relationships/image" Target="../media/image148.svg"/></Relationships>
</file>

<file path=ppt/slides/_rels/slide100.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29.xml"/><Relationship Id="rId1" Type="http://schemas.openxmlformats.org/officeDocument/2006/relationships/slideLayout" Target="../slideLayouts/slideLayout108.xml"/><Relationship Id="rId4" Type="http://schemas.openxmlformats.org/officeDocument/2006/relationships/image" Target="../media/image317.svg"/></Relationships>
</file>

<file path=ppt/slides/_rels/slide101.xml.rels><?xml version="1.0" encoding="UTF-8" standalone="yes"?>
<Relationships xmlns="http://schemas.openxmlformats.org/package/2006/relationships"><Relationship Id="rId2" Type="http://schemas.openxmlformats.org/officeDocument/2006/relationships/hyperlink" Target="https://azure.microsoft.com/en-us/pricing/details/cognitive-services/openai-service/" TargetMode="External"/><Relationship Id="rId1" Type="http://schemas.openxmlformats.org/officeDocument/2006/relationships/slideLayout" Target="../slideLayouts/slideLayout60.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03.xml.rels><?xml version="1.0" encoding="UTF-8" standalone="yes"?>
<Relationships xmlns="http://schemas.openxmlformats.org/package/2006/relationships"><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notesSlide" Target="../notesSlides/notesSlide30.xml"/><Relationship Id="rId1" Type="http://schemas.openxmlformats.org/officeDocument/2006/relationships/slideLayout" Target="../slideLayouts/slideLayout75.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s>
</file>

<file path=ppt/slides/_rels/slide10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hyperlink" Target="https://speech.microsoft.com/" TargetMode="External"/><Relationship Id="rId1" Type="http://schemas.openxmlformats.org/officeDocument/2006/relationships/slideLayout" Target="../slideLayouts/slideLayout75.xml"/></Relationships>
</file>

<file path=ppt/slides/_rels/slide105.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notesSlide" Target="../notesSlides/notesSlide31.xml"/><Relationship Id="rId1" Type="http://schemas.openxmlformats.org/officeDocument/2006/relationships/slideLayout" Target="../slideLayouts/slideLayout106.xml"/><Relationship Id="rId5" Type="http://schemas.openxmlformats.org/officeDocument/2006/relationships/image" Target="../media/image326.png"/><Relationship Id="rId4" Type="http://schemas.openxmlformats.org/officeDocument/2006/relationships/image" Target="../media/image325.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06.xml"/><Relationship Id="rId1" Type="http://schemas.openxmlformats.org/officeDocument/2006/relationships/themeOverride" Target="../theme/themeOverride1.xml"/><Relationship Id="rId5" Type="http://schemas.openxmlformats.org/officeDocument/2006/relationships/image" Target="../media/image327.png"/><Relationship Id="rId4" Type="http://schemas.openxmlformats.org/officeDocument/2006/relationships/image" Target="../media/image324.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06.xml"/><Relationship Id="rId1" Type="http://schemas.openxmlformats.org/officeDocument/2006/relationships/themeOverride" Target="../theme/themeOverride2.xml"/><Relationship Id="rId5" Type="http://schemas.openxmlformats.org/officeDocument/2006/relationships/image" Target="../media/image324.png"/><Relationship Id="rId4" Type="http://schemas.openxmlformats.org/officeDocument/2006/relationships/image" Target="../media/image328.png"/></Relationships>
</file>

<file path=ppt/slides/_rels/slide108.xml.rels><?xml version="1.0" encoding="UTF-8" standalone="yes"?>
<Relationships xmlns="http://schemas.openxmlformats.org/package/2006/relationships"><Relationship Id="rId3" Type="http://schemas.openxmlformats.org/officeDocument/2006/relationships/image" Target="../media/image329.png"/><Relationship Id="rId7" Type="http://schemas.openxmlformats.org/officeDocument/2006/relationships/image" Target="../media/image331.png"/><Relationship Id="rId2" Type="http://schemas.openxmlformats.org/officeDocument/2006/relationships/hyperlink" Target="https://aka.ms/AOAI-Newsfeed" TargetMode="External"/><Relationship Id="rId1" Type="http://schemas.openxmlformats.org/officeDocument/2006/relationships/slideLayout" Target="../slideLayouts/slideLayout215.xml"/><Relationship Id="rId6" Type="http://schemas.openxmlformats.org/officeDocument/2006/relationships/hyperlink" Target="https://aka.ms/AOAIstories" TargetMode="External"/><Relationship Id="rId5" Type="http://schemas.openxmlformats.org/officeDocument/2006/relationships/image" Target="../media/image330.png"/><Relationship Id="rId4" Type="http://schemas.openxmlformats.org/officeDocument/2006/relationships/hyperlink" Target="https://aka.ms/AI-Blog"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6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hyperlink" Target="https://techcommunity.microsoft.com/t5/ai-azure-ai-services-blog/generative-ai-for-developers-exploring-new-tools-and-apis-in/ba-p/3817003" TargetMode="External"/><Relationship Id="rId2" Type="http://schemas.openxmlformats.org/officeDocument/2006/relationships/hyperlink" Target="https://stackoverflow.com/questions/76716508/use-plugins-from-openai-on-azure-openai" TargetMode="External"/><Relationship Id="rId1" Type="http://schemas.openxmlformats.org/officeDocument/2006/relationships/slideLayout" Target="../slideLayouts/slideLayout263.xml"/><Relationship Id="rId4" Type="http://schemas.openxmlformats.org/officeDocument/2006/relationships/hyperlink" Target="https://techcommunity.microsoft.com/t5/microsoft-azure-netherlands/how-to-leverage-plugins-for-azure-openai-service/m-p/3863986"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332.jpeg"/><Relationship Id="rId2" Type="http://schemas.openxmlformats.org/officeDocument/2006/relationships/slideLayout" Target="../slideLayouts/slideLayout263.xml"/><Relationship Id="rId1" Type="http://schemas.openxmlformats.org/officeDocument/2006/relationships/video" Target="https://www.youtube.com/embed/28yGXLN-n6M?feature=oembed"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34.xml"/><Relationship Id="rId1" Type="http://schemas.openxmlformats.org/officeDocument/2006/relationships/slideLayout" Target="../slideLayouts/slideLayout263.xml"/><Relationship Id="rId4" Type="http://schemas.openxmlformats.org/officeDocument/2006/relationships/image" Target="../media/image334.sv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115.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263.xml"/></Relationships>
</file>

<file path=ppt/slides/_rels/slide116.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6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119.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153.svg"/><Relationship Id="rId2" Type="http://schemas.openxmlformats.org/officeDocument/2006/relationships/image" Target="../media/image152.png"/><Relationship Id="rId1" Type="http://schemas.openxmlformats.org/officeDocument/2006/relationships/slideLayout" Target="../slideLayouts/slideLayout263.xml"/></Relationships>
</file>

<file path=ppt/slides/_rels/slide120.xml.rels><?xml version="1.0" encoding="UTF-8" standalone="yes"?>
<Relationships xmlns="http://schemas.openxmlformats.org/package/2006/relationships"><Relationship Id="rId3" Type="http://schemas.openxmlformats.org/officeDocument/2006/relationships/hyperlink" Target="https://blogs.gartner.com/andrew_white/2021/01/12/our-top-data-and-analytics-predicts-for-2021/"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337.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12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124.xml.rels><?xml version="1.0" encoding="UTF-8" standalone="yes"?>
<Relationships xmlns="http://schemas.openxmlformats.org/package/2006/relationships"><Relationship Id="rId8" Type="http://schemas.openxmlformats.org/officeDocument/2006/relationships/image" Target="../media/image219.svg"/><Relationship Id="rId13" Type="http://schemas.openxmlformats.org/officeDocument/2006/relationships/image" Target="../media/image200.png"/><Relationship Id="rId18" Type="http://schemas.openxmlformats.org/officeDocument/2006/relationships/image" Target="../media/image205.svg"/><Relationship Id="rId3" Type="http://schemas.openxmlformats.org/officeDocument/2006/relationships/image" Target="../media/image216.png"/><Relationship Id="rId7" Type="http://schemas.openxmlformats.org/officeDocument/2006/relationships/image" Target="../media/image194.png"/><Relationship Id="rId12" Type="http://schemas.openxmlformats.org/officeDocument/2006/relationships/image" Target="../media/image197.svg"/><Relationship Id="rId17" Type="http://schemas.openxmlformats.org/officeDocument/2006/relationships/image" Target="../media/image204.png"/><Relationship Id="rId2" Type="http://schemas.openxmlformats.org/officeDocument/2006/relationships/notesSlide" Target="../notesSlides/notesSlide42.xml"/><Relationship Id="rId16" Type="http://schemas.openxmlformats.org/officeDocument/2006/relationships/image" Target="../media/image203.svg"/><Relationship Id="rId1" Type="http://schemas.openxmlformats.org/officeDocument/2006/relationships/slideLayout" Target="../slideLayouts/slideLayout29.xml"/><Relationship Id="rId6" Type="http://schemas.openxmlformats.org/officeDocument/2006/relationships/image" Target="../media/image193.svg"/><Relationship Id="rId11" Type="http://schemas.openxmlformats.org/officeDocument/2006/relationships/image" Target="../media/image196.png"/><Relationship Id="rId5" Type="http://schemas.openxmlformats.org/officeDocument/2006/relationships/image" Target="../media/image192.png"/><Relationship Id="rId15" Type="http://schemas.openxmlformats.org/officeDocument/2006/relationships/image" Target="../media/image202.png"/><Relationship Id="rId10" Type="http://schemas.openxmlformats.org/officeDocument/2006/relationships/image" Target="../media/image199.svg"/><Relationship Id="rId4" Type="http://schemas.openxmlformats.org/officeDocument/2006/relationships/image" Target="../media/image206.png"/><Relationship Id="rId9" Type="http://schemas.openxmlformats.org/officeDocument/2006/relationships/image" Target="../media/image198.png"/><Relationship Id="rId14" Type="http://schemas.openxmlformats.org/officeDocument/2006/relationships/image" Target="../media/image201.sv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9.xml"/><Relationship Id="rId1" Type="http://schemas.openxmlformats.org/officeDocument/2006/relationships/video" Target="https://www.youtube.com/embed/y4uOlh8rBVM?feature=oembed" TargetMode="External"/><Relationship Id="rId4" Type="http://schemas.openxmlformats.org/officeDocument/2006/relationships/image" Target="../media/image339.jpeg"/></Relationships>
</file>

<file path=ppt/slides/_rels/slide12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4.xml"/><Relationship Id="rId1" Type="http://schemas.openxmlformats.org/officeDocument/2006/relationships/slideLayout" Target="../slideLayouts/slideLayout29.xml"/><Relationship Id="rId6" Type="http://schemas.openxmlformats.org/officeDocument/2006/relationships/image" Target="../media/image343.png"/><Relationship Id="rId5" Type="http://schemas.openxmlformats.org/officeDocument/2006/relationships/image" Target="../media/image342.png"/><Relationship Id="rId4" Type="http://schemas.openxmlformats.org/officeDocument/2006/relationships/image" Target="../media/image341.png"/></Relationships>
</file>

<file path=ppt/slides/_rels/slide127.xml.rels><?xml version="1.0" encoding="UTF-8" standalone="yes"?>
<Relationships xmlns="http://schemas.openxmlformats.org/package/2006/relationships"><Relationship Id="rId26" Type="http://schemas.openxmlformats.org/officeDocument/2006/relationships/image" Target="../media/image357.png"/><Relationship Id="rId21" Type="http://schemas.openxmlformats.org/officeDocument/2006/relationships/hyperlink" Target="https://customers.microsoft.com/en-us/story/1508720931095929128-fedrigoni-retailers-azure-it-italy" TargetMode="External"/><Relationship Id="rId42" Type="http://schemas.openxmlformats.org/officeDocument/2006/relationships/hyperlink" Target="https://gearup.microsoft.com/download/0edf968e-5fef-4863-62cc-08da24a202f1" TargetMode="External"/><Relationship Id="rId47" Type="http://schemas.openxmlformats.org/officeDocument/2006/relationships/image" Target="../media/image368.png"/><Relationship Id="rId63" Type="http://schemas.openxmlformats.org/officeDocument/2006/relationships/hyperlink" Target="https://gearup.microsoft.com/download/4ccd9fbc-cbd6-430b-338d-08d9f73fed2c" TargetMode="External"/><Relationship Id="rId68" Type="http://schemas.openxmlformats.org/officeDocument/2006/relationships/hyperlink" Target="https://gearup.microsoft.com/download/98846cf2-4467-4da3-b468-8645a7a6cb36" TargetMode="External"/><Relationship Id="rId16" Type="http://schemas.openxmlformats.org/officeDocument/2006/relationships/image" Target="../media/image351.png"/><Relationship Id="rId11" Type="http://schemas.openxmlformats.org/officeDocument/2006/relationships/hyperlink" Target="https://gearup.microsoft.com/download/2a600ed7-7ab9-4ab6-8260-47727cc8b667" TargetMode="External"/><Relationship Id="rId24" Type="http://schemas.openxmlformats.org/officeDocument/2006/relationships/image" Target="../media/image356.png"/><Relationship Id="rId32" Type="http://schemas.openxmlformats.org/officeDocument/2006/relationships/hyperlink" Target="https://customers.microsoft.com/en-us/story/1386251508887162190-intesa-sanpaolo-banking-capital-markets-azure-it-italy" TargetMode="External"/><Relationship Id="rId37" Type="http://schemas.openxmlformats.org/officeDocument/2006/relationships/image" Target="../media/image363.jpeg"/><Relationship Id="rId40" Type="http://schemas.openxmlformats.org/officeDocument/2006/relationships/hyperlink" Target="https://gearup.microsoft.com/download/64ada41f-560c-4f3a-efd0-08daaad90ea7" TargetMode="External"/><Relationship Id="rId45" Type="http://schemas.openxmlformats.org/officeDocument/2006/relationships/image" Target="../media/image367.png"/><Relationship Id="rId53" Type="http://schemas.openxmlformats.org/officeDocument/2006/relationships/image" Target="../media/image372.png"/><Relationship Id="rId58" Type="http://schemas.openxmlformats.org/officeDocument/2006/relationships/hyperlink" Target="https://gearup.microsoft.com/download/d6f49be1-4e72-4cfd-7f27-08d9f0d08d3a" TargetMode="External"/><Relationship Id="rId66" Type="http://schemas.openxmlformats.org/officeDocument/2006/relationships/image" Target="../media/image380.png"/><Relationship Id="rId74" Type="http://schemas.openxmlformats.org/officeDocument/2006/relationships/hyperlink" Target="https://customers.microsoft.com/en-us/story/1595206182838035619-canadian-tire-retailers-azure-synapse-analytics" TargetMode="External"/><Relationship Id="rId5" Type="http://schemas.openxmlformats.org/officeDocument/2006/relationships/image" Target="../media/image345.png"/><Relationship Id="rId61" Type="http://schemas.openxmlformats.org/officeDocument/2006/relationships/image" Target="../media/image377.png"/><Relationship Id="rId19" Type="http://schemas.openxmlformats.org/officeDocument/2006/relationships/image" Target="../media/image353.png"/><Relationship Id="rId14" Type="http://schemas.openxmlformats.org/officeDocument/2006/relationships/image" Target="../media/image350.png"/><Relationship Id="rId22" Type="http://schemas.openxmlformats.org/officeDocument/2006/relationships/image" Target="../media/image355.png"/><Relationship Id="rId27" Type="http://schemas.openxmlformats.org/officeDocument/2006/relationships/hyperlink" Target="https://gearup.microsoft.com/download/33561b87-5cfd-4852-f825-08da56127e22" TargetMode="External"/><Relationship Id="rId30" Type="http://schemas.openxmlformats.org/officeDocument/2006/relationships/hyperlink" Target="https://gearup.microsoft.com/download/c7d45e04-0321-4750-b7c0-d0e27e878364" TargetMode="External"/><Relationship Id="rId35" Type="http://schemas.openxmlformats.org/officeDocument/2006/relationships/image" Target="../media/image362.png"/><Relationship Id="rId43" Type="http://schemas.openxmlformats.org/officeDocument/2006/relationships/image" Target="../media/image366.png"/><Relationship Id="rId48" Type="http://schemas.openxmlformats.org/officeDocument/2006/relationships/image" Target="../media/image369.jpeg"/><Relationship Id="rId56" Type="http://schemas.openxmlformats.org/officeDocument/2006/relationships/image" Target="../media/image374.png"/><Relationship Id="rId64" Type="http://schemas.openxmlformats.org/officeDocument/2006/relationships/image" Target="../media/image379.jpeg"/><Relationship Id="rId69" Type="http://schemas.openxmlformats.org/officeDocument/2006/relationships/image" Target="../media/image382.png"/><Relationship Id="rId77" Type="http://schemas.openxmlformats.org/officeDocument/2006/relationships/image" Target="../media/image388.png"/><Relationship Id="rId8" Type="http://schemas.openxmlformats.org/officeDocument/2006/relationships/image" Target="../media/image347.png"/><Relationship Id="rId51" Type="http://schemas.openxmlformats.org/officeDocument/2006/relationships/image" Target="../media/image371.png"/><Relationship Id="rId72" Type="http://schemas.openxmlformats.org/officeDocument/2006/relationships/hyperlink" Target="https://customers.microsoft.com/en-us/story/1430042061294998422-zurich-germany-en-switzerland" TargetMode="External"/><Relationship Id="rId3" Type="http://schemas.openxmlformats.org/officeDocument/2006/relationships/image" Target="../media/image344.png"/><Relationship Id="rId12" Type="http://schemas.openxmlformats.org/officeDocument/2006/relationships/image" Target="../media/image349.png"/><Relationship Id="rId17" Type="http://schemas.openxmlformats.org/officeDocument/2006/relationships/image" Target="../media/image352.png"/><Relationship Id="rId25" Type="http://schemas.openxmlformats.org/officeDocument/2006/relationships/hyperlink" Target="https://gearup.microsoft.com/download/7d5a127f-1643-4209-9dc7-08da6505c91a" TargetMode="External"/><Relationship Id="rId33" Type="http://schemas.openxmlformats.org/officeDocument/2006/relationships/image" Target="../media/image361.png"/><Relationship Id="rId38" Type="http://schemas.openxmlformats.org/officeDocument/2006/relationships/hyperlink" Target="https://gearup.microsoft.com/download/83e7b0a9-fd46-498b-8898-0caa87a0b976" TargetMode="External"/><Relationship Id="rId46" Type="http://schemas.openxmlformats.org/officeDocument/2006/relationships/hyperlink" Target="https://gearup.microsoft.com/download/330b442b-da6b-413c-c87f-08d9fd67abab" TargetMode="External"/><Relationship Id="rId59" Type="http://schemas.openxmlformats.org/officeDocument/2006/relationships/image" Target="../media/image376.png"/><Relationship Id="rId67" Type="http://schemas.openxmlformats.org/officeDocument/2006/relationships/image" Target="../media/image381.png"/><Relationship Id="rId20" Type="http://schemas.openxmlformats.org/officeDocument/2006/relationships/image" Target="../media/image354.png"/><Relationship Id="rId41" Type="http://schemas.openxmlformats.org/officeDocument/2006/relationships/image" Target="../media/image365.png"/><Relationship Id="rId54" Type="http://schemas.openxmlformats.org/officeDocument/2006/relationships/image" Target="../media/image373.png"/><Relationship Id="rId62" Type="http://schemas.openxmlformats.org/officeDocument/2006/relationships/image" Target="../media/image378.png"/><Relationship Id="rId70" Type="http://schemas.openxmlformats.org/officeDocument/2006/relationships/image" Target="../media/image383.png"/><Relationship Id="rId75" Type="http://schemas.openxmlformats.org/officeDocument/2006/relationships/image" Target="../media/image386.png"/><Relationship Id="rId1" Type="http://schemas.openxmlformats.org/officeDocument/2006/relationships/slideLayout" Target="../slideLayouts/slideLayout29.xml"/><Relationship Id="rId6" Type="http://schemas.openxmlformats.org/officeDocument/2006/relationships/image" Target="../media/image346.png"/><Relationship Id="rId15" Type="http://schemas.openxmlformats.org/officeDocument/2006/relationships/hyperlink" Target="https://gearup.microsoft.com/download/1982ca73-f156-43a5-15f0-08d9e7580b9f" TargetMode="External"/><Relationship Id="rId23" Type="http://schemas.openxmlformats.org/officeDocument/2006/relationships/hyperlink" Target="https://customers.microsoft.com/en-us/story/1501685215279394748-ferring-pharmaceuticals-azure-en-poland" TargetMode="External"/><Relationship Id="rId28" Type="http://schemas.openxmlformats.org/officeDocument/2006/relationships/image" Target="../media/image358.png"/><Relationship Id="rId36" Type="http://schemas.openxmlformats.org/officeDocument/2006/relationships/hyperlink" Target="https://customers.microsoft.com/en-us/story/1504182429707963333-laliga-professionalservices" TargetMode="External"/><Relationship Id="rId49" Type="http://schemas.openxmlformats.org/officeDocument/2006/relationships/image" Target="../media/image370.png"/><Relationship Id="rId57" Type="http://schemas.openxmlformats.org/officeDocument/2006/relationships/image" Target="../media/image375.png"/><Relationship Id="rId10" Type="http://schemas.openxmlformats.org/officeDocument/2006/relationships/image" Target="../media/image348.png"/><Relationship Id="rId31" Type="http://schemas.openxmlformats.org/officeDocument/2006/relationships/image" Target="../media/image360.png"/><Relationship Id="rId44" Type="http://schemas.openxmlformats.org/officeDocument/2006/relationships/hyperlink" Target="https://gearup.microsoft.com/download/1c75d683-147d-4d55-3387-08d9f73fed2c" TargetMode="External"/><Relationship Id="rId52" Type="http://schemas.openxmlformats.org/officeDocument/2006/relationships/hyperlink" Target="https://gearup.microsoft.com/download/5365750c-eae1-4870-b040-08da9048cabe" TargetMode="External"/><Relationship Id="rId60" Type="http://schemas.openxmlformats.org/officeDocument/2006/relationships/hyperlink" Target="https://gearup.microsoft.com/download/3b14811b-1894-4b68-4c0a-08d9dc4aa04a" TargetMode="External"/><Relationship Id="rId65" Type="http://schemas.openxmlformats.org/officeDocument/2006/relationships/hyperlink" Target="https://customers.microsoft.com/en-us/story/1562217872288826924-swica-insurance-power-bi-azure" TargetMode="External"/><Relationship Id="rId73" Type="http://schemas.openxmlformats.org/officeDocument/2006/relationships/image" Target="../media/image385.png"/><Relationship Id="rId78" Type="http://schemas.openxmlformats.org/officeDocument/2006/relationships/image" Target="../media/image389.png"/><Relationship Id="rId4" Type="http://schemas.openxmlformats.org/officeDocument/2006/relationships/hyperlink" Target="https://customers.microsoft.com/en-us/story/1513234381485102673-abinbev-professionalservices" TargetMode="External"/><Relationship Id="rId9" Type="http://schemas.openxmlformats.org/officeDocument/2006/relationships/hyperlink" Target="https://gearup.microsoft.com/download/761360cb-dfbc-4868-f8b2-08dabb4e907a" TargetMode="External"/><Relationship Id="rId13" Type="http://schemas.openxmlformats.org/officeDocument/2006/relationships/hyperlink" Target="https://gearup.microsoft.com/download/63e16e1a-135f-4a5a-dc80-08dadf05dafa" TargetMode="External"/><Relationship Id="rId18" Type="http://schemas.openxmlformats.org/officeDocument/2006/relationships/hyperlink" Target="https://gearup.microsoft.com/download/1c668b35-ffa6-4965-3a7a-08da5abafddd" TargetMode="External"/><Relationship Id="rId39" Type="http://schemas.openxmlformats.org/officeDocument/2006/relationships/image" Target="../media/image364.png"/><Relationship Id="rId34" Type="http://schemas.openxmlformats.org/officeDocument/2006/relationships/hyperlink" Target="https://gearup.microsoft.com/download/c4f77576-fe4c-4a32-446a-08dae2d2660f" TargetMode="External"/><Relationship Id="rId50" Type="http://schemas.openxmlformats.org/officeDocument/2006/relationships/hyperlink" Target="https://gearup.microsoft.com/download/72a6a2da-550a-409c-efd2-08daaad90ea7" TargetMode="External"/><Relationship Id="rId55" Type="http://schemas.openxmlformats.org/officeDocument/2006/relationships/hyperlink" Target="https://gearup.microsoft.com/download/ef509daa-6482-4826-15d0-08d9e7580b9f" TargetMode="External"/><Relationship Id="rId76" Type="http://schemas.openxmlformats.org/officeDocument/2006/relationships/image" Target="../media/image387.png"/><Relationship Id="rId7" Type="http://schemas.openxmlformats.org/officeDocument/2006/relationships/hyperlink" Target="https://gearup.microsoft.com/download/97d020da-e403-46c2-1dfe-08da2fa137ac" TargetMode="External"/><Relationship Id="rId71" Type="http://schemas.openxmlformats.org/officeDocument/2006/relationships/image" Target="../media/image384.png"/><Relationship Id="rId2" Type="http://schemas.openxmlformats.org/officeDocument/2006/relationships/notesSlide" Target="../notesSlides/notesSlide45.xml"/><Relationship Id="rId29" Type="http://schemas.openxmlformats.org/officeDocument/2006/relationships/image" Target="../media/image3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9.xml.rels><?xml version="1.0" encoding="UTF-8" standalone="yes"?>
<Relationships xmlns="http://schemas.openxmlformats.org/package/2006/relationships"><Relationship Id="rId8" Type="http://schemas.openxmlformats.org/officeDocument/2006/relationships/image" Target="../media/image218.sv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8.png"/><Relationship Id="rId12" Type="http://schemas.openxmlformats.org/officeDocument/2006/relationships/image" Target="../media/image220.svg"/><Relationship Id="rId2" Type="http://schemas.openxmlformats.org/officeDocument/2006/relationships/notesSlide" Target="../notesSlides/notesSlide46.xml"/><Relationship Id="rId16" Type="http://schemas.openxmlformats.org/officeDocument/2006/relationships/image" Target="../media/image205.svg"/><Relationship Id="rId1" Type="http://schemas.openxmlformats.org/officeDocument/2006/relationships/slideLayout" Target="../slideLayouts/slideLayout29.xml"/><Relationship Id="rId6" Type="http://schemas.openxmlformats.org/officeDocument/2006/relationships/image" Target="../media/image219.sv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7.svg"/><Relationship Id="rId4" Type="http://schemas.openxmlformats.org/officeDocument/2006/relationships/image" Target="../media/image221.svg"/><Relationship Id="rId9" Type="http://schemas.openxmlformats.org/officeDocument/2006/relationships/image" Target="../media/image196.png"/><Relationship Id="rId14" Type="http://schemas.openxmlformats.org/officeDocument/2006/relationships/image" Target="../media/image20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1.xml"/></Relationships>
</file>

<file path=ppt/slides/_rels/slide130.xml.rels><?xml version="1.0" encoding="UTF-8" standalone="yes"?>
<Relationships xmlns="http://schemas.openxmlformats.org/package/2006/relationships"><Relationship Id="rId8" Type="http://schemas.openxmlformats.org/officeDocument/2006/relationships/image" Target="../media/image394.png"/><Relationship Id="rId13" Type="http://schemas.openxmlformats.org/officeDocument/2006/relationships/image" Target="../media/image398.png"/><Relationship Id="rId3" Type="http://schemas.openxmlformats.org/officeDocument/2006/relationships/image" Target="../media/image390.png"/><Relationship Id="rId7" Type="http://schemas.openxmlformats.org/officeDocument/2006/relationships/image" Target="../media/image393.png"/><Relationship Id="rId12" Type="http://schemas.microsoft.com/office/2007/relationships/hdphoto" Target="../media/hdphoto4.wdp"/><Relationship Id="rId2" Type="http://schemas.openxmlformats.org/officeDocument/2006/relationships/notesSlide" Target="../notesSlides/notesSlide47.xml"/><Relationship Id="rId1" Type="http://schemas.openxmlformats.org/officeDocument/2006/relationships/slideLayout" Target="../slideLayouts/slideLayout29.xml"/><Relationship Id="rId6" Type="http://schemas.openxmlformats.org/officeDocument/2006/relationships/image" Target="../media/image392.png"/><Relationship Id="rId11" Type="http://schemas.openxmlformats.org/officeDocument/2006/relationships/image" Target="../media/image397.png"/><Relationship Id="rId5" Type="http://schemas.openxmlformats.org/officeDocument/2006/relationships/image" Target="../media/image206.png"/><Relationship Id="rId10" Type="http://schemas.openxmlformats.org/officeDocument/2006/relationships/image" Target="../media/image396.png"/><Relationship Id="rId4" Type="http://schemas.openxmlformats.org/officeDocument/2006/relationships/image" Target="../media/image391.png"/><Relationship Id="rId9" Type="http://schemas.openxmlformats.org/officeDocument/2006/relationships/image" Target="../media/image395.png"/><Relationship Id="rId14" Type="http://schemas.microsoft.com/office/2007/relationships/hdphoto" Target="../media/hdphoto5.wdp"/></Relationships>
</file>

<file path=ppt/slides/_rels/slide131.xml.rels><?xml version="1.0" encoding="UTF-8" standalone="yes"?>
<Relationships xmlns="http://schemas.openxmlformats.org/package/2006/relationships"><Relationship Id="rId8" Type="http://schemas.openxmlformats.org/officeDocument/2006/relationships/image" Target="../media/image395.png"/><Relationship Id="rId13" Type="http://schemas.microsoft.com/office/2007/relationships/hdphoto" Target="../media/hdphoto4.wdp"/><Relationship Id="rId3" Type="http://schemas.openxmlformats.org/officeDocument/2006/relationships/image" Target="../media/image391.png"/><Relationship Id="rId7" Type="http://schemas.openxmlformats.org/officeDocument/2006/relationships/image" Target="../media/image394.png"/><Relationship Id="rId12" Type="http://schemas.openxmlformats.org/officeDocument/2006/relationships/image" Target="../media/image397.png"/><Relationship Id="rId2" Type="http://schemas.openxmlformats.org/officeDocument/2006/relationships/notesSlide" Target="../notesSlides/notesSlide48.xml"/><Relationship Id="rId1" Type="http://schemas.openxmlformats.org/officeDocument/2006/relationships/slideLayout" Target="../slideLayouts/slideLayout29.xml"/><Relationship Id="rId6" Type="http://schemas.openxmlformats.org/officeDocument/2006/relationships/image" Target="../media/image393.png"/><Relationship Id="rId11" Type="http://schemas.microsoft.com/office/2007/relationships/hdphoto" Target="../media/hdphoto6.wdp"/><Relationship Id="rId5" Type="http://schemas.openxmlformats.org/officeDocument/2006/relationships/image" Target="../media/image392.png"/><Relationship Id="rId15" Type="http://schemas.microsoft.com/office/2007/relationships/hdphoto" Target="../media/hdphoto5.wdp"/><Relationship Id="rId10" Type="http://schemas.openxmlformats.org/officeDocument/2006/relationships/image" Target="../media/image399.png"/><Relationship Id="rId4" Type="http://schemas.openxmlformats.org/officeDocument/2006/relationships/image" Target="../media/image206.png"/><Relationship Id="rId9" Type="http://schemas.openxmlformats.org/officeDocument/2006/relationships/image" Target="../media/image396.png"/><Relationship Id="rId14" Type="http://schemas.openxmlformats.org/officeDocument/2006/relationships/image" Target="../media/image398.png"/></Relationships>
</file>

<file path=ppt/slides/_rels/slide132.xml.rels><?xml version="1.0" encoding="UTF-8" standalone="yes"?>
<Relationships xmlns="http://schemas.openxmlformats.org/package/2006/relationships"><Relationship Id="rId8" Type="http://schemas.openxmlformats.org/officeDocument/2006/relationships/image" Target="../media/image395.png"/><Relationship Id="rId13" Type="http://schemas.microsoft.com/office/2007/relationships/hdphoto" Target="../media/hdphoto4.wdp"/><Relationship Id="rId3" Type="http://schemas.openxmlformats.org/officeDocument/2006/relationships/image" Target="../media/image394.png"/><Relationship Id="rId7" Type="http://schemas.openxmlformats.org/officeDocument/2006/relationships/image" Target="../media/image391.png"/><Relationship Id="rId12" Type="http://schemas.openxmlformats.org/officeDocument/2006/relationships/image" Target="../media/image397.png"/><Relationship Id="rId2" Type="http://schemas.openxmlformats.org/officeDocument/2006/relationships/notesSlide" Target="../notesSlides/notesSlide49.xml"/><Relationship Id="rId1" Type="http://schemas.openxmlformats.org/officeDocument/2006/relationships/slideLayout" Target="../slideLayouts/slideLayout29.xml"/><Relationship Id="rId6" Type="http://schemas.openxmlformats.org/officeDocument/2006/relationships/image" Target="../media/image393.png"/><Relationship Id="rId11" Type="http://schemas.microsoft.com/office/2007/relationships/hdphoto" Target="../media/hdphoto6.wdp"/><Relationship Id="rId5" Type="http://schemas.openxmlformats.org/officeDocument/2006/relationships/image" Target="../media/image392.png"/><Relationship Id="rId15" Type="http://schemas.microsoft.com/office/2007/relationships/hdphoto" Target="../media/hdphoto5.wdp"/><Relationship Id="rId10" Type="http://schemas.openxmlformats.org/officeDocument/2006/relationships/image" Target="../media/image399.png"/><Relationship Id="rId4" Type="http://schemas.openxmlformats.org/officeDocument/2006/relationships/image" Target="../media/image206.png"/><Relationship Id="rId9" Type="http://schemas.openxmlformats.org/officeDocument/2006/relationships/image" Target="../media/image396.png"/><Relationship Id="rId14" Type="http://schemas.openxmlformats.org/officeDocument/2006/relationships/image" Target="../media/image398.png"/></Relationships>
</file>

<file path=ppt/slides/_rels/slide133.xml.rels><?xml version="1.0" encoding="UTF-8" standalone="yes"?>
<Relationships xmlns="http://schemas.openxmlformats.org/package/2006/relationships"><Relationship Id="rId8" Type="http://schemas.openxmlformats.org/officeDocument/2006/relationships/image" Target="../media/image394.png"/><Relationship Id="rId13" Type="http://schemas.microsoft.com/office/2007/relationships/hdphoto" Target="../media/hdphoto4.wdp"/><Relationship Id="rId3" Type="http://schemas.openxmlformats.org/officeDocument/2006/relationships/image" Target="../media/image395.png"/><Relationship Id="rId7" Type="http://schemas.openxmlformats.org/officeDocument/2006/relationships/image" Target="../media/image391.png"/><Relationship Id="rId12" Type="http://schemas.openxmlformats.org/officeDocument/2006/relationships/image" Target="../media/image397.png"/><Relationship Id="rId2" Type="http://schemas.openxmlformats.org/officeDocument/2006/relationships/notesSlide" Target="../notesSlides/notesSlide50.xml"/><Relationship Id="rId1" Type="http://schemas.openxmlformats.org/officeDocument/2006/relationships/slideLayout" Target="../slideLayouts/slideLayout29.xml"/><Relationship Id="rId6" Type="http://schemas.openxmlformats.org/officeDocument/2006/relationships/image" Target="../media/image393.png"/><Relationship Id="rId11" Type="http://schemas.microsoft.com/office/2007/relationships/hdphoto" Target="../media/hdphoto6.wdp"/><Relationship Id="rId5" Type="http://schemas.openxmlformats.org/officeDocument/2006/relationships/image" Target="../media/image392.png"/><Relationship Id="rId15" Type="http://schemas.microsoft.com/office/2007/relationships/hdphoto" Target="../media/hdphoto5.wdp"/><Relationship Id="rId10" Type="http://schemas.openxmlformats.org/officeDocument/2006/relationships/image" Target="../media/image399.png"/><Relationship Id="rId4" Type="http://schemas.openxmlformats.org/officeDocument/2006/relationships/image" Target="../media/image206.png"/><Relationship Id="rId9" Type="http://schemas.openxmlformats.org/officeDocument/2006/relationships/image" Target="../media/image396.png"/><Relationship Id="rId14" Type="http://schemas.openxmlformats.org/officeDocument/2006/relationships/image" Target="../media/image398.png"/></Relationships>
</file>

<file path=ppt/slides/_rels/slide134.xml.rels><?xml version="1.0" encoding="UTF-8" standalone="yes"?>
<Relationships xmlns="http://schemas.openxmlformats.org/package/2006/relationships"><Relationship Id="rId8" Type="http://schemas.openxmlformats.org/officeDocument/2006/relationships/image" Target="../media/image394.png"/><Relationship Id="rId13" Type="http://schemas.microsoft.com/office/2007/relationships/hdphoto" Target="../media/hdphoto4.wdp"/><Relationship Id="rId3" Type="http://schemas.openxmlformats.org/officeDocument/2006/relationships/image" Target="../media/image396.png"/><Relationship Id="rId7" Type="http://schemas.openxmlformats.org/officeDocument/2006/relationships/image" Target="../media/image391.png"/><Relationship Id="rId12" Type="http://schemas.openxmlformats.org/officeDocument/2006/relationships/image" Target="../media/image397.png"/><Relationship Id="rId2" Type="http://schemas.openxmlformats.org/officeDocument/2006/relationships/notesSlide" Target="../notesSlides/notesSlide51.xml"/><Relationship Id="rId1" Type="http://schemas.openxmlformats.org/officeDocument/2006/relationships/slideLayout" Target="../slideLayouts/slideLayout29.xml"/><Relationship Id="rId6" Type="http://schemas.openxmlformats.org/officeDocument/2006/relationships/image" Target="../media/image393.png"/><Relationship Id="rId11" Type="http://schemas.microsoft.com/office/2007/relationships/hdphoto" Target="../media/hdphoto6.wdp"/><Relationship Id="rId5" Type="http://schemas.openxmlformats.org/officeDocument/2006/relationships/image" Target="../media/image392.png"/><Relationship Id="rId15" Type="http://schemas.microsoft.com/office/2007/relationships/hdphoto" Target="../media/hdphoto5.wdp"/><Relationship Id="rId10" Type="http://schemas.openxmlformats.org/officeDocument/2006/relationships/image" Target="../media/image399.png"/><Relationship Id="rId4" Type="http://schemas.openxmlformats.org/officeDocument/2006/relationships/image" Target="../media/image206.png"/><Relationship Id="rId9" Type="http://schemas.openxmlformats.org/officeDocument/2006/relationships/image" Target="../media/image395.png"/><Relationship Id="rId14" Type="http://schemas.openxmlformats.org/officeDocument/2006/relationships/image" Target="../media/image398.png"/></Relationships>
</file>

<file path=ppt/slides/_rels/slide135.xml.rels><?xml version="1.0" encoding="UTF-8" standalone="yes"?>
<Relationships xmlns="http://schemas.openxmlformats.org/package/2006/relationships"><Relationship Id="rId8" Type="http://schemas.openxmlformats.org/officeDocument/2006/relationships/image" Target="../media/image394.png"/><Relationship Id="rId13" Type="http://schemas.openxmlformats.org/officeDocument/2006/relationships/image" Target="../media/image398.png"/><Relationship Id="rId3" Type="http://schemas.openxmlformats.org/officeDocument/2006/relationships/image" Target="../media/image400.png"/><Relationship Id="rId7" Type="http://schemas.openxmlformats.org/officeDocument/2006/relationships/image" Target="../media/image391.png"/><Relationship Id="rId12" Type="http://schemas.microsoft.com/office/2007/relationships/hdphoto" Target="../media/hdphoto6.wdp"/><Relationship Id="rId2" Type="http://schemas.openxmlformats.org/officeDocument/2006/relationships/notesSlide" Target="../notesSlides/notesSlide52.xml"/><Relationship Id="rId1" Type="http://schemas.openxmlformats.org/officeDocument/2006/relationships/slideLayout" Target="../slideLayouts/slideLayout29.xml"/><Relationship Id="rId6" Type="http://schemas.openxmlformats.org/officeDocument/2006/relationships/image" Target="../media/image393.png"/><Relationship Id="rId11" Type="http://schemas.openxmlformats.org/officeDocument/2006/relationships/image" Target="../media/image399.png"/><Relationship Id="rId5" Type="http://schemas.openxmlformats.org/officeDocument/2006/relationships/image" Target="../media/image392.png"/><Relationship Id="rId10" Type="http://schemas.openxmlformats.org/officeDocument/2006/relationships/image" Target="../media/image396.png"/><Relationship Id="rId4" Type="http://schemas.openxmlformats.org/officeDocument/2006/relationships/image" Target="../media/image206.png"/><Relationship Id="rId9" Type="http://schemas.openxmlformats.org/officeDocument/2006/relationships/image" Target="../media/image395.png"/><Relationship Id="rId14" Type="http://schemas.microsoft.com/office/2007/relationships/hdphoto" Target="../media/hdphoto5.wdp"/></Relationships>
</file>

<file path=ppt/slides/_rels/slide136.xml.rels><?xml version="1.0" encoding="UTF-8" standalone="yes"?>
<Relationships xmlns="http://schemas.openxmlformats.org/package/2006/relationships"><Relationship Id="rId8" Type="http://schemas.openxmlformats.org/officeDocument/2006/relationships/image" Target="../media/image395.png"/><Relationship Id="rId13" Type="http://schemas.microsoft.com/office/2007/relationships/hdphoto" Target="../media/hdphoto4.wdp"/><Relationship Id="rId3" Type="http://schemas.openxmlformats.org/officeDocument/2006/relationships/image" Target="../media/image206.png"/><Relationship Id="rId7" Type="http://schemas.openxmlformats.org/officeDocument/2006/relationships/image" Target="../media/image394.png"/><Relationship Id="rId12" Type="http://schemas.openxmlformats.org/officeDocument/2006/relationships/image" Target="../media/image397.png"/><Relationship Id="rId2" Type="http://schemas.openxmlformats.org/officeDocument/2006/relationships/notesSlide" Target="../notesSlides/notesSlide53.xml"/><Relationship Id="rId1" Type="http://schemas.openxmlformats.org/officeDocument/2006/relationships/slideLayout" Target="../slideLayouts/slideLayout29.xml"/><Relationship Id="rId6" Type="http://schemas.openxmlformats.org/officeDocument/2006/relationships/image" Target="../media/image391.png"/><Relationship Id="rId11" Type="http://schemas.microsoft.com/office/2007/relationships/hdphoto" Target="../media/hdphoto7.wdp"/><Relationship Id="rId5" Type="http://schemas.openxmlformats.org/officeDocument/2006/relationships/image" Target="../media/image393.png"/><Relationship Id="rId15" Type="http://schemas.openxmlformats.org/officeDocument/2006/relationships/image" Target="../media/image205.svg"/><Relationship Id="rId10" Type="http://schemas.openxmlformats.org/officeDocument/2006/relationships/image" Target="../media/image401.png"/><Relationship Id="rId4" Type="http://schemas.openxmlformats.org/officeDocument/2006/relationships/image" Target="../media/image392.png"/><Relationship Id="rId9" Type="http://schemas.openxmlformats.org/officeDocument/2006/relationships/image" Target="../media/image396.png"/><Relationship Id="rId14" Type="http://schemas.openxmlformats.org/officeDocument/2006/relationships/image" Target="../media/image204.png"/></Relationships>
</file>

<file path=ppt/slides/_rels/slide137.xml.rels><?xml version="1.0" encoding="UTF-8" standalone="yes"?>
<Relationships xmlns="http://schemas.openxmlformats.org/package/2006/relationships"><Relationship Id="rId8" Type="http://schemas.openxmlformats.org/officeDocument/2006/relationships/image" Target="../media/image396.png"/><Relationship Id="rId13" Type="http://schemas.microsoft.com/office/2007/relationships/hdphoto" Target="../media/hdphoto4.wdp"/><Relationship Id="rId3" Type="http://schemas.openxmlformats.org/officeDocument/2006/relationships/image" Target="../media/image206.png"/><Relationship Id="rId7" Type="http://schemas.openxmlformats.org/officeDocument/2006/relationships/image" Target="../media/image395.png"/><Relationship Id="rId12" Type="http://schemas.openxmlformats.org/officeDocument/2006/relationships/image" Target="../media/image397.png"/><Relationship Id="rId2" Type="http://schemas.openxmlformats.org/officeDocument/2006/relationships/notesSlide" Target="../notesSlides/notesSlide54.xml"/><Relationship Id="rId1" Type="http://schemas.openxmlformats.org/officeDocument/2006/relationships/slideLayout" Target="../slideLayouts/slideLayout29.xml"/><Relationship Id="rId6" Type="http://schemas.openxmlformats.org/officeDocument/2006/relationships/image" Target="../media/image394.png"/><Relationship Id="rId11" Type="http://schemas.microsoft.com/office/2007/relationships/hdphoto" Target="../media/hdphoto7.wdp"/><Relationship Id="rId5" Type="http://schemas.openxmlformats.org/officeDocument/2006/relationships/image" Target="../media/image391.png"/><Relationship Id="rId10" Type="http://schemas.openxmlformats.org/officeDocument/2006/relationships/image" Target="../media/image401.png"/><Relationship Id="rId4" Type="http://schemas.openxmlformats.org/officeDocument/2006/relationships/image" Target="../media/image393.png"/><Relationship Id="rId9" Type="http://schemas.openxmlformats.org/officeDocument/2006/relationships/image" Target="../media/image402.png"/></Relationships>
</file>

<file path=ppt/slides/_rels/slide138.xml.rels><?xml version="1.0" encoding="UTF-8" standalone="yes"?>
<Relationships xmlns="http://schemas.openxmlformats.org/package/2006/relationships"><Relationship Id="rId8" Type="http://schemas.openxmlformats.org/officeDocument/2006/relationships/image" Target="../media/image394.png"/><Relationship Id="rId13" Type="http://schemas.microsoft.com/office/2007/relationships/hdphoto" Target="../media/hdphoto7.wdp"/><Relationship Id="rId3" Type="http://schemas.openxmlformats.org/officeDocument/2006/relationships/image" Target="../media/image397.png"/><Relationship Id="rId7" Type="http://schemas.openxmlformats.org/officeDocument/2006/relationships/image" Target="../media/image391.png"/><Relationship Id="rId12" Type="http://schemas.openxmlformats.org/officeDocument/2006/relationships/image" Target="../media/image401.png"/><Relationship Id="rId2" Type="http://schemas.openxmlformats.org/officeDocument/2006/relationships/notesSlide" Target="../notesSlides/notesSlide55.xml"/><Relationship Id="rId1" Type="http://schemas.openxmlformats.org/officeDocument/2006/relationships/slideLayout" Target="../slideLayouts/slideLayout29.xml"/><Relationship Id="rId6" Type="http://schemas.openxmlformats.org/officeDocument/2006/relationships/image" Target="../media/image393.png"/><Relationship Id="rId11" Type="http://schemas.openxmlformats.org/officeDocument/2006/relationships/image" Target="../media/image206.png"/><Relationship Id="rId5" Type="http://schemas.openxmlformats.org/officeDocument/2006/relationships/image" Target="../media/image392.png"/><Relationship Id="rId10" Type="http://schemas.openxmlformats.org/officeDocument/2006/relationships/image" Target="../media/image396.png"/><Relationship Id="rId4" Type="http://schemas.microsoft.com/office/2007/relationships/hdphoto" Target="../media/hdphoto4.wdp"/><Relationship Id="rId9" Type="http://schemas.openxmlformats.org/officeDocument/2006/relationships/image" Target="../media/image395.png"/></Relationships>
</file>

<file path=ppt/slides/_rels/slide139.xml.rels><?xml version="1.0" encoding="UTF-8" standalone="yes"?>
<Relationships xmlns="http://schemas.openxmlformats.org/package/2006/relationships"><Relationship Id="rId8" Type="http://schemas.openxmlformats.org/officeDocument/2006/relationships/image" Target="../media/image395.png"/><Relationship Id="rId13" Type="http://schemas.openxmlformats.org/officeDocument/2006/relationships/image" Target="../media/image403.png"/><Relationship Id="rId3" Type="http://schemas.openxmlformats.org/officeDocument/2006/relationships/image" Target="../media/image392.png"/><Relationship Id="rId7" Type="http://schemas.openxmlformats.org/officeDocument/2006/relationships/image" Target="../media/image394.png"/><Relationship Id="rId12" Type="http://schemas.microsoft.com/office/2007/relationships/hdphoto" Target="../media/hdphoto7.wdp"/><Relationship Id="rId2" Type="http://schemas.openxmlformats.org/officeDocument/2006/relationships/notesSlide" Target="../notesSlides/notesSlide56.xml"/><Relationship Id="rId1" Type="http://schemas.openxmlformats.org/officeDocument/2006/relationships/slideLayout" Target="../slideLayouts/slideLayout29.xml"/><Relationship Id="rId6" Type="http://schemas.openxmlformats.org/officeDocument/2006/relationships/image" Target="../media/image391.png"/><Relationship Id="rId11" Type="http://schemas.openxmlformats.org/officeDocument/2006/relationships/image" Target="../media/image401.png"/><Relationship Id="rId5" Type="http://schemas.microsoft.com/office/2007/relationships/hdphoto" Target="../media/hdphoto4.wdp"/><Relationship Id="rId10" Type="http://schemas.openxmlformats.org/officeDocument/2006/relationships/image" Target="../media/image206.png"/><Relationship Id="rId4" Type="http://schemas.openxmlformats.org/officeDocument/2006/relationships/image" Target="../media/image397.png"/><Relationship Id="rId9" Type="http://schemas.openxmlformats.org/officeDocument/2006/relationships/image" Target="../media/image396.png"/><Relationship Id="rId14" Type="http://schemas.openxmlformats.org/officeDocument/2006/relationships/image" Target="../media/image404.svg"/></Relationships>
</file>

<file path=ppt/slides/_rels/slide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6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5.png"/><Relationship Id="rId4" Type="http://schemas.openxmlformats.org/officeDocument/2006/relationships/notesSlide" Target="../notesSlides/notesSlide60.xml"/></Relationships>
</file>

<file path=ppt/slides/_rels/slide144.xml.rels><?xml version="1.0" encoding="UTF-8" standalone="yes"?>
<Relationships xmlns="http://schemas.openxmlformats.org/package/2006/relationships"><Relationship Id="rId3" Type="http://schemas.openxmlformats.org/officeDocument/2006/relationships/image" Target="../media/image406.gif"/><Relationship Id="rId2" Type="http://schemas.openxmlformats.org/officeDocument/2006/relationships/notesSlide" Target="../notesSlides/notesSlide61.xml"/><Relationship Id="rId1" Type="http://schemas.openxmlformats.org/officeDocument/2006/relationships/slideLayout" Target="../slideLayouts/slideLayout2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5.xml"/></Relationships>
</file>

<file path=ppt/slides/_rels/slide146.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404.svg"/><Relationship Id="rId3" Type="http://schemas.openxmlformats.org/officeDocument/2006/relationships/image" Target="../media/image390.png"/><Relationship Id="rId7" Type="http://schemas.openxmlformats.org/officeDocument/2006/relationships/image" Target="../media/image396.png"/><Relationship Id="rId12" Type="http://schemas.openxmlformats.org/officeDocument/2006/relationships/image" Target="../media/image403.png"/><Relationship Id="rId2" Type="http://schemas.openxmlformats.org/officeDocument/2006/relationships/notesSlide" Target="../notesSlides/notesSlide63.xml"/><Relationship Id="rId1" Type="http://schemas.openxmlformats.org/officeDocument/2006/relationships/slideLayout" Target="../slideLayouts/slideLayout29.xml"/><Relationship Id="rId6" Type="http://schemas.openxmlformats.org/officeDocument/2006/relationships/image" Target="../media/image395.png"/><Relationship Id="rId11" Type="http://schemas.microsoft.com/office/2007/relationships/hdphoto" Target="../media/hdphoto4.wdp"/><Relationship Id="rId5" Type="http://schemas.openxmlformats.org/officeDocument/2006/relationships/image" Target="../media/image394.png"/><Relationship Id="rId15" Type="http://schemas.openxmlformats.org/officeDocument/2006/relationships/image" Target="../media/image205.svg"/><Relationship Id="rId10" Type="http://schemas.openxmlformats.org/officeDocument/2006/relationships/image" Target="../media/image408.png"/><Relationship Id="rId4" Type="http://schemas.openxmlformats.org/officeDocument/2006/relationships/image" Target="../media/image391.png"/><Relationship Id="rId9" Type="http://schemas.openxmlformats.org/officeDocument/2006/relationships/image" Target="../media/image407.png"/><Relationship Id="rId14" Type="http://schemas.openxmlformats.org/officeDocument/2006/relationships/image" Target="../media/image204.png"/></Relationships>
</file>

<file path=ppt/slides/_rels/slide147.xml.rels><?xml version="1.0" encoding="UTF-8" standalone="yes"?>
<Relationships xmlns="http://schemas.openxmlformats.org/package/2006/relationships"><Relationship Id="rId8" Type="http://schemas.openxmlformats.org/officeDocument/2006/relationships/image" Target="../media/image391.png"/><Relationship Id="rId13" Type="http://schemas.openxmlformats.org/officeDocument/2006/relationships/image" Target="../media/image414.jpeg"/><Relationship Id="rId18" Type="http://schemas.openxmlformats.org/officeDocument/2006/relationships/image" Target="../media/image205.svg"/><Relationship Id="rId3" Type="http://schemas.openxmlformats.org/officeDocument/2006/relationships/image" Target="../media/image409.png"/><Relationship Id="rId7" Type="http://schemas.openxmlformats.org/officeDocument/2006/relationships/image" Target="../media/image411.jpeg"/><Relationship Id="rId12" Type="http://schemas.openxmlformats.org/officeDocument/2006/relationships/image" Target="../media/image395.png"/><Relationship Id="rId17" Type="http://schemas.openxmlformats.org/officeDocument/2006/relationships/image" Target="../media/image204.png"/><Relationship Id="rId2" Type="http://schemas.openxmlformats.org/officeDocument/2006/relationships/notesSlide" Target="../notesSlides/notesSlide64.xml"/><Relationship Id="rId16" Type="http://schemas.openxmlformats.org/officeDocument/2006/relationships/image" Target="../media/image396.png"/><Relationship Id="rId1" Type="http://schemas.openxmlformats.org/officeDocument/2006/relationships/slideLayout" Target="../slideLayouts/slideLayout29.xml"/><Relationship Id="rId6" Type="http://schemas.microsoft.com/office/2007/relationships/hdphoto" Target="../media/hdphoto4.wdp"/><Relationship Id="rId11" Type="http://schemas.openxmlformats.org/officeDocument/2006/relationships/image" Target="../media/image413.jpeg"/><Relationship Id="rId5" Type="http://schemas.openxmlformats.org/officeDocument/2006/relationships/image" Target="../media/image408.png"/><Relationship Id="rId15" Type="http://schemas.openxmlformats.org/officeDocument/2006/relationships/image" Target="../media/image415.jpeg"/><Relationship Id="rId10" Type="http://schemas.openxmlformats.org/officeDocument/2006/relationships/image" Target="../media/image390.png"/><Relationship Id="rId4" Type="http://schemas.openxmlformats.org/officeDocument/2006/relationships/image" Target="../media/image410.jpeg"/><Relationship Id="rId9" Type="http://schemas.openxmlformats.org/officeDocument/2006/relationships/image" Target="../media/image412.jpeg"/><Relationship Id="rId14" Type="http://schemas.openxmlformats.org/officeDocument/2006/relationships/image" Target="../media/image394.png"/></Relationships>
</file>

<file path=ppt/slides/_rels/slide148.xml.rels><?xml version="1.0" encoding="UTF-8" standalone="yes"?>
<Relationships xmlns="http://schemas.openxmlformats.org/package/2006/relationships"><Relationship Id="rId13" Type="http://schemas.openxmlformats.org/officeDocument/2006/relationships/hyperlink" Target="https://learn.microsoft.com/en-us/power-bi/transform-model/datamarts/datamarts-overview" TargetMode="External"/><Relationship Id="rId18" Type="http://schemas.openxmlformats.org/officeDocument/2006/relationships/hyperlink" Target="https://learn.microsoft.com/en-us/fabric/onelake/onelake-shortcuts" TargetMode="External"/><Relationship Id="rId26" Type="http://schemas.openxmlformats.org/officeDocument/2006/relationships/hyperlink" Target="https://learn.microsoft.com/en-us/fabric/data-factory/create-first-dataflow-gen2" TargetMode="External"/><Relationship Id="rId39" Type="http://schemas.openxmlformats.org/officeDocument/2006/relationships/hyperlink" Target="https://learn.microsoft.com/en-us/fabric/data-science/use-ai-samples" TargetMode="External"/><Relationship Id="rId21" Type="http://schemas.openxmlformats.org/officeDocument/2006/relationships/hyperlink" Target="https://learn.microsoft.com/en-us/fabric/onelake/" TargetMode="External"/><Relationship Id="rId34" Type="http://schemas.openxmlformats.org/officeDocument/2006/relationships/hyperlink" Target="https://learn.microsoft.com/en-us/fabric/data-engineering/" TargetMode="External"/><Relationship Id="rId42" Type="http://schemas.openxmlformats.org/officeDocument/2006/relationships/image" Target="../media/image218.svg"/><Relationship Id="rId47" Type="http://schemas.openxmlformats.org/officeDocument/2006/relationships/image" Target="../media/image200.png"/><Relationship Id="rId50" Type="http://schemas.openxmlformats.org/officeDocument/2006/relationships/hyperlink" Target="https://learn.microsoft.com/en-us/fabric/real-time-analytics/event-streams/overview" TargetMode="External"/><Relationship Id="rId55" Type="http://schemas.openxmlformats.org/officeDocument/2006/relationships/hyperlink" Target="https://learn.microsoft.com/en-us/fabric/admin/microsoft-fabric-admin" TargetMode="External"/><Relationship Id="rId7" Type="http://schemas.openxmlformats.org/officeDocument/2006/relationships/hyperlink" Target="https://learn.microsoft.com/en-us/fabric/get-started/fabric-home" TargetMode="External"/><Relationship Id="rId2" Type="http://schemas.openxmlformats.org/officeDocument/2006/relationships/notesSlide" Target="../notesSlides/notesSlide65.xml"/><Relationship Id="rId16" Type="http://schemas.openxmlformats.org/officeDocument/2006/relationships/image" Target="../media/image206.png"/><Relationship Id="rId29" Type="http://schemas.openxmlformats.org/officeDocument/2006/relationships/image" Target="../media/image194.png"/><Relationship Id="rId11" Type="http://schemas.openxmlformats.org/officeDocument/2006/relationships/image" Target="../media/image203.svg"/><Relationship Id="rId24" Type="http://schemas.openxmlformats.org/officeDocument/2006/relationships/hyperlink" Target="https://learn.microsoft.com/en-us/fabric/data-factory/data-factory-overview" TargetMode="External"/><Relationship Id="rId32" Type="http://schemas.openxmlformats.org/officeDocument/2006/relationships/hyperlink" Target="https://learn.microsoft.com/en-us/fabric/data-engineering/create-lakehouse" TargetMode="External"/><Relationship Id="rId37" Type="http://schemas.openxmlformats.org/officeDocument/2006/relationships/hyperlink" Target="https://learn.microsoft.com/en-us/fabric/data-science/data-science-overview" TargetMode="External"/><Relationship Id="rId40" Type="http://schemas.openxmlformats.org/officeDocument/2006/relationships/hyperlink" Target="https://learn.microsoft.com/en-us/fabric/data-science/" TargetMode="External"/><Relationship Id="rId45" Type="http://schemas.openxmlformats.org/officeDocument/2006/relationships/hyperlink" Target="https://learn.microsoft.com/en-us/fabric/data-warehouse/sql-query-editor" TargetMode="External"/><Relationship Id="rId53" Type="http://schemas.openxmlformats.org/officeDocument/2006/relationships/image" Target="../media/image403.png"/><Relationship Id="rId58" Type="http://schemas.openxmlformats.org/officeDocument/2006/relationships/hyperlink" Target="https://learn.microsoft.com/en-us/fabric/admin/" TargetMode="External"/><Relationship Id="rId5" Type="http://schemas.openxmlformats.org/officeDocument/2006/relationships/hyperlink" Target="https://learn.microsoft.com/en-us/fabric/enterprise/licenses" TargetMode="External"/><Relationship Id="rId19" Type="http://schemas.openxmlformats.org/officeDocument/2006/relationships/hyperlink" Target="https://learn.microsoft.com/en-us/fabric/onelake/create-lakehouse-onelake" TargetMode="External"/><Relationship Id="rId4" Type="http://schemas.openxmlformats.org/officeDocument/2006/relationships/hyperlink" Target="https://learn.microsoft.com/en-us/fabric/get-started/microsoft-fabric-overview" TargetMode="External"/><Relationship Id="rId9" Type="http://schemas.openxmlformats.org/officeDocument/2006/relationships/hyperlink" Target="https://learn.microsoft.com/en-us/fabric/get-started/" TargetMode="External"/><Relationship Id="rId14" Type="http://schemas.openxmlformats.org/officeDocument/2006/relationships/hyperlink" Target="https://learn.microsoft.com/en-us/power-bi/connect-data/service-azure-and-power-bi" TargetMode="External"/><Relationship Id="rId22" Type="http://schemas.openxmlformats.org/officeDocument/2006/relationships/image" Target="../media/image192.png"/><Relationship Id="rId27" Type="http://schemas.openxmlformats.org/officeDocument/2006/relationships/hyperlink" Target="https://learn.microsoft.com/en-us/fabric/data-factory/connector-overview" TargetMode="External"/><Relationship Id="rId30" Type="http://schemas.openxmlformats.org/officeDocument/2006/relationships/image" Target="../media/image219.svg"/><Relationship Id="rId35" Type="http://schemas.openxmlformats.org/officeDocument/2006/relationships/image" Target="../media/image196.png"/><Relationship Id="rId43" Type="http://schemas.openxmlformats.org/officeDocument/2006/relationships/hyperlink" Target="https://learn.microsoft.com/en-us/fabric/data-warehouse/data-warehousing" TargetMode="External"/><Relationship Id="rId48" Type="http://schemas.openxmlformats.org/officeDocument/2006/relationships/image" Target="../media/image220.svg"/><Relationship Id="rId56" Type="http://schemas.openxmlformats.org/officeDocument/2006/relationships/hyperlink" Target="https://learn.microsoft.com/en-us/fabric/governance/governance-compliance-overview" TargetMode="External"/><Relationship Id="rId8" Type="http://schemas.openxmlformats.org/officeDocument/2006/relationships/hyperlink" Target="https://learn.microsoft.com/en-us/fabric/get-started/workspaces" TargetMode="External"/><Relationship Id="rId51" Type="http://schemas.openxmlformats.org/officeDocument/2006/relationships/hyperlink" Target="https://learn.microsoft.com/en-us/fabric/real-time-analytics/create-database" TargetMode="External"/><Relationship Id="rId3" Type="http://schemas.openxmlformats.org/officeDocument/2006/relationships/image" Target="../media/image416.png"/><Relationship Id="rId12" Type="http://schemas.openxmlformats.org/officeDocument/2006/relationships/hyperlink" Target="https://learn.microsoft.com/en-us/power-bi/fundamentals/power-bi-overview" TargetMode="External"/><Relationship Id="rId17" Type="http://schemas.openxmlformats.org/officeDocument/2006/relationships/hyperlink" Target="https://learn.microsoft.com/en-us/fabric/onelake/onelake-overview" TargetMode="External"/><Relationship Id="rId25" Type="http://schemas.openxmlformats.org/officeDocument/2006/relationships/hyperlink" Target="https://learn.microsoft.com/en-us/fabric/data-factory/create-first-pipeline-with-sample-data" TargetMode="External"/><Relationship Id="rId33" Type="http://schemas.openxmlformats.org/officeDocument/2006/relationships/hyperlink" Target="https://learn.microsoft.com/en-us/fabric/data-engineering/create-spark-job-definition" TargetMode="External"/><Relationship Id="rId38" Type="http://schemas.openxmlformats.org/officeDocument/2006/relationships/hyperlink" Target="https://learn.microsoft.com/en-us/fabric/data-science/machine-learning-experiment" TargetMode="External"/><Relationship Id="rId46" Type="http://schemas.openxmlformats.org/officeDocument/2006/relationships/hyperlink" Target="https://learn.microsoft.com/en-us/fabric/data-warehouse/" TargetMode="External"/><Relationship Id="rId59" Type="http://schemas.openxmlformats.org/officeDocument/2006/relationships/image" Target="../media/image204.png"/><Relationship Id="rId20" Type="http://schemas.openxmlformats.org/officeDocument/2006/relationships/hyperlink" Target="https://learn.microsoft.com/en-us/fabric/onelake/onelake-azure-synapse-analytics" TargetMode="External"/><Relationship Id="rId41" Type="http://schemas.openxmlformats.org/officeDocument/2006/relationships/image" Target="../media/image198.png"/><Relationship Id="rId54" Type="http://schemas.openxmlformats.org/officeDocument/2006/relationships/image" Target="../media/image404.svg"/><Relationship Id="rId1" Type="http://schemas.openxmlformats.org/officeDocument/2006/relationships/slideLayout" Target="../slideLayouts/slideLayout29.xml"/><Relationship Id="rId6" Type="http://schemas.openxmlformats.org/officeDocument/2006/relationships/hyperlink" Target="https://learn.microsoft.com/en-us/fabric/enterprise/buy-subscription" TargetMode="External"/><Relationship Id="rId15" Type="http://schemas.openxmlformats.org/officeDocument/2006/relationships/hyperlink" Target="https://learn.microsoft.com/en-us/power-bi/" TargetMode="External"/><Relationship Id="rId23" Type="http://schemas.openxmlformats.org/officeDocument/2006/relationships/image" Target="../media/image221.svg"/><Relationship Id="rId28" Type="http://schemas.openxmlformats.org/officeDocument/2006/relationships/hyperlink" Target="https://learn.microsoft.com/en-us/fabric/data-factory/" TargetMode="External"/><Relationship Id="rId36" Type="http://schemas.openxmlformats.org/officeDocument/2006/relationships/image" Target="../media/image197.svg"/><Relationship Id="rId49" Type="http://schemas.openxmlformats.org/officeDocument/2006/relationships/hyperlink" Target="https://learn.microsoft.com/en-us/fabric/real-time-analytics/overview" TargetMode="External"/><Relationship Id="rId57" Type="http://schemas.openxmlformats.org/officeDocument/2006/relationships/hyperlink" Target="https://learn.microsoft.com/en-us/fabric/security/security-overview" TargetMode="External"/><Relationship Id="rId10" Type="http://schemas.openxmlformats.org/officeDocument/2006/relationships/image" Target="../media/image202.png"/><Relationship Id="rId31" Type="http://schemas.openxmlformats.org/officeDocument/2006/relationships/hyperlink" Target="https://learn.microsoft.com/en-us/fabric/data-engineering/data-engineering-overview" TargetMode="External"/><Relationship Id="rId44" Type="http://schemas.openxmlformats.org/officeDocument/2006/relationships/hyperlink" Target="https://learn.microsoft.com/en-us/fabric/data-warehouse/create-warehouse" TargetMode="External"/><Relationship Id="rId52" Type="http://schemas.openxmlformats.org/officeDocument/2006/relationships/hyperlink" Target="https://learn.microsoft.com/en-us/fabric/real-time-analytics/" TargetMode="External"/><Relationship Id="rId60" Type="http://schemas.openxmlformats.org/officeDocument/2006/relationships/image" Target="../media/image205.svg"/></Relationships>
</file>

<file path=ppt/slides/_rels/slide149.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63.xml"/></Relationships>
</file>

<file path=ppt/slides/_rels/slide150.xml.rels><?xml version="1.0" encoding="UTF-8" standalone="yes"?>
<Relationships xmlns="http://schemas.openxmlformats.org/package/2006/relationships"><Relationship Id="rId8" Type="http://schemas.openxmlformats.org/officeDocument/2006/relationships/image" Target="../media/image422.svg"/><Relationship Id="rId3" Type="http://schemas.openxmlformats.org/officeDocument/2006/relationships/image" Target="../media/image417.emf"/><Relationship Id="rId7" Type="http://schemas.openxmlformats.org/officeDocument/2006/relationships/image" Target="../media/image421.png"/><Relationship Id="rId12" Type="http://schemas.openxmlformats.org/officeDocument/2006/relationships/image" Target="../media/image426.svg"/><Relationship Id="rId2" Type="http://schemas.openxmlformats.org/officeDocument/2006/relationships/image" Target="../media/image390.png"/><Relationship Id="rId1" Type="http://schemas.openxmlformats.org/officeDocument/2006/relationships/slideLayout" Target="../slideLayouts/slideLayout29.xml"/><Relationship Id="rId6" Type="http://schemas.openxmlformats.org/officeDocument/2006/relationships/image" Target="../media/image420.svg"/><Relationship Id="rId11" Type="http://schemas.openxmlformats.org/officeDocument/2006/relationships/image" Target="../media/image425.png"/><Relationship Id="rId5" Type="http://schemas.openxmlformats.org/officeDocument/2006/relationships/image" Target="../media/image419.png"/><Relationship Id="rId10" Type="http://schemas.openxmlformats.org/officeDocument/2006/relationships/image" Target="../media/image424.svg"/><Relationship Id="rId4" Type="http://schemas.openxmlformats.org/officeDocument/2006/relationships/image" Target="../media/image418.emf"/><Relationship Id="rId9" Type="http://schemas.openxmlformats.org/officeDocument/2006/relationships/image" Target="../media/image423.png"/></Relationships>
</file>

<file path=ppt/slides/_rels/slide151.xml.rels><?xml version="1.0" encoding="UTF-8" standalone="yes"?>
<Relationships xmlns="http://schemas.openxmlformats.org/package/2006/relationships"><Relationship Id="rId3" Type="http://schemas.openxmlformats.org/officeDocument/2006/relationships/image" Target="../media/image428.jpeg"/><Relationship Id="rId2" Type="http://schemas.openxmlformats.org/officeDocument/2006/relationships/image" Target="../media/image427.png"/><Relationship Id="rId1" Type="http://schemas.openxmlformats.org/officeDocument/2006/relationships/slideLayout" Target="../slideLayouts/slideLayout29.xml"/><Relationship Id="rId4" Type="http://schemas.openxmlformats.org/officeDocument/2006/relationships/image" Target="../media/image390.png"/></Relationships>
</file>

<file path=ppt/slides/_rels/slide152.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7.png"/><Relationship Id="rId1" Type="http://schemas.openxmlformats.org/officeDocument/2006/relationships/slideLayout" Target="../slideLayouts/slideLayout29.xml"/><Relationship Id="rId4" Type="http://schemas.openxmlformats.org/officeDocument/2006/relationships/image" Target="../media/image390.png"/></Relationships>
</file>

<file path=ppt/slides/_rels/slide153.xml.rels><?xml version="1.0" encoding="UTF-8" standalone="yes"?>
<Relationships xmlns="http://schemas.openxmlformats.org/package/2006/relationships"><Relationship Id="rId3" Type="http://schemas.openxmlformats.org/officeDocument/2006/relationships/image" Target="../media/image429.png"/><Relationship Id="rId2" Type="http://schemas.openxmlformats.org/officeDocument/2006/relationships/image" Target="../media/image427.png"/><Relationship Id="rId1" Type="http://schemas.openxmlformats.org/officeDocument/2006/relationships/slideLayout" Target="../slideLayouts/slideLayout29.xml"/><Relationship Id="rId4" Type="http://schemas.openxmlformats.org/officeDocument/2006/relationships/image" Target="../media/image390.png"/></Relationships>
</file>

<file path=ppt/slides/_rels/slide154.xml.rels><?xml version="1.0" encoding="UTF-8" standalone="yes"?>
<Relationships xmlns="http://schemas.openxmlformats.org/package/2006/relationships"><Relationship Id="rId3" Type="http://schemas.openxmlformats.org/officeDocument/2006/relationships/image" Target="../media/image430.jpeg"/><Relationship Id="rId2" Type="http://schemas.openxmlformats.org/officeDocument/2006/relationships/image" Target="../media/image427.png"/><Relationship Id="rId1" Type="http://schemas.openxmlformats.org/officeDocument/2006/relationships/slideLayout" Target="../slideLayouts/slideLayout29.xml"/><Relationship Id="rId4" Type="http://schemas.openxmlformats.org/officeDocument/2006/relationships/image" Target="../media/image390.png"/></Relationships>
</file>

<file path=ppt/slides/_rels/slide155.xml.rels><?xml version="1.0" encoding="UTF-8" standalone="yes"?>
<Relationships xmlns="http://schemas.openxmlformats.org/package/2006/relationships"><Relationship Id="rId3" Type="http://schemas.openxmlformats.org/officeDocument/2006/relationships/image" Target="../media/image432.jpeg"/><Relationship Id="rId2" Type="http://schemas.openxmlformats.org/officeDocument/2006/relationships/image" Target="../media/image431.png"/><Relationship Id="rId1" Type="http://schemas.openxmlformats.org/officeDocument/2006/relationships/slideLayout" Target="../slideLayouts/slideLayout29.xml"/><Relationship Id="rId4" Type="http://schemas.openxmlformats.org/officeDocument/2006/relationships/image" Target="../media/image390.png"/></Relationships>
</file>

<file path=ppt/slides/_rels/slide156.xml.rels><?xml version="1.0" encoding="UTF-8" standalone="yes"?>
<Relationships xmlns="http://schemas.openxmlformats.org/package/2006/relationships"><Relationship Id="rId3" Type="http://schemas.openxmlformats.org/officeDocument/2006/relationships/image" Target="../media/image433.jpeg"/><Relationship Id="rId2" Type="http://schemas.openxmlformats.org/officeDocument/2006/relationships/image" Target="../media/image431.png"/><Relationship Id="rId1" Type="http://schemas.openxmlformats.org/officeDocument/2006/relationships/slideLayout" Target="../slideLayouts/slideLayout29.xml"/><Relationship Id="rId4" Type="http://schemas.openxmlformats.org/officeDocument/2006/relationships/image" Target="../media/image390.png"/></Relationships>
</file>

<file path=ppt/slides/_rels/slide157.xml.rels><?xml version="1.0" encoding="UTF-8" standalone="yes"?>
<Relationships xmlns="http://schemas.openxmlformats.org/package/2006/relationships"><Relationship Id="rId3" Type="http://schemas.openxmlformats.org/officeDocument/2006/relationships/image" Target="../media/image434.png"/><Relationship Id="rId2" Type="http://schemas.openxmlformats.org/officeDocument/2006/relationships/image" Target="../media/image431.png"/><Relationship Id="rId1" Type="http://schemas.openxmlformats.org/officeDocument/2006/relationships/slideLayout" Target="../slideLayouts/slideLayout29.xml"/><Relationship Id="rId4" Type="http://schemas.openxmlformats.org/officeDocument/2006/relationships/image" Target="../media/image390.png"/></Relationships>
</file>

<file path=ppt/slides/_rels/slide158.xml.rels><?xml version="1.0" encoding="UTF-8" standalone="yes"?>
<Relationships xmlns="http://schemas.openxmlformats.org/package/2006/relationships"><Relationship Id="rId3" Type="http://schemas.openxmlformats.org/officeDocument/2006/relationships/image" Target="../media/image435.jpeg"/><Relationship Id="rId2" Type="http://schemas.openxmlformats.org/officeDocument/2006/relationships/image" Target="../media/image431.png"/><Relationship Id="rId1" Type="http://schemas.openxmlformats.org/officeDocument/2006/relationships/slideLayout" Target="../slideLayouts/slideLayout29.xml"/><Relationship Id="rId4" Type="http://schemas.openxmlformats.org/officeDocument/2006/relationships/image" Target="../media/image390.png"/></Relationships>
</file>

<file path=ppt/slides/_rels/slide159.xml.rels><?xml version="1.0" encoding="UTF-8" standalone="yes"?>
<Relationships xmlns="http://schemas.openxmlformats.org/package/2006/relationships"><Relationship Id="rId3" Type="http://schemas.openxmlformats.org/officeDocument/2006/relationships/image" Target="../media/image219.svg"/><Relationship Id="rId2" Type="http://schemas.openxmlformats.org/officeDocument/2006/relationships/image" Target="../media/image194.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6.png"/><Relationship Id="rId1" Type="http://schemas.openxmlformats.org/officeDocument/2006/relationships/slideLayout" Target="../slideLayouts/slideLayout169.xml"/><Relationship Id="rId6" Type="http://schemas.openxmlformats.org/officeDocument/2006/relationships/image" Target="../media/image160.svg"/><Relationship Id="rId5" Type="http://schemas.openxmlformats.org/officeDocument/2006/relationships/image" Target="../media/image159.png"/><Relationship Id="rId4" Type="http://schemas.openxmlformats.org/officeDocument/2006/relationships/image" Target="../media/image158.svg"/></Relationships>
</file>

<file path=ppt/slides/_rels/slide160.xml.rels><?xml version="1.0" encoding="UTF-8" standalone="yes"?>
<Relationships xmlns="http://schemas.openxmlformats.org/package/2006/relationships"><Relationship Id="rId8" Type="http://schemas.openxmlformats.org/officeDocument/2006/relationships/image" Target="../media/image424.svg"/><Relationship Id="rId3" Type="http://schemas.openxmlformats.org/officeDocument/2006/relationships/image" Target="../media/image417.emf"/><Relationship Id="rId7" Type="http://schemas.openxmlformats.org/officeDocument/2006/relationships/image" Target="../media/image423.png"/><Relationship Id="rId2" Type="http://schemas.openxmlformats.org/officeDocument/2006/relationships/image" Target="../media/image206.png"/><Relationship Id="rId1" Type="http://schemas.openxmlformats.org/officeDocument/2006/relationships/slideLayout" Target="../slideLayouts/slideLayout29.xml"/><Relationship Id="rId6" Type="http://schemas.openxmlformats.org/officeDocument/2006/relationships/image" Target="../media/image437.emf"/><Relationship Id="rId5" Type="http://schemas.openxmlformats.org/officeDocument/2006/relationships/image" Target="../media/image418.emf"/><Relationship Id="rId4" Type="http://schemas.openxmlformats.org/officeDocument/2006/relationships/image" Target="../media/image436.emf"/></Relationships>
</file>

<file path=ppt/slides/_rels/slide161.xml.rels><?xml version="1.0" encoding="UTF-8" standalone="yes"?>
<Relationships xmlns="http://schemas.openxmlformats.org/package/2006/relationships"><Relationship Id="rId3" Type="http://schemas.openxmlformats.org/officeDocument/2006/relationships/image" Target="../media/image439.jpeg"/><Relationship Id="rId2" Type="http://schemas.openxmlformats.org/officeDocument/2006/relationships/image" Target="../media/image438.png"/><Relationship Id="rId1" Type="http://schemas.openxmlformats.org/officeDocument/2006/relationships/slideLayout" Target="../slideLayouts/slideLayout29.xml"/><Relationship Id="rId4" Type="http://schemas.openxmlformats.org/officeDocument/2006/relationships/image" Target="../media/image440.png"/></Relationships>
</file>

<file path=ppt/slides/_rels/slide162.xml.rels><?xml version="1.0" encoding="UTF-8" standalone="yes"?>
<Relationships xmlns="http://schemas.openxmlformats.org/package/2006/relationships"><Relationship Id="rId3" Type="http://schemas.openxmlformats.org/officeDocument/2006/relationships/image" Target="../media/image441.jpeg"/><Relationship Id="rId2" Type="http://schemas.openxmlformats.org/officeDocument/2006/relationships/image" Target="../media/image438.png"/><Relationship Id="rId1" Type="http://schemas.openxmlformats.org/officeDocument/2006/relationships/slideLayout" Target="../slideLayouts/slideLayout29.xml"/><Relationship Id="rId4" Type="http://schemas.openxmlformats.org/officeDocument/2006/relationships/image" Target="../media/image440.png"/></Relationships>
</file>

<file path=ppt/slides/_rels/slide163.xml.rels><?xml version="1.0" encoding="UTF-8" standalone="yes"?>
<Relationships xmlns="http://schemas.openxmlformats.org/package/2006/relationships"><Relationship Id="rId3" Type="http://schemas.openxmlformats.org/officeDocument/2006/relationships/image" Target="../media/image442.jpeg"/><Relationship Id="rId2" Type="http://schemas.openxmlformats.org/officeDocument/2006/relationships/image" Target="../media/image438.png"/><Relationship Id="rId1" Type="http://schemas.openxmlformats.org/officeDocument/2006/relationships/slideLayout" Target="../slideLayouts/slideLayout29.xml"/><Relationship Id="rId4" Type="http://schemas.openxmlformats.org/officeDocument/2006/relationships/image" Target="../media/image440.png"/></Relationships>
</file>

<file path=ppt/slides/_rels/slide164.xml.rels><?xml version="1.0" encoding="UTF-8" standalone="yes"?>
<Relationships xmlns="http://schemas.openxmlformats.org/package/2006/relationships"><Relationship Id="rId3" Type="http://schemas.openxmlformats.org/officeDocument/2006/relationships/image" Target="../media/image443.jpeg"/><Relationship Id="rId2" Type="http://schemas.openxmlformats.org/officeDocument/2006/relationships/image" Target="../media/image438.png"/><Relationship Id="rId1" Type="http://schemas.openxmlformats.org/officeDocument/2006/relationships/slideLayout" Target="../slideLayouts/slideLayout29.xml"/><Relationship Id="rId4" Type="http://schemas.openxmlformats.org/officeDocument/2006/relationships/image" Target="../media/image440.png"/></Relationships>
</file>

<file path=ppt/slides/_rels/slide165.xml.rels><?xml version="1.0" encoding="UTF-8" standalone="yes"?>
<Relationships xmlns="http://schemas.openxmlformats.org/package/2006/relationships"><Relationship Id="rId3" Type="http://schemas.openxmlformats.org/officeDocument/2006/relationships/image" Target="../media/image444.jpeg"/><Relationship Id="rId2" Type="http://schemas.openxmlformats.org/officeDocument/2006/relationships/image" Target="../media/image438.png"/><Relationship Id="rId1" Type="http://schemas.openxmlformats.org/officeDocument/2006/relationships/slideLayout" Target="../slideLayouts/slideLayout29.xml"/><Relationship Id="rId4" Type="http://schemas.openxmlformats.org/officeDocument/2006/relationships/image" Target="../media/image440.png"/></Relationships>
</file>

<file path=ppt/slides/_rels/slide166.xml.rels><?xml version="1.0" encoding="UTF-8" standalone="yes"?>
<Relationships xmlns="http://schemas.openxmlformats.org/package/2006/relationships"><Relationship Id="rId3" Type="http://schemas.openxmlformats.org/officeDocument/2006/relationships/image" Target="../media/image445.jpeg"/><Relationship Id="rId2" Type="http://schemas.openxmlformats.org/officeDocument/2006/relationships/image" Target="../media/image438.png"/><Relationship Id="rId1" Type="http://schemas.openxmlformats.org/officeDocument/2006/relationships/slideLayout" Target="../slideLayouts/slideLayout29.xml"/><Relationship Id="rId4" Type="http://schemas.openxmlformats.org/officeDocument/2006/relationships/image" Target="../media/image440.png"/></Relationships>
</file>

<file path=ppt/slides/_rels/slide16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438.png"/><Relationship Id="rId1" Type="http://schemas.openxmlformats.org/officeDocument/2006/relationships/slideLayout" Target="../slideLayouts/slideLayout29.xml"/></Relationships>
</file>

<file path=ppt/slides/_rels/slide168.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svg"/><Relationship Id="rId3" Type="http://schemas.openxmlformats.org/officeDocument/2006/relationships/image" Target="../media/image206.png"/><Relationship Id="rId7" Type="http://schemas.openxmlformats.org/officeDocument/2006/relationships/image" Target="../media/image195.svg"/><Relationship Id="rId12" Type="http://schemas.openxmlformats.org/officeDocument/2006/relationships/image" Target="../media/image200.png"/><Relationship Id="rId17" Type="http://schemas.openxmlformats.org/officeDocument/2006/relationships/image" Target="../media/image205.svg"/><Relationship Id="rId2" Type="http://schemas.openxmlformats.org/officeDocument/2006/relationships/image" Target="../media/image438.png"/><Relationship Id="rId16" Type="http://schemas.openxmlformats.org/officeDocument/2006/relationships/image" Target="../media/image204.png"/><Relationship Id="rId1" Type="http://schemas.openxmlformats.org/officeDocument/2006/relationships/slideLayout" Target="../slideLayouts/slideLayout29.xml"/><Relationship Id="rId6" Type="http://schemas.openxmlformats.org/officeDocument/2006/relationships/image" Target="../media/image194.png"/><Relationship Id="rId11" Type="http://schemas.openxmlformats.org/officeDocument/2006/relationships/image" Target="../media/image199.svg"/><Relationship Id="rId5" Type="http://schemas.openxmlformats.org/officeDocument/2006/relationships/image" Target="../media/image193.svg"/><Relationship Id="rId15" Type="http://schemas.openxmlformats.org/officeDocument/2006/relationships/image" Target="../media/image203.sv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svg"/><Relationship Id="rId14" Type="http://schemas.openxmlformats.org/officeDocument/2006/relationships/image" Target="../media/image202.png"/></Relationships>
</file>

<file path=ppt/slides/_rels/slide169.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svg"/><Relationship Id="rId18" Type="http://schemas.openxmlformats.org/officeDocument/2006/relationships/image" Target="../media/image446.png"/><Relationship Id="rId3" Type="http://schemas.openxmlformats.org/officeDocument/2006/relationships/image" Target="../media/image206.png"/><Relationship Id="rId21" Type="http://schemas.openxmlformats.org/officeDocument/2006/relationships/hyperlink" Target="https://medium.com/azure-data-lake/connecting-your-own-hadoop-or-spark-to-azure-data-lake-store-93d426d6a5f4" TargetMode="External"/><Relationship Id="rId7" Type="http://schemas.openxmlformats.org/officeDocument/2006/relationships/image" Target="../media/image195.svg"/><Relationship Id="rId12" Type="http://schemas.openxmlformats.org/officeDocument/2006/relationships/image" Target="../media/image200.png"/><Relationship Id="rId17" Type="http://schemas.openxmlformats.org/officeDocument/2006/relationships/image" Target="../media/image205.svg"/><Relationship Id="rId2" Type="http://schemas.openxmlformats.org/officeDocument/2006/relationships/image" Target="../media/image438.png"/><Relationship Id="rId16" Type="http://schemas.openxmlformats.org/officeDocument/2006/relationships/image" Target="../media/image204.png"/><Relationship Id="rId20" Type="http://schemas.openxmlformats.org/officeDocument/2006/relationships/image" Target="../media/image448.png"/><Relationship Id="rId1" Type="http://schemas.openxmlformats.org/officeDocument/2006/relationships/slideLayout" Target="../slideLayouts/slideLayout29.xml"/><Relationship Id="rId6" Type="http://schemas.openxmlformats.org/officeDocument/2006/relationships/image" Target="../media/image194.png"/><Relationship Id="rId11" Type="http://schemas.openxmlformats.org/officeDocument/2006/relationships/image" Target="../media/image199.svg"/><Relationship Id="rId5" Type="http://schemas.openxmlformats.org/officeDocument/2006/relationships/image" Target="../media/image193.svg"/><Relationship Id="rId15" Type="http://schemas.openxmlformats.org/officeDocument/2006/relationships/image" Target="../media/image203.svg"/><Relationship Id="rId10" Type="http://schemas.openxmlformats.org/officeDocument/2006/relationships/image" Target="../media/image198.png"/><Relationship Id="rId19" Type="http://schemas.openxmlformats.org/officeDocument/2006/relationships/image" Target="../media/image447.png"/><Relationship Id="rId4" Type="http://schemas.openxmlformats.org/officeDocument/2006/relationships/image" Target="../media/image192.png"/><Relationship Id="rId9" Type="http://schemas.openxmlformats.org/officeDocument/2006/relationships/image" Target="../media/image197.svg"/><Relationship Id="rId14" Type="http://schemas.openxmlformats.org/officeDocument/2006/relationships/image" Target="../media/image202.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zure-Samples/openai/tree/pmishra/AOAI_with_CogSearch_and_Sql/End_to_end_Solutions/AOAISearchDemo" TargetMode="External"/><Relationship Id="rId2" Type="http://schemas.openxmlformats.org/officeDocument/2006/relationships/notesSlide" Target="../notesSlides/notesSlide7.xml"/><Relationship Id="rId1" Type="http://schemas.openxmlformats.org/officeDocument/2006/relationships/slideLayout" Target="../slideLayouts/slideLayout160.xml"/></Relationships>
</file>

<file path=ppt/slides/_rels/slide170.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9.xml"/></Relationships>
</file>

<file path=ppt/slides/_rels/slide171.xml.rels><?xml version="1.0" encoding="UTF-8" standalone="yes"?>
<Relationships xmlns="http://schemas.openxmlformats.org/package/2006/relationships"><Relationship Id="rId8" Type="http://schemas.openxmlformats.org/officeDocument/2006/relationships/image" Target="../media/image424.svg"/><Relationship Id="rId3" Type="http://schemas.openxmlformats.org/officeDocument/2006/relationships/image" Target="../media/image449.emf"/><Relationship Id="rId7" Type="http://schemas.openxmlformats.org/officeDocument/2006/relationships/image" Target="../media/image423.png"/><Relationship Id="rId2" Type="http://schemas.openxmlformats.org/officeDocument/2006/relationships/notesSlide" Target="../notesSlides/notesSlide66.xml"/><Relationship Id="rId1" Type="http://schemas.openxmlformats.org/officeDocument/2006/relationships/slideLayout" Target="../slideLayouts/slideLayout29.xml"/><Relationship Id="rId6" Type="http://schemas.openxmlformats.org/officeDocument/2006/relationships/image" Target="../media/image418.emf"/><Relationship Id="rId5" Type="http://schemas.openxmlformats.org/officeDocument/2006/relationships/image" Target="../media/image451.emf"/><Relationship Id="rId10" Type="http://schemas.openxmlformats.org/officeDocument/2006/relationships/image" Target="../media/image395.png"/><Relationship Id="rId4" Type="http://schemas.openxmlformats.org/officeDocument/2006/relationships/image" Target="../media/image450.emf"/><Relationship Id="rId9" Type="http://schemas.openxmlformats.org/officeDocument/2006/relationships/image" Target="../media/image452.emf"/></Relationships>
</file>

<file path=ppt/slides/_rels/slide172.xml.rels><?xml version="1.0" encoding="UTF-8" standalone="yes"?>
<Relationships xmlns="http://schemas.openxmlformats.org/package/2006/relationships"><Relationship Id="rId3" Type="http://schemas.openxmlformats.org/officeDocument/2006/relationships/image" Target="../media/image444.jpeg"/><Relationship Id="rId2" Type="http://schemas.openxmlformats.org/officeDocument/2006/relationships/image" Target="../media/image453.png"/><Relationship Id="rId1" Type="http://schemas.openxmlformats.org/officeDocument/2006/relationships/slideLayout" Target="../slideLayouts/slideLayout29.xml"/><Relationship Id="rId4" Type="http://schemas.openxmlformats.org/officeDocument/2006/relationships/image" Target="../media/image395.png"/></Relationships>
</file>

<file path=ppt/slides/_rels/slide173.xml.rels><?xml version="1.0" encoding="UTF-8" standalone="yes"?>
<Relationships xmlns="http://schemas.openxmlformats.org/package/2006/relationships"><Relationship Id="rId3" Type="http://schemas.openxmlformats.org/officeDocument/2006/relationships/image" Target="../media/image453.png"/><Relationship Id="rId2" Type="http://schemas.openxmlformats.org/officeDocument/2006/relationships/notesSlide" Target="../notesSlides/notesSlide67.xml"/><Relationship Id="rId1" Type="http://schemas.openxmlformats.org/officeDocument/2006/relationships/slideLayout" Target="../slideLayouts/slideLayout29.xml"/><Relationship Id="rId5" Type="http://schemas.openxmlformats.org/officeDocument/2006/relationships/image" Target="../media/image395.png"/><Relationship Id="rId4" Type="http://schemas.openxmlformats.org/officeDocument/2006/relationships/image" Target="../media/image454.gif"/></Relationships>
</file>

<file path=ppt/slides/_rels/slide174.xml.rels><?xml version="1.0" encoding="UTF-8" standalone="yes"?>
<Relationships xmlns="http://schemas.openxmlformats.org/package/2006/relationships"><Relationship Id="rId3" Type="http://schemas.openxmlformats.org/officeDocument/2006/relationships/image" Target="../media/image455.gif"/><Relationship Id="rId2" Type="http://schemas.openxmlformats.org/officeDocument/2006/relationships/image" Target="../media/image453.png"/><Relationship Id="rId1" Type="http://schemas.openxmlformats.org/officeDocument/2006/relationships/slideLayout" Target="../slideLayouts/slideLayout29.xml"/><Relationship Id="rId4" Type="http://schemas.openxmlformats.org/officeDocument/2006/relationships/image" Target="../media/image395.png"/></Relationships>
</file>

<file path=ppt/slides/_rels/slide175.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9.xml"/></Relationships>
</file>

<file path=ppt/slides/_rels/slide176.xml.rels><?xml version="1.0" encoding="UTF-8" standalone="yes"?>
<Relationships xmlns="http://schemas.openxmlformats.org/package/2006/relationships"><Relationship Id="rId8" Type="http://schemas.openxmlformats.org/officeDocument/2006/relationships/image" Target="../media/image424.svg"/><Relationship Id="rId3" Type="http://schemas.openxmlformats.org/officeDocument/2006/relationships/image" Target="../media/image394.png"/><Relationship Id="rId7" Type="http://schemas.openxmlformats.org/officeDocument/2006/relationships/image" Target="../media/image423.png"/><Relationship Id="rId2" Type="http://schemas.openxmlformats.org/officeDocument/2006/relationships/notesSlide" Target="../notesSlides/notesSlide68.xml"/><Relationship Id="rId1" Type="http://schemas.openxmlformats.org/officeDocument/2006/relationships/slideLayout" Target="../slideLayouts/slideLayout29.xml"/><Relationship Id="rId6" Type="http://schemas.openxmlformats.org/officeDocument/2006/relationships/image" Target="../media/image449.emf"/><Relationship Id="rId5" Type="http://schemas.openxmlformats.org/officeDocument/2006/relationships/image" Target="../media/image436.emf"/><Relationship Id="rId4" Type="http://schemas.openxmlformats.org/officeDocument/2006/relationships/image" Target="../media/image417.emf"/></Relationships>
</file>

<file path=ppt/slides/_rels/slide177.xml.rels><?xml version="1.0" encoding="UTF-8" standalone="yes"?>
<Relationships xmlns="http://schemas.openxmlformats.org/package/2006/relationships"><Relationship Id="rId3" Type="http://schemas.openxmlformats.org/officeDocument/2006/relationships/image" Target="../media/image457.jpeg"/><Relationship Id="rId2" Type="http://schemas.openxmlformats.org/officeDocument/2006/relationships/image" Target="../media/image456.png"/><Relationship Id="rId1" Type="http://schemas.openxmlformats.org/officeDocument/2006/relationships/slideLayout" Target="../slideLayouts/slideLayout29.xml"/><Relationship Id="rId4" Type="http://schemas.openxmlformats.org/officeDocument/2006/relationships/image" Target="../media/image394.png"/></Relationships>
</file>

<file path=ppt/slides/_rels/slide178.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456.png"/><Relationship Id="rId1" Type="http://schemas.openxmlformats.org/officeDocument/2006/relationships/slideLayout" Target="../slideLayouts/slideLayout29.xml"/></Relationships>
</file>

<file path=ppt/slides/_rels/slide179.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6.png"/><Relationship Id="rId1" Type="http://schemas.openxmlformats.org/officeDocument/2006/relationships/slideLayout" Target="../slideLayouts/slideLayout29.xml"/><Relationship Id="rId4" Type="http://schemas.openxmlformats.org/officeDocument/2006/relationships/image" Target="../media/image394.png"/></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Azure-Samples/openai/blob/pmishra/AOAI_with_CogSearch_and_Sql/End_to_end_Solutions/AOAISearchDemo/docs/Dave%20Huang_with%20voice.mp4" TargetMode="External"/><Relationship Id="rId2" Type="http://schemas.openxmlformats.org/officeDocument/2006/relationships/hyperlink" Target="https://github.com/Azure-Samples/openai/blob/pmishra/AOAI_with_CogSearch_and_Sql/End_to_end_Solutions/AOAISearchDemo/docs/Emma%20Miller_with%20voice.mp4" TargetMode="External"/><Relationship Id="rId1" Type="http://schemas.openxmlformats.org/officeDocument/2006/relationships/slideLayout" Target="../slideLayouts/slideLayout169.xml"/></Relationships>
</file>

<file path=ppt/slides/_rels/slide180.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6.png"/><Relationship Id="rId1" Type="http://schemas.openxmlformats.org/officeDocument/2006/relationships/slideLayout" Target="../slideLayouts/slideLayout29.xml"/><Relationship Id="rId4" Type="http://schemas.openxmlformats.org/officeDocument/2006/relationships/image" Target="../media/image394.png"/></Relationships>
</file>

<file path=ppt/slides/_rels/slide181.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18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6.png"/><Relationship Id="rId1" Type="http://schemas.openxmlformats.org/officeDocument/2006/relationships/slideLayout" Target="../slideLayouts/slideLayout29.xml"/><Relationship Id="rId5" Type="http://schemas.openxmlformats.org/officeDocument/2006/relationships/image" Target="../media/image394.png"/><Relationship Id="rId4" Type="http://schemas.openxmlformats.org/officeDocument/2006/relationships/image" Target="../media/image461.svg"/></Relationships>
</file>

<file path=ppt/slides/_rels/slide183.xml.rels><?xml version="1.0" encoding="UTF-8" standalone="yes"?>
<Relationships xmlns="http://schemas.openxmlformats.org/package/2006/relationships"><Relationship Id="rId3" Type="http://schemas.openxmlformats.org/officeDocument/2006/relationships/image" Target="../media/image460.png"/><Relationship Id="rId7" Type="http://schemas.openxmlformats.org/officeDocument/2006/relationships/image" Target="../media/image394.png"/><Relationship Id="rId2" Type="http://schemas.openxmlformats.org/officeDocument/2006/relationships/image" Target="../media/image456.png"/><Relationship Id="rId1" Type="http://schemas.openxmlformats.org/officeDocument/2006/relationships/slideLayout" Target="../slideLayouts/slideLayout29.xml"/><Relationship Id="rId6" Type="http://schemas.openxmlformats.org/officeDocument/2006/relationships/image" Target="../media/image463.svg"/><Relationship Id="rId5" Type="http://schemas.openxmlformats.org/officeDocument/2006/relationships/image" Target="../media/image462.png"/><Relationship Id="rId4" Type="http://schemas.openxmlformats.org/officeDocument/2006/relationships/image" Target="../media/image461.svg"/></Relationships>
</file>

<file path=ppt/slides/_rels/slide184.xml.rels><?xml version="1.0" encoding="UTF-8" standalone="yes"?>
<Relationships xmlns="http://schemas.openxmlformats.org/package/2006/relationships"><Relationship Id="rId3" Type="http://schemas.openxmlformats.org/officeDocument/2006/relationships/image" Target="../media/image464.png"/><Relationship Id="rId2" Type="http://schemas.openxmlformats.org/officeDocument/2006/relationships/image" Target="../media/image456.png"/><Relationship Id="rId1" Type="http://schemas.openxmlformats.org/officeDocument/2006/relationships/slideLayout" Target="../slideLayouts/slideLayout29.xml"/><Relationship Id="rId5" Type="http://schemas.openxmlformats.org/officeDocument/2006/relationships/image" Target="../media/image394.png"/><Relationship Id="rId4" Type="http://schemas.openxmlformats.org/officeDocument/2006/relationships/image" Target="../media/image465.svg"/></Relationships>
</file>

<file path=ppt/slides/_rels/slide185.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image" Target="../media/image456.png"/><Relationship Id="rId1" Type="http://schemas.openxmlformats.org/officeDocument/2006/relationships/slideLayout" Target="../slideLayouts/slideLayout29.xml"/></Relationships>
</file>

<file path=ppt/slides/_rels/slide186.xml.rels><?xml version="1.0" encoding="UTF-8" standalone="yes"?>
<Relationships xmlns="http://schemas.openxmlformats.org/package/2006/relationships"><Relationship Id="rId3" Type="http://schemas.openxmlformats.org/officeDocument/2006/relationships/image" Target="../media/image466.jpeg"/><Relationship Id="rId2" Type="http://schemas.openxmlformats.org/officeDocument/2006/relationships/image" Target="../media/image456.png"/><Relationship Id="rId1" Type="http://schemas.openxmlformats.org/officeDocument/2006/relationships/slideLayout" Target="../slideLayouts/slideLayout29.xml"/><Relationship Id="rId4" Type="http://schemas.openxmlformats.org/officeDocument/2006/relationships/image" Target="../media/image394.png"/></Relationships>
</file>

<file path=ppt/slides/_rels/slide187.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9.xml"/></Relationships>
</file>

<file path=ppt/slides/_rels/slide18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467.png"/><Relationship Id="rId1" Type="http://schemas.openxmlformats.org/officeDocument/2006/relationships/slideLayout" Target="../slideLayouts/slideLayout29.xml"/></Relationships>
</file>

<file path=ppt/slides/_rels/slide189.xml.rels><?xml version="1.0" encoding="UTF-8" standalone="yes"?>
<Relationships xmlns="http://schemas.openxmlformats.org/package/2006/relationships"><Relationship Id="rId8" Type="http://schemas.openxmlformats.org/officeDocument/2006/relationships/image" Target="../media/image450.emf"/><Relationship Id="rId3" Type="http://schemas.openxmlformats.org/officeDocument/2006/relationships/image" Target="../media/image436.emf"/><Relationship Id="rId7" Type="http://schemas.openxmlformats.org/officeDocument/2006/relationships/image" Target="../media/image449.emf"/><Relationship Id="rId2" Type="http://schemas.openxmlformats.org/officeDocument/2006/relationships/image" Target="../media/image396.png"/><Relationship Id="rId1" Type="http://schemas.openxmlformats.org/officeDocument/2006/relationships/slideLayout" Target="../slideLayouts/slideLayout29.xml"/><Relationship Id="rId6" Type="http://schemas.openxmlformats.org/officeDocument/2006/relationships/image" Target="../media/image452.emf"/><Relationship Id="rId11" Type="http://schemas.openxmlformats.org/officeDocument/2006/relationships/image" Target="../media/image424.svg"/><Relationship Id="rId5" Type="http://schemas.openxmlformats.org/officeDocument/2006/relationships/image" Target="../media/image451.emf"/><Relationship Id="rId10" Type="http://schemas.openxmlformats.org/officeDocument/2006/relationships/image" Target="../media/image423.png"/><Relationship Id="rId4" Type="http://schemas.openxmlformats.org/officeDocument/2006/relationships/image" Target="../media/image468.emf"/><Relationship Id="rId9" Type="http://schemas.openxmlformats.org/officeDocument/2006/relationships/image" Target="../media/image4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470.png"/><Relationship Id="rId7" Type="http://schemas.openxmlformats.org/officeDocument/2006/relationships/image" Target="../media/image474.png"/><Relationship Id="rId2" Type="http://schemas.openxmlformats.org/officeDocument/2006/relationships/image" Target="../media/image469.png"/><Relationship Id="rId1" Type="http://schemas.openxmlformats.org/officeDocument/2006/relationships/slideLayout" Target="../slideLayouts/slideLayout29.xml"/><Relationship Id="rId6" Type="http://schemas.openxmlformats.org/officeDocument/2006/relationships/image" Target="../media/image473.svg"/><Relationship Id="rId5" Type="http://schemas.openxmlformats.org/officeDocument/2006/relationships/image" Target="../media/image472.png"/><Relationship Id="rId4" Type="http://schemas.openxmlformats.org/officeDocument/2006/relationships/image" Target="../media/image471.svg"/></Relationships>
</file>

<file path=ppt/slides/_rels/slide191.xml.rels><?xml version="1.0" encoding="UTF-8" standalone="yes"?>
<Relationships xmlns="http://schemas.openxmlformats.org/package/2006/relationships"><Relationship Id="rId3" Type="http://schemas.openxmlformats.org/officeDocument/2006/relationships/image" Target="../media/image475.jpeg"/><Relationship Id="rId2" Type="http://schemas.openxmlformats.org/officeDocument/2006/relationships/image" Target="../media/image469.png"/><Relationship Id="rId1" Type="http://schemas.openxmlformats.org/officeDocument/2006/relationships/slideLayout" Target="../slideLayouts/slideLayout29.xml"/><Relationship Id="rId4" Type="http://schemas.openxmlformats.org/officeDocument/2006/relationships/image" Target="../media/image396.png"/></Relationships>
</file>

<file path=ppt/slides/_rels/slide192.xml.rels><?xml version="1.0" encoding="UTF-8" standalone="yes"?>
<Relationships xmlns="http://schemas.openxmlformats.org/package/2006/relationships"><Relationship Id="rId3" Type="http://schemas.openxmlformats.org/officeDocument/2006/relationships/image" Target="../media/image476.jpeg"/><Relationship Id="rId2" Type="http://schemas.openxmlformats.org/officeDocument/2006/relationships/image" Target="../media/image469.png"/><Relationship Id="rId1" Type="http://schemas.openxmlformats.org/officeDocument/2006/relationships/slideLayout" Target="../slideLayouts/slideLayout29.xml"/><Relationship Id="rId4" Type="http://schemas.openxmlformats.org/officeDocument/2006/relationships/image" Target="../media/image396.png"/></Relationships>
</file>

<file path=ppt/slides/_rels/slide193.xml.rels><?xml version="1.0" encoding="UTF-8" standalone="yes"?>
<Relationships xmlns="http://schemas.openxmlformats.org/package/2006/relationships"><Relationship Id="rId3" Type="http://schemas.openxmlformats.org/officeDocument/2006/relationships/image" Target="../media/image477.png"/><Relationship Id="rId2" Type="http://schemas.openxmlformats.org/officeDocument/2006/relationships/image" Target="../media/image469.png"/><Relationship Id="rId1" Type="http://schemas.openxmlformats.org/officeDocument/2006/relationships/slideLayout" Target="../slideLayouts/slideLayout29.xml"/><Relationship Id="rId4" Type="http://schemas.openxmlformats.org/officeDocument/2006/relationships/image" Target="../media/image396.png"/></Relationships>
</file>

<file path=ppt/slides/_rels/slide194.xml.rels><?xml version="1.0" encoding="UTF-8" standalone="yes"?>
<Relationships xmlns="http://schemas.openxmlformats.org/package/2006/relationships"><Relationship Id="rId3" Type="http://schemas.openxmlformats.org/officeDocument/2006/relationships/image" Target="../media/image478.jpeg"/><Relationship Id="rId2" Type="http://schemas.openxmlformats.org/officeDocument/2006/relationships/image" Target="../media/image469.png"/><Relationship Id="rId1" Type="http://schemas.openxmlformats.org/officeDocument/2006/relationships/slideLayout" Target="../slideLayouts/slideLayout29.xml"/><Relationship Id="rId4" Type="http://schemas.openxmlformats.org/officeDocument/2006/relationships/image" Target="../media/image396.png"/></Relationships>
</file>

<file path=ppt/slides/_rels/slide195.xml.rels><?xml version="1.0" encoding="UTF-8" standalone="yes"?>
<Relationships xmlns="http://schemas.openxmlformats.org/package/2006/relationships"><Relationship Id="rId3" Type="http://schemas.openxmlformats.org/officeDocument/2006/relationships/image" Target="../media/image479.jpeg"/><Relationship Id="rId2" Type="http://schemas.openxmlformats.org/officeDocument/2006/relationships/image" Target="../media/image469.png"/><Relationship Id="rId1" Type="http://schemas.openxmlformats.org/officeDocument/2006/relationships/slideLayout" Target="../slideLayouts/slideLayout29.xml"/><Relationship Id="rId4" Type="http://schemas.openxmlformats.org/officeDocument/2006/relationships/image" Target="../media/image396.png"/></Relationships>
</file>

<file path=ppt/slides/_rels/slide196.xml.rels><?xml version="1.0" encoding="UTF-8" standalone="yes"?>
<Relationships xmlns="http://schemas.openxmlformats.org/package/2006/relationships"><Relationship Id="rId3" Type="http://schemas.openxmlformats.org/officeDocument/2006/relationships/image" Target="../media/image480.jpeg"/><Relationship Id="rId2" Type="http://schemas.openxmlformats.org/officeDocument/2006/relationships/image" Target="../media/image469.png"/><Relationship Id="rId1" Type="http://schemas.openxmlformats.org/officeDocument/2006/relationships/slideLayout" Target="../slideLayouts/slideLayout29.xml"/><Relationship Id="rId4" Type="http://schemas.openxmlformats.org/officeDocument/2006/relationships/image" Target="../media/image396.png"/></Relationships>
</file>

<file path=ppt/slides/_rels/slide197.xml.rels><?xml version="1.0" encoding="UTF-8" standalone="yes"?>
<Relationships xmlns="http://schemas.openxmlformats.org/package/2006/relationships"><Relationship Id="rId3" Type="http://schemas.openxmlformats.org/officeDocument/2006/relationships/image" Target="../media/image481.png"/><Relationship Id="rId2" Type="http://schemas.openxmlformats.org/officeDocument/2006/relationships/notesSlide" Target="../notesSlides/notesSlide70.xml"/><Relationship Id="rId1" Type="http://schemas.openxmlformats.org/officeDocument/2006/relationships/slideLayout" Target="../slideLayouts/slideLayout29.xml"/><Relationship Id="rId4" Type="http://schemas.openxmlformats.org/officeDocument/2006/relationships/image" Target="../media/image482.svg"/></Relationships>
</file>

<file path=ppt/slides/_rels/slide198.xml.rels><?xml version="1.0" encoding="UTF-8" standalone="yes"?>
<Relationships xmlns="http://schemas.openxmlformats.org/package/2006/relationships"><Relationship Id="rId8" Type="http://schemas.openxmlformats.org/officeDocument/2006/relationships/image" Target="../media/image486.png"/><Relationship Id="rId13" Type="http://schemas.openxmlformats.org/officeDocument/2006/relationships/image" Target="../media/image400.png"/><Relationship Id="rId3" Type="http://schemas.openxmlformats.org/officeDocument/2006/relationships/image" Target="../media/image449.emf"/><Relationship Id="rId7" Type="http://schemas.openxmlformats.org/officeDocument/2006/relationships/image" Target="../media/image485.svg"/><Relationship Id="rId12" Type="http://schemas.openxmlformats.org/officeDocument/2006/relationships/image" Target="../media/image490.png"/><Relationship Id="rId2" Type="http://schemas.openxmlformats.org/officeDocument/2006/relationships/notesSlide" Target="../notesSlides/notesSlide71.xml"/><Relationship Id="rId1" Type="http://schemas.openxmlformats.org/officeDocument/2006/relationships/slideLayout" Target="../slideLayouts/slideLayout29.xml"/><Relationship Id="rId6" Type="http://schemas.openxmlformats.org/officeDocument/2006/relationships/image" Target="../media/image484.png"/><Relationship Id="rId11" Type="http://schemas.openxmlformats.org/officeDocument/2006/relationships/image" Target="../media/image489.png"/><Relationship Id="rId5" Type="http://schemas.openxmlformats.org/officeDocument/2006/relationships/image" Target="../media/image483.png"/><Relationship Id="rId10" Type="http://schemas.openxmlformats.org/officeDocument/2006/relationships/image" Target="../media/image488.png"/><Relationship Id="rId4" Type="http://schemas.openxmlformats.org/officeDocument/2006/relationships/image" Target="../media/image418.emf"/><Relationship Id="rId9" Type="http://schemas.openxmlformats.org/officeDocument/2006/relationships/image" Target="../media/image487.png"/></Relationships>
</file>

<file path=ppt/slides/_rels/slide199.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91.png"/><Relationship Id="rId1" Type="http://schemas.openxmlformats.org/officeDocument/2006/relationships/slideLayout" Target="../slideLayouts/slideLayout29.xml"/><Relationship Id="rId4" Type="http://schemas.openxmlformats.org/officeDocument/2006/relationships/image" Target="../media/image4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64.svg"/><Relationship Id="rId2" Type="http://schemas.openxmlformats.org/officeDocument/2006/relationships/image" Target="../media/image163.png"/><Relationship Id="rId1" Type="http://schemas.openxmlformats.org/officeDocument/2006/relationships/slideLayout" Target="../slideLayouts/slideLayout263.xml"/><Relationship Id="rId5" Type="http://schemas.openxmlformats.org/officeDocument/2006/relationships/image" Target="../media/image166.svg"/><Relationship Id="rId4" Type="http://schemas.openxmlformats.org/officeDocument/2006/relationships/image" Target="../media/image165.png"/></Relationships>
</file>

<file path=ppt/slides/_rels/slide200.xml.rels><?xml version="1.0" encoding="UTF-8" standalone="yes"?>
<Relationships xmlns="http://schemas.openxmlformats.org/package/2006/relationships"><Relationship Id="rId3" Type="http://schemas.openxmlformats.org/officeDocument/2006/relationships/image" Target="../media/image492.jpeg"/><Relationship Id="rId2" Type="http://schemas.openxmlformats.org/officeDocument/2006/relationships/image" Target="../media/image491.png"/><Relationship Id="rId1" Type="http://schemas.openxmlformats.org/officeDocument/2006/relationships/slideLayout" Target="../slideLayouts/slideLayout29.xml"/><Relationship Id="rId4" Type="http://schemas.openxmlformats.org/officeDocument/2006/relationships/image" Target="../media/image400.png"/></Relationships>
</file>

<file path=ppt/slides/_rels/slide201.xml.rels><?xml version="1.0" encoding="UTF-8" standalone="yes"?>
<Relationships xmlns="http://schemas.openxmlformats.org/package/2006/relationships"><Relationship Id="rId3" Type="http://schemas.openxmlformats.org/officeDocument/2006/relationships/image" Target="../media/image491.png"/><Relationship Id="rId2" Type="http://schemas.openxmlformats.org/officeDocument/2006/relationships/notesSlide" Target="../notesSlides/notesSlide72.xml"/><Relationship Id="rId1" Type="http://schemas.openxmlformats.org/officeDocument/2006/relationships/slideLayout" Target="../slideLayouts/slideLayout29.xml"/><Relationship Id="rId4" Type="http://schemas.openxmlformats.org/officeDocument/2006/relationships/image" Target="../media/image400.png"/></Relationships>
</file>

<file path=ppt/slides/_rels/slide202.xml.rels><?xml version="1.0" encoding="UTF-8" standalone="yes"?>
<Relationships xmlns="http://schemas.openxmlformats.org/package/2006/relationships"><Relationship Id="rId8" Type="http://schemas.openxmlformats.org/officeDocument/2006/relationships/image" Target="../media/image498.png"/><Relationship Id="rId13" Type="http://schemas.openxmlformats.org/officeDocument/2006/relationships/image" Target="../media/image400.png"/><Relationship Id="rId3" Type="http://schemas.openxmlformats.org/officeDocument/2006/relationships/image" Target="../media/image493.png"/><Relationship Id="rId7" Type="http://schemas.openxmlformats.org/officeDocument/2006/relationships/image" Target="../media/image497.png"/><Relationship Id="rId12" Type="http://schemas.openxmlformats.org/officeDocument/2006/relationships/image" Target="../media/image502.png"/><Relationship Id="rId2" Type="http://schemas.openxmlformats.org/officeDocument/2006/relationships/notesSlide" Target="../notesSlides/notesSlide73.xml"/><Relationship Id="rId1" Type="http://schemas.openxmlformats.org/officeDocument/2006/relationships/slideLayout" Target="../slideLayouts/slideLayout29.xml"/><Relationship Id="rId6" Type="http://schemas.openxmlformats.org/officeDocument/2006/relationships/image" Target="../media/image496.png"/><Relationship Id="rId11" Type="http://schemas.openxmlformats.org/officeDocument/2006/relationships/image" Target="../media/image501.png"/><Relationship Id="rId5" Type="http://schemas.openxmlformats.org/officeDocument/2006/relationships/image" Target="../media/image495.png"/><Relationship Id="rId10" Type="http://schemas.openxmlformats.org/officeDocument/2006/relationships/image" Target="../media/image500.png"/><Relationship Id="rId4" Type="http://schemas.openxmlformats.org/officeDocument/2006/relationships/image" Target="../media/image494.png"/><Relationship Id="rId9" Type="http://schemas.openxmlformats.org/officeDocument/2006/relationships/image" Target="../media/image499.png"/></Relationships>
</file>

<file path=ppt/slides/_rels/slide203.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74.xml"/><Relationship Id="rId1" Type="http://schemas.openxmlformats.org/officeDocument/2006/relationships/slideLayout" Target="../slideLayouts/slideLayout29.xml"/><Relationship Id="rId6" Type="http://schemas.openxmlformats.org/officeDocument/2006/relationships/image" Target="../media/image400.png"/><Relationship Id="rId5" Type="http://schemas.openxmlformats.org/officeDocument/2006/relationships/image" Target="../media/image505.png"/><Relationship Id="rId4" Type="http://schemas.openxmlformats.org/officeDocument/2006/relationships/image" Target="../media/image504.svg"/></Relationships>
</file>

<file path=ppt/slides/_rels/slide204.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75.xml"/><Relationship Id="rId1" Type="http://schemas.openxmlformats.org/officeDocument/2006/relationships/slideLayout" Target="../slideLayouts/slideLayout29.xml"/><Relationship Id="rId6" Type="http://schemas.openxmlformats.org/officeDocument/2006/relationships/image" Target="../media/image400.png"/><Relationship Id="rId5" Type="http://schemas.openxmlformats.org/officeDocument/2006/relationships/image" Target="../media/image508.png"/><Relationship Id="rId4" Type="http://schemas.openxmlformats.org/officeDocument/2006/relationships/image" Target="../media/image507.svg"/></Relationships>
</file>

<file path=ppt/slides/_rels/slide205.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76.xml"/><Relationship Id="rId1" Type="http://schemas.openxmlformats.org/officeDocument/2006/relationships/slideLayout" Target="../slideLayouts/slideLayout29.xml"/><Relationship Id="rId6" Type="http://schemas.openxmlformats.org/officeDocument/2006/relationships/image" Target="../media/image400.png"/><Relationship Id="rId5" Type="http://schemas.openxmlformats.org/officeDocument/2006/relationships/image" Target="../media/image509.png"/><Relationship Id="rId4" Type="http://schemas.openxmlformats.org/officeDocument/2006/relationships/image" Target="../media/image507.svg"/></Relationships>
</file>

<file path=ppt/slides/_rels/slide206.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77.xml"/><Relationship Id="rId1" Type="http://schemas.openxmlformats.org/officeDocument/2006/relationships/slideLayout" Target="../slideLayouts/slideLayout29.xml"/><Relationship Id="rId6" Type="http://schemas.openxmlformats.org/officeDocument/2006/relationships/image" Target="../media/image400.png"/><Relationship Id="rId5" Type="http://schemas.openxmlformats.org/officeDocument/2006/relationships/image" Target="../media/image510.jpeg"/><Relationship Id="rId4" Type="http://schemas.openxmlformats.org/officeDocument/2006/relationships/image" Target="../media/image507.svg"/></Relationships>
</file>

<file path=ppt/slides/_rels/slide207.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notesSlide" Target="../notesSlides/notesSlide78.xml"/><Relationship Id="rId1" Type="http://schemas.openxmlformats.org/officeDocument/2006/relationships/slideLayout" Target="../slideLayouts/slideLayout29.xml"/><Relationship Id="rId6" Type="http://schemas.openxmlformats.org/officeDocument/2006/relationships/image" Target="../media/image400.png"/><Relationship Id="rId5" Type="http://schemas.openxmlformats.org/officeDocument/2006/relationships/image" Target="../media/image511.jpeg"/><Relationship Id="rId4" Type="http://schemas.openxmlformats.org/officeDocument/2006/relationships/image" Target="../media/image507.svg"/></Relationships>
</file>

<file path=ppt/slides/_rels/slide208.xml.rels><?xml version="1.0" encoding="UTF-8" standalone="yes"?>
<Relationships xmlns="http://schemas.openxmlformats.org/package/2006/relationships"><Relationship Id="rId3" Type="http://schemas.openxmlformats.org/officeDocument/2006/relationships/image" Target="../media/image512.svg"/><Relationship Id="rId2" Type="http://schemas.openxmlformats.org/officeDocument/2006/relationships/image" Target="../media/image503.png"/><Relationship Id="rId1" Type="http://schemas.openxmlformats.org/officeDocument/2006/relationships/slideLayout" Target="../slideLayouts/slideLayout29.xml"/><Relationship Id="rId5" Type="http://schemas.openxmlformats.org/officeDocument/2006/relationships/image" Target="../media/image400.png"/><Relationship Id="rId4" Type="http://schemas.openxmlformats.org/officeDocument/2006/relationships/image" Target="../media/image513.png"/></Relationships>
</file>

<file path=ppt/slides/_rels/slide20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9.xml"/><Relationship Id="rId1" Type="http://schemas.openxmlformats.org/officeDocument/2006/relationships/slideLayout" Target="../slideLayouts/slideLayout29.xml"/><Relationship Id="rId4" Type="http://schemas.openxmlformats.org/officeDocument/2006/relationships/image" Target="../media/image205.svg"/></Relationships>
</file>

<file path=ppt/slides/_rels/slide2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22.xml"/></Relationships>
</file>

<file path=ppt/slides/_rels/slide210.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01.svg"/><Relationship Id="rId3" Type="http://schemas.openxmlformats.org/officeDocument/2006/relationships/image" Target="../media/image515.png"/><Relationship Id="rId7" Type="http://schemas.openxmlformats.org/officeDocument/2006/relationships/image" Target="../media/image204.png"/><Relationship Id="rId12" Type="http://schemas.openxmlformats.org/officeDocument/2006/relationships/image" Target="../media/image200.png"/><Relationship Id="rId2" Type="http://schemas.openxmlformats.org/officeDocument/2006/relationships/image" Target="../media/image514.png"/><Relationship Id="rId1" Type="http://schemas.openxmlformats.org/officeDocument/2006/relationships/slideLayout" Target="../slideLayouts/slideLayout29.xml"/><Relationship Id="rId6" Type="http://schemas.openxmlformats.org/officeDocument/2006/relationships/image" Target="../media/image518.png"/><Relationship Id="rId11" Type="http://schemas.openxmlformats.org/officeDocument/2006/relationships/image" Target="../media/image199.svg"/><Relationship Id="rId5" Type="http://schemas.openxmlformats.org/officeDocument/2006/relationships/image" Target="../media/image517.png"/><Relationship Id="rId10" Type="http://schemas.openxmlformats.org/officeDocument/2006/relationships/image" Target="../media/image198.png"/><Relationship Id="rId4" Type="http://schemas.openxmlformats.org/officeDocument/2006/relationships/image" Target="../media/image516.png"/><Relationship Id="rId9" Type="http://schemas.openxmlformats.org/officeDocument/2006/relationships/image" Target="../media/image206.png"/></Relationships>
</file>

<file path=ppt/slides/_rels/slide211.xml.rels><?xml version="1.0" encoding="UTF-8" standalone="yes"?>
<Relationships xmlns="http://schemas.openxmlformats.org/package/2006/relationships"><Relationship Id="rId3" Type="http://schemas.openxmlformats.org/officeDocument/2006/relationships/image" Target="../media/image519.png"/><Relationship Id="rId2" Type="http://schemas.openxmlformats.org/officeDocument/2006/relationships/notesSlide" Target="../notesSlides/notesSlide80.xml"/><Relationship Id="rId1" Type="http://schemas.openxmlformats.org/officeDocument/2006/relationships/slideLayout" Target="../slideLayouts/slideLayout29.xml"/><Relationship Id="rId5" Type="http://schemas.openxmlformats.org/officeDocument/2006/relationships/image" Target="../media/image205.svg"/><Relationship Id="rId4" Type="http://schemas.openxmlformats.org/officeDocument/2006/relationships/image" Target="../media/image204.png"/></Relationships>
</file>

<file path=ppt/slides/_rels/slide212.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81.xml"/><Relationship Id="rId1" Type="http://schemas.openxmlformats.org/officeDocument/2006/relationships/slideLayout" Target="../slideLayouts/slideLayout29.xml"/><Relationship Id="rId5" Type="http://schemas.openxmlformats.org/officeDocument/2006/relationships/image" Target="../media/image205.svg"/><Relationship Id="rId4" Type="http://schemas.openxmlformats.org/officeDocument/2006/relationships/image" Target="../media/image204.png"/></Relationships>
</file>

<file path=ppt/slides/_rels/slide213.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notesSlide" Target="../notesSlides/notesSlide82.xml"/><Relationship Id="rId1" Type="http://schemas.openxmlformats.org/officeDocument/2006/relationships/slideLayout" Target="../slideLayouts/slideLayout29.xml"/><Relationship Id="rId5" Type="http://schemas.openxmlformats.org/officeDocument/2006/relationships/image" Target="../media/image205.svg"/><Relationship Id="rId4" Type="http://schemas.openxmlformats.org/officeDocument/2006/relationships/image" Target="../media/image204.png"/></Relationships>
</file>

<file path=ppt/slides/_rels/slide214.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522.png"/><Relationship Id="rId7" Type="http://schemas.openxmlformats.org/officeDocument/2006/relationships/image" Target="../media/image204.png"/><Relationship Id="rId2" Type="http://schemas.openxmlformats.org/officeDocument/2006/relationships/notesSlide" Target="../notesSlides/notesSlide83.xml"/><Relationship Id="rId1" Type="http://schemas.openxmlformats.org/officeDocument/2006/relationships/slideLayout" Target="../slideLayouts/slideLayout29.xml"/><Relationship Id="rId6" Type="http://schemas.openxmlformats.org/officeDocument/2006/relationships/image" Target="../media/image517.png"/><Relationship Id="rId5" Type="http://schemas.openxmlformats.org/officeDocument/2006/relationships/image" Target="../media/image516.png"/><Relationship Id="rId4" Type="http://schemas.openxmlformats.org/officeDocument/2006/relationships/image" Target="../media/image515.png"/></Relationships>
</file>

<file path=ppt/slides/_rels/slide215.xml.rels><?xml version="1.0" encoding="UTF-8" standalone="yes"?>
<Relationships xmlns="http://schemas.openxmlformats.org/package/2006/relationships"><Relationship Id="rId3" Type="http://schemas.openxmlformats.org/officeDocument/2006/relationships/image" Target="../media/image404.svg"/><Relationship Id="rId2" Type="http://schemas.openxmlformats.org/officeDocument/2006/relationships/image" Target="../media/image403.png"/><Relationship Id="rId1" Type="http://schemas.openxmlformats.org/officeDocument/2006/relationships/slideLayout" Target="../slideLayouts/slideLayout29.xml"/></Relationships>
</file>

<file path=ppt/slides/_rels/slide216.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84.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24.png"/></Relationships>
</file>

<file path=ppt/slides/_rels/slide217.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85.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25.png"/></Relationships>
</file>

<file path=ppt/slides/_rels/slide218.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86.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26.gif"/></Relationships>
</file>

<file path=ppt/slides/_rels/slide219.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87.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27.gif"/></Relationships>
</file>

<file path=ppt/slides/_rels/slide2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63.xml"/></Relationships>
</file>

<file path=ppt/slides/_rels/slide220.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88.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28.gif"/></Relationships>
</file>

<file path=ppt/slides/_rels/slide221.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89.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29.png"/></Relationships>
</file>

<file path=ppt/slides/_rels/slide222.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90.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30.png"/></Relationships>
</file>

<file path=ppt/slides/_rels/slide223.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91.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31.png"/></Relationships>
</file>

<file path=ppt/slides/_rels/slide224.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92.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32.gif"/></Relationships>
</file>

<file path=ppt/slides/_rels/slide225.xml.rels><?xml version="1.0" encoding="UTF-8" standalone="yes"?>
<Relationships xmlns="http://schemas.openxmlformats.org/package/2006/relationships"><Relationship Id="rId3" Type="http://schemas.openxmlformats.org/officeDocument/2006/relationships/image" Target="../media/image523.png"/><Relationship Id="rId2" Type="http://schemas.openxmlformats.org/officeDocument/2006/relationships/notesSlide" Target="../notesSlides/notesSlide93.xml"/><Relationship Id="rId1" Type="http://schemas.openxmlformats.org/officeDocument/2006/relationships/slideLayout" Target="../slideLayouts/slideLayout29.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5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27.xml.rels><?xml version="1.0" encoding="UTF-8" standalone="yes"?>
<Relationships xmlns="http://schemas.openxmlformats.org/package/2006/relationships"><Relationship Id="rId3" Type="http://schemas.openxmlformats.org/officeDocument/2006/relationships/hyperlink" Target="https://nam06.safelinks.protection.outlook.com/?url=https%3A%2F%2Fyoutu.be%2FoxMUJT3p9f4&amp;data=05%7C01%7Ccolinmu%40microsoft.com%7C3168d300ed174ffdefd208db5b23b785%7C72f988bf86f141af91ab2d7cd011db47%7C1%7C0%7C638203981201187372%7CUnknown%7CTWFpbGZsb3d8eyJWIjoiMC4wLjAwMDAiLCJQIjoiV2luMzIiLCJBTiI6Ik1haWwiLCJXVCI6Mn0%3D%7C3000%7C%7C%7C&amp;sdata=K55E1RCcYUBOadFAQlXyxnVObSSFx%2BcNBLuZViVrL8k%3D&amp;reserved=0" TargetMode="External"/><Relationship Id="rId2" Type="http://schemas.openxmlformats.org/officeDocument/2006/relationships/hyperlink" Target="https://www.microsoft.com/en-us/microsoft-fabric" TargetMode="External"/><Relationship Id="rId1" Type="http://schemas.openxmlformats.org/officeDocument/2006/relationships/slideLayout" Target="../slideLayouts/slideLayout253.xml"/><Relationship Id="rId6" Type="http://schemas.openxmlformats.org/officeDocument/2006/relationships/hyperlink" Target="https://aka.ms/fabric-get-started-ebook" TargetMode="External"/><Relationship Id="rId5" Type="http://schemas.openxmlformats.org/officeDocument/2006/relationships/hyperlink" Target="https://learn.microsoft.com/en-us/fabric/" TargetMode="External"/><Relationship Id="rId4" Type="http://schemas.openxmlformats.org/officeDocument/2006/relationships/hyperlink" Target="NULL" TargetMode="External"/></Relationships>
</file>

<file path=ppt/slides/_rels/slide228.xml.rels><?xml version="1.0" encoding="UTF-8" standalone="yes"?>
<Relationships xmlns="http://schemas.openxmlformats.org/package/2006/relationships"><Relationship Id="rId8" Type="http://schemas.openxmlformats.org/officeDocument/2006/relationships/hyperlink" Target="https://aka.ms/Fabric-DE-Blog" TargetMode="External"/><Relationship Id="rId13" Type="http://schemas.openxmlformats.org/officeDocument/2006/relationships/hyperlink" Target="https://aka.ms/Fabric-DA-Blog" TargetMode="External"/><Relationship Id="rId18" Type="http://schemas.openxmlformats.org/officeDocument/2006/relationships/hyperlink" Target="https://aka.ms/fabric-docs" TargetMode="External"/><Relationship Id="rId3" Type="http://schemas.openxmlformats.org/officeDocument/2006/relationships/hyperlink" Target="https://aka.ms/try-fabric" TargetMode="External"/><Relationship Id="rId21" Type="http://schemas.openxmlformats.org/officeDocument/2006/relationships/hyperlink" Target="https://aka.ms/Fabric-GuidedTour" TargetMode="External"/><Relationship Id="rId7" Type="http://schemas.openxmlformats.org/officeDocument/2006/relationships/hyperlink" Target="https://aka.ms/Fabric-Data-Factory-Blog" TargetMode="External"/><Relationship Id="rId12" Type="http://schemas.openxmlformats.org/officeDocument/2006/relationships/hyperlink" Target="https://aka.ms/Fabric-PBI-Blog" TargetMode="External"/><Relationship Id="rId17" Type="http://schemas.openxmlformats.org/officeDocument/2006/relationships/hyperlink" Target="https://aka.ms/Dataverse-Fabric-Blog" TargetMode="External"/><Relationship Id="rId2" Type="http://schemas.openxmlformats.org/officeDocument/2006/relationships/hyperlink" Target="https://aka.ms/build2023-fabricblog" TargetMode="External"/><Relationship Id="rId16" Type="http://schemas.openxmlformats.org/officeDocument/2006/relationships/hyperlink" Target="https://aka.ms/buil2023-m365-fabric-blog" TargetMode="External"/><Relationship Id="rId20" Type="http://schemas.openxmlformats.org/officeDocument/2006/relationships/hyperlink" Target="https://aka.ms/fabric-webinar-series" TargetMode="External"/><Relationship Id="rId1" Type="http://schemas.openxmlformats.org/officeDocument/2006/relationships/slideLayout" Target="../slideLayouts/slideLayout253.xml"/><Relationship Id="rId6" Type="http://schemas.openxmlformats.org/officeDocument/2006/relationships/hyperlink" Target="https://info.microsoft.com/ww-landing-introduction-to-microsoft-fabric-webinar-series.html?lcid=en-us" TargetMode="External"/><Relationship Id="rId11" Type="http://schemas.openxmlformats.org/officeDocument/2006/relationships/hyperlink" Target="https://aka.ms/Fabric-RTA-Blog" TargetMode="External"/><Relationship Id="rId5" Type="http://schemas.openxmlformats.org/officeDocument/2006/relationships/hyperlink" Target="https://learn.microsoft.com/en-us/training/paths/get-started-fabric/" TargetMode="External"/><Relationship Id="rId15" Type="http://schemas.openxmlformats.org/officeDocument/2006/relationships/hyperlink" Target="https://aka.ms/Fabric-OneLake-Blog" TargetMode="External"/><Relationship Id="rId10" Type="http://schemas.openxmlformats.org/officeDocument/2006/relationships/hyperlink" Target="https://aka.ms/Fabric-DW-Blog" TargetMode="External"/><Relationship Id="rId19" Type="http://schemas.openxmlformats.org/officeDocument/2006/relationships/hyperlink" Target="https://aka.ms/fabric-get-started-ebook" TargetMode="External"/><Relationship Id="rId4" Type="http://schemas.openxmlformats.org/officeDocument/2006/relationships/hyperlink" Target="https://aka.ms/microsoft-fabric" TargetMode="External"/><Relationship Id="rId9" Type="http://schemas.openxmlformats.org/officeDocument/2006/relationships/hyperlink" Target="https://aka.ms/Fabric-DS-Blog" TargetMode="External"/><Relationship Id="rId14" Type="http://schemas.openxmlformats.org/officeDocument/2006/relationships/hyperlink" Target="https://aka.ms/Fabric-Admin-Gov-Blog" TargetMode="External"/><Relationship Id="rId22" Type="http://schemas.openxmlformats.org/officeDocument/2006/relationships/hyperlink" Target="https://aka.ms/fabric-community" TargetMode="External"/></Relationships>
</file>

<file path=ppt/slides/_rels/slide229.xml.rels><?xml version="1.0" encoding="UTF-8" standalone="yes"?>
<Relationships xmlns="http://schemas.openxmlformats.org/package/2006/relationships"><Relationship Id="rId3" Type="http://schemas.openxmlformats.org/officeDocument/2006/relationships/hyperlink" Target="https://learn.microsoft.com/en-us/fabric/data-science/tutorial-data-science-introduction" TargetMode="External"/><Relationship Id="rId7" Type="http://schemas.openxmlformats.org/officeDocument/2006/relationships/hyperlink" Target="https://learn.microsoft.com/en-us/fabric/data-factory/tutorial-end-to-end-introduction" TargetMode="External"/><Relationship Id="rId2" Type="http://schemas.openxmlformats.org/officeDocument/2006/relationships/hyperlink" Target="https://learn.microsoft.com/en-us/fabric/data-engineering/tutorial-lakehouse-introduction" TargetMode="External"/><Relationship Id="rId1" Type="http://schemas.openxmlformats.org/officeDocument/2006/relationships/slideLayout" Target="../slideLayouts/slideLayout253.xml"/><Relationship Id="rId6" Type="http://schemas.openxmlformats.org/officeDocument/2006/relationships/hyperlink" Target="https://learn.microsoft.com/en-us/power-bi/fundamentals/fabric-get-started" TargetMode="External"/><Relationship Id="rId5" Type="http://schemas.openxmlformats.org/officeDocument/2006/relationships/hyperlink" Target="https://learn.microsoft.com/en-us/fabric/data-warehouse/tutorial-introduction" TargetMode="External"/><Relationship Id="rId4" Type="http://schemas.openxmlformats.org/officeDocument/2006/relationships/hyperlink" Target="https://learn.microsoft.com/en-us/fabric/real-time-analytics/tutorial-introduc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8.xml"/><Relationship Id="rId1" Type="http://schemas.openxmlformats.org/officeDocument/2006/relationships/slideLayout" Target="../slideLayouts/slideLayout231.xml"/></Relationships>
</file>

<file path=ppt/slides/_rels/slide24.xml.rels><?xml version="1.0" encoding="UTF-8" standalone="yes"?>
<Relationships xmlns="http://schemas.openxmlformats.org/package/2006/relationships"><Relationship Id="rId3" Type="http://schemas.openxmlformats.org/officeDocument/2006/relationships/image" Target="../media/image171.svg"/><Relationship Id="rId2" Type="http://schemas.openxmlformats.org/officeDocument/2006/relationships/image" Target="../media/image170.png"/><Relationship Id="rId1" Type="http://schemas.openxmlformats.org/officeDocument/2006/relationships/slideLayout" Target="../slideLayouts/slideLayout26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2.xml"/></Relationships>
</file>

<file path=ppt/slides/_rels/slide26.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svg"/><Relationship Id="rId7" Type="http://schemas.openxmlformats.org/officeDocument/2006/relationships/image" Target="../media/image177.svg"/><Relationship Id="rId2" Type="http://schemas.openxmlformats.org/officeDocument/2006/relationships/image" Target="../media/image172.png"/><Relationship Id="rId1" Type="http://schemas.openxmlformats.org/officeDocument/2006/relationships/slideLayout" Target="../slideLayouts/slideLayout263.xml"/><Relationship Id="rId6" Type="http://schemas.openxmlformats.org/officeDocument/2006/relationships/image" Target="../media/image176.png"/><Relationship Id="rId11" Type="http://schemas.openxmlformats.org/officeDocument/2006/relationships/image" Target="../media/image181.svg"/><Relationship Id="rId5" Type="http://schemas.openxmlformats.org/officeDocument/2006/relationships/image" Target="../media/image175.sv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svg"/></Relationships>
</file>

<file path=ppt/slides/_rels/slide27.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emf"/><Relationship Id="rId2" Type="http://schemas.openxmlformats.org/officeDocument/2006/relationships/image" Target="../media/image182.png"/><Relationship Id="rId1" Type="http://schemas.openxmlformats.org/officeDocument/2006/relationships/slideLayout" Target="../slideLayouts/slideLayout263.xml"/><Relationship Id="rId6" Type="http://schemas.openxmlformats.org/officeDocument/2006/relationships/image" Target="../media/image186.png"/><Relationship Id="rId5" Type="http://schemas.openxmlformats.org/officeDocument/2006/relationships/image" Target="../media/image185.emf"/><Relationship Id="rId4" Type="http://schemas.openxmlformats.org/officeDocument/2006/relationships/image" Target="../media/image184.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63.xml"/></Relationships>
</file>

<file path=ppt/slides/_rels/slide32.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203.svg"/><Relationship Id="rId18" Type="http://schemas.openxmlformats.org/officeDocument/2006/relationships/image" Target="../media/image208.png"/><Relationship Id="rId3" Type="http://schemas.openxmlformats.org/officeDocument/2006/relationships/image" Target="../media/image193.svg"/><Relationship Id="rId7" Type="http://schemas.openxmlformats.org/officeDocument/2006/relationships/image" Target="../media/image197.svg"/><Relationship Id="rId12" Type="http://schemas.openxmlformats.org/officeDocument/2006/relationships/image" Target="../media/image202.png"/><Relationship Id="rId17" Type="http://schemas.openxmlformats.org/officeDocument/2006/relationships/image" Target="../media/image207.png"/><Relationship Id="rId2" Type="http://schemas.openxmlformats.org/officeDocument/2006/relationships/image" Target="../media/image192.png"/><Relationship Id="rId16" Type="http://schemas.openxmlformats.org/officeDocument/2006/relationships/image" Target="../media/image206.png"/><Relationship Id="rId1" Type="http://schemas.openxmlformats.org/officeDocument/2006/relationships/slideLayout" Target="../slideLayouts/slideLayout263.xml"/><Relationship Id="rId6" Type="http://schemas.openxmlformats.org/officeDocument/2006/relationships/image" Target="../media/image196.png"/><Relationship Id="rId11" Type="http://schemas.openxmlformats.org/officeDocument/2006/relationships/image" Target="../media/image201.svg"/><Relationship Id="rId5" Type="http://schemas.openxmlformats.org/officeDocument/2006/relationships/image" Target="../media/image195.svg"/><Relationship Id="rId15" Type="http://schemas.openxmlformats.org/officeDocument/2006/relationships/image" Target="../media/image205.svg"/><Relationship Id="rId10" Type="http://schemas.openxmlformats.org/officeDocument/2006/relationships/image" Target="../media/image200.png"/><Relationship Id="rId4" Type="http://schemas.openxmlformats.org/officeDocument/2006/relationships/image" Target="../media/image194.png"/><Relationship Id="rId9" Type="http://schemas.openxmlformats.org/officeDocument/2006/relationships/image" Target="../media/image199.svg"/><Relationship Id="rId14" Type="http://schemas.openxmlformats.org/officeDocument/2006/relationships/image" Target="../media/image204.png"/></Relationships>
</file>

<file path=ppt/slides/_rels/slide3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3.xml"/><Relationship Id="rId1" Type="http://schemas.openxmlformats.org/officeDocument/2006/relationships/slideLayout" Target="../slideLayouts/slideLayout263.xml"/></Relationships>
</file>

<file path=ppt/slides/_rels/slide34.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9.png"/><Relationship Id="rId7" Type="http://schemas.openxmlformats.org/officeDocument/2006/relationships/image" Target="../media/image212.svg"/><Relationship Id="rId2" Type="http://schemas.openxmlformats.org/officeDocument/2006/relationships/notesSlide" Target="../notesSlides/notesSlide14.xml"/><Relationship Id="rId1" Type="http://schemas.openxmlformats.org/officeDocument/2006/relationships/slideLayout" Target="../slideLayouts/slideLayout169.xml"/><Relationship Id="rId6" Type="http://schemas.openxmlformats.org/officeDocument/2006/relationships/image" Target="../media/image211.png"/><Relationship Id="rId5" Type="http://schemas.openxmlformats.org/officeDocument/2006/relationships/image" Target="../media/image206.png"/><Relationship Id="rId4" Type="http://schemas.openxmlformats.org/officeDocument/2006/relationships/image" Target="../media/image210.png"/></Relationships>
</file>

<file path=ppt/slides/_rels/slide35.xml.rels><?xml version="1.0" encoding="UTF-8" standalone="yes"?>
<Relationships xmlns="http://schemas.openxmlformats.org/package/2006/relationships"><Relationship Id="rId3" Type="http://schemas.openxmlformats.org/officeDocument/2006/relationships/image" Target="../media/image215.svg"/><Relationship Id="rId2" Type="http://schemas.openxmlformats.org/officeDocument/2006/relationships/image" Target="../media/image214.png"/><Relationship Id="rId1" Type="http://schemas.openxmlformats.org/officeDocument/2006/relationships/slideLayout" Target="../slideLayouts/slideLayout263.xml"/><Relationship Id="rId4" Type="http://schemas.openxmlformats.org/officeDocument/2006/relationships/image" Target="../media/image216.png"/></Relationships>
</file>

<file path=ppt/slides/_rels/slide3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63.xml"/></Relationships>
</file>

<file path=ppt/slides/_rels/slide3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63.xml"/></Relationships>
</file>

<file path=ppt/slides/_rels/slide3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63.xml"/></Relationships>
</file>

<file path=ppt/slides/_rels/slide3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63.xml"/></Relationships>
</file>

<file path=ppt/slides/_rels/slide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svg"/><Relationship Id="rId7" Type="http://schemas.openxmlformats.org/officeDocument/2006/relationships/image" Target="../media/image131.svg"/><Relationship Id="rId12"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169.xml"/><Relationship Id="rId6" Type="http://schemas.openxmlformats.org/officeDocument/2006/relationships/image" Target="../media/image130.png"/><Relationship Id="rId11" Type="http://schemas.openxmlformats.org/officeDocument/2006/relationships/image" Target="../media/image135.svg"/><Relationship Id="rId5" Type="http://schemas.openxmlformats.org/officeDocument/2006/relationships/image" Target="../media/image129.sv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40.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192.png"/><Relationship Id="rId3" Type="http://schemas.openxmlformats.org/officeDocument/2006/relationships/image" Target="../media/image198.png"/><Relationship Id="rId7" Type="http://schemas.openxmlformats.org/officeDocument/2006/relationships/image" Target="../media/image196.png"/><Relationship Id="rId12" Type="http://schemas.openxmlformats.org/officeDocument/2006/relationships/image" Target="../media/image203.svg"/><Relationship Id="rId2" Type="http://schemas.openxmlformats.org/officeDocument/2006/relationships/image" Target="../media/image207.png"/><Relationship Id="rId16" Type="http://schemas.openxmlformats.org/officeDocument/2006/relationships/image" Target="../media/image205.svg"/><Relationship Id="rId1" Type="http://schemas.openxmlformats.org/officeDocument/2006/relationships/slideLayout" Target="../slideLayouts/slideLayout263.xml"/><Relationship Id="rId6" Type="http://schemas.openxmlformats.org/officeDocument/2006/relationships/image" Target="../media/image219.svg"/><Relationship Id="rId11" Type="http://schemas.openxmlformats.org/officeDocument/2006/relationships/image" Target="../media/image202.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220.svg"/><Relationship Id="rId4" Type="http://schemas.openxmlformats.org/officeDocument/2006/relationships/image" Target="../media/image218.svg"/><Relationship Id="rId9" Type="http://schemas.openxmlformats.org/officeDocument/2006/relationships/image" Target="../media/image200.png"/><Relationship Id="rId14" Type="http://schemas.openxmlformats.org/officeDocument/2006/relationships/image" Target="../media/image221.svg"/></Relationships>
</file>

<file path=ppt/slides/_rels/slide4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63.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4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63.xml"/></Relationships>
</file>

<file path=ppt/slides/_rels/slide43.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2" Type="http://schemas.openxmlformats.org/officeDocument/2006/relationships/image" Target="../media/image206.png"/><Relationship Id="rId16" Type="http://schemas.openxmlformats.org/officeDocument/2006/relationships/image" Target="../media/image205.svg"/><Relationship Id="rId1" Type="http://schemas.openxmlformats.org/officeDocument/2006/relationships/slideLayout" Target="../slideLayouts/slideLayout263.xml"/><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sv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slides/_rels/slide44.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3" Type="http://schemas.openxmlformats.org/officeDocument/2006/relationships/image" Target="../media/image192.png"/><Relationship Id="rId7" Type="http://schemas.openxmlformats.org/officeDocument/2006/relationships/image" Target="../media/image196.png"/><Relationship Id="rId12" Type="http://schemas.openxmlformats.org/officeDocument/2006/relationships/image" Target="../media/image201.svg"/><Relationship Id="rId2" Type="http://schemas.openxmlformats.org/officeDocument/2006/relationships/image" Target="../media/image206.png"/><Relationship Id="rId16" Type="http://schemas.openxmlformats.org/officeDocument/2006/relationships/image" Target="../media/image205.svg"/><Relationship Id="rId1" Type="http://schemas.openxmlformats.org/officeDocument/2006/relationships/slideLayout" Target="../slideLayouts/slideLayout263.xml"/><Relationship Id="rId6" Type="http://schemas.openxmlformats.org/officeDocument/2006/relationships/image" Target="../media/image195.sv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10" Type="http://schemas.openxmlformats.org/officeDocument/2006/relationships/image" Target="../media/image199.sv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s>
</file>

<file path=ppt/slides/_rels/slide4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63.xml"/></Relationships>
</file>

<file path=ppt/slides/_rels/slide46.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18" Type="http://schemas.openxmlformats.org/officeDocument/2006/relationships/image" Target="../media/image228.svg"/><Relationship Id="rId3" Type="http://schemas.openxmlformats.org/officeDocument/2006/relationships/image" Target="../media/image192.png"/><Relationship Id="rId21" Type="http://schemas.openxmlformats.org/officeDocument/2006/relationships/image" Target="../media/image230.png"/><Relationship Id="rId7" Type="http://schemas.openxmlformats.org/officeDocument/2006/relationships/image" Target="../media/image196.png"/><Relationship Id="rId12" Type="http://schemas.openxmlformats.org/officeDocument/2006/relationships/image" Target="../media/image220.svg"/><Relationship Id="rId17" Type="http://schemas.openxmlformats.org/officeDocument/2006/relationships/image" Target="../media/image227.png"/><Relationship Id="rId2" Type="http://schemas.openxmlformats.org/officeDocument/2006/relationships/image" Target="../media/image206.png"/><Relationship Id="rId16" Type="http://schemas.openxmlformats.org/officeDocument/2006/relationships/image" Target="../media/image205.svg"/><Relationship Id="rId20" Type="http://schemas.openxmlformats.org/officeDocument/2006/relationships/hyperlink" Target="https://medium.com/azure-data-lake/connecting-your-own-hadoop-or-spark-to-azure-data-lake-store-93d426d6a5f4" TargetMode="External"/><Relationship Id="rId1" Type="http://schemas.openxmlformats.org/officeDocument/2006/relationships/slideLayout" Target="../slideLayouts/slideLayout263.xml"/><Relationship Id="rId6" Type="http://schemas.openxmlformats.org/officeDocument/2006/relationships/image" Target="../media/image219.svg"/><Relationship Id="rId11" Type="http://schemas.openxmlformats.org/officeDocument/2006/relationships/image" Target="../media/image200.png"/><Relationship Id="rId5" Type="http://schemas.openxmlformats.org/officeDocument/2006/relationships/image" Target="../media/image194.png"/><Relationship Id="rId15" Type="http://schemas.openxmlformats.org/officeDocument/2006/relationships/image" Target="../media/image204.png"/><Relationship Id="rId23" Type="http://schemas.openxmlformats.org/officeDocument/2006/relationships/image" Target="../media/image232.png"/><Relationship Id="rId10" Type="http://schemas.openxmlformats.org/officeDocument/2006/relationships/image" Target="../media/image218.svg"/><Relationship Id="rId19" Type="http://schemas.openxmlformats.org/officeDocument/2006/relationships/image" Target="../media/image229.png"/><Relationship Id="rId4" Type="http://schemas.openxmlformats.org/officeDocument/2006/relationships/image" Target="../media/image221.svg"/><Relationship Id="rId9" Type="http://schemas.openxmlformats.org/officeDocument/2006/relationships/image" Target="../media/image198.png"/><Relationship Id="rId14" Type="http://schemas.openxmlformats.org/officeDocument/2006/relationships/image" Target="../media/image203.svg"/><Relationship Id="rId22" Type="http://schemas.openxmlformats.org/officeDocument/2006/relationships/image" Target="../media/image231.png"/></Relationships>
</file>

<file path=ppt/slides/_rels/slide47.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2.png"/><Relationship Id="rId18" Type="http://schemas.openxmlformats.org/officeDocument/2006/relationships/image" Target="../media/image234.png"/><Relationship Id="rId26" Type="http://schemas.openxmlformats.org/officeDocument/2006/relationships/image" Target="../media/image241.png"/><Relationship Id="rId3" Type="http://schemas.openxmlformats.org/officeDocument/2006/relationships/image" Target="../media/image192.png"/><Relationship Id="rId21" Type="http://schemas.openxmlformats.org/officeDocument/2006/relationships/image" Target="../media/image236.png"/><Relationship Id="rId7" Type="http://schemas.openxmlformats.org/officeDocument/2006/relationships/image" Target="../media/image196.png"/><Relationship Id="rId12" Type="http://schemas.openxmlformats.org/officeDocument/2006/relationships/image" Target="../media/image201.svg"/><Relationship Id="rId17" Type="http://schemas.openxmlformats.org/officeDocument/2006/relationships/image" Target="../media/image233.png"/><Relationship Id="rId25" Type="http://schemas.openxmlformats.org/officeDocument/2006/relationships/image" Target="../media/image240.png"/><Relationship Id="rId2" Type="http://schemas.openxmlformats.org/officeDocument/2006/relationships/image" Target="../media/image206.png"/><Relationship Id="rId16" Type="http://schemas.openxmlformats.org/officeDocument/2006/relationships/image" Target="../media/image205.svg"/><Relationship Id="rId20" Type="http://schemas.openxmlformats.org/officeDocument/2006/relationships/hyperlink" Target="https://medium.com/azure-data-lake/connecting-your-own-hadoop-or-spark-to-azure-data-lake-store-93d426d6a5f4" TargetMode="External"/><Relationship Id="rId29" Type="http://schemas.openxmlformats.org/officeDocument/2006/relationships/image" Target="../media/image244.png"/><Relationship Id="rId1" Type="http://schemas.openxmlformats.org/officeDocument/2006/relationships/slideLayout" Target="../slideLayouts/slideLayout263.xml"/><Relationship Id="rId6" Type="http://schemas.openxmlformats.org/officeDocument/2006/relationships/image" Target="../media/image195.svg"/><Relationship Id="rId11" Type="http://schemas.openxmlformats.org/officeDocument/2006/relationships/image" Target="../media/image200.png"/><Relationship Id="rId24" Type="http://schemas.openxmlformats.org/officeDocument/2006/relationships/image" Target="../media/image239.png"/><Relationship Id="rId5" Type="http://schemas.openxmlformats.org/officeDocument/2006/relationships/image" Target="../media/image194.png"/><Relationship Id="rId15" Type="http://schemas.openxmlformats.org/officeDocument/2006/relationships/image" Target="../media/image204.png"/><Relationship Id="rId23" Type="http://schemas.openxmlformats.org/officeDocument/2006/relationships/image" Target="../media/image238.png"/><Relationship Id="rId28" Type="http://schemas.openxmlformats.org/officeDocument/2006/relationships/image" Target="../media/image243.png"/><Relationship Id="rId10" Type="http://schemas.openxmlformats.org/officeDocument/2006/relationships/image" Target="../media/image199.svg"/><Relationship Id="rId19" Type="http://schemas.openxmlformats.org/officeDocument/2006/relationships/image" Target="../media/image235.png"/><Relationship Id="rId31" Type="http://schemas.openxmlformats.org/officeDocument/2006/relationships/image" Target="../media/image246.png"/><Relationship Id="rId4" Type="http://schemas.openxmlformats.org/officeDocument/2006/relationships/image" Target="../media/image193.svg"/><Relationship Id="rId9" Type="http://schemas.openxmlformats.org/officeDocument/2006/relationships/image" Target="../media/image198.png"/><Relationship Id="rId14" Type="http://schemas.openxmlformats.org/officeDocument/2006/relationships/image" Target="../media/image203.svg"/><Relationship Id="rId22" Type="http://schemas.openxmlformats.org/officeDocument/2006/relationships/image" Target="../media/image237.png"/><Relationship Id="rId27" Type="http://schemas.openxmlformats.org/officeDocument/2006/relationships/image" Target="../media/image242.png"/><Relationship Id="rId30" Type="http://schemas.openxmlformats.org/officeDocument/2006/relationships/image" Target="../media/image2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4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63.xml"/></Relationships>
</file>

<file path=ppt/slides/_rels/slide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xml"/><Relationship Id="rId1" Type="http://schemas.openxmlformats.org/officeDocument/2006/relationships/slideLayout" Target="../slideLayouts/slideLayout215.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5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63.xml"/></Relationships>
</file>

<file path=ppt/slides/_rels/slide51.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63.xml"/></Relationships>
</file>

<file path=ppt/slides/_rels/slide52.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png"/><Relationship Id="rId7" Type="http://schemas.openxmlformats.org/officeDocument/2006/relationships/image" Target="../media/image253.jpeg"/><Relationship Id="rId2" Type="http://schemas.openxmlformats.org/officeDocument/2006/relationships/image" Target="../media/image248.png"/><Relationship Id="rId1" Type="http://schemas.openxmlformats.org/officeDocument/2006/relationships/slideLayout" Target="../slideLayouts/slideLayout263.xml"/><Relationship Id="rId6" Type="http://schemas.openxmlformats.org/officeDocument/2006/relationships/image" Target="../media/image252.png"/><Relationship Id="rId5" Type="http://schemas.openxmlformats.org/officeDocument/2006/relationships/image" Target="../media/image251.png"/><Relationship Id="rId10" Type="http://schemas.openxmlformats.org/officeDocument/2006/relationships/image" Target="../media/image256.jpeg"/><Relationship Id="rId4" Type="http://schemas.openxmlformats.org/officeDocument/2006/relationships/image" Target="../media/image250.png"/><Relationship Id="rId9" Type="http://schemas.openxmlformats.org/officeDocument/2006/relationships/image" Target="../media/image255.png"/></Relationships>
</file>

<file path=ppt/slides/_rels/slide53.xml.rels><?xml version="1.0" encoding="UTF-8" standalone="yes"?>
<Relationships xmlns="http://schemas.openxmlformats.org/package/2006/relationships"><Relationship Id="rId3" Type="http://schemas.openxmlformats.org/officeDocument/2006/relationships/hyperlink" Target="https://blog.fabric.microsoft.com/en-us/blog/chat-your-data-in-microsoft-fabric-with-semantic-kernel?ft=Kinfey%20Lo:author" TargetMode="External"/><Relationship Id="rId2" Type="http://schemas.openxmlformats.org/officeDocument/2006/relationships/image" Target="../media/image257.png"/><Relationship Id="rId1" Type="http://schemas.openxmlformats.org/officeDocument/2006/relationships/slideLayout" Target="../slideLayouts/slideLayout169.xml"/><Relationship Id="rId4" Type="http://schemas.openxmlformats.org/officeDocument/2006/relationships/hyperlink" Target="https://blog.fabric.microsoft.com/en-us/blog/use-semantic-kernel-with-lakehouse-in-microsoft-fabric?ft=Kinfey%20Lo:autho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58.svg"/><Relationship Id="rId2" Type="http://schemas.openxmlformats.org/officeDocument/2006/relationships/image" Target="../media/image128.png"/><Relationship Id="rId1" Type="http://schemas.openxmlformats.org/officeDocument/2006/relationships/slideLayout" Target="../slideLayouts/slideLayout262.xml"/><Relationship Id="rId4" Type="http://schemas.openxmlformats.org/officeDocument/2006/relationships/image" Target="../media/image259.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260.png"/><Relationship Id="rId1" Type="http://schemas.openxmlformats.org/officeDocument/2006/relationships/slideLayout" Target="../slideLayouts/slideLayout231.xml"/><Relationship Id="rId4" Type="http://schemas.openxmlformats.org/officeDocument/2006/relationships/image" Target="../media/image258.svg"/></Relationships>
</file>

<file path=ppt/slides/_rels/slide56.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31.xm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azure/cosmos-db/mongodb/introduction" TargetMode="External"/><Relationship Id="rId2" Type="http://schemas.openxmlformats.org/officeDocument/2006/relationships/hyperlink" Target="https://learn.microsoft.com/en-us/azure/cosmos-db/mongodb/choose-model" TargetMode="External"/><Relationship Id="rId1" Type="http://schemas.openxmlformats.org/officeDocument/2006/relationships/slideLayout" Target="../slideLayouts/slideLayout231.xml"/><Relationship Id="rId5" Type="http://schemas.openxmlformats.org/officeDocument/2006/relationships/image" Target="../media/image262.png"/><Relationship Id="rId4" Type="http://schemas.openxmlformats.org/officeDocument/2006/relationships/hyperlink" Target="https://www.microsoft.com/en-us/videoplayer/embed/RWXr4T?postJsllMsg=tru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31.xml"/><Relationship Id="rId6" Type="http://schemas.openxmlformats.org/officeDocument/2006/relationships/image" Target="../media/image267.svg"/><Relationship Id="rId5" Type="http://schemas.openxmlformats.org/officeDocument/2006/relationships/image" Target="../media/image266.png"/><Relationship Id="rId4" Type="http://schemas.openxmlformats.org/officeDocument/2006/relationships/image" Target="../media/image26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xml"/><Relationship Id="rId1" Type="http://schemas.openxmlformats.org/officeDocument/2006/relationships/slideLayout" Target="../slideLayouts/slideLayout169.xml"/></Relationships>
</file>

<file path=ppt/slides/_rels/slide60.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svg"/><Relationship Id="rId7" Type="http://schemas.openxmlformats.org/officeDocument/2006/relationships/image" Target="../media/image177.svg"/><Relationship Id="rId12" Type="http://schemas.openxmlformats.org/officeDocument/2006/relationships/image" Target="../media/image268.png"/><Relationship Id="rId2" Type="http://schemas.openxmlformats.org/officeDocument/2006/relationships/image" Target="../media/image172.png"/><Relationship Id="rId1" Type="http://schemas.openxmlformats.org/officeDocument/2006/relationships/slideLayout" Target="../slideLayouts/slideLayout231.xml"/><Relationship Id="rId6" Type="http://schemas.openxmlformats.org/officeDocument/2006/relationships/image" Target="../media/image176.png"/><Relationship Id="rId11" Type="http://schemas.openxmlformats.org/officeDocument/2006/relationships/image" Target="../media/image181.svg"/><Relationship Id="rId5" Type="http://schemas.openxmlformats.org/officeDocument/2006/relationships/image" Target="../media/image175.sv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5.xml"/><Relationship Id="rId1" Type="http://schemas.openxmlformats.org/officeDocument/2006/relationships/video" Target="https://www.youtube.com/embed/JQs3rvIWpBE?feature=oembed" TargetMode="External"/><Relationship Id="rId5" Type="http://schemas.openxmlformats.org/officeDocument/2006/relationships/image" Target="../media/image269.jpeg"/><Relationship Id="rId4" Type="http://schemas.openxmlformats.org/officeDocument/2006/relationships/hyperlink" Target="https://github.com/microsoft/AzureDataRetrievalAugmentedGenerationSample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2.xml"/><Relationship Id="rId1" Type="http://schemas.openxmlformats.org/officeDocument/2006/relationships/slideLayout" Target="../slideLayouts/slideLayout55.xml"/><Relationship Id="rId4" Type="http://schemas.openxmlformats.org/officeDocument/2006/relationships/image" Target="../media/image2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3" Type="http://schemas.openxmlformats.org/officeDocument/2006/relationships/hyperlink" Target="https://devblogs.microsoft.com/cosmosdb/introducing-vector-search-in-azure-cosmos-db-for-mongodb-vcore/" TargetMode="External"/><Relationship Id="rId7" Type="http://schemas.openxmlformats.org/officeDocument/2006/relationships/hyperlink" Target="https://www.youtube.com/watch?v=6Qyl_pnIwh4&amp;list=PLlrxD0HtieHifPP_BYao2eV-Xc4K_xZXX&amp;index=24&amp;t=1s" TargetMode="External"/><Relationship Id="rId2" Type="http://schemas.openxmlformats.org/officeDocument/2006/relationships/notesSlide" Target="../notesSlides/notesSlide23.xml"/><Relationship Id="rId1" Type="http://schemas.openxmlformats.org/officeDocument/2006/relationships/slideLayout" Target="../slideLayouts/slideLayout55.xml"/><Relationship Id="rId6" Type="http://schemas.openxmlformats.org/officeDocument/2006/relationships/hyperlink" Target="https://github.com/Azure/Vector-Search-Ai-Assistant/tree/mongovcorev2" TargetMode="External"/><Relationship Id="rId5" Type="http://schemas.openxmlformats.org/officeDocument/2006/relationships/hyperlink" Target="https://learn.microsoft.com/en-us/azure/cosmos-db/mongodb/vcore/vector-search-ai" TargetMode="External"/><Relationship Id="rId4" Type="http://schemas.openxmlformats.org/officeDocument/2006/relationships/hyperlink" Target="https://github.com/microsoft/AzureDataRetrievalAugmentedGenerationSample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5.xml"/><Relationship Id="rId1" Type="http://schemas.openxmlformats.org/officeDocument/2006/relationships/video" Target="https://www.youtube.com/embed/6Qyl_pnIwh4?list=PLlrxD0HtieHifPP_BYao2eV-Xc4K_xZXX" TargetMode="External"/><Relationship Id="rId6" Type="http://schemas.openxmlformats.org/officeDocument/2006/relationships/hyperlink" Target="https://github.com/Azure/Vector-Search-AI-Assistant-MongoDBvCore" TargetMode="External"/><Relationship Id="rId5" Type="http://schemas.openxmlformats.org/officeDocument/2006/relationships/hyperlink" Target="https://www.youtube.com/watch?v=6Qyl_pnIwh4&amp;list=PLlrxD0HtieHifPP_BYao2eV-Xc4K_xZXX&amp;index=24&amp;t=1s" TargetMode="External"/><Relationship Id="rId4" Type="http://schemas.openxmlformats.org/officeDocument/2006/relationships/image" Target="../media/image272.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hyperlink" Target="https://techcommunity.microsoft.com/t5/ai-azure-ai-services-blog/function-calling-is-now-available-in-azure-openai-service/ba-p/3879241" TargetMode="External"/><Relationship Id="rId1" Type="http://schemas.openxmlformats.org/officeDocument/2006/relationships/slideLayout" Target="../slideLayouts/slideLayout2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22.xml"/></Relationships>
</file>

<file path=ppt/slides/_rels/slide78.xml.rels><?xml version="1.0" encoding="UTF-8" standalone="yes"?>
<Relationships xmlns="http://schemas.openxmlformats.org/package/2006/relationships"><Relationship Id="rId3" Type="http://schemas.openxmlformats.org/officeDocument/2006/relationships/hyperlink" Target="https://github.com/MicrosoftDocs/azure-docs/blob/main/articles/ai-services/openai/how-to/function-calling.md" TargetMode="External"/><Relationship Id="rId2" Type="http://schemas.openxmlformats.org/officeDocument/2006/relationships/hyperlink" Target="https://learn.microsoft.com/en-us/azure/ai-services/openai/how-to/function-calling?tabs=python" TargetMode="External"/><Relationship Id="rId1" Type="http://schemas.openxmlformats.org/officeDocument/2006/relationships/slideLayout" Target="../slideLayouts/slideLayout231.xml"/></Relationships>
</file>

<file path=ppt/slides/_rels/slide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63.xml"/></Relationships>
</file>

<file path=ppt/slides/_rels/slide8.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4.xml"/><Relationship Id="rId1" Type="http://schemas.openxmlformats.org/officeDocument/2006/relationships/slideLayout" Target="../slideLayouts/slideLayout169.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slides/_rels/slide80.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22.xml"/></Relationships>
</file>

<file path=ppt/slides/_rels/slide81.xml.rels><?xml version="1.0" encoding="UTF-8" standalone="yes"?>
<Relationships xmlns="http://schemas.openxmlformats.org/package/2006/relationships"><Relationship Id="rId2" Type="http://schemas.openxmlformats.org/officeDocument/2006/relationships/hyperlink" Target="https://openai.com/research/whisper" TargetMode="External"/><Relationship Id="rId1" Type="http://schemas.openxmlformats.org/officeDocument/2006/relationships/slideLayout" Target="../slideLayouts/slideLayout22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63.xml"/></Relationships>
</file>

<file path=ppt/slides/_rels/slide83.xml.rels><?xml version="1.0" encoding="UTF-8" standalone="yes"?>
<Relationships xmlns="http://schemas.openxmlformats.org/package/2006/relationships"><Relationship Id="rId3" Type="http://schemas.openxmlformats.org/officeDocument/2006/relationships/image" Target="../media/image287.svg"/><Relationship Id="rId7" Type="http://schemas.openxmlformats.org/officeDocument/2006/relationships/image" Target="../media/image291.svg"/><Relationship Id="rId2" Type="http://schemas.openxmlformats.org/officeDocument/2006/relationships/image" Target="../media/image286.png"/><Relationship Id="rId1" Type="http://schemas.openxmlformats.org/officeDocument/2006/relationships/slideLayout" Target="../slideLayouts/slideLayout263.xml"/><Relationship Id="rId6" Type="http://schemas.openxmlformats.org/officeDocument/2006/relationships/image" Target="../media/image290.png"/><Relationship Id="rId5" Type="http://schemas.openxmlformats.org/officeDocument/2006/relationships/image" Target="../media/image289.emf"/><Relationship Id="rId4" Type="http://schemas.openxmlformats.org/officeDocument/2006/relationships/image" Target="../media/image288.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8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5.xml"/><Relationship Id="rId1" Type="http://schemas.openxmlformats.org/officeDocument/2006/relationships/slideLayout" Target="../slideLayouts/slideLayout61.xml"/><Relationship Id="rId5" Type="http://schemas.openxmlformats.org/officeDocument/2006/relationships/image" Target="../media/image294.png"/><Relationship Id="rId4" Type="http://schemas.openxmlformats.org/officeDocument/2006/relationships/image" Target="../media/image293.svg"/></Relationships>
</file>

<file path=ppt/slides/_rels/slide89.xml.rels><?xml version="1.0" encoding="UTF-8" standalone="yes"?>
<Relationships xmlns="http://schemas.openxmlformats.org/package/2006/relationships"><Relationship Id="rId8" Type="http://schemas.openxmlformats.org/officeDocument/2006/relationships/image" Target="../media/image295.svg"/><Relationship Id="rId3" Type="http://schemas.openxmlformats.org/officeDocument/2006/relationships/image" Target="../media/image290.png"/><Relationship Id="rId7" Type="http://schemas.openxmlformats.org/officeDocument/2006/relationships/image" Target="../media/image286.png"/><Relationship Id="rId2" Type="http://schemas.openxmlformats.org/officeDocument/2006/relationships/notesSlide" Target="../notesSlides/notesSlide26.xml"/><Relationship Id="rId1" Type="http://schemas.openxmlformats.org/officeDocument/2006/relationships/slideLayout" Target="../slideLayouts/slideLayout89.xml"/><Relationship Id="rId6" Type="http://schemas.openxmlformats.org/officeDocument/2006/relationships/image" Target="../media/image289.emf"/><Relationship Id="rId5" Type="http://schemas.openxmlformats.org/officeDocument/2006/relationships/image" Target="../media/image288.emf"/><Relationship Id="rId4" Type="http://schemas.openxmlformats.org/officeDocument/2006/relationships/image" Target="../media/image291.svg"/></Relationships>
</file>

<file path=ppt/slides/_rels/slide9.xml.rels><?xml version="1.0" encoding="UTF-8" standalone="yes"?>
<Relationships xmlns="http://schemas.openxmlformats.org/package/2006/relationships"><Relationship Id="rId8" Type="http://schemas.openxmlformats.org/officeDocument/2006/relationships/hyperlink" Target="https://learn.microsoft.com/en-us/fabric/onelake/onelake-overview" TargetMode="External"/><Relationship Id="rId3" Type="http://schemas.openxmlformats.org/officeDocument/2006/relationships/hyperlink" Target="https://learn.microsoft.com/en-us/azure/cosmos-db/mongodb/vcore/free-tier" TargetMode="External"/><Relationship Id="rId7" Type="http://schemas.openxmlformats.org/officeDocument/2006/relationships/hyperlink" Target="https://learn.microsoft.com/en-us/azure/azure-sql/database/free-offer?view=azuresql" TargetMode="External"/><Relationship Id="rId2" Type="http://schemas.openxmlformats.org/officeDocument/2006/relationships/hyperlink" Target="https://learn.microsoft.com/en-us/azure/cosmos-db/mongodb/vcore/vector-search" TargetMode="External"/><Relationship Id="rId1" Type="http://schemas.openxmlformats.org/officeDocument/2006/relationships/slideLayout" Target="../slideLayouts/slideLayout222.xml"/><Relationship Id="rId6" Type="http://schemas.openxmlformats.org/officeDocument/2006/relationships/hyperlink" Target="https://learn.microsoft.com/en-us/azure/cosmos-db/free-tier" TargetMode="External"/><Relationship Id="rId5" Type="http://schemas.openxmlformats.org/officeDocument/2006/relationships/hyperlink" Target="https://learn.microsoft.com/en-us/azure/azure-cache-for-redis/cache-overview-vector-similarity" TargetMode="External"/><Relationship Id="rId4" Type="http://schemas.openxmlformats.org/officeDocument/2006/relationships/hyperlink" Target="https://learn.microsoft.com/en-us/azure/postgresql/flexible-server/generative-ai-semantic-search"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6.png"/><Relationship Id="rId1" Type="http://schemas.openxmlformats.org/officeDocument/2006/relationships/slideLayout" Target="../slideLayouts/slideLayout263.xml"/><Relationship Id="rId4" Type="http://schemas.openxmlformats.org/officeDocument/2006/relationships/image" Target="../media/image297.png"/></Relationships>
</file>

<file path=ppt/slides/_rels/slide92.xml.rels><?xml version="1.0" encoding="UTF-8" standalone="yes"?>
<Relationships xmlns="http://schemas.openxmlformats.org/package/2006/relationships"><Relationship Id="rId8" Type="http://schemas.openxmlformats.org/officeDocument/2006/relationships/image" Target="../media/image300.png"/><Relationship Id="rId13" Type="http://schemas.openxmlformats.org/officeDocument/2006/relationships/image" Target="../media/image305.svg"/><Relationship Id="rId3" Type="http://schemas.openxmlformats.org/officeDocument/2006/relationships/image" Target="../media/image290.png"/><Relationship Id="rId7" Type="http://schemas.openxmlformats.org/officeDocument/2006/relationships/image" Target="../media/image289.emf"/><Relationship Id="rId12" Type="http://schemas.openxmlformats.org/officeDocument/2006/relationships/image" Target="../media/image304.png"/><Relationship Id="rId2" Type="http://schemas.openxmlformats.org/officeDocument/2006/relationships/notesSlide" Target="../notesSlides/notesSlide27.xml"/><Relationship Id="rId1" Type="http://schemas.openxmlformats.org/officeDocument/2006/relationships/slideLayout" Target="../slideLayouts/slideLayout89.xml"/><Relationship Id="rId6" Type="http://schemas.openxmlformats.org/officeDocument/2006/relationships/image" Target="../media/image299.svg"/><Relationship Id="rId11" Type="http://schemas.openxmlformats.org/officeDocument/2006/relationships/image" Target="../media/image303.svg"/><Relationship Id="rId5" Type="http://schemas.openxmlformats.org/officeDocument/2006/relationships/image" Target="../media/image298.png"/><Relationship Id="rId10" Type="http://schemas.openxmlformats.org/officeDocument/2006/relationships/image" Target="../media/image302.png"/><Relationship Id="rId4" Type="http://schemas.openxmlformats.org/officeDocument/2006/relationships/image" Target="../media/image291.svg"/><Relationship Id="rId9" Type="http://schemas.openxmlformats.org/officeDocument/2006/relationships/image" Target="../media/image301.sv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4.xml.rels><?xml version="1.0" encoding="UTF-8" standalone="yes"?>
<Relationships xmlns="http://schemas.openxmlformats.org/package/2006/relationships"><Relationship Id="rId3" Type="http://schemas.openxmlformats.org/officeDocument/2006/relationships/image" Target="../media/image307.svg"/><Relationship Id="rId2" Type="http://schemas.openxmlformats.org/officeDocument/2006/relationships/image" Target="../media/image306.png"/><Relationship Id="rId1" Type="http://schemas.openxmlformats.org/officeDocument/2006/relationships/slideLayout" Target="../slideLayouts/slideLayout90.xml"/><Relationship Id="rId5" Type="http://schemas.openxmlformats.org/officeDocument/2006/relationships/image" Target="../media/image309.svg"/><Relationship Id="rId4" Type="http://schemas.openxmlformats.org/officeDocument/2006/relationships/image" Target="../media/image308.png"/></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0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9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9D3322-1953-E1B7-57F0-B9DDCE22640E}"/>
              </a:ext>
            </a:extLst>
          </p:cNvPr>
          <p:cNvSpPr>
            <a:spLocks noGrp="1"/>
          </p:cNvSpPr>
          <p:nvPr>
            <p:ph type="body" sz="quarter" idx="11"/>
          </p:nvPr>
        </p:nvSpPr>
        <p:spPr/>
        <p:txBody>
          <a:bodyPr/>
          <a:lstStyle/>
          <a:p>
            <a:r>
              <a:rPr lang="en-US" dirty="0"/>
              <a:t>Data and Advanced Features</a:t>
            </a:r>
          </a:p>
        </p:txBody>
      </p:sp>
      <p:sp>
        <p:nvSpPr>
          <p:cNvPr id="4" name="Text Placeholder 3">
            <a:extLst>
              <a:ext uri="{FF2B5EF4-FFF2-40B4-BE49-F238E27FC236}">
                <a16:creationId xmlns:a16="http://schemas.microsoft.com/office/drawing/2014/main" id="{B0413CAD-0136-3CFE-D413-D2E90F7BE4F6}"/>
              </a:ext>
            </a:extLst>
          </p:cNvPr>
          <p:cNvSpPr>
            <a:spLocks noGrp="1"/>
          </p:cNvSpPr>
          <p:nvPr>
            <p:ph type="body" sz="quarter" idx="12"/>
          </p:nvPr>
        </p:nvSpPr>
        <p:spPr/>
        <p:txBody>
          <a:bodyPr/>
          <a:lstStyle/>
          <a:p>
            <a:r>
              <a:rPr lang="en-US" dirty="0"/>
              <a:t>Speaker Name</a:t>
            </a:r>
          </a:p>
        </p:txBody>
      </p:sp>
      <p:pic>
        <p:nvPicPr>
          <p:cNvPr id="5" name="Picture 4" descr="Graphical user interface&#10;&#10;Description automatically generated">
            <a:extLst>
              <a:ext uri="{FF2B5EF4-FFF2-40B4-BE49-F238E27FC236}">
                <a16:creationId xmlns:a16="http://schemas.microsoft.com/office/drawing/2014/main" id="{21CA2CBB-2B99-B8BF-85B8-8195FB8808A1}"/>
              </a:ext>
            </a:extLst>
          </p:cNvPr>
          <p:cNvPicPr>
            <a:picLocks noChangeAspect="1"/>
          </p:cNvPicPr>
          <p:nvPr/>
        </p:nvPicPr>
        <p:blipFill>
          <a:blip r:embed="rId3" cstate="print">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23614" y="327612"/>
            <a:ext cx="2487618" cy="810446"/>
          </a:xfrm>
          <a:prstGeom prst="rect">
            <a:avLst/>
          </a:prstGeom>
        </p:spPr>
      </p:pic>
    </p:spTree>
    <p:extLst>
      <p:ext uri="{BB962C8B-B14F-4D97-AF65-F5344CB8AC3E}">
        <p14:creationId xmlns:p14="http://schemas.microsoft.com/office/powerpoint/2010/main" val="37887959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4F070F29-5E45-CB7F-5162-37D2CE593974}"/>
              </a:ext>
              <a:ext uri="{C183D7F6-B498-43B3-948B-1728B52AA6E4}">
                <adec:decorative xmlns:adec="http://schemas.microsoft.com/office/drawing/2017/decorative" val="1"/>
              </a:ext>
            </a:extLst>
          </p:cNvPr>
          <p:cNvSpPr/>
          <p:nvPr/>
        </p:nvSpPr>
        <p:spPr bwMode="auto">
          <a:xfrm>
            <a:off x="579270" y="1372913"/>
            <a:ext cx="3412529" cy="4191348"/>
          </a:xfrm>
          <a:prstGeom prst="roundRect">
            <a:avLst>
              <a:gd name="adj" fmla="val 2796"/>
            </a:avLst>
          </a:prstGeom>
          <a:solidFill>
            <a:schemeClr val="bg1">
              <a:lumMod val="95000"/>
            </a:schemeClr>
          </a:solidFill>
          <a:ln w="15875">
            <a:gradFill>
              <a:gsLst>
                <a:gs pos="0">
                  <a:schemeClr val="accent1"/>
                </a:gs>
                <a:gs pos="100000">
                  <a:schemeClr val="accent5"/>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5">
            <a:extLst>
              <a:ext uri="{FF2B5EF4-FFF2-40B4-BE49-F238E27FC236}">
                <a16:creationId xmlns:a16="http://schemas.microsoft.com/office/drawing/2014/main" id="{296EEB0F-71C0-ECA9-73FD-0620365EB051}"/>
              </a:ext>
              <a:ext uri="{C183D7F6-B498-43B3-948B-1728B52AA6E4}">
                <adec:decorative xmlns:adec="http://schemas.microsoft.com/office/drawing/2017/decorative" val="1"/>
              </a:ext>
            </a:extLst>
          </p:cNvPr>
          <p:cNvSpPr/>
          <p:nvPr/>
        </p:nvSpPr>
        <p:spPr bwMode="auto">
          <a:xfrm>
            <a:off x="8204387" y="1368324"/>
            <a:ext cx="3412529" cy="4191348"/>
          </a:xfrm>
          <a:prstGeom prst="roundRect">
            <a:avLst>
              <a:gd name="adj" fmla="val 2796"/>
            </a:avLst>
          </a:prstGeom>
          <a:solidFill>
            <a:schemeClr val="bg1">
              <a:lumMod val="95000"/>
            </a:schemeClr>
          </a:solidFill>
          <a:ln w="15875">
            <a:gradFill>
              <a:gsLst>
                <a:gs pos="0">
                  <a:schemeClr val="accent1"/>
                </a:gs>
                <a:gs pos="100000">
                  <a:schemeClr val="accent5"/>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19" name="Title 18">
            <a:extLst>
              <a:ext uri="{FF2B5EF4-FFF2-40B4-BE49-F238E27FC236}">
                <a16:creationId xmlns:a16="http://schemas.microsoft.com/office/drawing/2014/main" id="{C587A459-66BC-C529-1127-4B4A30D15312}"/>
              </a:ext>
            </a:extLst>
          </p:cNvPr>
          <p:cNvSpPr>
            <a:spLocks noGrp="1"/>
          </p:cNvSpPr>
          <p:nvPr>
            <p:ph type="title"/>
          </p:nvPr>
        </p:nvSpPr>
        <p:spPr/>
        <p:txBody>
          <a:bodyPr/>
          <a:lstStyle/>
          <a:p>
            <a:r>
              <a:rPr lang="en-US"/>
              <a:t>Intelligent apps with Azure SQL</a:t>
            </a:r>
          </a:p>
        </p:txBody>
      </p:sp>
      <p:grpSp>
        <p:nvGrpSpPr>
          <p:cNvPr id="20" name="Group 19" descr="https://aka.ms/sql-ai&#10;">
            <a:extLst>
              <a:ext uri="{FF2B5EF4-FFF2-40B4-BE49-F238E27FC236}">
                <a16:creationId xmlns:a16="http://schemas.microsoft.com/office/drawing/2014/main" id="{BCD9C727-A1A3-50C5-86A8-53231B457BCF}"/>
              </a:ext>
            </a:extLst>
          </p:cNvPr>
          <p:cNvGrpSpPr/>
          <p:nvPr/>
        </p:nvGrpSpPr>
        <p:grpSpPr>
          <a:xfrm>
            <a:off x="8517883" y="457200"/>
            <a:ext cx="3183637" cy="615378"/>
            <a:chOff x="4960974" y="2056810"/>
            <a:chExt cx="2278783" cy="615378"/>
          </a:xfrm>
        </p:grpSpPr>
        <p:sp>
          <p:nvSpPr>
            <p:cNvPr id="22" name="Rounded Rectangle 10">
              <a:extLst>
                <a:ext uri="{FF2B5EF4-FFF2-40B4-BE49-F238E27FC236}">
                  <a16:creationId xmlns:a16="http://schemas.microsoft.com/office/drawing/2014/main" id="{CCA2E3D7-A1D5-7022-DC06-2B7A15881A8A}"/>
                </a:ext>
              </a:extLst>
            </p:cNvPr>
            <p:cNvSpPr/>
            <p:nvPr/>
          </p:nvSpPr>
          <p:spPr bwMode="auto">
            <a:xfrm>
              <a:off x="5021531" y="2056810"/>
              <a:ext cx="2157668" cy="615378"/>
            </a:xfrm>
            <a:prstGeom prst="roundRect">
              <a:avLst/>
            </a:prstGeom>
            <a:gradFill flip="none" rotWithShape="1">
              <a:gsLst>
                <a:gs pos="51000">
                  <a:schemeClr val="accent1">
                    <a:alpha val="0"/>
                  </a:schemeClr>
                </a:gs>
                <a:gs pos="99000">
                  <a:schemeClr val="accent1"/>
                </a:gs>
              </a:gsLst>
              <a:lin ang="13500000" scaled="1"/>
              <a:tileRect/>
            </a:gradFill>
            <a:ln w="19050">
              <a:gradFill>
                <a:gsLst>
                  <a:gs pos="0">
                    <a:schemeClr val="accent1"/>
                  </a:gs>
                  <a:gs pos="74000">
                    <a:schemeClr val="accent1">
                      <a:lumMod val="45000"/>
                      <a:lumOff val="55000"/>
                    </a:schemeClr>
                  </a:gs>
                  <a:gs pos="83000">
                    <a:schemeClr val="accent1">
                      <a:lumMod val="45000"/>
                      <a:lumOff val="55000"/>
                    </a:schemeClr>
                  </a:gs>
                  <a:gs pos="100000">
                    <a:schemeClr val="accent5"/>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Text Placeholder 2">
              <a:extLst>
                <a:ext uri="{FF2B5EF4-FFF2-40B4-BE49-F238E27FC236}">
                  <a16:creationId xmlns:a16="http://schemas.microsoft.com/office/drawing/2014/main" id="{0184A903-84E9-0F43-560D-27087102CEDA}"/>
                </a:ext>
              </a:extLst>
            </p:cNvPr>
            <p:cNvSpPr txBox="1">
              <a:spLocks/>
            </p:cNvSpPr>
            <p:nvPr/>
          </p:nvSpPr>
          <p:spPr>
            <a:xfrm>
              <a:off x="4960974" y="2165376"/>
              <a:ext cx="2278783" cy="398246"/>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https://aka.ms/sql-ai</a:t>
              </a:r>
            </a:p>
          </p:txBody>
        </p:sp>
      </p:grpSp>
      <p:sp>
        <p:nvSpPr>
          <p:cNvPr id="13" name="TextBox 12">
            <a:extLst>
              <a:ext uri="{FF2B5EF4-FFF2-40B4-BE49-F238E27FC236}">
                <a16:creationId xmlns:a16="http://schemas.microsoft.com/office/drawing/2014/main" id="{0025DDA5-C639-A4E3-9989-AD6640F7D598}"/>
              </a:ext>
            </a:extLst>
          </p:cNvPr>
          <p:cNvSpPr txBox="1"/>
          <p:nvPr/>
        </p:nvSpPr>
        <p:spPr>
          <a:xfrm>
            <a:off x="1034960" y="1665114"/>
            <a:ext cx="2439332"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5B4E3"/>
                </a:solidFill>
                <a:effectLst/>
                <a:uLnTx/>
                <a:uFillTx/>
                <a:latin typeface="Segoe UI Semibold"/>
                <a:ea typeface="+mn-ea"/>
                <a:cs typeface="Segoe UI" panose="020B0502040204020203" pitchFamily="34" charset="0"/>
              </a:rPr>
              <a:t>Flexible, real-time data accessibility</a:t>
            </a:r>
          </a:p>
        </p:txBody>
      </p:sp>
      <p:sp>
        <p:nvSpPr>
          <p:cNvPr id="42" name="TextBox 41">
            <a:extLst>
              <a:ext uri="{FF2B5EF4-FFF2-40B4-BE49-F238E27FC236}">
                <a16:creationId xmlns:a16="http://schemas.microsoft.com/office/drawing/2014/main" id="{ED173770-F6C9-8975-0F90-6248CE7C19B4}"/>
              </a:ext>
            </a:extLst>
          </p:cNvPr>
          <p:cNvSpPr txBox="1"/>
          <p:nvPr/>
        </p:nvSpPr>
        <p:spPr>
          <a:xfrm>
            <a:off x="579117" y="2247106"/>
            <a:ext cx="3412529" cy="1061829"/>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Comprehensive generative AI outcomes with data from all sources and types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Eliminate data silos with scalable, reliable, secure data</a:t>
            </a:r>
          </a:p>
        </p:txBody>
      </p:sp>
      <p:pic>
        <p:nvPicPr>
          <p:cNvPr id="21" name="Graphic 20" descr="SQL Icon">
            <a:extLst>
              <a:ext uri="{FF2B5EF4-FFF2-40B4-BE49-F238E27FC236}">
                <a16:creationId xmlns:a16="http://schemas.microsoft.com/office/drawing/2014/main" id="{7517E10E-2EC3-974B-7940-2C612102AD4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825343" y="3787372"/>
            <a:ext cx="858566" cy="858566"/>
          </a:xfrm>
          <a:prstGeom prst="rect">
            <a:avLst/>
          </a:prstGeom>
        </p:spPr>
      </p:pic>
      <p:sp>
        <p:nvSpPr>
          <p:cNvPr id="3" name="Rounded Rectangle 5">
            <a:extLst>
              <a:ext uri="{FF2B5EF4-FFF2-40B4-BE49-F238E27FC236}">
                <a16:creationId xmlns:a16="http://schemas.microsoft.com/office/drawing/2014/main" id="{DE87A10C-C97C-BEA0-8E57-11078E0A14C2}"/>
              </a:ext>
              <a:ext uri="{C183D7F6-B498-43B3-948B-1728B52AA6E4}">
                <adec:decorative xmlns:adec="http://schemas.microsoft.com/office/drawing/2017/decorative" val="1"/>
              </a:ext>
            </a:extLst>
          </p:cNvPr>
          <p:cNvSpPr/>
          <p:nvPr/>
        </p:nvSpPr>
        <p:spPr bwMode="auto">
          <a:xfrm>
            <a:off x="4376757" y="1372914"/>
            <a:ext cx="3412529" cy="4195938"/>
          </a:xfrm>
          <a:prstGeom prst="roundRect">
            <a:avLst>
              <a:gd name="adj" fmla="val 2796"/>
            </a:avLst>
          </a:prstGeom>
          <a:solidFill>
            <a:schemeClr val="bg1">
              <a:lumMod val="95000"/>
            </a:schemeClr>
          </a:solidFill>
          <a:ln w="15875">
            <a:gradFill>
              <a:gsLst>
                <a:gs pos="0">
                  <a:schemeClr val="accent1"/>
                </a:gs>
                <a:gs pos="100000">
                  <a:schemeClr val="accent5"/>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6" name="TextBox 5">
            <a:extLst>
              <a:ext uri="{FF2B5EF4-FFF2-40B4-BE49-F238E27FC236}">
                <a16:creationId xmlns:a16="http://schemas.microsoft.com/office/drawing/2014/main" id="{342E7ADC-3D1A-9660-C35C-025DEC616471}"/>
              </a:ext>
            </a:extLst>
          </p:cNvPr>
          <p:cNvSpPr txBox="1"/>
          <p:nvPr/>
        </p:nvSpPr>
        <p:spPr>
          <a:xfrm>
            <a:off x="853176" y="4841785"/>
            <a:ext cx="288922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A38B"/>
                </a:solidFill>
                <a:effectLst/>
                <a:uLnTx/>
                <a:uFillTx/>
                <a:latin typeface="Segoe UI Semibold"/>
                <a:ea typeface="+mn-ea"/>
                <a:cs typeface="+mn-cs"/>
              </a:rPr>
              <a:t>Fully managed and scalable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A38B"/>
                </a:solidFill>
                <a:effectLst/>
                <a:uLnTx/>
                <a:uFillTx/>
                <a:latin typeface="Segoe UI Semibold"/>
                <a:ea typeface="+mn-ea"/>
                <a:cs typeface="+mn-cs"/>
              </a:rPr>
              <a:t>built-in Open AI integration</a:t>
            </a:r>
          </a:p>
        </p:txBody>
      </p:sp>
      <p:sp>
        <p:nvSpPr>
          <p:cNvPr id="7" name="TextBox 6">
            <a:extLst>
              <a:ext uri="{FF2B5EF4-FFF2-40B4-BE49-F238E27FC236}">
                <a16:creationId xmlns:a16="http://schemas.microsoft.com/office/drawing/2014/main" id="{E12594DA-C0AB-1452-0315-9BAA311DC82A}"/>
              </a:ext>
            </a:extLst>
          </p:cNvPr>
          <p:cNvSpPr txBox="1"/>
          <p:nvPr/>
        </p:nvSpPr>
        <p:spPr>
          <a:xfrm>
            <a:off x="4382073" y="1677828"/>
            <a:ext cx="3351492" cy="4985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5B4E3"/>
                </a:solidFill>
                <a:effectLst/>
                <a:uLnTx/>
                <a:uFillTx/>
                <a:latin typeface="Segoe UI Semibold"/>
                <a:ea typeface="+mn-ea"/>
                <a:cs typeface="Segoe UI"/>
              </a:rPr>
              <a:t>Simplified human interaction with reliable AI assistance</a:t>
            </a:r>
          </a:p>
        </p:txBody>
      </p:sp>
      <p:sp>
        <p:nvSpPr>
          <p:cNvPr id="12" name="TextBox 11">
            <a:extLst>
              <a:ext uri="{FF2B5EF4-FFF2-40B4-BE49-F238E27FC236}">
                <a16:creationId xmlns:a16="http://schemas.microsoft.com/office/drawing/2014/main" id="{EB0580B8-49F1-A518-3688-FCDD2ECFD88D}"/>
              </a:ext>
            </a:extLst>
          </p:cNvPr>
          <p:cNvSpPr txBox="1"/>
          <p:nvPr/>
        </p:nvSpPr>
        <p:spPr>
          <a:xfrm>
            <a:off x="4460131" y="2247106"/>
            <a:ext cx="3230028" cy="1449628"/>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Natural language interaction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Accurate responses </a:t>
            </a:r>
            <a:r>
              <a:rPr kumimoji="0" lang="en-US" sz="1400" b="0" i="0" u="none" strike="noStrike" kern="1200" cap="none" spc="0" normalizeH="0" baseline="0" noProof="0" dirty="0">
                <a:ln>
                  <a:noFill/>
                </a:ln>
                <a:solidFill>
                  <a:srgbClr val="FFFFFF"/>
                </a:solidFill>
                <a:effectLst/>
                <a:uLnTx/>
                <a:uFillTx/>
                <a:latin typeface="Segoe UI"/>
                <a:ea typeface="+mn-ea"/>
                <a:cs typeface="Segoe UI"/>
              </a:rPr>
              <a:t>leveraging relevant data and context</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a:rPr>
              <a:t>Azure Cognitive </a:t>
            </a:r>
            <a:r>
              <a:rPr kumimoji="0" lang="en-US" sz="1400" b="0" i="0" u="none" strike="noStrike" kern="1200" cap="none" spc="0" normalizeH="0" baseline="0" noProof="0" dirty="0" err="1">
                <a:ln>
                  <a:noFill/>
                </a:ln>
                <a:solidFill>
                  <a:srgbClr val="FFFFFF"/>
                </a:solidFill>
                <a:effectLst/>
                <a:uLnTx/>
                <a:uFillTx/>
                <a:latin typeface="Segoe UI"/>
                <a:ea typeface="+mn-ea"/>
                <a:cs typeface="Segoe UI"/>
              </a:rPr>
              <a:t>Search+SQL</a:t>
            </a:r>
            <a:endParaRPr kumimoji="0" lang="en-US" sz="14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43949FE4-3FA2-9AA4-A73B-0FA77163B993}"/>
              </a:ext>
            </a:extLst>
          </p:cNvPr>
          <p:cNvSpPr txBox="1"/>
          <p:nvPr/>
        </p:nvSpPr>
        <p:spPr>
          <a:xfrm>
            <a:off x="4446341" y="4841785"/>
            <a:ext cx="324381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FFA38B"/>
                </a:solidFill>
                <a:effectLst/>
                <a:uLnTx/>
                <a:uFillTx/>
                <a:latin typeface="Segoe UI Semibold"/>
                <a:ea typeface="+mn-ea"/>
                <a:cs typeface="Segoe UI"/>
              </a:rPr>
              <a:t>CoPilots</a:t>
            </a:r>
            <a:r>
              <a:rPr kumimoji="0" lang="en-US" sz="1600" b="0" i="0" u="none" strike="noStrike" kern="1200" cap="none" spc="0" normalizeH="0" baseline="0" noProof="0" dirty="0">
                <a:ln>
                  <a:noFill/>
                </a:ln>
                <a:solidFill>
                  <a:srgbClr val="FFA38B"/>
                </a:solidFill>
                <a:effectLst/>
                <a:uLnTx/>
                <a:uFillTx/>
                <a:latin typeface="Segoe UI Semibold"/>
                <a:ea typeface="+mn-ea"/>
                <a:cs typeface="Segoe UI"/>
              </a:rPr>
              <a:t> and Vector Search</a:t>
            </a:r>
          </a:p>
        </p:txBody>
      </p:sp>
      <p:sp>
        <p:nvSpPr>
          <p:cNvPr id="10" name="TextBox 9">
            <a:extLst>
              <a:ext uri="{FF2B5EF4-FFF2-40B4-BE49-F238E27FC236}">
                <a16:creationId xmlns:a16="http://schemas.microsoft.com/office/drawing/2014/main" id="{7FF85245-1847-13E5-7D4A-445DE13A9B97}"/>
              </a:ext>
            </a:extLst>
          </p:cNvPr>
          <p:cNvSpPr txBox="1"/>
          <p:nvPr/>
        </p:nvSpPr>
        <p:spPr>
          <a:xfrm>
            <a:off x="8466741" y="1665296"/>
            <a:ext cx="2791551" cy="498598"/>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a:solidFill>
                  <a:srgbClr val="C5B4E3"/>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5B4E3"/>
                </a:solidFill>
                <a:effectLst/>
                <a:uLnTx/>
                <a:uFillTx/>
                <a:latin typeface="Segoe UI Semibold"/>
                <a:ea typeface="+mn-ea"/>
                <a:cs typeface="Segoe UI" panose="020B0502040204020203" pitchFamily="34" charset="0"/>
              </a:rPr>
              <a:t>Enterprise requirements for the Era of AI</a:t>
            </a:r>
          </a:p>
        </p:txBody>
      </p:sp>
      <p:sp>
        <p:nvSpPr>
          <p:cNvPr id="17" name="TextBox 16">
            <a:extLst>
              <a:ext uri="{FF2B5EF4-FFF2-40B4-BE49-F238E27FC236}">
                <a16:creationId xmlns:a16="http://schemas.microsoft.com/office/drawing/2014/main" id="{1F5E97CD-A5D3-8651-73A2-9C51480543B1}"/>
              </a:ext>
            </a:extLst>
          </p:cNvPr>
          <p:cNvSpPr txBox="1"/>
          <p:nvPr/>
        </p:nvSpPr>
        <p:spPr>
          <a:xfrm>
            <a:off x="8258268" y="2247106"/>
            <a:ext cx="3412529" cy="141577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Scalability</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SLA-backed</a:t>
            </a: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r>
              <a:rPr kumimoji="0" lang="en-US" sz="1400" b="0" i="0" u="none" strike="noStrike" kern="1200" cap="none" spc="0" normalizeH="0" baseline="0" noProof="0">
                <a:ln>
                  <a:noFill/>
                </a:ln>
                <a:solidFill>
                  <a:srgbClr val="FFFFFF"/>
                </a:solidFill>
                <a:effectLst/>
                <a:uLnTx/>
                <a:uFillTx/>
                <a:latin typeface="Segoe UI"/>
                <a:ea typeface="+mn-ea"/>
                <a:cs typeface="+mn-cs"/>
              </a:rPr>
              <a:t>business continuity </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security and compliance</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Cost-effective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1026" name="Picture 2" descr="Image result for cloud native database image site:microsoft.com">
            <a:extLst>
              <a:ext uri="{FF2B5EF4-FFF2-40B4-BE49-F238E27FC236}">
                <a16:creationId xmlns:a16="http://schemas.microsoft.com/office/drawing/2014/main" id="{C8059FFE-52EF-171D-4093-59725CEE651C}"/>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9223075" y="3727487"/>
            <a:ext cx="1541176" cy="978336"/>
          </a:xfrm>
          <a:prstGeom prst="roundRect">
            <a:avLst>
              <a:gd name="adj" fmla="val 12647"/>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2367773-90FC-AC11-1283-976018C028AF}"/>
              </a:ext>
            </a:extLst>
          </p:cNvPr>
          <p:cNvSpPr txBox="1"/>
          <p:nvPr/>
        </p:nvSpPr>
        <p:spPr>
          <a:xfrm>
            <a:off x="8456109" y="4841785"/>
            <a:ext cx="3047827"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A38B"/>
                </a:solidFill>
                <a:effectLst/>
                <a:uLnTx/>
                <a:uFillTx/>
                <a:latin typeface="Segoe UI Semibold"/>
                <a:ea typeface="+mn-ea"/>
                <a:cs typeface="Segoe UI" panose="020B0502040204020203" pitchFamily="34" charset="0"/>
              </a:rPr>
              <a:t>Cloud-native e</a:t>
            </a:r>
            <a:r>
              <a:rPr kumimoji="0" lang="en-US" sz="1600" b="0" i="0" u="none" strike="noStrike" kern="1200" cap="none" spc="0" normalizeH="0" baseline="0" noProof="0" err="1">
                <a:ln>
                  <a:noFill/>
                </a:ln>
                <a:solidFill>
                  <a:srgbClr val="FFA38B"/>
                </a:solidFill>
                <a:effectLst/>
                <a:uLnTx/>
                <a:uFillTx/>
                <a:latin typeface="Segoe UI Semibold"/>
                <a:ea typeface="+mn-ea"/>
                <a:cs typeface="Segoe UI" panose="020B0502040204020203" pitchFamily="34" charset="0"/>
              </a:rPr>
              <a:t>ngine</a:t>
            </a:r>
            <a:endParaRPr kumimoji="0" lang="en-US" sz="1600" b="0" i="0" u="none" strike="noStrike" kern="1200" cap="none" spc="0" normalizeH="0" baseline="0" noProof="0">
              <a:ln>
                <a:noFill/>
              </a:ln>
              <a:solidFill>
                <a:srgbClr val="FFA38B"/>
              </a:solidFill>
              <a:effectLst/>
              <a:uLnTx/>
              <a:uFillTx/>
              <a:latin typeface="Segoe UI Semibold"/>
              <a:ea typeface="+mn-ea"/>
              <a:cs typeface="Segoe UI" panose="020B0502040204020203" pitchFamily="34" charset="0"/>
            </a:endParaRPr>
          </a:p>
        </p:txBody>
      </p:sp>
      <p:pic>
        <p:nvPicPr>
          <p:cNvPr id="11" name="Picture 10">
            <a:extLst>
              <a:ext uri="{FF2B5EF4-FFF2-40B4-BE49-F238E27FC236}">
                <a16:creationId xmlns:a16="http://schemas.microsoft.com/office/drawing/2014/main" id="{4AEA0870-1C08-158C-2B76-1338BCF9531A}"/>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319073" y="3725099"/>
            <a:ext cx="1396360" cy="983112"/>
          </a:xfrm>
          <a:prstGeom prst="roundRect">
            <a:avLst>
              <a:gd name="adj" fmla="val 8666"/>
            </a:avLst>
          </a:prstGeom>
        </p:spPr>
      </p:pic>
      <p:grpSp>
        <p:nvGrpSpPr>
          <p:cNvPr id="18" name="Group 17" descr="Data foundations to accelerate time-to-market for AI apps development ​&#10;">
            <a:extLst>
              <a:ext uri="{FF2B5EF4-FFF2-40B4-BE49-F238E27FC236}">
                <a16:creationId xmlns:a16="http://schemas.microsoft.com/office/drawing/2014/main" id="{7126AEAD-9B65-FD78-799D-497170DA676B}"/>
              </a:ext>
            </a:extLst>
          </p:cNvPr>
          <p:cNvGrpSpPr/>
          <p:nvPr/>
        </p:nvGrpSpPr>
        <p:grpSpPr>
          <a:xfrm>
            <a:off x="473300" y="5772583"/>
            <a:ext cx="11150584" cy="495168"/>
            <a:chOff x="473300" y="5841968"/>
            <a:chExt cx="11150584" cy="495168"/>
          </a:xfrm>
        </p:grpSpPr>
        <p:sp>
          <p:nvSpPr>
            <p:cNvPr id="16" name="Rounded Rectangle 5">
              <a:extLst>
                <a:ext uri="{FF2B5EF4-FFF2-40B4-BE49-F238E27FC236}">
                  <a16:creationId xmlns:a16="http://schemas.microsoft.com/office/drawing/2014/main" id="{61A13C72-E5C5-7AA4-5A14-BC15B4EC336A}"/>
                </a:ext>
                <a:ext uri="{C183D7F6-B498-43B3-948B-1728B52AA6E4}">
                  <adec:decorative xmlns:adec="http://schemas.microsoft.com/office/drawing/2017/decorative" val="1"/>
                </a:ext>
              </a:extLst>
            </p:cNvPr>
            <p:cNvSpPr/>
            <p:nvPr/>
          </p:nvSpPr>
          <p:spPr bwMode="auto">
            <a:xfrm flipV="1">
              <a:off x="568117" y="5841968"/>
              <a:ext cx="11032104" cy="495168"/>
            </a:xfrm>
            <a:prstGeom prst="roundRect">
              <a:avLst>
                <a:gd name="adj" fmla="val 26624"/>
              </a:avLst>
            </a:prstGeom>
            <a:solidFill>
              <a:schemeClr val="bg1">
                <a:lumMod val="95000"/>
              </a:schemeClr>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5" name="TextBox 4">
              <a:extLst>
                <a:ext uri="{FF2B5EF4-FFF2-40B4-BE49-F238E27FC236}">
                  <a16:creationId xmlns:a16="http://schemas.microsoft.com/office/drawing/2014/main" id="{FED36974-8C9C-BFB4-407C-8F89D132CDF4}"/>
                </a:ext>
              </a:extLst>
            </p:cNvPr>
            <p:cNvSpPr txBox="1"/>
            <p:nvPr/>
          </p:nvSpPr>
          <p:spPr>
            <a:xfrm>
              <a:off x="473300" y="5961315"/>
              <a:ext cx="1115058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Data foundations to accelerate time-to-market for AI apps development </a:t>
              </a:r>
              <a:r>
                <a:rPr kumimoji="0" lang="en-US" sz="1600" b="1" i="0" u="none" strike="noStrike" kern="1200" cap="none" spc="0" normalizeH="0" baseline="0" noProof="0" dirty="0">
                  <a:ln>
                    <a:noFill/>
                  </a:ln>
                  <a:solidFill>
                    <a:srgbClr val="FFFFFF"/>
                  </a:solidFill>
                  <a:effectLst/>
                  <a:uLnTx/>
                  <a:uFillTx/>
                  <a:latin typeface="Segoe UI"/>
                  <a:ea typeface="+mn-ea"/>
                  <a:cs typeface="Segoe UI"/>
                </a:rPr>
                <a:t>​</a:t>
              </a: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613732543"/>
      </p:ext>
    </p:extLst>
  </p:cSld>
  <p:clrMapOvr>
    <a:masterClrMapping/>
  </p:clrMapOvr>
  <mc:AlternateContent xmlns:mc="http://schemas.openxmlformats.org/markup-compatibility/2006" xmlns:p14="http://schemas.microsoft.com/office/powerpoint/2010/main">
    <mc:Choice Requires="p14">
      <p:transition p14:dur="10" advTm="186194"/>
    </mc:Choice>
    <mc:Fallback xmlns="">
      <p:transition advTm="1861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500"/>
                            </p:stCondLst>
                            <p:childTnLst>
                              <p:par>
                                <p:cTn id="15" presetID="10" presetClass="entr" presetSubtype="0" fill="hold" grpId="0" nodeType="after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25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500"/>
                            </p:stCondLst>
                            <p:childTnLst>
                              <p:par>
                                <p:cTn id="33" presetID="10" presetClass="entr" presetSubtype="0" fill="hold" grpId="0" nodeType="afterEffect">
                                  <p:stCondLst>
                                    <p:cond delay="25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25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par>
                          <p:cTn id="50" fill="hold">
                            <p:stCondLst>
                              <p:cond delay="500"/>
                            </p:stCondLst>
                            <p:childTnLst>
                              <p:par>
                                <p:cTn id="51" presetID="10" presetClass="entr" presetSubtype="0" fill="hold" grpId="0" nodeType="afterEffect">
                                  <p:stCondLst>
                                    <p:cond delay="25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nodeType="withEffect">
                                  <p:stCondLst>
                                    <p:cond delay="250"/>
                                  </p:stCondLst>
                                  <p:childTnLst>
                                    <p:set>
                                      <p:cBhvr>
                                        <p:cTn id="55" dur="1" fill="hold">
                                          <p:stCondLst>
                                            <p:cond delay="0"/>
                                          </p:stCondLst>
                                        </p:cTn>
                                        <p:tgtEl>
                                          <p:spTgt spid="1026"/>
                                        </p:tgtEl>
                                        <p:attrNameLst>
                                          <p:attrName>style.visibility</p:attrName>
                                        </p:attrNameLst>
                                      </p:cBhvr>
                                      <p:to>
                                        <p:strVal val="visible"/>
                                      </p:to>
                                    </p:set>
                                    <p:animEffect transition="in" filter="fade">
                                      <p:cBhvr>
                                        <p:cTn id="56" dur="500"/>
                                        <p:tgtEl>
                                          <p:spTgt spid="1026"/>
                                        </p:tgtEl>
                                      </p:cBhvr>
                                    </p:animEffect>
                                  </p:childTnLst>
                                </p:cTn>
                              </p:par>
                            </p:childTnLst>
                          </p:cTn>
                        </p:par>
                        <p:par>
                          <p:cTn id="57" fill="hold">
                            <p:stCondLst>
                              <p:cond delay="1250"/>
                            </p:stCondLst>
                            <p:childTnLst>
                              <p:par>
                                <p:cTn id="58" presetID="10" presetClass="entr" presetSubtype="0" fill="hold" nodeType="afterEffect">
                                  <p:stCondLst>
                                    <p:cond delay="100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3" grpId="0"/>
      <p:bldP spid="42" grpId="0"/>
      <p:bldP spid="3" grpId="0" animBg="1"/>
      <p:bldP spid="6" grpId="0"/>
      <p:bldP spid="7" grpId="0"/>
      <p:bldP spid="12" grpId="0"/>
      <p:bldP spid="8" grpId="0"/>
      <p:bldP spid="10" grpId="0"/>
      <p:bldP spid="17" grpId="0"/>
      <p:bldP spid="2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9">
            <a:extLst>
              <a:ext uri="{FF2B5EF4-FFF2-40B4-BE49-F238E27FC236}">
                <a16:creationId xmlns:a16="http://schemas.microsoft.com/office/drawing/2014/main" id="{F702EA96-BE64-BD54-646E-E28986CB04D9}"/>
              </a:ext>
            </a:extLst>
          </p:cNvPr>
          <p:cNvSpPr txBox="1">
            <a:spLocks noGrp="1"/>
          </p:cNvSpPr>
          <p:nvPr>
            <p:ph type="title" idx="4294967295"/>
          </p:nvPr>
        </p:nvSpPr>
        <p:spPr>
          <a:xfrm>
            <a:off x="603730" y="73979"/>
            <a:ext cx="10984539" cy="6497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50"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Typical Customer Speech Scenarios – When to use what</a:t>
            </a:r>
          </a:p>
        </p:txBody>
      </p:sp>
      <p:pic>
        <p:nvPicPr>
          <p:cNvPr id="14" name="Graphic 13" descr="Checkmark with solid fill">
            <a:extLst>
              <a:ext uri="{FF2B5EF4-FFF2-40B4-BE49-F238E27FC236}">
                <a16:creationId xmlns:a16="http://schemas.microsoft.com/office/drawing/2014/main" id="{30944099-CCEC-DFCA-61C3-630179C1D99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51187" y="1889125"/>
            <a:ext cx="814388" cy="814388"/>
          </a:xfrm>
          <a:prstGeom prst="rect">
            <a:avLst/>
          </a:prstGeom>
        </p:spPr>
      </p:pic>
      <p:graphicFrame>
        <p:nvGraphicFramePr>
          <p:cNvPr id="3" name="Table 6">
            <a:extLst>
              <a:ext uri="{FF2B5EF4-FFF2-40B4-BE49-F238E27FC236}">
                <a16:creationId xmlns:a16="http://schemas.microsoft.com/office/drawing/2014/main" id="{2C8171B1-D6B0-85D2-FA7C-817286311362}"/>
              </a:ext>
            </a:extLst>
          </p:cNvPr>
          <p:cNvGraphicFramePr>
            <a:graphicFrameLocks noGrp="1"/>
          </p:cNvGraphicFramePr>
          <p:nvPr/>
        </p:nvGraphicFramePr>
        <p:xfrm>
          <a:off x="255098" y="827594"/>
          <a:ext cx="11687184" cy="5870668"/>
        </p:xfrm>
        <a:graphic>
          <a:graphicData uri="http://schemas.openxmlformats.org/drawingml/2006/table">
            <a:tbl>
              <a:tblPr firstRow="1">
                <a:tableStyleId>{7E9639D4-E3E2-4D34-9284-5A2195B3D0D7}</a:tableStyleId>
              </a:tblPr>
              <a:tblGrid>
                <a:gridCol w="1843625">
                  <a:extLst>
                    <a:ext uri="{9D8B030D-6E8A-4147-A177-3AD203B41FA5}">
                      <a16:colId xmlns:a16="http://schemas.microsoft.com/office/drawing/2014/main" val="2582994158"/>
                    </a:ext>
                  </a:extLst>
                </a:gridCol>
                <a:gridCol w="2575407">
                  <a:extLst>
                    <a:ext uri="{9D8B030D-6E8A-4147-A177-3AD203B41FA5}">
                      <a16:colId xmlns:a16="http://schemas.microsoft.com/office/drawing/2014/main" val="3090625460"/>
                    </a:ext>
                  </a:extLst>
                </a:gridCol>
                <a:gridCol w="3436937">
                  <a:extLst>
                    <a:ext uri="{9D8B030D-6E8A-4147-A177-3AD203B41FA5}">
                      <a16:colId xmlns:a16="http://schemas.microsoft.com/office/drawing/2014/main" val="1785233914"/>
                    </a:ext>
                  </a:extLst>
                </a:gridCol>
                <a:gridCol w="3831215">
                  <a:extLst>
                    <a:ext uri="{9D8B030D-6E8A-4147-A177-3AD203B41FA5}">
                      <a16:colId xmlns:a16="http://schemas.microsoft.com/office/drawing/2014/main" val="3415651107"/>
                    </a:ext>
                  </a:extLst>
                </a:gridCol>
              </a:tblGrid>
              <a:tr h="400112">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bg1"/>
                          </a:solidFill>
                        </a:rPr>
                        <a:t>Scenario</a:t>
                      </a:r>
                      <a:endParaRPr lang="en-US" sz="1000">
                        <a:solidFill>
                          <a:schemeClr val="bg1"/>
                        </a:solidFill>
                        <a:latin typeface="Segoe UI Semibold"/>
                        <a:cs typeface="Segoe UI Semibold"/>
                      </a:endParaRPr>
                    </a:p>
                  </a:txBody>
                  <a:tcPr marL="118905" marR="118905" marT="89179" marB="891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bg1"/>
                          </a:solidFill>
                        </a:rPr>
                        <a:t>Sub-scenario</a:t>
                      </a:r>
                      <a:endParaRPr lang="en-US" sz="1000">
                        <a:solidFill>
                          <a:schemeClr val="bg1"/>
                        </a:solidFill>
                        <a:latin typeface="Segoe UI Semibold"/>
                        <a:cs typeface="Segoe UI Semibold"/>
                      </a:endParaRPr>
                    </a:p>
                  </a:txBody>
                  <a:tcPr marL="118905" marR="118905" marT="89179" marB="891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4000"/>
                        </a:lnSpc>
                      </a:pPr>
                      <a:r>
                        <a:rPr lang="en-US" sz="1000">
                          <a:solidFill>
                            <a:schemeClr val="bg1"/>
                          </a:solidFill>
                          <a:latin typeface="Segoe UI Semibold"/>
                          <a:cs typeface="Segoe UI Semibold"/>
                        </a:rPr>
                        <a:t>Whisper in Azure OpenAI Service</a:t>
                      </a:r>
                    </a:p>
                  </a:txBody>
                  <a:tcPr marL="118905" marR="118905" marT="89179" marB="891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4000"/>
                        </a:lnSpc>
                      </a:pPr>
                      <a:r>
                        <a:rPr lang="en-US" sz="1000">
                          <a:solidFill>
                            <a:schemeClr val="bg1"/>
                          </a:solidFill>
                          <a:latin typeface="Segoe UI Semibold"/>
                          <a:cs typeface="Segoe UI Semibold"/>
                        </a:rPr>
                        <a:t>Azure AI Speech (Whisper Model or Azure AI</a:t>
                      </a:r>
                      <a:r>
                        <a:rPr lang="en-SG" sz="1000">
                          <a:solidFill>
                            <a:schemeClr val="bg1"/>
                          </a:solidFill>
                          <a:latin typeface="Segoe UI Semibold"/>
                          <a:cs typeface="Segoe UI Semibold"/>
                        </a:rPr>
                        <a:t> Speech</a:t>
                      </a:r>
                      <a:r>
                        <a:rPr lang="en-US" sz="1000">
                          <a:solidFill>
                            <a:schemeClr val="bg1"/>
                          </a:solidFill>
                          <a:latin typeface="Segoe UI Semibold"/>
                          <a:cs typeface="Segoe UI Semibold"/>
                        </a:rPr>
                        <a:t> models)</a:t>
                      </a:r>
                    </a:p>
                  </a:txBody>
                  <a:tcPr marL="118905" marR="118905" marT="89179" marB="8917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73788"/>
                  </a:ext>
                </a:extLst>
              </a:tr>
              <a:tr h="324837">
                <a:tc rowSpan="3">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Captioning</a:t>
                      </a:r>
                      <a:br>
                        <a:rPr lang="en-US" sz="1000" b="0">
                          <a:solidFill>
                            <a:srgbClr val="FFFFFF"/>
                          </a:solidFill>
                        </a:rPr>
                      </a:br>
                      <a:r>
                        <a:rPr lang="en-US" sz="1000" b="0">
                          <a:solidFill>
                            <a:schemeClr val="tx1"/>
                          </a:solidFill>
                        </a:rPr>
                        <a:t>Subtitling</a:t>
                      </a:r>
                      <a:endParaRPr lang="en-US" sz="1000" b="0">
                        <a:solidFill>
                          <a:schemeClr val="tx1"/>
                        </a:solidFill>
                        <a:latin typeface="Segoe UI Semibold"/>
                        <a:cs typeface="Segoe UI Semibold"/>
                      </a:endParaRPr>
                    </a:p>
                  </a:txBody>
                  <a:tcPr marL="118905" marR="118905" marT="59452" marB="59452"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Online &amp; in-person mtg caption/subtitle</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n/a</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Azure AI Speech model for </a:t>
                      </a:r>
                      <a:r>
                        <a:rPr lang="en-US" sz="1000" b="0" err="1">
                          <a:solidFill>
                            <a:schemeClr val="tx1"/>
                          </a:solidFill>
                          <a:latin typeface="Segoe UI"/>
                          <a:cs typeface="Segoe UI"/>
                        </a:rPr>
                        <a:t>realtime</a:t>
                      </a:r>
                      <a:r>
                        <a:rPr lang="en-US" sz="1000" b="0">
                          <a:solidFill>
                            <a:schemeClr val="tx1"/>
                          </a:solidFill>
                          <a:latin typeface="Segoe UI"/>
                          <a:cs typeface="Segoe UI"/>
                        </a:rPr>
                        <a:t> processing</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832386946"/>
                  </a:ext>
                </a:extLst>
              </a:tr>
              <a:tr h="324837">
                <a:tc vMerge="1">
                  <a:txBody>
                    <a:bodyPr/>
                    <a:lstStyle/>
                    <a:p>
                      <a:endParaRPr lang="en-US" sz="110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Live Audio/Video caption/subtitle</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n/a</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mn-lt"/>
                          <a:cs typeface="Segoe UI"/>
                        </a:rPr>
                        <a:t>Azure AI Speech model for </a:t>
                      </a:r>
                      <a:r>
                        <a:rPr lang="en-US" sz="1000" b="0" err="1">
                          <a:solidFill>
                            <a:schemeClr val="tx1"/>
                          </a:solidFill>
                          <a:latin typeface="+mn-lt"/>
                          <a:cs typeface="Segoe UI"/>
                        </a:rPr>
                        <a:t>realtime</a:t>
                      </a:r>
                      <a:r>
                        <a:rPr lang="en-US" sz="1000" b="0">
                          <a:solidFill>
                            <a:schemeClr val="tx1"/>
                          </a:solidFill>
                          <a:latin typeface="+mn-lt"/>
                          <a:cs typeface="Segoe UI"/>
                        </a:rPr>
                        <a:t> processing</a:t>
                      </a:r>
                      <a:endParaRPr lang="en-US" sz="1000" b="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908012294"/>
                  </a:ext>
                </a:extLst>
              </a:tr>
              <a:tr h="461419">
                <a:tc vMerge="1">
                  <a:txBody>
                    <a:bodyPr/>
                    <a:lstStyle/>
                    <a:p>
                      <a:pPr>
                        <a:lnSpc>
                          <a:spcPct val="114000"/>
                        </a:lnSpc>
                      </a:pPr>
                      <a:endParaRPr lang="en-US" sz="1000" b="0">
                        <a:solidFill>
                          <a:schemeClr val="tx1"/>
                        </a:solidFill>
                        <a:latin typeface="Segoe UI Semibold" panose="020B0702040204020203" pitchFamily="34" charset="0"/>
                        <a:cs typeface="Segoe UI Semibold" panose="020B0702040204020203" pitchFamily="34" charset="0"/>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1000">
                          <a:solidFill>
                            <a:schemeClr val="tx1"/>
                          </a:solidFill>
                        </a:rPr>
                        <a:t>Offline Audio/Video captioning/subtitling</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Fast processing of individual audio files</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tc>
                  <a:txBody>
                    <a:bodyPr/>
                    <a:lstStyle/>
                    <a:p>
                      <a:pPr>
                        <a:lnSpc>
                          <a:spcPct val="114000"/>
                        </a:lnSpc>
                      </a:pPr>
                      <a:r>
                        <a:rPr lang="en-US" sz="1000" b="0">
                          <a:solidFill>
                            <a:schemeClr val="tx1"/>
                          </a:solidFill>
                          <a:latin typeface="Segoe UI"/>
                          <a:cs typeface="Segoe UI"/>
                        </a:rPr>
                        <a:t>Batch processing, large files, </a:t>
                      </a:r>
                      <a:r>
                        <a:rPr lang="en-US" sz="1000" b="0" err="1">
                          <a:solidFill>
                            <a:schemeClr val="tx1"/>
                          </a:solidFill>
                          <a:latin typeface="Segoe UI"/>
                          <a:cs typeface="Segoe UI"/>
                        </a:rPr>
                        <a:t>diarization</a:t>
                      </a:r>
                      <a:r>
                        <a:rPr lang="en-US" sz="1000" b="0">
                          <a:solidFill>
                            <a:schemeClr val="tx1"/>
                          </a:solidFill>
                          <a:latin typeface="Segoe UI"/>
                          <a:cs typeface="Segoe UI"/>
                        </a:rPr>
                        <a:t>, word level timestamps</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285764638"/>
                  </a:ext>
                </a:extLst>
              </a:tr>
              <a:tr h="324837">
                <a:tc rowSpan="5">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Transcription</a:t>
                      </a:r>
                      <a:endParaRPr lang="en-US" sz="1000" b="0">
                        <a:solidFill>
                          <a:schemeClr val="tx1"/>
                        </a:solidFill>
                        <a:latin typeface="Segoe UI Semibold"/>
                        <a:cs typeface="Segoe UI Semibold"/>
                      </a:endParaRPr>
                    </a:p>
                  </a:txBody>
                  <a:tcPr marL="118905" marR="118905" marT="59452" marB="59452"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Contact Center – Post Call Analytics</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Fair</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Use Azure AI Speech models for telephony audio</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3639601922"/>
                  </a:ext>
                </a:extLst>
              </a:tr>
              <a:tr h="324837">
                <a:tc vMerge="1">
                  <a:txBody>
                    <a:bodyPr/>
                    <a:lstStyle/>
                    <a:p>
                      <a:endParaRPr lang="en-US"/>
                    </a:p>
                  </a:txBody>
                  <a:tcPr/>
                </a:tc>
                <a:tc>
                  <a:txBody>
                    <a:bodyPr/>
                    <a:lstStyle/>
                    <a:p>
                      <a:pPr>
                        <a:lnSpc>
                          <a:spcPct val="114000"/>
                        </a:lnSpc>
                      </a:pPr>
                      <a:r>
                        <a:rPr lang="en-US" sz="1000">
                          <a:solidFill>
                            <a:schemeClr val="tx1"/>
                          </a:solidFill>
                        </a:rPr>
                        <a:t>Contact Center – Agent Assist</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n/a</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marL="0" marR="0" lvl="0" indent="0" algn="l" defTabSz="932563" rtl="0" eaLnBrk="1" fontAlgn="auto" latinLnBrk="0" hangingPunct="1">
                        <a:lnSpc>
                          <a:spcPct val="114000"/>
                        </a:lnSpc>
                        <a:spcBef>
                          <a:spcPts val="0"/>
                        </a:spcBef>
                        <a:spcAft>
                          <a:spcPts val="0"/>
                        </a:spcAft>
                        <a:buClrTx/>
                        <a:buSzTx/>
                        <a:buFontTx/>
                        <a:buNone/>
                        <a:tabLst/>
                        <a:defRPr/>
                      </a:pPr>
                      <a:r>
                        <a:rPr lang="en-US" sz="1000" b="0">
                          <a:solidFill>
                            <a:schemeClr val="tx1"/>
                          </a:solidFill>
                          <a:latin typeface="+mn-lt"/>
                          <a:cs typeface="Segoe UI"/>
                        </a:rPr>
                        <a:t>Azure AI Speech model for realtime processing</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90272919"/>
                  </a:ext>
                </a:extLst>
              </a:tr>
              <a:tr h="324837">
                <a:tc vMerge="1">
                  <a:txBody>
                    <a:bodyPr/>
                    <a:lstStyle/>
                    <a:p>
                      <a:endParaRPr lang="en-US" sz="110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Meeting Transcription</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Good</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Best</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3757261380"/>
                  </a:ext>
                </a:extLst>
              </a:tr>
              <a:tr h="324837">
                <a:tc vMerge="1">
                  <a:txBody>
                    <a:bodyPr/>
                    <a:lstStyle/>
                    <a:p>
                      <a:endParaRPr lang="en-US" sz="110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Audio/Video Transcription</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Best</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tc>
                  <a:txBody>
                    <a:bodyPr/>
                    <a:lstStyle/>
                    <a:p>
                      <a:pPr>
                        <a:lnSpc>
                          <a:spcPct val="114000"/>
                        </a:lnSpc>
                      </a:pPr>
                      <a:r>
                        <a:rPr lang="en-US" sz="1000" b="0">
                          <a:solidFill>
                            <a:schemeClr val="tx1"/>
                          </a:solidFill>
                          <a:latin typeface="Segoe UI"/>
                          <a:cs typeface="Segoe UI"/>
                        </a:rPr>
                        <a:t>Good</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2297172711"/>
                  </a:ext>
                </a:extLst>
              </a:tr>
              <a:tr h="324837">
                <a:tc vMerge="1">
                  <a:txBody>
                    <a:bodyPr/>
                    <a:lstStyle/>
                    <a:p>
                      <a:endParaRPr lang="en-US" sz="110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Dictation</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n/a</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563" rtl="0" eaLnBrk="1" fontAlgn="auto" latinLnBrk="0" hangingPunct="1">
                        <a:lnSpc>
                          <a:spcPct val="114000"/>
                        </a:lnSpc>
                        <a:spcBef>
                          <a:spcPts val="0"/>
                        </a:spcBef>
                        <a:spcAft>
                          <a:spcPts val="0"/>
                        </a:spcAft>
                        <a:buClrTx/>
                        <a:buSzTx/>
                        <a:buFontTx/>
                        <a:buNone/>
                        <a:tabLst/>
                        <a:defRPr/>
                      </a:pPr>
                      <a:r>
                        <a:rPr lang="en-US" sz="1000" b="0">
                          <a:solidFill>
                            <a:schemeClr val="tx1"/>
                          </a:solidFill>
                          <a:latin typeface="+mn-lt"/>
                          <a:cs typeface="Segoe UI"/>
                        </a:rPr>
                        <a:t>Azure AI Speech model for real time processing</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3717240614"/>
                  </a:ext>
                </a:extLst>
              </a:tr>
              <a:tr h="324837">
                <a:tc row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Voice Agent</a:t>
                      </a:r>
                      <a:endParaRPr lang="en-US" sz="1000" b="0">
                        <a:solidFill>
                          <a:schemeClr val="tx1"/>
                        </a:solidFill>
                        <a:latin typeface="Segoe UI Semibold"/>
                        <a:cs typeface="Segoe UI Semibold"/>
                      </a:endParaRPr>
                    </a:p>
                  </a:txBody>
                  <a:tcPr marL="118905" marR="118905" marT="59452" marB="59452"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Contact Center – Voice Agent</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Fair – Whisper return results for short audio quickly</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marL="0" marR="0" lvl="0" indent="0" algn="l" defTabSz="932563" rtl="0" eaLnBrk="1" fontAlgn="auto" latinLnBrk="0" hangingPunct="1">
                        <a:lnSpc>
                          <a:spcPct val="114000"/>
                        </a:lnSpc>
                        <a:spcBef>
                          <a:spcPts val="0"/>
                        </a:spcBef>
                        <a:spcAft>
                          <a:spcPts val="0"/>
                        </a:spcAft>
                        <a:buClrTx/>
                        <a:buSzTx/>
                        <a:buFontTx/>
                        <a:buNone/>
                        <a:tabLst/>
                        <a:defRPr/>
                      </a:pPr>
                      <a:r>
                        <a:rPr lang="en-US" sz="1000" b="0">
                          <a:solidFill>
                            <a:schemeClr val="tx1"/>
                          </a:solidFill>
                          <a:latin typeface="+mn-lt"/>
                          <a:cs typeface="Segoe UI"/>
                        </a:rPr>
                        <a:t>Azure AI Speech model for real time processing</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530327320"/>
                  </a:ext>
                </a:extLst>
              </a:tr>
              <a:tr h="324837">
                <a:tc vMerge="1">
                  <a:txBody>
                    <a:bodyPr/>
                    <a:lstStyle/>
                    <a:p>
                      <a:endParaRPr lang="en-US" sz="105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Voice Assistant</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4000"/>
                        </a:lnSpc>
                      </a:pPr>
                      <a:r>
                        <a:rPr lang="en-US" sz="1000" b="0">
                          <a:solidFill>
                            <a:schemeClr val="tx1"/>
                          </a:solidFill>
                          <a:latin typeface="+mn-lt"/>
                          <a:cs typeface="Segoe UI"/>
                        </a:rPr>
                        <a:t>Fair – Whisper return results for short audio quickly</a:t>
                      </a:r>
                      <a:endParaRPr lang="en-US" sz="1000" b="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563" rtl="0" eaLnBrk="1" fontAlgn="auto" latinLnBrk="0" hangingPunct="1">
                        <a:lnSpc>
                          <a:spcPct val="114000"/>
                        </a:lnSpc>
                        <a:spcBef>
                          <a:spcPts val="0"/>
                        </a:spcBef>
                        <a:spcAft>
                          <a:spcPts val="0"/>
                        </a:spcAft>
                        <a:buClrTx/>
                        <a:buSzTx/>
                        <a:buFontTx/>
                        <a:buNone/>
                        <a:tabLst/>
                        <a:defRPr/>
                      </a:pPr>
                      <a:r>
                        <a:rPr lang="en-US" sz="1000" b="0">
                          <a:solidFill>
                            <a:schemeClr val="tx1"/>
                          </a:solidFill>
                          <a:latin typeface="+mn-lt"/>
                          <a:cs typeface="Segoe UI"/>
                        </a:rPr>
                        <a:t>Azure AI Speech model for real time processing</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965111882"/>
                  </a:ext>
                </a:extLst>
              </a:tr>
              <a:tr h="324837">
                <a:tc row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Content Reader</a:t>
                      </a:r>
                      <a:endParaRPr lang="en-US" sz="1000" b="0">
                        <a:solidFill>
                          <a:schemeClr val="tx1"/>
                        </a:solidFill>
                        <a:latin typeface="Segoe UI Semibold"/>
                        <a:cs typeface="Segoe UI Semibold"/>
                      </a:endParaRPr>
                    </a:p>
                  </a:txBody>
                  <a:tcPr marL="118905" marR="118905" marT="59452" marB="59452"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Content Creation</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n/a</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Azure AI Speech model of text to speech</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3423503221"/>
                  </a:ext>
                </a:extLst>
              </a:tr>
              <a:tr h="324837">
                <a:tc vMerge="1">
                  <a:txBody>
                    <a:bodyPr/>
                    <a:lstStyle/>
                    <a:p>
                      <a:endParaRPr lang="en-US" sz="105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Screen Reader</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n/a</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563" rtl="0" eaLnBrk="1" fontAlgn="auto" latinLnBrk="0" hangingPunct="1">
                        <a:lnSpc>
                          <a:spcPct val="114000"/>
                        </a:lnSpc>
                        <a:spcBef>
                          <a:spcPts val="0"/>
                        </a:spcBef>
                        <a:spcAft>
                          <a:spcPts val="0"/>
                        </a:spcAft>
                        <a:buClrTx/>
                        <a:buSzTx/>
                        <a:buFontTx/>
                        <a:buNone/>
                        <a:tabLst/>
                        <a:defRPr/>
                      </a:pPr>
                      <a:r>
                        <a:rPr lang="en-US" sz="1000" b="0">
                          <a:solidFill>
                            <a:schemeClr val="tx1"/>
                          </a:solidFill>
                          <a:latin typeface="+mn-lt"/>
                          <a:cs typeface="Segoe UI"/>
                        </a:rPr>
                        <a:t>Azure AI Speech model of text to speech</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1857168305"/>
                  </a:ext>
                </a:extLst>
              </a:tr>
              <a:tr h="324837">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Language Learning</a:t>
                      </a:r>
                      <a:endParaRPr lang="en-US" sz="1000" b="0">
                        <a:solidFill>
                          <a:schemeClr val="tx1"/>
                        </a:solidFill>
                        <a:latin typeface="Segoe UI Semibold"/>
                        <a:cs typeface="Segoe UI Semibold"/>
                      </a:endParaRPr>
                    </a:p>
                  </a:txBody>
                  <a:tcPr marL="118905" marR="118905" marT="59452" marB="59452"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Teaching language/Name pronunciation</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n/a</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563" rtl="0" eaLnBrk="1" fontAlgn="auto" latinLnBrk="0" hangingPunct="1">
                        <a:lnSpc>
                          <a:spcPct val="114000"/>
                        </a:lnSpc>
                        <a:spcBef>
                          <a:spcPts val="0"/>
                        </a:spcBef>
                        <a:spcAft>
                          <a:spcPts val="0"/>
                        </a:spcAft>
                        <a:buClrTx/>
                        <a:buSzTx/>
                        <a:buFontTx/>
                        <a:buNone/>
                        <a:tabLst/>
                        <a:defRPr/>
                      </a:pPr>
                      <a:r>
                        <a:rPr lang="en-US" sz="1000" b="0">
                          <a:solidFill>
                            <a:schemeClr val="tx1"/>
                          </a:solidFill>
                          <a:latin typeface="+mn-lt"/>
                          <a:cs typeface="Segoe UI"/>
                        </a:rPr>
                        <a:t>Azure AI Speech model of text to speech</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097632914"/>
                  </a:ext>
                </a:extLst>
              </a:tr>
              <a:tr h="324837">
                <a:tc rowSpan="3">
                  <a:txBody>
                    <a:bodyPr/>
                    <a:lstStyle/>
                    <a:p>
                      <a:pPr>
                        <a:lnSpc>
                          <a:spcPct val="114000"/>
                        </a:lnSpc>
                      </a:pPr>
                      <a:r>
                        <a:rPr lang="en-US" sz="1000" b="0">
                          <a:solidFill>
                            <a:schemeClr val="tx1"/>
                          </a:solidFill>
                        </a:rPr>
                        <a:t>Speech to Speech Translation</a:t>
                      </a:r>
                      <a:endParaRPr lang="en-US" sz="1000" b="0">
                        <a:solidFill>
                          <a:schemeClr val="tx1"/>
                        </a:solidFill>
                        <a:latin typeface="Segoe UI Semibold"/>
                        <a:cs typeface="Segoe UI Semibold"/>
                      </a:endParaRPr>
                    </a:p>
                  </a:txBody>
                  <a:tcPr marL="118905" marR="118905" marT="59452" marB="59452"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sz="1000">
                          <a:solidFill>
                            <a:schemeClr val="tx1"/>
                          </a:solidFill>
                        </a:rPr>
                        <a:t>Live Speech-to-speech translation</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n/a</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marL="0" marR="0" lvl="0" indent="0" algn="l" defTabSz="932563" rtl="0" eaLnBrk="1" fontAlgn="auto" latinLnBrk="0" hangingPunct="1">
                        <a:lnSpc>
                          <a:spcPct val="114000"/>
                        </a:lnSpc>
                        <a:spcBef>
                          <a:spcPts val="0"/>
                        </a:spcBef>
                        <a:spcAft>
                          <a:spcPts val="0"/>
                        </a:spcAft>
                        <a:buClrTx/>
                        <a:buSzTx/>
                        <a:buFontTx/>
                        <a:buNone/>
                        <a:tabLst/>
                        <a:defRPr/>
                      </a:pPr>
                      <a:r>
                        <a:rPr lang="en-US" sz="1000" b="0">
                          <a:solidFill>
                            <a:schemeClr val="tx1"/>
                          </a:solidFill>
                          <a:latin typeface="+mn-lt"/>
                          <a:cs typeface="Segoe UI"/>
                        </a:rPr>
                        <a:t>Azure AI real time Speech Translation API</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2286162364"/>
                  </a:ext>
                </a:extLst>
              </a:tr>
              <a:tr h="324837">
                <a:tc vMerge="1">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latin typeface="Segoe UI Semibold" panose="020B0702040204020203" pitchFamily="34" charset="0"/>
                          <a:cs typeface="Segoe UI Semibold" panose="020B0702040204020203" pitchFamily="34" charset="0"/>
                        </a:rPr>
                        <a:t>Speech to Speech Translation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Batch Speech translation to English only</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Best</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solidFill>
                      <a:schemeClr val="accent4">
                        <a:lumMod val="50000"/>
                      </a:schemeClr>
                    </a:solidFill>
                  </a:tcPr>
                </a:tc>
                <a:tc>
                  <a:txBody>
                    <a:bodyPr/>
                    <a:lstStyle/>
                    <a:p>
                      <a:pPr marL="0" marR="0" lvl="0" indent="0" algn="l" defTabSz="932563" rtl="0" eaLnBrk="1" fontAlgn="auto" latinLnBrk="0" hangingPunct="1">
                        <a:lnSpc>
                          <a:spcPct val="114000"/>
                        </a:lnSpc>
                        <a:spcBef>
                          <a:spcPts val="0"/>
                        </a:spcBef>
                        <a:spcAft>
                          <a:spcPts val="0"/>
                        </a:spcAft>
                        <a:buClrTx/>
                        <a:buSzTx/>
                        <a:buFontTx/>
                        <a:buNone/>
                        <a:tabLst/>
                        <a:defRPr/>
                      </a:pPr>
                      <a:r>
                        <a:rPr lang="en-US" sz="1000" b="0">
                          <a:solidFill>
                            <a:schemeClr val="tx1"/>
                          </a:solidFill>
                          <a:latin typeface="+mn-lt"/>
                          <a:cs typeface="Segoe UI"/>
                        </a:rPr>
                        <a:t>Azure AI realtime Speech Translation API</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2394696672"/>
                  </a:ext>
                </a:extLst>
              </a:tr>
              <a:tr h="461419">
                <a:tc vMerge="1">
                  <a:txBody>
                    <a:bodyPr/>
                    <a:lstStyle/>
                    <a:p>
                      <a:pPr>
                        <a:lnSpc>
                          <a:spcPct val="114000"/>
                        </a:lnSpc>
                      </a:pPr>
                      <a:endParaRPr lang="en-US" sz="1000" b="0">
                        <a:solidFill>
                          <a:schemeClr val="tx1"/>
                        </a:solidFill>
                        <a:latin typeface="Segoe UI Semibold"/>
                        <a:cs typeface="Segoe UI Semibold"/>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1000">
                          <a:solidFill>
                            <a:schemeClr val="tx1"/>
                          </a:solidFill>
                        </a:rPr>
                        <a:t>Batch Speech translation to other languages</a:t>
                      </a:r>
                      <a:endParaRPr lang="en-US" sz="1000">
                        <a:solidFill>
                          <a:schemeClr val="tx1"/>
                        </a:solidFill>
                        <a:latin typeface="Segoe UI"/>
                        <a:cs typeface="Segoe UI"/>
                      </a:endParaRP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4000"/>
                        </a:lnSpc>
                      </a:pPr>
                      <a:r>
                        <a:rPr lang="en-US" sz="1000" b="0">
                          <a:solidFill>
                            <a:schemeClr val="tx1"/>
                          </a:solidFill>
                          <a:latin typeface="Segoe UI"/>
                          <a:cs typeface="Segoe UI"/>
                        </a:rPr>
                        <a:t>n/a</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563" rtl="0" eaLnBrk="1" fontAlgn="auto" latinLnBrk="0" hangingPunct="1">
                        <a:lnSpc>
                          <a:spcPct val="114000"/>
                        </a:lnSpc>
                        <a:spcBef>
                          <a:spcPts val="0"/>
                        </a:spcBef>
                        <a:spcAft>
                          <a:spcPts val="0"/>
                        </a:spcAft>
                        <a:buClrTx/>
                        <a:buSzTx/>
                        <a:buFontTx/>
                        <a:buNone/>
                        <a:tabLst/>
                        <a:defRPr/>
                      </a:pPr>
                      <a:r>
                        <a:rPr lang="en-US" sz="1000" b="0" dirty="0">
                          <a:solidFill>
                            <a:schemeClr val="tx1"/>
                          </a:solidFill>
                          <a:latin typeface="+mn-lt"/>
                          <a:cs typeface="Segoe UI"/>
                        </a:rPr>
                        <a:t>Azure AI real time Speech Translation API</a:t>
                      </a:r>
                    </a:p>
                  </a:txBody>
                  <a:tcPr marL="118905" marR="118905" marT="59452" marB="59452"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50000"/>
                      </a:schemeClr>
                    </a:solidFill>
                  </a:tcPr>
                </a:tc>
                <a:extLst>
                  <a:ext uri="{0D108BD9-81ED-4DB2-BD59-A6C34878D82A}">
                    <a16:rowId xmlns:a16="http://schemas.microsoft.com/office/drawing/2014/main" val="3306115717"/>
                  </a:ext>
                </a:extLst>
              </a:tr>
            </a:tbl>
          </a:graphicData>
        </a:graphic>
      </p:graphicFrame>
    </p:spTree>
    <p:extLst>
      <p:ext uri="{BB962C8B-B14F-4D97-AF65-F5344CB8AC3E}">
        <p14:creationId xmlns:p14="http://schemas.microsoft.com/office/powerpoint/2010/main" val="252624562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D3DA-B915-FE20-AC4B-DFBE9EF19B0F}"/>
              </a:ext>
            </a:extLst>
          </p:cNvPr>
          <p:cNvSpPr>
            <a:spLocks noGrp="1"/>
          </p:cNvSpPr>
          <p:nvPr>
            <p:ph type="title"/>
          </p:nvPr>
        </p:nvSpPr>
        <p:spPr/>
        <p:txBody>
          <a:bodyPr>
            <a:normAutofit fontScale="90000"/>
          </a:bodyPr>
          <a:lstStyle/>
          <a:p>
            <a:r>
              <a:rPr lang="en-US" dirty="0"/>
              <a:t>Pricing</a:t>
            </a:r>
            <a:br>
              <a:rPr lang="en-US" dirty="0"/>
            </a:br>
            <a:br>
              <a:rPr lang="en-US" dirty="0"/>
            </a:br>
            <a:endParaRPr lang="en-US" sz="2200" dirty="0">
              <a:solidFill>
                <a:schemeClr val="accent1">
                  <a:lumMod val="40000"/>
                  <a:lumOff val="60000"/>
                </a:schemeClr>
              </a:solidFill>
            </a:endParaRPr>
          </a:p>
        </p:txBody>
      </p:sp>
      <p:sp>
        <p:nvSpPr>
          <p:cNvPr id="3" name="Footer Placeholder 1">
            <a:extLst>
              <a:ext uri="{FF2B5EF4-FFF2-40B4-BE49-F238E27FC236}">
                <a16:creationId xmlns:a16="http://schemas.microsoft.com/office/drawing/2014/main" id="{386AFFAB-4E11-7651-3835-7CBB362E9C50}"/>
              </a:ext>
            </a:extLst>
          </p:cNvPr>
          <p:cNvSpPr txBox="1">
            <a:spLocks/>
          </p:cNvSpPr>
          <p:nvPr/>
        </p:nvSpPr>
        <p:spPr>
          <a:xfrm>
            <a:off x="588259" y="6653797"/>
            <a:ext cx="2381822" cy="123111"/>
          </a:xfrm>
          <a:prstGeom prst="rect">
            <a:avLst/>
          </a:prstGeom>
        </p:spPr>
        <p:txBody>
          <a:bodyPr wrap="square" lIns="0" tIns="0" rIns="0" bIns="0" anchor="ctr">
            <a:spAutoFit/>
          </a:bodyPr>
          <a:lstStyle>
            <a:defPPr>
              <a:defRPr lang="en-US"/>
            </a:defPPr>
            <a:lvl1pPr marR="0" lvl="0" indent="0" defTabSz="914367" fontAlgn="auto">
              <a:lnSpc>
                <a:spcPct val="100000"/>
              </a:lnSpc>
              <a:spcBef>
                <a:spcPts val="0"/>
              </a:spcBef>
              <a:spcAft>
                <a:spcPts val="0"/>
              </a:spcAft>
              <a:buClrTx/>
              <a:buSzTx/>
              <a:buFontTx/>
              <a:buNone/>
              <a:tabLst/>
              <a:defRPr kumimoji="0" sz="800" b="0" i="0" u="none" strike="noStrike" cap="none" spc="0" normalizeH="0" baseline="0">
                <a:ln>
                  <a:noFill/>
                </a:ln>
                <a:solidFill>
                  <a:schemeClr val="bg1">
                    <a:lumMod val="50000"/>
                  </a:schemeClr>
                </a:solidFill>
                <a:effectLst/>
                <a:uLnTx/>
                <a:uFillTx/>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32742" rtl="0" eaLnBrk="1" fontAlgn="auto" latinLnBrk="0" hangingPunct="1">
              <a:lnSpc>
                <a:spcPct val="100000"/>
              </a:lnSpc>
              <a:spcBef>
                <a:spcPts val="0"/>
              </a:spcBef>
              <a:spcAft>
                <a:spcPts val="600"/>
              </a:spcAft>
              <a:buClrTx/>
              <a:buSzPct val="90000"/>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2023 Microsoft Corporation. All rights reserved</a:t>
            </a:r>
          </a:p>
        </p:txBody>
      </p:sp>
      <p:sp>
        <p:nvSpPr>
          <p:cNvPr id="5" name="TextBox 4">
            <a:extLst>
              <a:ext uri="{FF2B5EF4-FFF2-40B4-BE49-F238E27FC236}">
                <a16:creationId xmlns:a16="http://schemas.microsoft.com/office/drawing/2014/main" id="{6C65F5F3-9FAF-365E-ED9D-B5BA76A17B0F}"/>
              </a:ext>
            </a:extLst>
          </p:cNvPr>
          <p:cNvSpPr txBox="1"/>
          <p:nvPr/>
        </p:nvSpPr>
        <p:spPr>
          <a:xfrm>
            <a:off x="4277783" y="3983043"/>
            <a:ext cx="7588576" cy="369332"/>
          </a:xfrm>
          <a:prstGeom prst="rect">
            <a:avLst/>
          </a:prstGeom>
          <a:noFill/>
        </p:spPr>
        <p:txBody>
          <a:bodyPr wrap="square">
            <a:spAutoFit/>
          </a:bodyPr>
          <a:lstStyle/>
          <a:p>
            <a:r>
              <a:rPr lang="en-US" dirty="0">
                <a:hlinkClick r:id="rId2"/>
              </a:rPr>
              <a:t>Azure OpenAI Service - Pricing | Microsoft Azure</a:t>
            </a:r>
            <a:endParaRPr lang="en-US" dirty="0"/>
          </a:p>
        </p:txBody>
      </p:sp>
    </p:spTree>
    <p:extLst>
      <p:ext uri="{BB962C8B-B14F-4D97-AF65-F5344CB8AC3E}">
        <p14:creationId xmlns:p14="http://schemas.microsoft.com/office/powerpoint/2010/main" val="49167182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D3DA-B915-FE20-AC4B-DFBE9EF19B0F}"/>
              </a:ext>
            </a:extLst>
          </p:cNvPr>
          <p:cNvSpPr>
            <a:spLocks noGrp="1"/>
          </p:cNvSpPr>
          <p:nvPr>
            <p:ph type="title"/>
          </p:nvPr>
        </p:nvSpPr>
        <p:spPr/>
        <p:txBody>
          <a:bodyPr>
            <a:normAutofit fontScale="90000"/>
          </a:bodyPr>
          <a:lstStyle/>
          <a:p>
            <a:r>
              <a:rPr lang="en-US" dirty="0"/>
              <a:t>Next Steps</a:t>
            </a:r>
            <a:br>
              <a:rPr lang="en-US" dirty="0"/>
            </a:br>
            <a:br>
              <a:rPr lang="en-US" dirty="0"/>
            </a:br>
            <a:r>
              <a:rPr lang="en-US" sz="2200" dirty="0">
                <a:solidFill>
                  <a:schemeClr val="accent1">
                    <a:lumMod val="40000"/>
                    <a:lumOff val="60000"/>
                  </a:schemeClr>
                </a:solidFill>
              </a:rPr>
              <a:t>The guidance for customers on next steps is to try out the various offerings within Azure AI – both with Azure AI Speech and with Azure OpenAI Service</a:t>
            </a:r>
          </a:p>
        </p:txBody>
      </p:sp>
      <p:sp>
        <p:nvSpPr>
          <p:cNvPr id="3" name="Footer Placeholder 1">
            <a:extLst>
              <a:ext uri="{FF2B5EF4-FFF2-40B4-BE49-F238E27FC236}">
                <a16:creationId xmlns:a16="http://schemas.microsoft.com/office/drawing/2014/main" id="{4F63322A-2943-CF1C-FDCE-FC08961B1EAE}"/>
              </a:ext>
            </a:extLst>
          </p:cNvPr>
          <p:cNvSpPr txBox="1">
            <a:spLocks/>
          </p:cNvSpPr>
          <p:nvPr/>
        </p:nvSpPr>
        <p:spPr>
          <a:xfrm>
            <a:off x="588259" y="6653797"/>
            <a:ext cx="2381822" cy="123111"/>
          </a:xfrm>
          <a:prstGeom prst="rect">
            <a:avLst/>
          </a:prstGeom>
        </p:spPr>
        <p:txBody>
          <a:bodyPr wrap="square" lIns="0" tIns="0" rIns="0" bIns="0" anchor="ctr">
            <a:spAutoFit/>
          </a:bodyPr>
          <a:lstStyle>
            <a:defPPr>
              <a:defRPr lang="en-US"/>
            </a:defPPr>
            <a:lvl1pPr marR="0" lvl="0" indent="0" defTabSz="914367" fontAlgn="auto">
              <a:lnSpc>
                <a:spcPct val="100000"/>
              </a:lnSpc>
              <a:spcBef>
                <a:spcPts val="0"/>
              </a:spcBef>
              <a:spcAft>
                <a:spcPts val="0"/>
              </a:spcAft>
              <a:buClrTx/>
              <a:buSzTx/>
              <a:buFontTx/>
              <a:buNone/>
              <a:tabLst/>
              <a:defRPr kumimoji="0" sz="800" b="0" i="0" u="none" strike="noStrike" cap="none" spc="0" normalizeH="0" baseline="0">
                <a:ln>
                  <a:noFill/>
                </a:ln>
                <a:solidFill>
                  <a:schemeClr val="bg1">
                    <a:lumMod val="50000"/>
                  </a:schemeClr>
                </a:solidFill>
                <a:effectLst/>
                <a:uLnTx/>
                <a:uFillTx/>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32742" rtl="0" eaLnBrk="1" fontAlgn="auto" latinLnBrk="0" hangingPunct="1">
              <a:lnSpc>
                <a:spcPct val="100000"/>
              </a:lnSpc>
              <a:spcBef>
                <a:spcPts val="0"/>
              </a:spcBef>
              <a:spcAft>
                <a:spcPts val="600"/>
              </a:spcAft>
              <a:buClrTx/>
              <a:buSzPct val="90000"/>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2023 Microsoft Corporation. All rights reserved</a:t>
            </a:r>
          </a:p>
        </p:txBody>
      </p:sp>
    </p:spTree>
    <p:extLst>
      <p:ext uri="{BB962C8B-B14F-4D97-AF65-F5344CB8AC3E}">
        <p14:creationId xmlns:p14="http://schemas.microsoft.com/office/powerpoint/2010/main" val="165669369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ADAD-71F9-0547-C56B-2EB6519F0CDC}"/>
              </a:ext>
            </a:extLst>
          </p:cNvPr>
          <p:cNvSpPr>
            <a:spLocks noGrp="1"/>
          </p:cNvSpPr>
          <p:nvPr>
            <p:ph type="title"/>
          </p:nvPr>
        </p:nvSpPr>
        <p:spPr>
          <a:xfrm>
            <a:off x="603730" y="369812"/>
            <a:ext cx="10984539" cy="649755"/>
          </a:xfrm>
        </p:spPr>
        <p:txBody>
          <a:bodyPr>
            <a:normAutofit/>
          </a:bodyPr>
          <a:lstStyle/>
          <a:p>
            <a:r>
              <a:rPr lang="en-US" sz="3200" b="0">
                <a:cs typeface="Segoe UI"/>
              </a:rPr>
              <a:t>Azure </a:t>
            </a:r>
            <a:r>
              <a:rPr lang="en-US" b="0">
                <a:cs typeface="Segoe UI"/>
              </a:rPr>
              <a:t>AI Studio will direct</a:t>
            </a:r>
            <a:r>
              <a:rPr lang="en-US" sz="3200" b="0">
                <a:cs typeface="Segoe UI"/>
              </a:rPr>
              <a:t> users to Azure AI Speech Studio</a:t>
            </a:r>
            <a:endParaRPr lang="en-US" b="0">
              <a:cs typeface="Segoe UI"/>
            </a:endParaRPr>
          </a:p>
        </p:txBody>
      </p:sp>
      <p:grpSp>
        <p:nvGrpSpPr>
          <p:cNvPr id="18" name="Group 17">
            <a:extLst>
              <a:ext uri="{FF2B5EF4-FFF2-40B4-BE49-F238E27FC236}">
                <a16:creationId xmlns:a16="http://schemas.microsoft.com/office/drawing/2014/main" id="{14749792-C26A-2263-503E-9566561E09AB}"/>
              </a:ext>
              <a:ext uri="{C183D7F6-B498-43B3-948B-1728B52AA6E4}">
                <adec:decorative xmlns:adec="http://schemas.microsoft.com/office/drawing/2017/decorative" val="1"/>
              </a:ext>
            </a:extLst>
          </p:cNvPr>
          <p:cNvGrpSpPr/>
          <p:nvPr/>
        </p:nvGrpSpPr>
        <p:grpSpPr>
          <a:xfrm>
            <a:off x="352425" y="1409985"/>
            <a:ext cx="5873333" cy="706941"/>
            <a:chOff x="455995" y="1477797"/>
            <a:chExt cx="4754180" cy="618341"/>
          </a:xfrm>
        </p:grpSpPr>
        <p:sp>
          <p:nvSpPr>
            <p:cNvPr id="10" name="Text Placeholder 2">
              <a:extLst>
                <a:ext uri="{FF2B5EF4-FFF2-40B4-BE49-F238E27FC236}">
                  <a16:creationId xmlns:a16="http://schemas.microsoft.com/office/drawing/2014/main" id="{3AA6FFE9-F54C-8CDE-DCAF-6F08F6B2C902}"/>
                </a:ext>
              </a:extLst>
            </p:cNvPr>
            <p:cNvSpPr txBox="1">
              <a:spLocks/>
            </p:cNvSpPr>
            <p:nvPr/>
          </p:nvSpPr>
          <p:spPr>
            <a:xfrm>
              <a:off x="455995" y="1477797"/>
              <a:ext cx="1633898" cy="186311"/>
            </a:xfrm>
            <a:prstGeom prst="rect">
              <a:avLst/>
            </a:prstGeom>
          </p:spPr>
          <p:txBody>
            <a:bodyPr vert="horz" wrap="square" lIns="0" tIns="0" rIns="0" bIns="0" rtlCol="0">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78D3"/>
                  </a:solidFill>
                  <a:effectLst/>
                  <a:uLnTx/>
                  <a:uFillTx/>
                  <a:latin typeface="Segoe UI Semibold"/>
                  <a:ea typeface="+mn-ea"/>
                  <a:cs typeface="+mn-cs"/>
                </a:rPr>
                <a:t>Azure AI Studio</a:t>
              </a:r>
            </a:p>
          </p:txBody>
        </p:sp>
        <p:sp>
          <p:nvSpPr>
            <p:cNvPr id="11" name="Text Placeholder 4">
              <a:extLst>
                <a:ext uri="{FF2B5EF4-FFF2-40B4-BE49-F238E27FC236}">
                  <a16:creationId xmlns:a16="http://schemas.microsoft.com/office/drawing/2014/main" id="{E1591231-B3DF-AF0D-640F-47A115DE0DBD}"/>
                </a:ext>
              </a:extLst>
            </p:cNvPr>
            <p:cNvSpPr txBox="1">
              <a:spLocks/>
            </p:cNvSpPr>
            <p:nvPr/>
          </p:nvSpPr>
          <p:spPr>
            <a:xfrm>
              <a:off x="455995" y="1707924"/>
              <a:ext cx="4754180" cy="388214"/>
            </a:xfrm>
            <a:prstGeom prst="rect">
              <a:avLst/>
            </a:prstGeom>
          </p:spPr>
          <p:txBody>
            <a:bodyPr vert="horz" wrap="square" lIns="0" tIns="0" rIns="0" bIns="0" rtlCol="0">
              <a:spAutoFit/>
            </a:bodyPr>
            <a:lstStyle>
              <a:lvl1pPr marL="0" marR="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sz="1372" b="0" i="0" kern="1200" spc="0" baseline="0">
                  <a:solidFill>
                    <a:srgbClr val="000000"/>
                  </a:solidFill>
                  <a:latin typeface="+mn-lt"/>
                  <a:ea typeface="+mn-ea"/>
                  <a:cs typeface="+mn-cs"/>
                </a:defRPr>
              </a:lvl1pPr>
              <a:lvl2pPr marL="0" marR="0" indent="0" algn="l" defTabSz="914367" rtl="0" eaLnBrk="1" fontAlgn="auto" latinLnBrk="0" hangingPunct="1">
                <a:lnSpc>
                  <a:spcPts val="1765"/>
                </a:lnSpc>
                <a:spcBef>
                  <a:spcPts val="0"/>
                </a:spcBef>
                <a:spcAft>
                  <a:spcPts val="0"/>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0"/>
                </a:spcBef>
                <a:spcAft>
                  <a:spcPts val="0"/>
                </a:spcAft>
                <a:buClrTx/>
                <a:buSzPct val="90000"/>
                <a:buFont typeface="Arial" panose="020B0604020202020204" pitchFamily="34" charset="0"/>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Azure AI Studio will host a tile directing customers to the Speech Studio for Whisper UX demos. </a:t>
              </a:r>
            </a:p>
          </p:txBody>
        </p:sp>
      </p:grpSp>
      <p:pic>
        <p:nvPicPr>
          <p:cNvPr id="12" name="Picture 11">
            <a:extLst>
              <a:ext uri="{FF2B5EF4-FFF2-40B4-BE49-F238E27FC236}">
                <a16:creationId xmlns:a16="http://schemas.microsoft.com/office/drawing/2014/main" id="{09734906-FA7E-B35B-B4CF-D879F280EFBC}"/>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2425" y="2352326"/>
            <a:ext cx="4629150" cy="4243815"/>
          </a:xfrm>
          <a:prstGeom prst="rect">
            <a:avLst/>
          </a:prstGeom>
        </p:spPr>
      </p:pic>
      <p:pic>
        <p:nvPicPr>
          <p:cNvPr id="16" name="Picture 15">
            <a:extLst>
              <a:ext uri="{FF2B5EF4-FFF2-40B4-BE49-F238E27FC236}">
                <a16:creationId xmlns:a16="http://schemas.microsoft.com/office/drawing/2014/main" id="{C48ACA8D-6EB3-11B7-955A-2898D1891B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49078" y="5266803"/>
            <a:ext cx="1014333" cy="1234841"/>
          </a:xfrm>
          <a:prstGeom prst="rect">
            <a:avLst/>
          </a:prstGeom>
        </p:spPr>
      </p:pic>
      <p:sp>
        <p:nvSpPr>
          <p:cNvPr id="17" name="Oval 16">
            <a:extLst>
              <a:ext uri="{FF2B5EF4-FFF2-40B4-BE49-F238E27FC236}">
                <a16:creationId xmlns:a16="http://schemas.microsoft.com/office/drawing/2014/main" id="{BCC49751-2A25-F9B7-5A90-58EC14ABF276}"/>
              </a:ext>
              <a:ext uri="{C183D7F6-B498-43B3-948B-1728B52AA6E4}">
                <adec:decorative xmlns:adec="http://schemas.microsoft.com/office/drawing/2017/decorative" val="1"/>
              </a:ext>
            </a:extLst>
          </p:cNvPr>
          <p:cNvSpPr/>
          <p:nvPr/>
        </p:nvSpPr>
        <p:spPr bwMode="auto">
          <a:xfrm>
            <a:off x="1427328" y="5115333"/>
            <a:ext cx="1553997" cy="1434958"/>
          </a:xfrm>
          <a:prstGeom prst="ellipse">
            <a:avLst/>
          </a:prstGeom>
          <a:noFill/>
          <a:ln w="19050"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4D7A5C6-F29A-63DF-B1BD-AF51A3E7C357}"/>
              </a:ext>
            </a:extLst>
          </p:cNvPr>
          <p:cNvSpPr txBox="1"/>
          <p:nvPr/>
        </p:nvSpPr>
        <p:spPr>
          <a:xfrm>
            <a:off x="7145303" y="5884223"/>
            <a:ext cx="4531539" cy="5146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FFFF"/>
                </a:solidFill>
                <a:effectLst/>
                <a:uLnTx/>
                <a:uFillTx/>
                <a:latin typeface="Segoe UI"/>
                <a:ea typeface="+mn-ea"/>
                <a:cs typeface="+mn-cs"/>
              </a:rPr>
              <a:t>Clicking on the tile will open a new tab to Whisper UX demo on Azure AI Speech Studio.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F21F1DF1-288E-5EA3-9696-C93405787CC8}"/>
              </a:ext>
            </a:extLst>
          </p:cNvPr>
          <p:cNvSpPr txBox="1">
            <a:spLocks/>
          </p:cNvSpPr>
          <p:nvPr/>
        </p:nvSpPr>
        <p:spPr>
          <a:xfrm>
            <a:off x="7226186" y="5619805"/>
            <a:ext cx="3538486" cy="213007"/>
          </a:xfrm>
          <a:prstGeom prst="rect">
            <a:avLst/>
          </a:prstGeom>
        </p:spPr>
        <p:txBody>
          <a:bodyPr vert="horz" wrap="square" lIns="0" tIns="0" rIns="0" bIns="0" rtlCol="0">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a:pPr>
            <a:r>
              <a:rPr kumimoji="0" lang="en-US" sz="1372" b="0" i="0" u="none" strike="noStrike" kern="1200" cap="none" spc="0" normalizeH="0" baseline="0" noProof="0">
                <a:ln>
                  <a:noFill/>
                </a:ln>
                <a:solidFill>
                  <a:srgbClr val="0078D3"/>
                </a:solidFill>
                <a:effectLst/>
                <a:uLnTx/>
                <a:uFillTx/>
                <a:latin typeface="Segoe UI Semibold"/>
                <a:ea typeface="+mn-ea"/>
                <a:cs typeface="+mn-cs"/>
              </a:rPr>
              <a:t>Whisper in Azure OpenAI Service UX Demo</a:t>
            </a:r>
          </a:p>
        </p:txBody>
      </p:sp>
      <p:grpSp>
        <p:nvGrpSpPr>
          <p:cNvPr id="6" name="Group 5">
            <a:extLst>
              <a:ext uri="{FF2B5EF4-FFF2-40B4-BE49-F238E27FC236}">
                <a16:creationId xmlns:a16="http://schemas.microsoft.com/office/drawing/2014/main" id="{BBD49EB9-FE47-35CF-7CB3-BADEAFAF1952}"/>
              </a:ext>
              <a:ext uri="{C183D7F6-B498-43B3-948B-1728B52AA6E4}">
                <adec:decorative xmlns:adec="http://schemas.microsoft.com/office/drawing/2017/decorative" val="1"/>
              </a:ext>
            </a:extLst>
          </p:cNvPr>
          <p:cNvGrpSpPr/>
          <p:nvPr/>
        </p:nvGrpSpPr>
        <p:grpSpPr>
          <a:xfrm>
            <a:off x="7300661" y="965580"/>
            <a:ext cx="4629151" cy="4439108"/>
            <a:chOff x="6109977" y="6675"/>
            <a:chExt cx="6081553" cy="5488296"/>
          </a:xfrm>
        </p:grpSpPr>
        <p:pic>
          <p:nvPicPr>
            <p:cNvPr id="7" name="Picture 6">
              <a:extLst>
                <a:ext uri="{FF2B5EF4-FFF2-40B4-BE49-F238E27FC236}">
                  <a16:creationId xmlns:a16="http://schemas.microsoft.com/office/drawing/2014/main" id="{988EA888-BCA5-1AA3-5D01-DBAD3EAEE2B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109977" y="6675"/>
              <a:ext cx="6081553" cy="5488296"/>
            </a:xfrm>
            <a:prstGeom prst="rect">
              <a:avLst/>
            </a:prstGeom>
          </p:spPr>
        </p:pic>
        <p:pic>
          <p:nvPicPr>
            <p:cNvPr id="8" name="Picture 7">
              <a:extLst>
                <a:ext uri="{FF2B5EF4-FFF2-40B4-BE49-F238E27FC236}">
                  <a16:creationId xmlns:a16="http://schemas.microsoft.com/office/drawing/2014/main" id="{E30047D0-AB7D-F928-F257-903C9CD32EA3}"/>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400800" y="1765175"/>
              <a:ext cx="3383276" cy="311276"/>
            </a:xfrm>
            <a:prstGeom prst="rect">
              <a:avLst/>
            </a:prstGeom>
          </p:spPr>
        </p:pic>
      </p:grpSp>
      <p:pic>
        <p:nvPicPr>
          <p:cNvPr id="14" name="Picture 13">
            <a:extLst>
              <a:ext uri="{FF2B5EF4-FFF2-40B4-BE49-F238E27FC236}">
                <a16:creationId xmlns:a16="http://schemas.microsoft.com/office/drawing/2014/main" id="{6FEF871A-35E7-5F5B-F14D-4DCD7F45046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53823" y="3365117"/>
            <a:ext cx="1742176" cy="2361191"/>
          </a:xfrm>
          <a:prstGeom prst="rect">
            <a:avLst/>
          </a:prstGeom>
        </p:spPr>
      </p:pic>
      <p:cxnSp>
        <p:nvCxnSpPr>
          <p:cNvPr id="13" name="Straight Arrow Connector 12">
            <a:extLst>
              <a:ext uri="{FF2B5EF4-FFF2-40B4-BE49-F238E27FC236}">
                <a16:creationId xmlns:a16="http://schemas.microsoft.com/office/drawing/2014/main" id="{76626BBC-5E9B-E723-8929-A0F88F92BA95}"/>
              </a:ext>
              <a:ext uri="{C183D7F6-B498-43B3-948B-1728B52AA6E4}">
                <adec:decorative xmlns:adec="http://schemas.microsoft.com/office/drawing/2017/decorative" val="1"/>
              </a:ext>
            </a:extLst>
          </p:cNvPr>
          <p:cNvCxnSpPr>
            <a:cxnSpLocks/>
          </p:cNvCxnSpPr>
          <p:nvPr/>
        </p:nvCxnSpPr>
        <p:spPr>
          <a:xfrm flipV="1">
            <a:off x="2914650" y="4805563"/>
            <a:ext cx="1393963" cy="719345"/>
          </a:xfrm>
          <a:prstGeom prst="straightConnector1">
            <a:avLst/>
          </a:prstGeom>
          <a:noFill/>
          <a:ln w="19050" cap="flat" cmpd="sng" algn="ctr">
            <a:solidFill>
              <a:srgbClr val="FF0000"/>
            </a:solidFill>
            <a:prstDash val="solid"/>
            <a:headEnd type="none"/>
            <a:tailEnd type="triangle"/>
          </a:ln>
          <a:effectLst/>
        </p:spPr>
      </p:cxnSp>
      <p:cxnSp>
        <p:nvCxnSpPr>
          <p:cNvPr id="27" name="Straight Arrow Connector 26">
            <a:extLst>
              <a:ext uri="{FF2B5EF4-FFF2-40B4-BE49-F238E27FC236}">
                <a16:creationId xmlns:a16="http://schemas.microsoft.com/office/drawing/2014/main" id="{25C3CF4A-58BB-B443-04CF-FE7EF80A6F15}"/>
              </a:ext>
              <a:ext uri="{C183D7F6-B498-43B3-948B-1728B52AA6E4}">
                <adec:decorative xmlns:adec="http://schemas.microsoft.com/office/drawing/2017/decorative" val="1"/>
              </a:ext>
            </a:extLst>
          </p:cNvPr>
          <p:cNvCxnSpPr>
            <a:cxnSpLocks/>
          </p:cNvCxnSpPr>
          <p:nvPr/>
        </p:nvCxnSpPr>
        <p:spPr>
          <a:xfrm flipV="1">
            <a:off x="5811382" y="3044949"/>
            <a:ext cx="1597843" cy="982871"/>
          </a:xfrm>
          <a:prstGeom prst="straightConnector1">
            <a:avLst/>
          </a:prstGeom>
          <a:noFill/>
          <a:ln w="19050" cap="flat" cmpd="sng" algn="ctr">
            <a:solidFill>
              <a:srgbClr val="FF0000"/>
            </a:solidFill>
            <a:prstDash val="solid"/>
            <a:headEnd type="none"/>
            <a:tailEnd type="triangle"/>
          </a:ln>
          <a:effectLst/>
        </p:spPr>
      </p:cxnSp>
    </p:spTree>
    <p:extLst>
      <p:ext uri="{BB962C8B-B14F-4D97-AF65-F5344CB8AC3E}">
        <p14:creationId xmlns:p14="http://schemas.microsoft.com/office/powerpoint/2010/main" val="56932948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D9225E3-3C97-560C-8D3A-5B42353DD991}"/>
              </a:ext>
            </a:extLst>
          </p:cNvPr>
          <p:cNvSpPr txBox="1"/>
          <p:nvPr/>
        </p:nvSpPr>
        <p:spPr>
          <a:xfrm>
            <a:off x="953889" y="5777058"/>
            <a:ext cx="960536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You can try-out and evaluate Azure AI Speech and Whisper models in </a:t>
            </a: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hlinkClick r:id="rId2"/>
              </a:rPr>
              <a:t>Azure AI Speech Studio</a:t>
            </a: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0E4FADAD-71F9-0547-C56B-2EB6519F0CDC}"/>
              </a:ext>
            </a:extLst>
          </p:cNvPr>
          <p:cNvSpPr>
            <a:spLocks noGrp="1"/>
          </p:cNvSpPr>
          <p:nvPr>
            <p:ph type="title"/>
          </p:nvPr>
        </p:nvSpPr>
        <p:spPr>
          <a:xfrm>
            <a:off x="624849" y="386732"/>
            <a:ext cx="10984539" cy="649755"/>
          </a:xfrm>
        </p:spPr>
        <p:txBody>
          <a:bodyPr>
            <a:normAutofit fontScale="90000"/>
          </a:bodyPr>
          <a:lstStyle/>
          <a:p>
            <a:r>
              <a:rPr lang="en-US" sz="3200" b="0">
                <a:cs typeface="Segoe UI"/>
              </a:rPr>
              <a:t>In Azure AI Speech</a:t>
            </a:r>
            <a:r>
              <a:rPr lang="en-US" b="0">
                <a:cs typeface="Segoe UI"/>
              </a:rPr>
              <a:t> Studio</a:t>
            </a:r>
            <a:r>
              <a:rPr lang="en-US" sz="3200" b="0">
                <a:cs typeface="Segoe UI"/>
              </a:rPr>
              <a:t>, Try out and Evaluate th</a:t>
            </a:r>
            <a:r>
              <a:rPr lang="en-US" b="0">
                <a:cs typeface="Segoe UI"/>
              </a:rPr>
              <a:t>e </a:t>
            </a:r>
            <a:r>
              <a:rPr lang="en-US" sz="3200" b="0">
                <a:cs typeface="Segoe UI"/>
              </a:rPr>
              <a:t>Whisper </a:t>
            </a:r>
            <a:r>
              <a:rPr lang="en-US" b="0">
                <a:cs typeface="Segoe UI"/>
              </a:rPr>
              <a:t>Model and the </a:t>
            </a:r>
            <a:r>
              <a:rPr lang="en-US" sz="3200" b="0">
                <a:cs typeface="Segoe UI"/>
              </a:rPr>
              <a:t>Azure AI Speech models</a:t>
            </a:r>
            <a:endParaRPr lang="en-US" b="0">
              <a:cs typeface="Segoe UI"/>
            </a:endParaRPr>
          </a:p>
        </p:txBody>
      </p:sp>
      <p:pic>
        <p:nvPicPr>
          <p:cNvPr id="5" name="Picture 4">
            <a:extLst>
              <a:ext uri="{FF2B5EF4-FFF2-40B4-BE49-F238E27FC236}">
                <a16:creationId xmlns:a16="http://schemas.microsoft.com/office/drawing/2014/main" id="{EF900E86-DED9-4085-6EE9-2E4A7678BEA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42203" y="1628523"/>
            <a:ext cx="10707594" cy="3600953"/>
          </a:xfrm>
          <a:prstGeom prst="rect">
            <a:avLst/>
          </a:prstGeom>
        </p:spPr>
      </p:pic>
    </p:spTree>
    <p:extLst>
      <p:ext uri="{BB962C8B-B14F-4D97-AF65-F5344CB8AC3E}">
        <p14:creationId xmlns:p14="http://schemas.microsoft.com/office/powerpoint/2010/main" val="350979207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660792-6566-6910-68BE-A70432DB5C6C}"/>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9856" y="4646715"/>
            <a:ext cx="4725455" cy="1906832"/>
          </a:xfrm>
          <a:prstGeom prst="rect">
            <a:avLst/>
          </a:prstGeom>
        </p:spPr>
      </p:pic>
      <p:sp>
        <p:nvSpPr>
          <p:cNvPr id="4" name="Text Placeholder 3">
            <a:extLst>
              <a:ext uri="{FF2B5EF4-FFF2-40B4-BE49-F238E27FC236}">
                <a16:creationId xmlns:a16="http://schemas.microsoft.com/office/drawing/2014/main" id="{2C1606E5-C699-F492-C497-6CB3CFFF9150}"/>
              </a:ext>
            </a:extLst>
          </p:cNvPr>
          <p:cNvSpPr>
            <a:spLocks noGrp="1"/>
          </p:cNvSpPr>
          <p:nvPr>
            <p:ph type="body" sz="quarter" idx="11"/>
          </p:nvPr>
        </p:nvSpPr>
        <p:spPr>
          <a:xfrm>
            <a:off x="729856" y="2815144"/>
            <a:ext cx="4626534" cy="1448492"/>
          </a:xfrm>
        </p:spPr>
        <p:txBody>
          <a:bodyPr/>
          <a:lstStyle/>
          <a:p>
            <a:pPr marL="342900" indent="-342900">
              <a:buFont typeface="Arial" panose="020B0604020202020204" pitchFamily="34" charset="0"/>
              <a:buChar char="•"/>
            </a:pPr>
            <a:r>
              <a:rPr lang="en-US" sz="2000">
                <a:latin typeface="Segoe UI" panose="020B0502040204020203" pitchFamily="34" charset="0"/>
                <a:cs typeface="Segoe UI" panose="020B0502040204020203" pitchFamily="34" charset="0"/>
              </a:rPr>
              <a:t>Try out </a:t>
            </a:r>
            <a:r>
              <a:rPr lang="en-US">
                <a:latin typeface="Segoe UI" panose="020B0502040204020203" pitchFamily="34" charset="0"/>
                <a:cs typeface="Segoe UI" panose="020B0502040204020203" pitchFamily="34" charset="0"/>
              </a:rPr>
              <a:t>the </a:t>
            </a:r>
            <a:r>
              <a:rPr lang="en-US" sz="2000">
                <a:latin typeface="Segoe UI" panose="020B0502040204020203" pitchFamily="34" charset="0"/>
                <a:cs typeface="Segoe UI" panose="020B0502040204020203" pitchFamily="34" charset="0"/>
              </a:rPr>
              <a:t>Whisper Model with your audio files.</a:t>
            </a:r>
          </a:p>
          <a:p>
            <a:pPr marL="342900" indent="-342900">
              <a:buFont typeface="Arial" panose="020B0604020202020204" pitchFamily="34" charset="0"/>
              <a:buChar char="•"/>
            </a:pPr>
            <a:r>
              <a:rPr lang="en-US" sz="2000">
                <a:latin typeface="Segoe UI" panose="020B0502040204020203" pitchFamily="34" charset="0"/>
                <a:cs typeface="Segoe UI" panose="020B0502040204020203" pitchFamily="34" charset="0"/>
              </a:rPr>
              <a:t>Need to be signed in with Azure OpenAI Service resource.</a:t>
            </a:r>
            <a:endParaRPr lang="en-US"/>
          </a:p>
        </p:txBody>
      </p:sp>
      <p:sp>
        <p:nvSpPr>
          <p:cNvPr id="9" name="Title 1">
            <a:extLst>
              <a:ext uri="{FF2B5EF4-FFF2-40B4-BE49-F238E27FC236}">
                <a16:creationId xmlns:a16="http://schemas.microsoft.com/office/drawing/2014/main" id="{906BC22E-8AD1-C5F2-68ED-EBB8B5EBF035}"/>
              </a:ext>
            </a:extLst>
          </p:cNvPr>
          <p:cNvSpPr txBox="1">
            <a:spLocks noGrp="1"/>
          </p:cNvSpPr>
          <p:nvPr>
            <p:ph type="title" idx="4294967295"/>
          </p:nvPr>
        </p:nvSpPr>
        <p:spPr>
          <a:xfrm>
            <a:off x="630935" y="942974"/>
            <a:ext cx="4579240" cy="1415617"/>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l" defTabSz="932563" rtl="0" eaLnBrk="1" latinLnBrk="0" hangingPunct="1">
              <a:lnSpc>
                <a:spcPct val="100000"/>
              </a:lnSpc>
              <a:spcBef>
                <a:spcPct val="0"/>
              </a:spcBef>
              <a:buNone/>
              <a:defRPr lang="en-US" sz="32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800" b="1" i="0" u="none" strike="noStrike" kern="1200" cap="none" spc="-50" normalizeH="0" baseline="0" noProof="0">
                <a:ln w="3175">
                  <a:noFill/>
                </a:ln>
                <a:solidFill>
                  <a:schemeClr val="tx1"/>
                </a:solidFill>
                <a:effectLst/>
                <a:uLnTx/>
                <a:uFillTx/>
                <a:latin typeface="+mj-lt"/>
                <a:ea typeface="+mn-ea"/>
                <a:cs typeface="Segoe UI" panose="020B0502040204020203" pitchFamily="34" charset="0"/>
              </a:rPr>
              <a:t>Whisper in Azure OpenAI Service</a:t>
            </a:r>
            <a:br>
              <a:rPr kumimoji="0" lang="en-US" sz="3800" b="1" i="0" u="none" strike="noStrike" kern="1200" cap="none" spc="-50" normalizeH="0" baseline="0" noProof="0">
                <a:ln w="3175">
                  <a:noFill/>
                </a:ln>
                <a:solidFill>
                  <a:schemeClr val="tx1"/>
                </a:solidFill>
                <a:effectLst/>
                <a:uLnTx/>
                <a:uFillTx/>
                <a:latin typeface="+mj-lt"/>
                <a:ea typeface="+mn-ea"/>
                <a:cs typeface="Segoe UI" panose="020B0502040204020203" pitchFamily="34" charset="0"/>
              </a:rPr>
            </a:br>
            <a:r>
              <a:rPr kumimoji="0" lang="en-US" sz="3800" b="1" i="0" u="none" strike="noStrike" kern="1200" cap="none" spc="-50" normalizeH="0" baseline="0" noProof="0">
                <a:ln w="3175">
                  <a:noFill/>
                </a:ln>
                <a:solidFill>
                  <a:schemeClr val="tx1"/>
                </a:solidFill>
                <a:effectLst/>
                <a:uLnTx/>
                <a:uFillTx/>
                <a:latin typeface="+mj-lt"/>
                <a:ea typeface="+mn-ea"/>
                <a:cs typeface="Segoe UI" panose="020B0502040204020203" pitchFamily="34" charset="0"/>
              </a:rPr>
              <a:t>Try-out</a:t>
            </a:r>
          </a:p>
        </p:txBody>
      </p:sp>
      <p:grpSp>
        <p:nvGrpSpPr>
          <p:cNvPr id="17" name="Group 16">
            <a:extLst>
              <a:ext uri="{FF2B5EF4-FFF2-40B4-BE49-F238E27FC236}">
                <a16:creationId xmlns:a16="http://schemas.microsoft.com/office/drawing/2014/main" id="{A6935CFF-9A43-D150-0762-21962C7A1780}"/>
              </a:ext>
              <a:ext uri="{C183D7F6-B498-43B3-948B-1728B52AA6E4}">
                <adec:decorative xmlns:adec="http://schemas.microsoft.com/office/drawing/2017/decorative" val="1"/>
              </a:ext>
            </a:extLst>
          </p:cNvPr>
          <p:cNvGrpSpPr/>
          <p:nvPr/>
        </p:nvGrpSpPr>
        <p:grpSpPr>
          <a:xfrm>
            <a:off x="6109977" y="6674"/>
            <a:ext cx="6081553" cy="6843711"/>
            <a:chOff x="6109977" y="6674"/>
            <a:chExt cx="6081553" cy="6843711"/>
          </a:xfrm>
        </p:grpSpPr>
        <p:pic>
          <p:nvPicPr>
            <p:cNvPr id="8" name="Picture 7">
              <a:extLst>
                <a:ext uri="{FF2B5EF4-FFF2-40B4-BE49-F238E27FC236}">
                  <a16:creationId xmlns:a16="http://schemas.microsoft.com/office/drawing/2014/main" id="{3F5F8001-3283-6479-1095-01360F96B74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209" b="1"/>
            <a:stretch/>
          </p:blipFill>
          <p:spPr>
            <a:xfrm>
              <a:off x="6109977" y="6674"/>
              <a:ext cx="6081553" cy="6843711"/>
            </a:xfrm>
            <a:prstGeom prst="rect">
              <a:avLst/>
            </a:prstGeom>
          </p:spPr>
        </p:pic>
        <p:pic>
          <p:nvPicPr>
            <p:cNvPr id="12" name="Picture 11">
              <a:extLst>
                <a:ext uri="{FF2B5EF4-FFF2-40B4-BE49-F238E27FC236}">
                  <a16:creationId xmlns:a16="http://schemas.microsoft.com/office/drawing/2014/main" id="{DDBAEEEB-B5BF-80A8-6C15-8BD977B79A8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00800" y="1765175"/>
              <a:ext cx="3383276" cy="311276"/>
            </a:xfrm>
            <a:prstGeom prst="rect">
              <a:avLst/>
            </a:prstGeom>
          </p:spPr>
        </p:pic>
      </p:grpSp>
      <p:sp>
        <p:nvSpPr>
          <p:cNvPr id="7" name="Oval 6">
            <a:extLst>
              <a:ext uri="{FF2B5EF4-FFF2-40B4-BE49-F238E27FC236}">
                <a16:creationId xmlns:a16="http://schemas.microsoft.com/office/drawing/2014/main" id="{1825D399-3AC7-08EE-23B4-4B13D5502AB0}"/>
              </a:ext>
              <a:ext uri="{C183D7F6-B498-43B3-948B-1728B52AA6E4}">
                <adec:decorative xmlns:adec="http://schemas.microsoft.com/office/drawing/2017/decorative" val="1"/>
              </a:ext>
            </a:extLst>
          </p:cNvPr>
          <p:cNvSpPr/>
          <p:nvPr/>
        </p:nvSpPr>
        <p:spPr bwMode="auto">
          <a:xfrm>
            <a:off x="1779169" y="4820438"/>
            <a:ext cx="1190911" cy="1733109"/>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7254C50-CC41-C1B2-E26C-CAB1C00BD213}"/>
              </a:ext>
            </a:extLst>
          </p:cNvPr>
          <p:cNvSpPr txBox="1"/>
          <p:nvPr/>
        </p:nvSpPr>
        <p:spPr>
          <a:xfrm>
            <a:off x="6342296" y="359560"/>
            <a:ext cx="1933543" cy="246221"/>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Whisper in Azure OpenAI Service</a:t>
            </a:r>
          </a:p>
        </p:txBody>
      </p:sp>
      <p:sp>
        <p:nvSpPr>
          <p:cNvPr id="13" name="TextBox 12">
            <a:extLst>
              <a:ext uri="{FF2B5EF4-FFF2-40B4-BE49-F238E27FC236}">
                <a16:creationId xmlns:a16="http://schemas.microsoft.com/office/drawing/2014/main" id="{37BD32B9-EB71-EBBE-5756-E69207383D36}"/>
              </a:ext>
            </a:extLst>
          </p:cNvPr>
          <p:cNvSpPr txBox="1"/>
          <p:nvPr/>
        </p:nvSpPr>
        <p:spPr>
          <a:xfrm>
            <a:off x="6984222" y="184130"/>
            <a:ext cx="1239442" cy="184666"/>
          </a:xfrm>
          <a:prstGeom prst="rect">
            <a:avLst/>
          </a:prstGeom>
          <a:solidFill>
            <a:sysClr val="window" lastClr="FFFFFF"/>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black"/>
                </a:solidFill>
                <a:effectLst/>
                <a:uLnTx/>
                <a:uFillTx/>
                <a:latin typeface="Calibri" panose="020F0502020204030204"/>
                <a:ea typeface="+mn-ea"/>
                <a:cs typeface="+mn-cs"/>
              </a:rPr>
              <a:t>Whisper in Azure OpenAI Service</a:t>
            </a:r>
          </a:p>
        </p:txBody>
      </p:sp>
    </p:spTree>
    <p:extLst>
      <p:ext uri="{BB962C8B-B14F-4D97-AF65-F5344CB8AC3E}">
        <p14:creationId xmlns:p14="http://schemas.microsoft.com/office/powerpoint/2010/main" val="264712534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2E4F94-8BE8-6C1B-C1F5-4D0C7305F8D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2692" y="4883447"/>
            <a:ext cx="4260795" cy="1719331"/>
          </a:xfrm>
          <a:prstGeom prst="rect">
            <a:avLst/>
          </a:prstGeom>
        </p:spPr>
      </p:pic>
      <p:sp>
        <p:nvSpPr>
          <p:cNvPr id="2" name="Title 1">
            <a:extLst>
              <a:ext uri="{FF2B5EF4-FFF2-40B4-BE49-F238E27FC236}">
                <a16:creationId xmlns:a16="http://schemas.microsoft.com/office/drawing/2014/main" id="{6C48DE53-7DCF-A2DA-3A06-FF8858CED05F}"/>
              </a:ext>
            </a:extLst>
          </p:cNvPr>
          <p:cNvSpPr>
            <a:spLocks noGrp="1"/>
          </p:cNvSpPr>
          <p:nvPr>
            <p:ph type="title"/>
          </p:nvPr>
        </p:nvSpPr>
        <p:spPr>
          <a:xfrm>
            <a:off x="584201" y="906705"/>
            <a:ext cx="3650573" cy="1279283"/>
          </a:xfrm>
        </p:spPr>
        <p:txBody>
          <a:bodyPr vert="horz" lIns="91440" tIns="45720" rIns="91440" bIns="45720" rtlCol="0" anchor="b">
            <a:normAutofit/>
          </a:bodyPr>
          <a:lstStyle/>
          <a:p>
            <a:pPr algn="l"/>
            <a:r>
              <a:rPr lang="en-US" sz="3800" kern="1200" dirty="0">
                <a:solidFill>
                  <a:schemeClr val="tx1"/>
                </a:solidFill>
                <a:cs typeface="Segoe UI" panose="020B0502040204020203" pitchFamily="34" charset="0"/>
              </a:rPr>
              <a:t>Batch Speech-to-Text Try-out</a:t>
            </a:r>
          </a:p>
        </p:txBody>
      </p:sp>
      <p:sp>
        <p:nvSpPr>
          <p:cNvPr id="4" name="Text Placeholder 3">
            <a:extLst>
              <a:ext uri="{FF2B5EF4-FFF2-40B4-BE49-F238E27FC236}">
                <a16:creationId xmlns:a16="http://schemas.microsoft.com/office/drawing/2014/main" id="{F19689DD-F58A-DB82-C4FA-571D673565A4}"/>
              </a:ext>
            </a:extLst>
          </p:cNvPr>
          <p:cNvSpPr>
            <a:spLocks noGrp="1"/>
          </p:cNvSpPr>
          <p:nvPr>
            <p:ph type="body" sz="quarter" idx="11"/>
          </p:nvPr>
        </p:nvSpPr>
        <p:spPr>
          <a:xfrm>
            <a:off x="584201" y="2386013"/>
            <a:ext cx="5195093" cy="2615360"/>
          </a:xfrm>
        </p:spPr>
        <p:txBody>
          <a:bodyPr/>
          <a:lstStyle/>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Evaluate the Whisper Model side-by-side with another Azure AI Speech model</a:t>
            </a: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See difference in transcription highlighted</a:t>
            </a: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Limited free trial without an Azure resource or signing into Speech Studio (batches of 5 files, up to 1min of audio per file)</a:t>
            </a:r>
          </a:p>
          <a:p>
            <a:endParaRPr lang="en-US" dirty="0"/>
          </a:p>
        </p:txBody>
      </p:sp>
      <p:grpSp>
        <p:nvGrpSpPr>
          <p:cNvPr id="20" name="Group 19">
            <a:extLst>
              <a:ext uri="{FF2B5EF4-FFF2-40B4-BE49-F238E27FC236}">
                <a16:creationId xmlns:a16="http://schemas.microsoft.com/office/drawing/2014/main" id="{C82EB3C6-9D08-D09B-EA11-0FA6F2984D50}"/>
              </a:ext>
              <a:ext uri="{C183D7F6-B498-43B3-948B-1728B52AA6E4}">
                <adec:decorative xmlns:adec="http://schemas.microsoft.com/office/drawing/2017/decorative" val="1"/>
              </a:ext>
            </a:extLst>
          </p:cNvPr>
          <p:cNvGrpSpPr/>
          <p:nvPr/>
        </p:nvGrpSpPr>
        <p:grpSpPr>
          <a:xfrm>
            <a:off x="6031337" y="1336"/>
            <a:ext cx="6007742" cy="6858000"/>
            <a:chOff x="6184258" y="0"/>
            <a:chExt cx="6007742" cy="6858000"/>
          </a:xfrm>
        </p:grpSpPr>
        <p:pic>
          <p:nvPicPr>
            <p:cNvPr id="16" name="Picture 15">
              <a:extLst>
                <a:ext uri="{FF2B5EF4-FFF2-40B4-BE49-F238E27FC236}">
                  <a16:creationId xmlns:a16="http://schemas.microsoft.com/office/drawing/2014/main" id="{341B7A64-0A35-6B3B-F288-1C30864B43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184258" y="0"/>
              <a:ext cx="6007742" cy="6858000"/>
            </a:xfrm>
            <a:prstGeom prst="rect">
              <a:avLst/>
            </a:prstGeom>
          </p:spPr>
        </p:pic>
        <p:sp>
          <p:nvSpPr>
            <p:cNvPr id="17" name="Rectangle 16">
              <a:extLst>
                <a:ext uri="{FF2B5EF4-FFF2-40B4-BE49-F238E27FC236}">
                  <a16:creationId xmlns:a16="http://schemas.microsoft.com/office/drawing/2014/main" id="{B3D6A55E-FC51-C024-02E2-57306CBF661D}"/>
                </a:ext>
              </a:extLst>
            </p:cNvPr>
            <p:cNvSpPr/>
            <p:nvPr/>
          </p:nvSpPr>
          <p:spPr bwMode="auto">
            <a:xfrm>
              <a:off x="7849157" y="1421658"/>
              <a:ext cx="1421659" cy="3337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4DF1D9C-C272-54A6-FF74-C348C30ED99C}"/>
                </a:ext>
              </a:extLst>
            </p:cNvPr>
            <p:cNvSpPr/>
            <p:nvPr/>
          </p:nvSpPr>
          <p:spPr bwMode="auto">
            <a:xfrm>
              <a:off x="9296400" y="1421658"/>
              <a:ext cx="1421659" cy="3337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 name="Oval 7">
            <a:extLst>
              <a:ext uri="{FF2B5EF4-FFF2-40B4-BE49-F238E27FC236}">
                <a16:creationId xmlns:a16="http://schemas.microsoft.com/office/drawing/2014/main" id="{60B39EA2-51F6-50AD-CC23-44ED06D7CEC3}"/>
              </a:ext>
              <a:ext uri="{C183D7F6-B498-43B3-948B-1728B52AA6E4}">
                <adec:decorative xmlns:adec="http://schemas.microsoft.com/office/drawing/2017/decorative" val="1"/>
              </a:ext>
            </a:extLst>
          </p:cNvPr>
          <p:cNvSpPr/>
          <p:nvPr/>
        </p:nvSpPr>
        <p:spPr bwMode="auto">
          <a:xfrm>
            <a:off x="2776690" y="5005166"/>
            <a:ext cx="1190911" cy="1733109"/>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30817407"/>
      </p:ext>
    </p:extLst>
  </p:cSld>
  <p:clrMapOvr>
    <a:overrideClrMapping bg1="dk1" tx1="lt1" bg2="dk2" tx2="lt2" accent1="accent1" accent2="accent2" accent3="accent3" accent4="accent4" accent5="accent5" accent6="accent6" hlink="hlink" folHlink="folHlink"/>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EC390FD-1161-09F4-2908-CB54A46D4EA1}"/>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10125" y="1175759"/>
            <a:ext cx="8575652" cy="450648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ED77D03-493A-4545-44BE-9E4D06F2A6C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0565" y="4646715"/>
            <a:ext cx="4725455" cy="1906832"/>
          </a:xfrm>
          <a:prstGeom prst="rect">
            <a:avLst/>
          </a:prstGeom>
        </p:spPr>
      </p:pic>
      <p:sp>
        <p:nvSpPr>
          <p:cNvPr id="2" name="Title 1">
            <a:extLst>
              <a:ext uri="{FF2B5EF4-FFF2-40B4-BE49-F238E27FC236}">
                <a16:creationId xmlns:a16="http://schemas.microsoft.com/office/drawing/2014/main" id="{6C48DE53-7DCF-A2DA-3A06-FF8858CED05F}"/>
              </a:ext>
            </a:extLst>
          </p:cNvPr>
          <p:cNvSpPr>
            <a:spLocks noGrp="1"/>
          </p:cNvSpPr>
          <p:nvPr>
            <p:ph type="title"/>
          </p:nvPr>
        </p:nvSpPr>
        <p:spPr>
          <a:xfrm>
            <a:off x="584201" y="906705"/>
            <a:ext cx="3650573" cy="1222133"/>
          </a:xfrm>
        </p:spPr>
        <p:txBody>
          <a:bodyPr vert="horz" lIns="91440" tIns="45720" rIns="91440" bIns="45720" rtlCol="0" anchor="b">
            <a:normAutofit fontScale="90000"/>
          </a:bodyPr>
          <a:lstStyle/>
          <a:p>
            <a:pPr algn="l"/>
            <a:r>
              <a:rPr lang="en-US" sz="3800" kern="1200" dirty="0">
                <a:solidFill>
                  <a:schemeClr val="tx1"/>
                </a:solidFill>
                <a:cs typeface="Segoe UI" panose="020B0502040204020203" pitchFamily="34" charset="0"/>
              </a:rPr>
              <a:t>Deeper Evaluation in Custom Speech</a:t>
            </a:r>
          </a:p>
        </p:txBody>
      </p:sp>
      <p:sp>
        <p:nvSpPr>
          <p:cNvPr id="3" name="Text Placeholder 2">
            <a:extLst>
              <a:ext uri="{FF2B5EF4-FFF2-40B4-BE49-F238E27FC236}">
                <a16:creationId xmlns:a16="http://schemas.microsoft.com/office/drawing/2014/main" id="{56999C34-CBC7-9EA5-AB89-EBF29B5C3247}"/>
              </a:ext>
            </a:extLst>
          </p:cNvPr>
          <p:cNvSpPr>
            <a:spLocks noGrp="1"/>
          </p:cNvSpPr>
          <p:nvPr>
            <p:ph type="body" sz="quarter" idx="11"/>
          </p:nvPr>
        </p:nvSpPr>
        <p:spPr>
          <a:xfrm>
            <a:off x="584201" y="2650331"/>
            <a:ext cx="4008928" cy="2351042"/>
          </a:xfrm>
        </p:spPr>
        <p:txBody>
          <a:bodyPr/>
          <a:lstStyle/>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Evaluate the Whisper Model and other Azure AI Speech models in depth with transcribed data</a:t>
            </a: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See errors highlighted and analyze error rates </a:t>
            </a:r>
          </a:p>
        </p:txBody>
      </p:sp>
      <p:sp>
        <p:nvSpPr>
          <p:cNvPr id="8" name="Oval 7">
            <a:extLst>
              <a:ext uri="{FF2B5EF4-FFF2-40B4-BE49-F238E27FC236}">
                <a16:creationId xmlns:a16="http://schemas.microsoft.com/office/drawing/2014/main" id="{6ECE0154-4DE8-26DF-CDDC-50E4158369C4}"/>
              </a:ext>
              <a:ext uri="{C183D7F6-B498-43B3-948B-1728B52AA6E4}">
                <adec:decorative xmlns:adec="http://schemas.microsoft.com/office/drawing/2017/decorative" val="1"/>
              </a:ext>
            </a:extLst>
          </p:cNvPr>
          <p:cNvSpPr/>
          <p:nvPr/>
        </p:nvSpPr>
        <p:spPr bwMode="auto">
          <a:xfrm>
            <a:off x="3848113" y="4820438"/>
            <a:ext cx="1190911" cy="1733109"/>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55351985"/>
      </p:ext>
    </p:extLst>
  </p:cSld>
  <p:clrMapOvr>
    <a:overrideClrMapping bg1="dk1" tx1="lt1" bg2="dk2" tx2="lt2" accent1="accent1" accent2="accent2" accent3="accent3" accent4="accent4" accent5="accent5" accent6="accent6" hlink="hlink" folHlink="folHlink"/>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DF155C92-7EFD-F422-4081-8D55466B04AD}"/>
              </a:ext>
              <a:ext uri="{C183D7F6-B498-43B3-948B-1728B52AA6E4}">
                <adec:decorative xmlns:adec="http://schemas.microsoft.com/office/drawing/2017/decorative" val="1"/>
              </a:ext>
            </a:extLst>
          </p:cNvPr>
          <p:cNvSpPr/>
          <p:nvPr/>
        </p:nvSpPr>
        <p:spPr bwMode="auto">
          <a:xfrm rot="5400000">
            <a:off x="2668588" y="-2082801"/>
            <a:ext cx="6272212" cy="11609389"/>
          </a:xfrm>
          <a:custGeom>
            <a:avLst/>
            <a:gdLst>
              <a:gd name="connsiteX0" fmla="*/ 0 w 5324568"/>
              <a:gd name="connsiteY0" fmla="*/ 11609386 h 11609386"/>
              <a:gd name="connsiteX1" fmla="*/ 0 w 5324568"/>
              <a:gd name="connsiteY1" fmla="*/ 255766 h 11609386"/>
              <a:gd name="connsiteX2" fmla="*/ 255766 w 5324568"/>
              <a:gd name="connsiteY2" fmla="*/ 0 h 11609386"/>
              <a:gd name="connsiteX3" fmla="*/ 5324568 w 5324568"/>
              <a:gd name="connsiteY3" fmla="*/ 0 h 11609386"/>
              <a:gd name="connsiteX4" fmla="*/ 5324568 w 5324568"/>
              <a:gd name="connsiteY4" fmla="*/ 11609386 h 1160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568" h="11609386">
                <a:moveTo>
                  <a:pt x="0" y="11609386"/>
                </a:moveTo>
                <a:lnTo>
                  <a:pt x="0" y="255766"/>
                </a:lnTo>
                <a:cubicBezTo>
                  <a:pt x="0" y="114510"/>
                  <a:pt x="114510" y="0"/>
                  <a:pt x="255766" y="0"/>
                </a:cubicBezTo>
                <a:lnTo>
                  <a:pt x="5324568" y="0"/>
                </a:lnTo>
                <a:lnTo>
                  <a:pt x="5324568" y="11609386"/>
                </a:lnTo>
                <a:close/>
              </a:path>
            </a:pathLst>
          </a:cu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3" name="Freeform: Shape 2">
            <a:extLst>
              <a:ext uri="{FF2B5EF4-FFF2-40B4-BE49-F238E27FC236}">
                <a16:creationId xmlns:a16="http://schemas.microsoft.com/office/drawing/2014/main" id="{28CE4BED-DA82-B790-513D-B725BF217C1B}"/>
              </a:ext>
              <a:ext uri="{C183D7F6-B498-43B3-948B-1728B52AA6E4}">
                <adec:decorative xmlns:adec="http://schemas.microsoft.com/office/drawing/2017/decorative" val="1"/>
              </a:ext>
            </a:extLst>
          </p:cNvPr>
          <p:cNvSpPr>
            <a:spLocks/>
          </p:cNvSpPr>
          <p:nvPr/>
        </p:nvSpPr>
        <p:spPr bwMode="auto">
          <a:xfrm>
            <a:off x="-1" y="769270"/>
            <a:ext cx="11468103" cy="6088730"/>
          </a:xfrm>
          <a:custGeom>
            <a:avLst/>
            <a:gdLst>
              <a:gd name="connsiteX0" fmla="*/ 0 w 11468100"/>
              <a:gd name="connsiteY0" fmla="*/ 0 h 5168808"/>
              <a:gd name="connsiteX1" fmla="*/ 11252336 w 11468100"/>
              <a:gd name="connsiteY1" fmla="*/ 0 h 5168808"/>
              <a:gd name="connsiteX2" fmla="*/ 11468100 w 11468100"/>
              <a:gd name="connsiteY2" fmla="*/ 215764 h 5168808"/>
              <a:gd name="connsiteX3" fmla="*/ 11468100 w 11468100"/>
              <a:gd name="connsiteY3" fmla="*/ 5168808 h 5168808"/>
              <a:gd name="connsiteX4" fmla="*/ 0 w 11468100"/>
              <a:gd name="connsiteY4" fmla="*/ 5168808 h 51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168808">
                <a:moveTo>
                  <a:pt x="0" y="0"/>
                </a:moveTo>
                <a:lnTo>
                  <a:pt x="11252336" y="0"/>
                </a:lnTo>
                <a:cubicBezTo>
                  <a:pt x="11371499" y="0"/>
                  <a:pt x="11468100" y="96601"/>
                  <a:pt x="11468100" y="215764"/>
                </a:cubicBezTo>
                <a:lnTo>
                  <a:pt x="11468100" y="5168808"/>
                </a:lnTo>
                <a:lnTo>
                  <a:pt x="0" y="5168808"/>
                </a:lnTo>
                <a:close/>
              </a:path>
            </a:pathLst>
          </a:custGeom>
          <a:solidFill>
            <a:srgbClr val="FFFFFF"/>
          </a:solidFill>
          <a:ln w="9525" cap="flat" cmpd="sng" algn="ctr">
            <a:noFill/>
            <a:prstDash val="solid"/>
            <a:headEnd type="none" w="med" len="med"/>
            <a:tailEnd type="none" w="med" len="med"/>
          </a:ln>
          <a:effectLst>
            <a:outerShdw blurRad="50800" dist="38100" dir="16200000"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BE079B92-AEB9-161F-D093-C18597E19C43}"/>
              </a:ext>
              <a:ext uri="{C183D7F6-B498-43B3-948B-1728B52AA6E4}">
                <adec:decorative xmlns:adec="http://schemas.microsoft.com/office/drawing/2017/decorative" val="1"/>
              </a:ext>
            </a:extLst>
          </p:cNvPr>
          <p:cNvCxnSpPr>
            <a:cxnSpLocks/>
          </p:cNvCxnSpPr>
          <p:nvPr/>
        </p:nvCxnSpPr>
        <p:spPr>
          <a:xfrm>
            <a:off x="582611" y="2721150"/>
            <a:ext cx="10361307" cy="0"/>
          </a:xfrm>
          <a:prstGeom prst="line">
            <a:avLst/>
          </a:prstGeom>
          <a:noFill/>
          <a:ln w="12700" cap="flat" cmpd="sng" algn="ctr">
            <a:solidFill>
              <a:srgbClr val="FFFFFF">
                <a:lumMod val="85000"/>
              </a:srgbClr>
            </a:solidFill>
            <a:prstDash val="dash"/>
            <a:headEnd type="none" w="lg" len="med"/>
            <a:tailEnd type="none" w="lg" len="med"/>
          </a:ln>
          <a:effectLst/>
        </p:spPr>
      </p:cxnSp>
      <p:cxnSp>
        <p:nvCxnSpPr>
          <p:cNvPr id="5" name="Straight Connector 4">
            <a:extLst>
              <a:ext uri="{FF2B5EF4-FFF2-40B4-BE49-F238E27FC236}">
                <a16:creationId xmlns:a16="http://schemas.microsoft.com/office/drawing/2014/main" id="{B96E960A-FB0D-C9D2-DEE8-80A5D5A51D5B}"/>
              </a:ext>
              <a:ext uri="{C183D7F6-B498-43B3-948B-1728B52AA6E4}">
                <adec:decorative xmlns:adec="http://schemas.microsoft.com/office/drawing/2017/decorative" val="1"/>
              </a:ext>
            </a:extLst>
          </p:cNvPr>
          <p:cNvCxnSpPr>
            <a:cxnSpLocks/>
          </p:cNvCxnSpPr>
          <p:nvPr/>
        </p:nvCxnSpPr>
        <p:spPr>
          <a:xfrm>
            <a:off x="582611" y="4244171"/>
            <a:ext cx="10361307" cy="0"/>
          </a:xfrm>
          <a:prstGeom prst="line">
            <a:avLst/>
          </a:prstGeom>
          <a:noFill/>
          <a:ln w="12700" cap="flat" cmpd="sng" algn="ctr">
            <a:solidFill>
              <a:srgbClr val="FFFFFF">
                <a:lumMod val="85000"/>
              </a:srgbClr>
            </a:solidFill>
            <a:prstDash val="dash"/>
            <a:headEnd type="none" w="lg" len="med"/>
            <a:tailEnd type="none" w="lg" len="med"/>
          </a:ln>
          <a:effectLst/>
        </p:spPr>
      </p:cxnSp>
      <p:sp>
        <p:nvSpPr>
          <p:cNvPr id="6" name="Title 65">
            <a:extLst>
              <a:ext uri="{FF2B5EF4-FFF2-40B4-BE49-F238E27FC236}">
                <a16:creationId xmlns:a16="http://schemas.microsoft.com/office/drawing/2014/main" id="{C5E59663-F965-112B-12DD-70A37EA68C42}"/>
              </a:ext>
            </a:extLst>
          </p:cNvPr>
          <p:cNvSpPr txBox="1">
            <a:spLocks/>
          </p:cNvSpPr>
          <p:nvPr/>
        </p:nvSpPr>
        <p:spPr>
          <a:xfrm>
            <a:off x="582611" y="0"/>
            <a:ext cx="1101852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6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Resources</a:t>
            </a:r>
          </a:p>
        </p:txBody>
      </p:sp>
      <p:sp>
        <p:nvSpPr>
          <p:cNvPr id="7" name="TextBox 6">
            <a:extLst>
              <a:ext uri="{FF2B5EF4-FFF2-40B4-BE49-F238E27FC236}">
                <a16:creationId xmlns:a16="http://schemas.microsoft.com/office/drawing/2014/main" id="{F2ABC65F-E45E-0200-DCBF-F65AB75755F3}"/>
              </a:ext>
            </a:extLst>
          </p:cNvPr>
          <p:cNvSpPr txBox="1"/>
          <p:nvPr/>
        </p:nvSpPr>
        <p:spPr>
          <a:xfrm>
            <a:off x="582611" y="1607554"/>
            <a:ext cx="6950364" cy="738664"/>
          </a:xfrm>
          <a:prstGeom prst="rect">
            <a:avLst/>
          </a:prstGeom>
          <a:noFill/>
        </p:spPr>
        <p:txBody>
          <a:bodyPr wrap="square" lIns="0" tIns="0" rIns="0" bIns="0">
            <a:spAutoFit/>
          </a:bodyPr>
          <a:lstStyle/>
          <a:p>
            <a:pPr>
              <a:defRPr/>
            </a:pPr>
            <a:r>
              <a:rPr lang="en-US" sz="2400">
                <a:solidFill>
                  <a:srgbClr val="000000"/>
                </a:solidFill>
                <a:latin typeface="Segoe UI Variable Display"/>
              </a:rPr>
              <a:t>Bookmark the What’s New Page:</a:t>
            </a:r>
          </a:p>
          <a:p>
            <a:pPr>
              <a:defRPr/>
            </a:pPr>
            <a:r>
              <a:rPr lang="en-US" sz="2400">
                <a:solidFill>
                  <a:srgbClr val="8661C5"/>
                </a:solidFill>
                <a:latin typeface="Segoe UI Variable Display"/>
                <a:hlinkClick r:id="rId2">
                  <a:extLst>
                    <a:ext uri="{A12FA001-AC4F-418D-AE19-62706E023703}">
                      <ahyp:hlinkClr xmlns:ahyp="http://schemas.microsoft.com/office/drawing/2018/hyperlinkcolor" val="tx"/>
                    </a:ext>
                  </a:extLst>
                </a:hlinkClick>
              </a:rPr>
              <a:t>aka.ms/AOAI-Newsfeed</a:t>
            </a:r>
            <a:endParaRPr lang="en-US" sz="2400">
              <a:solidFill>
                <a:srgbClr val="8661C5"/>
              </a:solidFill>
              <a:latin typeface="Segoe UI Variable Display"/>
            </a:endParaRPr>
          </a:p>
        </p:txBody>
      </p:sp>
      <p:pic>
        <p:nvPicPr>
          <p:cNvPr id="8" name="Picture 7" descr="QR code to scan bookmark the what's page">
            <a:extLst>
              <a:ext uri="{FF2B5EF4-FFF2-40B4-BE49-F238E27FC236}">
                <a16:creationId xmlns:a16="http://schemas.microsoft.com/office/drawing/2014/main" id="{861A42C0-2424-02A5-A934-204882662B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21364" y="1492776"/>
            <a:ext cx="968220" cy="968220"/>
          </a:xfrm>
          <a:prstGeom prst="rect">
            <a:avLst/>
          </a:prstGeom>
        </p:spPr>
      </p:pic>
      <p:sp>
        <p:nvSpPr>
          <p:cNvPr id="9" name="TextBox 8">
            <a:extLst>
              <a:ext uri="{FF2B5EF4-FFF2-40B4-BE49-F238E27FC236}">
                <a16:creationId xmlns:a16="http://schemas.microsoft.com/office/drawing/2014/main" id="{5A4DFFEA-0B2F-2321-CE71-AB60FB999830}"/>
              </a:ext>
            </a:extLst>
          </p:cNvPr>
          <p:cNvSpPr txBox="1"/>
          <p:nvPr/>
        </p:nvSpPr>
        <p:spPr>
          <a:xfrm>
            <a:off x="582611" y="3113328"/>
            <a:ext cx="6950364" cy="738664"/>
          </a:xfrm>
          <a:prstGeom prst="rect">
            <a:avLst/>
          </a:prstGeom>
          <a:noFill/>
        </p:spPr>
        <p:txBody>
          <a:bodyPr wrap="square" lIns="0" tIns="0" rIns="0" bIns="0">
            <a:spAutoFit/>
          </a:bodyPr>
          <a:lstStyle/>
          <a:p>
            <a:pPr>
              <a:defRPr/>
            </a:pPr>
            <a:r>
              <a:rPr lang="en-US" sz="2400">
                <a:solidFill>
                  <a:srgbClr val="000000"/>
                </a:solidFill>
                <a:latin typeface="Segoe UI Variable Display"/>
              </a:rPr>
              <a:t>Read thought leadership </a:t>
            </a:r>
          </a:p>
          <a:p>
            <a:pPr>
              <a:defRPr/>
            </a:pPr>
            <a:r>
              <a:rPr lang="en-US" sz="2400">
                <a:solidFill>
                  <a:srgbClr val="8661C5"/>
                </a:solidFill>
                <a:latin typeface="Segoe UI Variable Display"/>
                <a:hlinkClick r:id="rId4">
                  <a:extLst>
                    <a:ext uri="{A12FA001-AC4F-418D-AE19-62706E023703}">
                      <ahyp:hlinkClr xmlns:ahyp="http://schemas.microsoft.com/office/drawing/2018/hyperlinkcolor" val="tx"/>
                    </a:ext>
                  </a:extLst>
                </a:hlinkClick>
              </a:rPr>
              <a:t>aka.ms/AI-Blog</a:t>
            </a:r>
            <a:endParaRPr lang="en-US" sz="2400">
              <a:solidFill>
                <a:srgbClr val="8661C5"/>
              </a:solidFill>
              <a:latin typeface="Segoe UI Variable Display"/>
            </a:endParaRPr>
          </a:p>
        </p:txBody>
      </p:sp>
      <p:pic>
        <p:nvPicPr>
          <p:cNvPr id="10" name="Picture 9" descr="QR code to scan share thought leadership with your prospects">
            <a:extLst>
              <a:ext uri="{FF2B5EF4-FFF2-40B4-BE49-F238E27FC236}">
                <a16:creationId xmlns:a16="http://schemas.microsoft.com/office/drawing/2014/main" id="{1EBE51B6-215C-B992-E9E5-A40A1724CE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04118" y="2981304"/>
            <a:ext cx="1002713" cy="1002713"/>
          </a:xfrm>
          <a:prstGeom prst="rect">
            <a:avLst/>
          </a:prstGeom>
        </p:spPr>
      </p:pic>
      <p:sp>
        <p:nvSpPr>
          <p:cNvPr id="11" name="TextBox 10">
            <a:extLst>
              <a:ext uri="{FF2B5EF4-FFF2-40B4-BE49-F238E27FC236}">
                <a16:creationId xmlns:a16="http://schemas.microsoft.com/office/drawing/2014/main" id="{DCBA28C5-9FC7-0FBB-EB33-D0E4621BBF5E}"/>
              </a:ext>
            </a:extLst>
          </p:cNvPr>
          <p:cNvSpPr txBox="1"/>
          <p:nvPr/>
        </p:nvSpPr>
        <p:spPr>
          <a:xfrm>
            <a:off x="582611" y="4636349"/>
            <a:ext cx="6950364" cy="738664"/>
          </a:xfrm>
          <a:prstGeom prst="rect">
            <a:avLst/>
          </a:prstGeom>
          <a:noFill/>
        </p:spPr>
        <p:txBody>
          <a:bodyPr wrap="square" lIns="0" tIns="0" rIns="0" bIns="0">
            <a:spAutoFit/>
          </a:bodyPr>
          <a:lstStyle/>
          <a:p>
            <a:pPr>
              <a:defRPr/>
            </a:pPr>
            <a:r>
              <a:rPr lang="en-US" sz="2400">
                <a:solidFill>
                  <a:srgbClr val="000000"/>
                </a:solidFill>
                <a:latin typeface="Segoe UI Variable Display"/>
              </a:rPr>
              <a:t>Check out the latest customer stories: </a:t>
            </a:r>
          </a:p>
          <a:p>
            <a:pPr>
              <a:defRPr/>
            </a:pPr>
            <a:r>
              <a:rPr lang="en-US" sz="2400">
                <a:solidFill>
                  <a:srgbClr val="8661C5"/>
                </a:solidFill>
                <a:latin typeface="Segoe UI Variable Display"/>
                <a:hlinkClick r:id="rId6">
                  <a:extLst>
                    <a:ext uri="{A12FA001-AC4F-418D-AE19-62706E023703}">
                      <ahyp:hlinkClr xmlns:ahyp="http://schemas.microsoft.com/office/drawing/2018/hyperlinkcolor" val="tx"/>
                    </a:ext>
                  </a:extLst>
                </a:hlinkClick>
              </a:rPr>
              <a:t>aka.ms/</a:t>
            </a:r>
            <a:r>
              <a:rPr lang="en-US" sz="2400" err="1">
                <a:solidFill>
                  <a:srgbClr val="8661C5"/>
                </a:solidFill>
                <a:latin typeface="Segoe UI Variable Display"/>
                <a:hlinkClick r:id="rId6">
                  <a:extLst>
                    <a:ext uri="{A12FA001-AC4F-418D-AE19-62706E023703}">
                      <ahyp:hlinkClr xmlns:ahyp="http://schemas.microsoft.com/office/drawing/2018/hyperlinkcolor" val="tx"/>
                    </a:ext>
                  </a:extLst>
                </a:hlinkClick>
              </a:rPr>
              <a:t>AOAIstories</a:t>
            </a:r>
            <a:endParaRPr lang="en-US" sz="2400">
              <a:solidFill>
                <a:srgbClr val="8661C5"/>
              </a:solidFill>
              <a:latin typeface="Segoe UI Variable Display"/>
            </a:endParaRPr>
          </a:p>
        </p:txBody>
      </p:sp>
      <p:pic>
        <p:nvPicPr>
          <p:cNvPr id="12" name="Picture 11" descr="QR code to scan check out the latest customer stories">
            <a:extLst>
              <a:ext uri="{FF2B5EF4-FFF2-40B4-BE49-F238E27FC236}">
                <a16:creationId xmlns:a16="http://schemas.microsoft.com/office/drawing/2014/main" id="{9E62EEF4-3AD1-3FEA-ED32-E7C7E0B4564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04118" y="4504325"/>
            <a:ext cx="1002713" cy="1002713"/>
          </a:xfrm>
          <a:prstGeom prst="rect">
            <a:avLst/>
          </a:prstGeom>
        </p:spPr>
      </p:pic>
    </p:spTree>
    <p:extLst>
      <p:ext uri="{BB962C8B-B14F-4D97-AF65-F5344CB8AC3E}">
        <p14:creationId xmlns:p14="http://schemas.microsoft.com/office/powerpoint/2010/main" val="209370672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F7418C-5C6A-8A65-906C-6E0C259B550E}"/>
              </a:ext>
            </a:extLst>
          </p:cNvPr>
          <p:cNvSpPr>
            <a:spLocks noGrp="1"/>
          </p:cNvSpPr>
          <p:nvPr>
            <p:ph type="title" idx="4294967295"/>
          </p:nvPr>
        </p:nvSpPr>
        <p:spPr>
          <a:xfrm>
            <a:off x="1054173" y="2609211"/>
            <a:ext cx="6635456" cy="13694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chemeClr val="bg1"/>
                </a:solidFill>
                <a:effectLst/>
                <a:uLnTx/>
                <a:uFillTx/>
                <a:latin typeface="Segoe UI Variable Display Semibold" pitchFamily="2" charset="0"/>
                <a:ea typeface="+mn-ea"/>
                <a:cs typeface="Segoe UI" panose="020B0502040204020203" pitchFamily="34" charset="0"/>
              </a:rPr>
              <a:t>Thank you</a:t>
            </a:r>
          </a:p>
        </p:txBody>
      </p:sp>
    </p:spTree>
    <p:extLst>
      <p:ext uri="{BB962C8B-B14F-4D97-AF65-F5344CB8AC3E}">
        <p14:creationId xmlns:p14="http://schemas.microsoft.com/office/powerpoint/2010/main" val="66733735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80826-AA89-1648-9469-5BF474A5231B}"/>
              </a:ext>
            </a:extLst>
          </p:cNvPr>
          <p:cNvSpPr txBox="1">
            <a:spLocks/>
          </p:cNvSpPr>
          <p:nvPr/>
        </p:nvSpPr>
        <p:spPr>
          <a:xfrm>
            <a:off x="588264" y="956353"/>
            <a:ext cx="4127692" cy="49244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rgbClr val="C5B4E3"/>
                    </a:gs>
                    <a:gs pos="100000">
                      <a:srgbClr val="FFA38B"/>
                    </a:gs>
                  </a:gsLst>
                  <a:lin ang="0" scaled="0"/>
                </a:gradFill>
                <a:effectLst/>
                <a:uLnTx/>
                <a:uFillTx/>
                <a:latin typeface="Segoe UI Semibold"/>
                <a:ea typeface="+mn-ea"/>
                <a:cs typeface="Segoe UI" pitchFamily="34" charset="0"/>
              </a:rPr>
              <a:t>AI ready Database</a:t>
            </a:r>
          </a:p>
        </p:txBody>
      </p:sp>
      <p:sp>
        <p:nvSpPr>
          <p:cNvPr id="3" name="Content Placeholder 6">
            <a:extLst>
              <a:ext uri="{FF2B5EF4-FFF2-40B4-BE49-F238E27FC236}">
                <a16:creationId xmlns:a16="http://schemas.microsoft.com/office/drawing/2014/main" id="{CEA52E95-0E08-F49A-DC79-E5CA8318D386}"/>
              </a:ext>
            </a:extLst>
          </p:cNvPr>
          <p:cNvSpPr txBox="1">
            <a:spLocks/>
          </p:cNvSpPr>
          <p:nvPr/>
        </p:nvSpPr>
        <p:spPr>
          <a:xfrm>
            <a:off x="588263" y="1772823"/>
            <a:ext cx="6306249" cy="404726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Built for </a:t>
            </a:r>
            <a:r>
              <a:rPr kumimoji="0" lang="en-US" sz="2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semi-structured data</a:t>
            </a:r>
            <a:endParaRPr kumimoji="0" lang="en-US" sz="18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Built-in </a:t>
            </a:r>
            <a:r>
              <a:rPr kumimoji="0" lang="en-US" sz="24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vector search</a:t>
            </a:r>
          </a:p>
          <a:p>
            <a:pPr marL="228600" marR="0" lvl="1" indent="-228600" algn="l" defTabSz="932742" rtl="0" eaLnBrk="1" fontAlgn="auto" latinLnBrk="0" hangingPunct="1">
              <a:lnSpc>
                <a:spcPct val="100000"/>
              </a:lnSpc>
              <a:spcBef>
                <a:spcPts val="0"/>
              </a:spcBef>
              <a:spcAft>
                <a:spcPts val="60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Native support for MongoDB </a:t>
            </a:r>
            <a:r>
              <a:rPr kumimoji="0" lang="en-US" sz="1800" b="0" i="0" u="none" strike="noStrike" kern="1200" cap="none" spc="0" normalizeH="0" baseline="0" noProof="0" dirty="0" err="1">
                <a:ln>
                  <a:noFill/>
                </a:ln>
                <a:solidFill>
                  <a:srgbClr val="FFFFFF"/>
                </a:solidFill>
                <a:effectLst/>
                <a:uLnTx/>
                <a:uFillTx/>
                <a:latin typeface="Segoe UI"/>
                <a:ea typeface="+mn-ea"/>
                <a:cs typeface="+mn-cs"/>
              </a:rPr>
              <a:t>vCore</a:t>
            </a:r>
            <a:r>
              <a:rPr kumimoji="0" lang="en-US" sz="1800" b="0" i="0" u="none" strike="noStrike" kern="1200" cap="none" spc="0" normalizeH="0" baseline="0" noProof="0" dirty="0">
                <a:ln>
                  <a:noFill/>
                </a:ln>
                <a:solidFill>
                  <a:srgbClr val="FFFFFF"/>
                </a:solidFill>
                <a:effectLst/>
                <a:uLnTx/>
                <a:uFillTx/>
                <a:latin typeface="Segoe UI"/>
                <a:ea typeface="+mn-ea"/>
                <a:cs typeface="+mn-cs"/>
              </a:rPr>
              <a:t> and PostgreSQL APIs</a:t>
            </a:r>
          </a:p>
          <a:p>
            <a:pPr marL="228600" marR="0" lvl="1" indent="-228600" algn="l" defTabSz="932742" rtl="0" eaLnBrk="1" fontAlgn="auto" latinLnBrk="0" hangingPunct="1">
              <a:lnSpc>
                <a:spcPct val="100000"/>
              </a:lnSpc>
              <a:spcBef>
                <a:spcPts val="0"/>
              </a:spcBef>
              <a:spcAft>
                <a:spcPts val="180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Integrated with Azure Cognitive Search for core NoSQL API </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endParaRPr kumimoji="0" lang="en-US" sz="2400" b="1" i="0" u="none" strike="noStrike" kern="1200" cap="none" spc="0" normalizeH="0" baseline="0" noProof="0" dirty="0">
              <a:ln>
                <a:noFill/>
              </a:ln>
              <a:solidFill>
                <a:srgbClr val="C5B4E3"/>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dirty="0">
                <a:ln>
                  <a:noFill/>
                </a:ln>
                <a:solidFill>
                  <a:srgbClr val="C5B4E3"/>
                </a:solidFill>
                <a:effectLst/>
                <a:uLnTx/>
                <a:uFillTx/>
                <a:latin typeface="Segoe UI"/>
                <a:ea typeface="+mn-ea"/>
                <a:cs typeface="Segoe UI" panose="020B0502040204020203" pitchFamily="34" charset="0"/>
              </a:rPr>
              <a:t>Coming soon: </a:t>
            </a: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native vector search for core NoSQL API</a:t>
            </a:r>
          </a:p>
          <a:p>
            <a:pPr marL="228600" marR="0" lvl="1" indent="-228600" algn="l" defTabSz="932742" rtl="0" eaLnBrk="1" fontAlgn="auto" latinLnBrk="0" hangingPunct="1">
              <a:lnSpc>
                <a:spcPct val="100000"/>
              </a:lnSpc>
              <a:spcBef>
                <a:spcPts val="0"/>
              </a:spcBef>
              <a:spcAft>
                <a:spcPts val="600"/>
              </a:spcAft>
              <a:buClrTx/>
              <a:buSzPct val="90000"/>
              <a:buFont typeface="Wingdings" panose="05000000000000000000" pitchFamily="2" charset="2"/>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High performance and elasticity, great for multi-tenant apps</a:t>
            </a:r>
          </a:p>
        </p:txBody>
      </p:sp>
      <p:pic>
        <p:nvPicPr>
          <p:cNvPr id="4" name="Picture 3">
            <a:extLst>
              <a:ext uri="{FF2B5EF4-FFF2-40B4-BE49-F238E27FC236}">
                <a16:creationId xmlns:a16="http://schemas.microsoft.com/office/drawing/2014/main" id="{50A88740-6023-2295-1404-40FF1D3BB3A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94512" y="585788"/>
            <a:ext cx="5270078" cy="5528848"/>
          </a:xfrm>
          <a:prstGeom prst="rect">
            <a:avLst/>
          </a:prstGeom>
        </p:spPr>
      </p:pic>
    </p:spTree>
    <p:extLst>
      <p:ext uri="{BB962C8B-B14F-4D97-AF65-F5344CB8AC3E}">
        <p14:creationId xmlns:p14="http://schemas.microsoft.com/office/powerpoint/2010/main" val="125283227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A73D4D-E193-081F-E532-E60D62B06AD6}"/>
              </a:ext>
            </a:extLst>
          </p:cNvPr>
          <p:cNvSpPr>
            <a:spLocks noGrp="1"/>
          </p:cNvSpPr>
          <p:nvPr>
            <p:ph type="body" sz="quarter" idx="11"/>
          </p:nvPr>
        </p:nvSpPr>
        <p:spPr/>
        <p:txBody>
          <a:bodyPr/>
          <a:lstStyle/>
          <a:p>
            <a:endParaRPr lang="en-US" dirty="0"/>
          </a:p>
          <a:p>
            <a:r>
              <a:rPr lang="en-US" sz="4400" spc="0" dirty="0">
                <a:ln>
                  <a:noFill/>
                </a:ln>
                <a:solidFill>
                  <a:schemeClr val="bg1"/>
                </a:solidFill>
                <a:cs typeface="Aharoni" panose="02010803020104030203" pitchFamily="2" charset="-79"/>
              </a:rPr>
              <a:t>Plugins</a:t>
            </a:r>
            <a:endParaRPr lang="en-US" dirty="0"/>
          </a:p>
        </p:txBody>
      </p:sp>
      <p:sp>
        <p:nvSpPr>
          <p:cNvPr id="3" name="TextBox 2">
            <a:extLst>
              <a:ext uri="{FF2B5EF4-FFF2-40B4-BE49-F238E27FC236}">
                <a16:creationId xmlns:a16="http://schemas.microsoft.com/office/drawing/2014/main" id="{F0063163-695E-343F-890F-F6E868FFAFBF}"/>
              </a:ext>
            </a:extLst>
          </p:cNvPr>
          <p:cNvSpPr txBox="1"/>
          <p:nvPr/>
        </p:nvSpPr>
        <p:spPr>
          <a:xfrm>
            <a:off x="3409632" y="3365430"/>
            <a:ext cx="2686368"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b="1" i="0" u="none" strike="noStrike" kern="120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Private Preview</a:t>
            </a:r>
          </a:p>
        </p:txBody>
      </p:sp>
    </p:spTree>
    <p:extLst>
      <p:ext uri="{BB962C8B-B14F-4D97-AF65-F5344CB8AC3E}">
        <p14:creationId xmlns:p14="http://schemas.microsoft.com/office/powerpoint/2010/main" val="176111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88EF39-AEF7-1C79-93BB-22B5F4AF5C18}"/>
              </a:ext>
            </a:extLst>
          </p:cNvPr>
          <p:cNvSpPr txBox="1"/>
          <p:nvPr/>
        </p:nvSpPr>
        <p:spPr>
          <a:xfrm>
            <a:off x="899886" y="2857673"/>
            <a:ext cx="4267201" cy="1538883"/>
          </a:xfrm>
          <a:prstGeom prst="rect">
            <a:avLst/>
          </a:prstGeom>
          <a:noFill/>
        </p:spPr>
        <p:txBody>
          <a:bodyPr wrap="square" lIns="0" tIns="0" rIns="0" bIns="0" rtlCol="0">
            <a:spAutoFit/>
          </a:bodyPr>
          <a:lstStyle/>
          <a:p>
            <a:pPr algn="l"/>
            <a:r>
              <a:rPr lang="en-US" sz="2000" dirty="0"/>
              <a:t>Please note that as of now, it is still the private preview stage of first party AOAI plugin, customers will soon be able to use their own plugins with Azure OpenAI Service</a:t>
            </a:r>
          </a:p>
        </p:txBody>
      </p:sp>
      <p:sp>
        <p:nvSpPr>
          <p:cNvPr id="4" name="TextBox 3">
            <a:extLst>
              <a:ext uri="{FF2B5EF4-FFF2-40B4-BE49-F238E27FC236}">
                <a16:creationId xmlns:a16="http://schemas.microsoft.com/office/drawing/2014/main" id="{549A654B-58B5-28A5-2196-D10E0EC283F2}"/>
              </a:ext>
            </a:extLst>
          </p:cNvPr>
          <p:cNvSpPr txBox="1"/>
          <p:nvPr/>
        </p:nvSpPr>
        <p:spPr>
          <a:xfrm>
            <a:off x="6513286" y="1648091"/>
            <a:ext cx="5214257" cy="646331"/>
          </a:xfrm>
          <a:prstGeom prst="rect">
            <a:avLst/>
          </a:prstGeom>
          <a:noFill/>
        </p:spPr>
        <p:txBody>
          <a:bodyPr wrap="square">
            <a:spAutoFit/>
          </a:bodyPr>
          <a:lstStyle/>
          <a:p>
            <a:r>
              <a:rPr lang="en-US" dirty="0" err="1">
                <a:hlinkClick r:id="rId2"/>
              </a:rPr>
              <a:t>langchain</a:t>
            </a:r>
            <a:r>
              <a:rPr lang="en-US" dirty="0">
                <a:hlinkClick r:id="rId2"/>
              </a:rPr>
              <a:t> - Use plugins from OpenAI on Azure OpenAI - Stack Overflow</a:t>
            </a:r>
            <a:endParaRPr lang="en-US" dirty="0"/>
          </a:p>
        </p:txBody>
      </p:sp>
      <p:sp>
        <p:nvSpPr>
          <p:cNvPr id="6" name="TextBox 5">
            <a:extLst>
              <a:ext uri="{FF2B5EF4-FFF2-40B4-BE49-F238E27FC236}">
                <a16:creationId xmlns:a16="http://schemas.microsoft.com/office/drawing/2014/main" id="{CBC01FA2-E107-66FC-DB04-1707AF58C979}"/>
              </a:ext>
            </a:extLst>
          </p:cNvPr>
          <p:cNvSpPr txBox="1"/>
          <p:nvPr/>
        </p:nvSpPr>
        <p:spPr>
          <a:xfrm>
            <a:off x="6513286" y="3165450"/>
            <a:ext cx="4778828" cy="923330"/>
          </a:xfrm>
          <a:prstGeom prst="rect">
            <a:avLst/>
          </a:prstGeom>
          <a:noFill/>
        </p:spPr>
        <p:txBody>
          <a:bodyPr wrap="square">
            <a:spAutoFit/>
          </a:bodyPr>
          <a:lstStyle/>
          <a:p>
            <a:r>
              <a:rPr lang="en-US" dirty="0">
                <a:hlinkClick r:id="rId3"/>
              </a:rPr>
              <a:t>Generative AI for Developers: Exploring New Tools and APIs in Azure OpenAI Service (microsoft.com)</a:t>
            </a:r>
            <a:endParaRPr lang="en-US" dirty="0"/>
          </a:p>
        </p:txBody>
      </p:sp>
      <p:sp>
        <p:nvSpPr>
          <p:cNvPr id="8" name="TextBox 7">
            <a:extLst>
              <a:ext uri="{FF2B5EF4-FFF2-40B4-BE49-F238E27FC236}">
                <a16:creationId xmlns:a16="http://schemas.microsoft.com/office/drawing/2014/main" id="{1B42CFFC-B232-797B-809C-00EB22B06E29}"/>
              </a:ext>
            </a:extLst>
          </p:cNvPr>
          <p:cNvSpPr txBox="1"/>
          <p:nvPr/>
        </p:nvSpPr>
        <p:spPr>
          <a:xfrm>
            <a:off x="6513286" y="4992243"/>
            <a:ext cx="4778828" cy="646331"/>
          </a:xfrm>
          <a:prstGeom prst="rect">
            <a:avLst/>
          </a:prstGeom>
          <a:noFill/>
        </p:spPr>
        <p:txBody>
          <a:bodyPr wrap="square">
            <a:spAutoFit/>
          </a:bodyPr>
          <a:lstStyle/>
          <a:p>
            <a:r>
              <a:rPr lang="en-US" dirty="0">
                <a:hlinkClick r:id="rId4"/>
              </a:rPr>
              <a:t>How to leverage Plugins for Azure OpenAI Service - Microsoft Community Hub</a:t>
            </a:r>
            <a:endParaRPr lang="en-US" dirty="0"/>
          </a:p>
        </p:txBody>
      </p:sp>
    </p:spTree>
    <p:extLst>
      <p:ext uri="{BB962C8B-B14F-4D97-AF65-F5344CB8AC3E}">
        <p14:creationId xmlns:p14="http://schemas.microsoft.com/office/powerpoint/2010/main" val="279264237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How to leverage Plugins for Azure OpenAI Service">
            <a:hlinkClick r:id="" action="ppaction://media"/>
            <a:extLst>
              <a:ext uri="{FF2B5EF4-FFF2-40B4-BE49-F238E27FC236}">
                <a16:creationId xmlns:a16="http://schemas.microsoft.com/office/drawing/2014/main" id="{F9643C4D-A08D-9311-67CA-A9B1297B4B4F}"/>
              </a:ext>
            </a:extLst>
          </p:cNvPr>
          <p:cNvPicPr>
            <a:picLocks noRot="1" noChangeAspect="1"/>
          </p:cNvPicPr>
          <p:nvPr>
            <a:videoFile r:link="rId1"/>
          </p:nvPr>
        </p:nvPicPr>
        <p:blipFill>
          <a:blip r:embed="rId3"/>
          <a:stretch>
            <a:fillRect/>
          </a:stretch>
        </p:blipFill>
        <p:spPr>
          <a:xfrm>
            <a:off x="1016000" y="558800"/>
            <a:ext cx="10160000" cy="5740400"/>
          </a:xfrm>
          <a:prstGeom prst="rect">
            <a:avLst/>
          </a:prstGeom>
        </p:spPr>
      </p:pic>
    </p:spTree>
    <p:extLst>
      <p:ext uri="{BB962C8B-B14F-4D97-AF65-F5344CB8AC3E}">
        <p14:creationId xmlns:p14="http://schemas.microsoft.com/office/powerpoint/2010/main" val="1430657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6A56383-6653-F9E0-8D4C-A790953F4E5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179" y="-17716"/>
            <a:ext cx="7641770" cy="3446718"/>
          </a:xfrm>
          <a:prstGeom prst="rect">
            <a:avLst/>
          </a:prstGeom>
        </p:spPr>
      </p:pic>
      <p:pic>
        <p:nvPicPr>
          <p:cNvPr id="32" name="Graphic 31">
            <a:extLst>
              <a:ext uri="{FF2B5EF4-FFF2-40B4-BE49-F238E27FC236}">
                <a16:creationId xmlns:a16="http://schemas.microsoft.com/office/drawing/2014/main" id="{C169B058-7709-006D-4D6F-E7F1B014A10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651179" y="3286733"/>
            <a:ext cx="7641770" cy="3446718"/>
          </a:xfrm>
          <a:prstGeom prst="rect">
            <a:avLst/>
          </a:prstGeom>
        </p:spPr>
      </p:pic>
      <p:sp>
        <p:nvSpPr>
          <p:cNvPr id="39" name="Rectangle 38">
            <a:extLst>
              <a:ext uri="{FF2B5EF4-FFF2-40B4-BE49-F238E27FC236}">
                <a16:creationId xmlns:a16="http://schemas.microsoft.com/office/drawing/2014/main" id="{B135865B-4C2E-AD9D-CE2B-752286D02178}"/>
              </a:ext>
              <a:ext uri="{C183D7F6-B498-43B3-948B-1728B52AA6E4}">
                <adec:decorative xmlns:adec="http://schemas.microsoft.com/office/drawing/2017/decorative" val="1"/>
              </a:ext>
            </a:extLst>
          </p:cNvPr>
          <p:cNvSpPr/>
          <p:nvPr/>
        </p:nvSpPr>
        <p:spPr bwMode="auto">
          <a:xfrm>
            <a:off x="6576785" y="-1"/>
            <a:ext cx="3525158" cy="6858002"/>
          </a:xfrm>
          <a:prstGeom prst="rect">
            <a:avLst/>
          </a:prstGeom>
          <a:gradFill>
            <a:gsLst>
              <a:gs pos="5000">
                <a:srgbClr val="081F2C"/>
              </a:gs>
              <a:gs pos="97000">
                <a:srgbClr val="081F2C">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5129" tIns="176350" rIns="235129" bIns="146958" numCol="1" spcCol="0" rtlCol="0" fromWordArt="0" anchor="t" anchorCtr="0" forceAA="0" compatLnSpc="1">
            <a:prstTxWarp prst="textNoShape">
              <a:avLst/>
            </a:prstTxWarp>
            <a:noAutofit/>
          </a:bodyPr>
          <a:lstStyle/>
          <a:p>
            <a:pPr marL="0" marR="0" lvl="0" indent="0" algn="l" defTabSz="299579" rtl="0" eaLnBrk="1" fontAlgn="base" latinLnBrk="0" hangingPunct="1">
              <a:lnSpc>
                <a:spcPct val="100000"/>
              </a:lnSpc>
              <a:spcBef>
                <a:spcPct val="0"/>
              </a:spcBef>
              <a:spcAft>
                <a:spcPct val="0"/>
              </a:spcAft>
              <a:buClrTx/>
              <a:buSzTx/>
              <a:buFontTx/>
              <a:buNone/>
              <a:tabLst/>
              <a:defRPr/>
            </a:pPr>
            <a:endParaRPr kumimoji="0" lang="en-US" sz="208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2" name="Straight Arrow Connector 1">
            <a:extLst>
              <a:ext uri="{FF2B5EF4-FFF2-40B4-BE49-F238E27FC236}">
                <a16:creationId xmlns:a16="http://schemas.microsoft.com/office/drawing/2014/main" id="{A06991B7-551E-7F82-8694-912AA78D1AC6}"/>
              </a:ext>
              <a:ext uri="{C183D7F6-B498-43B3-948B-1728B52AA6E4}">
                <adec:decorative xmlns:adec="http://schemas.microsoft.com/office/drawing/2017/decorative" val="1"/>
              </a:ext>
            </a:extLst>
          </p:cNvPr>
          <p:cNvCxnSpPr>
            <a:cxnSpLocks/>
          </p:cNvCxnSpPr>
          <p:nvPr/>
        </p:nvCxnSpPr>
        <p:spPr>
          <a:xfrm>
            <a:off x="3356805" y="3340006"/>
            <a:ext cx="4261418" cy="0"/>
          </a:xfrm>
          <a:prstGeom prst="straightConnector1">
            <a:avLst/>
          </a:prstGeom>
          <a:ln w="25400">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E06919D-BF03-5B99-5737-6D6E6BFC8E1C}"/>
              </a:ext>
              <a:ext uri="{C183D7F6-B498-43B3-948B-1728B52AA6E4}">
                <adec:decorative xmlns:adec="http://schemas.microsoft.com/office/drawing/2017/decorative" val="1"/>
              </a:ext>
            </a:extLst>
          </p:cNvPr>
          <p:cNvSpPr txBox="1"/>
          <p:nvPr/>
        </p:nvSpPr>
        <p:spPr>
          <a:xfrm>
            <a:off x="7857865" y="3149686"/>
            <a:ext cx="2824956" cy="395365"/>
          </a:xfrm>
          <a:prstGeom prst="rect">
            <a:avLst/>
          </a:prstGeom>
          <a:noFill/>
        </p:spPr>
        <p:txBody>
          <a:bodyPr wrap="square" lIns="0" tIns="0" rIns="0" bIns="0" rtlCol="0" anchor="ctr">
            <a:spAutoFit/>
          </a:body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2569" b="1" i="0" u="none" strike="noStrike" kern="1200" cap="none" spc="0" normalizeH="0" baseline="0" noProof="0">
                <a:ln>
                  <a:noFill/>
                </a:ln>
                <a:gradFill>
                  <a:gsLst>
                    <a:gs pos="1149">
                      <a:srgbClr val="FFFFFF"/>
                    </a:gs>
                    <a:gs pos="14000">
                      <a:srgbClr val="FFFFFF"/>
                    </a:gs>
                  </a:gsLst>
                  <a:path path="circle">
                    <a:fillToRect l="100000" t="100000"/>
                  </a:path>
                </a:gradFill>
                <a:effectLst/>
                <a:uLnTx/>
                <a:uFillTx/>
                <a:latin typeface="Segoe UI Variable Display Semibold" pitchFamily="2" charset="0"/>
                <a:ea typeface="+mn-ea"/>
                <a:cs typeface="+mn-cs"/>
              </a:rPr>
              <a:t>The digital world</a:t>
            </a:r>
          </a:p>
        </p:txBody>
      </p:sp>
      <p:sp>
        <p:nvSpPr>
          <p:cNvPr id="5" name="Rectangle: Rounded Corners 5">
            <a:extLst>
              <a:ext uri="{FF2B5EF4-FFF2-40B4-BE49-F238E27FC236}">
                <a16:creationId xmlns:a16="http://schemas.microsoft.com/office/drawing/2014/main" id="{E16844C1-E4D2-503B-BD9F-2B476291C031}"/>
              </a:ext>
              <a:ext uri="{C183D7F6-B498-43B3-948B-1728B52AA6E4}">
                <adec:decorative xmlns:adec="http://schemas.microsoft.com/office/drawing/2017/decorative" val="1"/>
              </a:ext>
            </a:extLst>
          </p:cNvPr>
          <p:cNvSpPr/>
          <p:nvPr/>
        </p:nvSpPr>
        <p:spPr bwMode="auto">
          <a:xfrm>
            <a:off x="4448437" y="2991533"/>
            <a:ext cx="2145343" cy="696949"/>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no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3085"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Plugins</a:t>
            </a:r>
          </a:p>
        </p:txBody>
      </p:sp>
      <p:sp>
        <p:nvSpPr>
          <p:cNvPr id="9" name="Graphic 7">
            <a:extLst>
              <a:ext uri="{FF2B5EF4-FFF2-40B4-BE49-F238E27FC236}">
                <a16:creationId xmlns:a16="http://schemas.microsoft.com/office/drawing/2014/main" id="{4C0BE304-F36B-EE88-03A5-E4D45C8FB0AD}"/>
              </a:ext>
              <a:ext uri="{C183D7F6-B498-43B3-948B-1728B52AA6E4}">
                <adec:decorative xmlns:adec="http://schemas.microsoft.com/office/drawing/2017/decorative" val="1"/>
              </a:ext>
            </a:extLst>
          </p:cNvPr>
          <p:cNvSpPr/>
          <p:nvPr/>
        </p:nvSpPr>
        <p:spPr>
          <a:xfrm>
            <a:off x="10149023" y="1228671"/>
            <a:ext cx="405970" cy="405834"/>
          </a:xfrm>
          <a:custGeom>
            <a:avLst/>
            <a:gdLst>
              <a:gd name="connsiteX0" fmla="*/ 436068 w 1263022"/>
              <a:gd name="connsiteY0" fmla="*/ 915348 h 1262597"/>
              <a:gd name="connsiteX1" fmla="*/ 827007 w 1263022"/>
              <a:gd name="connsiteY1" fmla="*/ 915348 h 1262597"/>
              <a:gd name="connsiteX2" fmla="*/ 631538 w 1263022"/>
              <a:gd name="connsiteY2" fmla="*/ 1262597 h 1262597"/>
              <a:gd name="connsiteX3" fmla="*/ 439730 w 1263022"/>
              <a:gd name="connsiteY3" fmla="*/ 934036 h 1262597"/>
              <a:gd name="connsiteX4" fmla="*/ 436068 w 1263022"/>
              <a:gd name="connsiteY4" fmla="*/ 915474 h 1262597"/>
              <a:gd name="connsiteX5" fmla="*/ 827007 w 1263022"/>
              <a:gd name="connsiteY5" fmla="*/ 915474 h 1262597"/>
              <a:gd name="connsiteX6" fmla="*/ 436068 w 1263022"/>
              <a:gd name="connsiteY6" fmla="*/ 915474 h 1262597"/>
              <a:gd name="connsiteX7" fmla="*/ 67479 w 1263022"/>
              <a:gd name="connsiteY7" fmla="*/ 915411 h 1262597"/>
              <a:gd name="connsiteX8" fmla="*/ 339217 w 1263022"/>
              <a:gd name="connsiteY8" fmla="*/ 915411 h 1262597"/>
              <a:gd name="connsiteX9" fmla="*/ 452421 w 1263022"/>
              <a:gd name="connsiteY9" fmla="*/ 1236964 h 1262597"/>
              <a:gd name="connsiteX10" fmla="*/ 76634 w 1263022"/>
              <a:gd name="connsiteY10" fmla="*/ 933026 h 1262597"/>
              <a:gd name="connsiteX11" fmla="*/ 67416 w 1263022"/>
              <a:gd name="connsiteY11" fmla="*/ 915411 h 1262597"/>
              <a:gd name="connsiteX12" fmla="*/ 923795 w 1263022"/>
              <a:gd name="connsiteY12" fmla="*/ 915411 h 1262597"/>
              <a:gd name="connsiteX13" fmla="*/ 1195596 w 1263022"/>
              <a:gd name="connsiteY13" fmla="*/ 915411 h 1262597"/>
              <a:gd name="connsiteX14" fmla="*/ 810655 w 1263022"/>
              <a:gd name="connsiteY14" fmla="*/ 1236964 h 1262597"/>
              <a:gd name="connsiteX15" fmla="*/ 918934 w 1263022"/>
              <a:gd name="connsiteY15" fmla="*/ 941423 h 1262597"/>
              <a:gd name="connsiteX16" fmla="*/ 923732 w 1263022"/>
              <a:gd name="connsiteY16" fmla="*/ 915411 h 1262597"/>
              <a:gd name="connsiteX17" fmla="*/ 1195596 w 1263022"/>
              <a:gd name="connsiteY17" fmla="*/ 915411 h 1262597"/>
              <a:gd name="connsiteX18" fmla="*/ 923732 w 1263022"/>
              <a:gd name="connsiteY18" fmla="*/ 915411 h 1262597"/>
              <a:gd name="connsiteX19" fmla="*/ 942862 w 1263022"/>
              <a:gd name="connsiteY19" fmla="*/ 505026 h 1262597"/>
              <a:gd name="connsiteX20" fmla="*/ 1250335 w 1263022"/>
              <a:gd name="connsiteY20" fmla="*/ 505026 h 1262597"/>
              <a:gd name="connsiteX21" fmla="*/ 1234109 w 1263022"/>
              <a:gd name="connsiteY21" fmla="*/ 820707 h 1262597"/>
              <a:gd name="connsiteX22" fmla="*/ 937117 w 1263022"/>
              <a:gd name="connsiteY22" fmla="*/ 820707 h 1262597"/>
              <a:gd name="connsiteX23" fmla="*/ 945325 w 1263022"/>
              <a:gd name="connsiteY23" fmla="*/ 546444 h 1262597"/>
              <a:gd name="connsiteX24" fmla="*/ 942799 w 1263022"/>
              <a:gd name="connsiteY24" fmla="*/ 504963 h 1262597"/>
              <a:gd name="connsiteX25" fmla="*/ 1250272 w 1263022"/>
              <a:gd name="connsiteY25" fmla="*/ 504963 h 1262597"/>
              <a:gd name="connsiteX26" fmla="*/ 942799 w 1263022"/>
              <a:gd name="connsiteY26" fmla="*/ 504963 h 1262597"/>
              <a:gd name="connsiteX27" fmla="*/ 12677 w 1263022"/>
              <a:gd name="connsiteY27" fmla="*/ 504963 h 1262597"/>
              <a:gd name="connsiteX28" fmla="*/ 320150 w 1263022"/>
              <a:gd name="connsiteY28" fmla="*/ 504963 h 1262597"/>
              <a:gd name="connsiteX29" fmla="*/ 322297 w 1263022"/>
              <a:gd name="connsiteY29" fmla="*/ 784025 h 1262597"/>
              <a:gd name="connsiteX30" fmla="*/ 325896 w 1263022"/>
              <a:gd name="connsiteY30" fmla="*/ 820644 h 1262597"/>
              <a:gd name="connsiteX31" fmla="*/ 28966 w 1263022"/>
              <a:gd name="connsiteY31" fmla="*/ 820644 h 1262597"/>
              <a:gd name="connsiteX32" fmla="*/ 12677 w 1263022"/>
              <a:gd name="connsiteY32" fmla="*/ 504963 h 1262597"/>
              <a:gd name="connsiteX33" fmla="*/ 415296 w 1263022"/>
              <a:gd name="connsiteY33" fmla="*/ 504963 h 1262597"/>
              <a:gd name="connsiteX34" fmla="*/ 847779 w 1263022"/>
              <a:gd name="connsiteY34" fmla="*/ 504963 h 1262597"/>
              <a:gd name="connsiteX35" fmla="*/ 845443 w 1263022"/>
              <a:gd name="connsiteY35" fmla="*/ 784341 h 1262597"/>
              <a:gd name="connsiteX36" fmla="*/ 841529 w 1263022"/>
              <a:gd name="connsiteY36" fmla="*/ 820644 h 1262597"/>
              <a:gd name="connsiteX37" fmla="*/ 421547 w 1263022"/>
              <a:gd name="connsiteY37" fmla="*/ 820644 h 1262597"/>
              <a:gd name="connsiteX38" fmla="*/ 413213 w 1263022"/>
              <a:gd name="connsiteY38" fmla="*/ 535774 h 1262597"/>
              <a:gd name="connsiteX39" fmla="*/ 415296 w 1263022"/>
              <a:gd name="connsiteY39" fmla="*/ 504963 h 1262597"/>
              <a:gd name="connsiteX40" fmla="*/ 847779 w 1263022"/>
              <a:gd name="connsiteY40" fmla="*/ 504963 h 1262597"/>
              <a:gd name="connsiteX41" fmla="*/ 415296 w 1263022"/>
              <a:gd name="connsiteY41" fmla="*/ 504963 h 1262597"/>
              <a:gd name="connsiteX42" fmla="*/ 817474 w 1263022"/>
              <a:gd name="connsiteY42" fmla="*/ 36240 h 1262597"/>
              <a:gd name="connsiteX43" fmla="*/ 810592 w 1263022"/>
              <a:gd name="connsiteY43" fmla="*/ 25507 h 1262597"/>
              <a:gd name="connsiteX44" fmla="*/ 1223250 w 1263022"/>
              <a:gd name="connsiteY44" fmla="*/ 410259 h 1262597"/>
              <a:gd name="connsiteX45" fmla="*/ 933329 w 1263022"/>
              <a:gd name="connsiteY45" fmla="*/ 410259 h 1262597"/>
              <a:gd name="connsiteX46" fmla="*/ 817348 w 1263022"/>
              <a:gd name="connsiteY46" fmla="*/ 36303 h 1262597"/>
              <a:gd name="connsiteX47" fmla="*/ 810529 w 1263022"/>
              <a:gd name="connsiteY47" fmla="*/ 25570 h 1262597"/>
              <a:gd name="connsiteX48" fmla="*/ 817348 w 1263022"/>
              <a:gd name="connsiteY48" fmla="*/ 36303 h 1262597"/>
              <a:gd name="connsiteX49" fmla="*/ 444781 w 1263022"/>
              <a:gd name="connsiteY49" fmla="*/ 27843 h 1262597"/>
              <a:gd name="connsiteX50" fmla="*/ 452484 w 1263022"/>
              <a:gd name="connsiteY50" fmla="*/ 25507 h 1262597"/>
              <a:gd name="connsiteX51" fmla="*/ 333535 w 1263022"/>
              <a:gd name="connsiteY51" fmla="*/ 382479 h 1262597"/>
              <a:gd name="connsiteX52" fmla="*/ 329684 w 1263022"/>
              <a:gd name="connsiteY52" fmla="*/ 410259 h 1262597"/>
              <a:gd name="connsiteX53" fmla="*/ 39826 w 1263022"/>
              <a:gd name="connsiteY53" fmla="*/ 410259 h 1262597"/>
              <a:gd name="connsiteX54" fmla="*/ 444781 w 1263022"/>
              <a:gd name="connsiteY54" fmla="*/ 27843 h 1262597"/>
              <a:gd name="connsiteX55" fmla="*/ 452484 w 1263022"/>
              <a:gd name="connsiteY55" fmla="*/ 25507 h 1262597"/>
              <a:gd name="connsiteX56" fmla="*/ 444781 w 1263022"/>
              <a:gd name="connsiteY56" fmla="*/ 27843 h 1262597"/>
              <a:gd name="connsiteX57" fmla="*/ 631538 w 1263022"/>
              <a:gd name="connsiteY57" fmla="*/ 0 h 1262597"/>
              <a:gd name="connsiteX58" fmla="*/ 834457 w 1263022"/>
              <a:gd name="connsiteY58" fmla="*/ 390371 h 1262597"/>
              <a:gd name="connsiteX59" fmla="*/ 837425 w 1263022"/>
              <a:gd name="connsiteY59" fmla="*/ 410259 h 1262597"/>
              <a:gd name="connsiteX60" fmla="*/ 425651 w 1263022"/>
              <a:gd name="connsiteY60" fmla="*/ 410259 h 1262597"/>
              <a:gd name="connsiteX61" fmla="*/ 631538 w 1263022"/>
              <a:gd name="connsiteY61" fmla="*/ 0 h 126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263022" h="1262597">
                <a:moveTo>
                  <a:pt x="436068" y="915348"/>
                </a:moveTo>
                <a:lnTo>
                  <a:pt x="827007" y="915348"/>
                </a:lnTo>
                <a:cubicBezTo>
                  <a:pt x="787863" y="1121993"/>
                  <a:pt x="709448" y="1262597"/>
                  <a:pt x="631538" y="1262597"/>
                </a:cubicBezTo>
                <a:cubicBezTo>
                  <a:pt x="555964" y="1262597"/>
                  <a:pt x="480011" y="1130390"/>
                  <a:pt x="439730" y="934036"/>
                </a:cubicBezTo>
                <a:lnTo>
                  <a:pt x="436068" y="915474"/>
                </a:lnTo>
                <a:lnTo>
                  <a:pt x="827007" y="915474"/>
                </a:lnTo>
                <a:lnTo>
                  <a:pt x="436068" y="915474"/>
                </a:lnTo>
                <a:close/>
                <a:moveTo>
                  <a:pt x="67479" y="915411"/>
                </a:moveTo>
                <a:lnTo>
                  <a:pt x="339217" y="915411"/>
                </a:lnTo>
                <a:cubicBezTo>
                  <a:pt x="362262" y="1046861"/>
                  <a:pt x="401280" y="1158738"/>
                  <a:pt x="452421" y="1236964"/>
                </a:cubicBezTo>
                <a:cubicBezTo>
                  <a:pt x="291899" y="1189321"/>
                  <a:pt x="156782" y="1080039"/>
                  <a:pt x="76634" y="933026"/>
                </a:cubicBezTo>
                <a:lnTo>
                  <a:pt x="67416" y="915411"/>
                </a:lnTo>
                <a:close/>
                <a:moveTo>
                  <a:pt x="923795" y="915411"/>
                </a:moveTo>
                <a:lnTo>
                  <a:pt x="1195596" y="915411"/>
                </a:lnTo>
                <a:cubicBezTo>
                  <a:pt x="1117023" y="1071017"/>
                  <a:pt x="977764" y="1187345"/>
                  <a:pt x="810655" y="1236964"/>
                </a:cubicBezTo>
                <a:cubicBezTo>
                  <a:pt x="858323" y="1163852"/>
                  <a:pt x="895510" y="1061572"/>
                  <a:pt x="918934" y="941423"/>
                </a:cubicBezTo>
                <a:lnTo>
                  <a:pt x="923732" y="915411"/>
                </a:lnTo>
                <a:lnTo>
                  <a:pt x="1195596" y="915411"/>
                </a:lnTo>
                <a:lnTo>
                  <a:pt x="923732" y="915411"/>
                </a:lnTo>
                <a:close/>
                <a:moveTo>
                  <a:pt x="942862" y="505026"/>
                </a:moveTo>
                <a:lnTo>
                  <a:pt x="1250335" y="505026"/>
                </a:lnTo>
                <a:cubicBezTo>
                  <a:pt x="1271631" y="609940"/>
                  <a:pt x="1266050" y="718534"/>
                  <a:pt x="1234109" y="820707"/>
                </a:cubicBezTo>
                <a:lnTo>
                  <a:pt x="937117" y="820707"/>
                </a:lnTo>
                <a:cubicBezTo>
                  <a:pt x="946821" y="729627"/>
                  <a:pt x="949561" y="637940"/>
                  <a:pt x="945325" y="546444"/>
                </a:cubicBezTo>
                <a:lnTo>
                  <a:pt x="942799" y="504963"/>
                </a:lnTo>
                <a:lnTo>
                  <a:pt x="1250272" y="504963"/>
                </a:lnTo>
                <a:lnTo>
                  <a:pt x="942799" y="504963"/>
                </a:lnTo>
                <a:close/>
                <a:moveTo>
                  <a:pt x="12677" y="504963"/>
                </a:moveTo>
                <a:lnTo>
                  <a:pt x="320150" y="504963"/>
                </a:lnTo>
                <a:cubicBezTo>
                  <a:pt x="313566" y="597900"/>
                  <a:pt x="314284" y="691202"/>
                  <a:pt x="322297" y="784025"/>
                </a:cubicBezTo>
                <a:lnTo>
                  <a:pt x="325896" y="820644"/>
                </a:lnTo>
                <a:lnTo>
                  <a:pt x="28966" y="820644"/>
                </a:lnTo>
                <a:cubicBezTo>
                  <a:pt x="-3015" y="718477"/>
                  <a:pt x="-8619" y="609876"/>
                  <a:pt x="12677" y="504963"/>
                </a:cubicBezTo>
                <a:close/>
                <a:moveTo>
                  <a:pt x="415296" y="504963"/>
                </a:moveTo>
                <a:lnTo>
                  <a:pt x="847779" y="504963"/>
                </a:lnTo>
                <a:cubicBezTo>
                  <a:pt x="854989" y="597982"/>
                  <a:pt x="854213" y="691455"/>
                  <a:pt x="845443" y="784341"/>
                </a:cubicBezTo>
                <a:lnTo>
                  <a:pt x="841529" y="820644"/>
                </a:lnTo>
                <a:lnTo>
                  <a:pt x="421547" y="820644"/>
                </a:lnTo>
                <a:cubicBezTo>
                  <a:pt x="410509" y="726110"/>
                  <a:pt x="407721" y="630793"/>
                  <a:pt x="413213" y="535774"/>
                </a:cubicBezTo>
                <a:lnTo>
                  <a:pt x="415296" y="504963"/>
                </a:lnTo>
                <a:lnTo>
                  <a:pt x="847779" y="504963"/>
                </a:lnTo>
                <a:lnTo>
                  <a:pt x="415296" y="504963"/>
                </a:lnTo>
                <a:close/>
                <a:moveTo>
                  <a:pt x="817474" y="36240"/>
                </a:moveTo>
                <a:lnTo>
                  <a:pt x="810592" y="25507"/>
                </a:lnTo>
                <a:cubicBezTo>
                  <a:pt x="1000847" y="81985"/>
                  <a:pt x="1153611" y="224415"/>
                  <a:pt x="1223250" y="410259"/>
                </a:cubicBezTo>
                <a:lnTo>
                  <a:pt x="933329" y="410259"/>
                </a:lnTo>
                <a:cubicBezTo>
                  <a:pt x="913378" y="257722"/>
                  <a:pt x="872971" y="126651"/>
                  <a:pt x="817348" y="36303"/>
                </a:cubicBezTo>
                <a:lnTo>
                  <a:pt x="810529" y="25570"/>
                </a:lnTo>
                <a:lnTo>
                  <a:pt x="817348" y="36303"/>
                </a:lnTo>
                <a:close/>
                <a:moveTo>
                  <a:pt x="444781" y="27843"/>
                </a:moveTo>
                <a:lnTo>
                  <a:pt x="452484" y="25507"/>
                </a:lnTo>
                <a:cubicBezTo>
                  <a:pt x="396861" y="110804"/>
                  <a:pt x="355506" y="235750"/>
                  <a:pt x="333535" y="382479"/>
                </a:cubicBezTo>
                <a:lnTo>
                  <a:pt x="329684" y="410259"/>
                </a:lnTo>
                <a:lnTo>
                  <a:pt x="39826" y="410259"/>
                </a:lnTo>
                <a:cubicBezTo>
                  <a:pt x="108479" y="227069"/>
                  <a:pt x="257964" y="85905"/>
                  <a:pt x="444781" y="27843"/>
                </a:cubicBezTo>
                <a:lnTo>
                  <a:pt x="452484" y="25507"/>
                </a:lnTo>
                <a:lnTo>
                  <a:pt x="444781" y="27843"/>
                </a:lnTo>
                <a:close/>
                <a:moveTo>
                  <a:pt x="631538" y="0"/>
                </a:moveTo>
                <a:cubicBezTo>
                  <a:pt x="714814" y="0"/>
                  <a:pt x="798596" y="160492"/>
                  <a:pt x="834457" y="390371"/>
                </a:cubicBezTo>
                <a:lnTo>
                  <a:pt x="837425" y="410259"/>
                </a:lnTo>
                <a:lnTo>
                  <a:pt x="425651" y="410259"/>
                </a:lnTo>
                <a:cubicBezTo>
                  <a:pt x="459807" y="169773"/>
                  <a:pt x="545862" y="0"/>
                  <a:pt x="631538" y="0"/>
                </a:cubicBezTo>
                <a:close/>
              </a:path>
            </a:pathLst>
          </a:cu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190500" dist="381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no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endParaRPr kumimoji="0" lang="en-US" sz="3085"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6" name="Graphic 9">
            <a:extLst>
              <a:ext uri="{FF2B5EF4-FFF2-40B4-BE49-F238E27FC236}">
                <a16:creationId xmlns:a16="http://schemas.microsoft.com/office/drawing/2014/main" id="{103E359C-57F0-6CFD-CB1B-4B3634590EAB}"/>
              </a:ext>
              <a:ext uri="{C183D7F6-B498-43B3-948B-1728B52AA6E4}">
                <adec:decorative xmlns:adec="http://schemas.microsoft.com/office/drawing/2017/decorative" val="1"/>
              </a:ext>
            </a:extLst>
          </p:cNvPr>
          <p:cNvSpPr/>
          <p:nvPr/>
        </p:nvSpPr>
        <p:spPr>
          <a:xfrm>
            <a:off x="11278021" y="2720756"/>
            <a:ext cx="286135" cy="357665"/>
          </a:xfrm>
          <a:custGeom>
            <a:avLst/>
            <a:gdLst>
              <a:gd name="connsiteX0" fmla="*/ 464600 w 929199"/>
              <a:gd name="connsiteY0" fmla="*/ 464600 h 1161499"/>
              <a:gd name="connsiteX1" fmla="*/ 929199 w 929199"/>
              <a:gd name="connsiteY1" fmla="*/ 232300 h 1161499"/>
              <a:gd name="connsiteX2" fmla="*/ 464600 w 929199"/>
              <a:gd name="connsiteY2" fmla="*/ 0 h 1161499"/>
              <a:gd name="connsiteX3" fmla="*/ 0 w 929199"/>
              <a:gd name="connsiteY3" fmla="*/ 232300 h 1161499"/>
              <a:gd name="connsiteX4" fmla="*/ 464600 w 929199"/>
              <a:gd name="connsiteY4" fmla="*/ 464600 h 1161499"/>
              <a:gd name="connsiteX5" fmla="*/ 832098 w 929199"/>
              <a:gd name="connsiteY5" fmla="*/ 474472 h 1161499"/>
              <a:gd name="connsiteX6" fmla="*/ 929199 w 929199"/>
              <a:gd name="connsiteY6" fmla="*/ 409603 h 1161499"/>
              <a:gd name="connsiteX7" fmla="*/ 929199 w 929199"/>
              <a:gd name="connsiteY7" fmla="*/ 929199 h 1161499"/>
              <a:gd name="connsiteX8" fmla="*/ 464600 w 929199"/>
              <a:gd name="connsiteY8" fmla="*/ 1161499 h 1161499"/>
              <a:gd name="connsiteX9" fmla="*/ 0 w 929199"/>
              <a:gd name="connsiteY9" fmla="*/ 929199 h 1161499"/>
              <a:gd name="connsiteX10" fmla="*/ 0 w 929199"/>
              <a:gd name="connsiteY10" fmla="*/ 409603 h 1161499"/>
              <a:gd name="connsiteX11" fmla="*/ 97101 w 929199"/>
              <a:gd name="connsiteY11" fmla="*/ 474472 h 1161499"/>
              <a:gd name="connsiteX12" fmla="*/ 464600 w 929199"/>
              <a:gd name="connsiteY12" fmla="*/ 551712 h 1161499"/>
              <a:gd name="connsiteX13" fmla="*/ 832098 w 929199"/>
              <a:gd name="connsiteY13" fmla="*/ 474472 h 116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9199" h="1161499">
                <a:moveTo>
                  <a:pt x="464600" y="464600"/>
                </a:moveTo>
                <a:cubicBezTo>
                  <a:pt x="721175" y="464600"/>
                  <a:pt x="929199" y="360646"/>
                  <a:pt x="929199" y="232300"/>
                </a:cubicBezTo>
                <a:cubicBezTo>
                  <a:pt x="929199" y="103954"/>
                  <a:pt x="721175" y="0"/>
                  <a:pt x="464600" y="0"/>
                </a:cubicBezTo>
                <a:cubicBezTo>
                  <a:pt x="208024" y="0"/>
                  <a:pt x="0" y="103954"/>
                  <a:pt x="0" y="232300"/>
                </a:cubicBezTo>
                <a:cubicBezTo>
                  <a:pt x="0" y="360646"/>
                  <a:pt x="208024" y="464600"/>
                  <a:pt x="464600" y="464600"/>
                </a:cubicBezTo>
                <a:close/>
                <a:moveTo>
                  <a:pt x="832098" y="474472"/>
                </a:moveTo>
                <a:cubicBezTo>
                  <a:pt x="867193" y="457239"/>
                  <a:pt x="899842" y="435426"/>
                  <a:pt x="929199" y="409603"/>
                </a:cubicBezTo>
                <a:lnTo>
                  <a:pt x="929199" y="929199"/>
                </a:lnTo>
                <a:cubicBezTo>
                  <a:pt x="929199" y="1057545"/>
                  <a:pt x="721175" y="1161499"/>
                  <a:pt x="464600" y="1161499"/>
                </a:cubicBezTo>
                <a:cubicBezTo>
                  <a:pt x="208024" y="1161499"/>
                  <a:pt x="0" y="1057545"/>
                  <a:pt x="0" y="929199"/>
                </a:cubicBezTo>
                <a:lnTo>
                  <a:pt x="0" y="409603"/>
                </a:lnTo>
                <a:cubicBezTo>
                  <a:pt x="29355" y="435426"/>
                  <a:pt x="62007" y="457239"/>
                  <a:pt x="97101" y="474472"/>
                </a:cubicBezTo>
                <a:cubicBezTo>
                  <a:pt x="195713" y="523720"/>
                  <a:pt x="325684" y="551712"/>
                  <a:pt x="464600" y="551712"/>
                </a:cubicBezTo>
                <a:cubicBezTo>
                  <a:pt x="603515" y="551712"/>
                  <a:pt x="733487" y="523720"/>
                  <a:pt x="832098" y="474472"/>
                </a:cubicBezTo>
                <a:close/>
              </a:path>
            </a:pathLst>
          </a:cu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190500" dist="381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no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endParaRPr kumimoji="0" lang="en-US" sz="3085"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7" name="Graphic 10">
            <a:extLst>
              <a:ext uri="{FF2B5EF4-FFF2-40B4-BE49-F238E27FC236}">
                <a16:creationId xmlns:a16="http://schemas.microsoft.com/office/drawing/2014/main" id="{4DD2F9A5-48E8-D2CF-8993-B2631E406B96}"/>
              </a:ext>
              <a:ext uri="{C183D7F6-B498-43B3-948B-1728B52AA6E4}">
                <adec:decorative xmlns:adec="http://schemas.microsoft.com/office/drawing/2017/decorative" val="1"/>
              </a:ext>
            </a:extLst>
          </p:cNvPr>
          <p:cNvSpPr/>
          <p:nvPr/>
        </p:nvSpPr>
        <p:spPr>
          <a:xfrm>
            <a:off x="10173352" y="5076115"/>
            <a:ext cx="486527" cy="317987"/>
          </a:xfrm>
          <a:custGeom>
            <a:avLst/>
            <a:gdLst>
              <a:gd name="connsiteX0" fmla="*/ 237352 w 1132461"/>
              <a:gd name="connsiteY0" fmla="*/ 275568 h 740167"/>
              <a:gd name="connsiteX1" fmla="*/ 624765 w 1132461"/>
              <a:gd name="connsiteY1" fmla="*/ 5225 h 740167"/>
              <a:gd name="connsiteX2" fmla="*/ 895109 w 1132461"/>
              <a:gd name="connsiteY2" fmla="*/ 275568 h 740167"/>
              <a:gd name="connsiteX3" fmla="*/ 900162 w 1132461"/>
              <a:gd name="connsiteY3" fmla="*/ 275568 h 740167"/>
              <a:gd name="connsiteX4" fmla="*/ 1132462 w 1132461"/>
              <a:gd name="connsiteY4" fmla="*/ 507867 h 740167"/>
              <a:gd name="connsiteX5" fmla="*/ 900162 w 1132461"/>
              <a:gd name="connsiteY5" fmla="*/ 740167 h 740167"/>
              <a:gd name="connsiteX6" fmla="*/ 232300 w 1132461"/>
              <a:gd name="connsiteY6" fmla="*/ 740167 h 740167"/>
              <a:gd name="connsiteX7" fmla="*/ 0 w 1132461"/>
              <a:gd name="connsiteY7" fmla="*/ 507867 h 740167"/>
              <a:gd name="connsiteX8" fmla="*/ 232300 w 1132461"/>
              <a:gd name="connsiteY8" fmla="*/ 275568 h 740167"/>
              <a:gd name="connsiteX9" fmla="*/ 237352 w 1132461"/>
              <a:gd name="connsiteY9" fmla="*/ 275568 h 74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2461" h="740167">
                <a:moveTo>
                  <a:pt x="237352" y="275568"/>
                </a:moveTo>
                <a:cubicBezTo>
                  <a:pt x="269681" y="93933"/>
                  <a:pt x="443132" y="-27103"/>
                  <a:pt x="624765" y="5225"/>
                </a:cubicBezTo>
                <a:cubicBezTo>
                  <a:pt x="762640" y="29764"/>
                  <a:pt x="870573" y="137695"/>
                  <a:pt x="895109" y="275568"/>
                </a:cubicBezTo>
                <a:lnTo>
                  <a:pt x="900162" y="275568"/>
                </a:lnTo>
                <a:cubicBezTo>
                  <a:pt x="1028455" y="275568"/>
                  <a:pt x="1132462" y="379574"/>
                  <a:pt x="1132462" y="507867"/>
                </a:cubicBezTo>
                <a:cubicBezTo>
                  <a:pt x="1132462" y="636161"/>
                  <a:pt x="1028455" y="740167"/>
                  <a:pt x="900162" y="740167"/>
                </a:cubicBezTo>
                <a:lnTo>
                  <a:pt x="232300" y="740167"/>
                </a:lnTo>
                <a:cubicBezTo>
                  <a:pt x="104004" y="740167"/>
                  <a:pt x="0" y="636161"/>
                  <a:pt x="0" y="507867"/>
                </a:cubicBezTo>
                <a:cubicBezTo>
                  <a:pt x="0" y="379574"/>
                  <a:pt x="104004" y="275568"/>
                  <a:pt x="232300" y="275568"/>
                </a:cubicBezTo>
                <a:lnTo>
                  <a:pt x="237352" y="275568"/>
                </a:lnTo>
                <a:close/>
              </a:path>
            </a:pathLst>
          </a:cu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190500" dist="381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no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endParaRPr kumimoji="0" lang="en-US" sz="3085"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8" name="Graphic 11">
            <a:extLst>
              <a:ext uri="{FF2B5EF4-FFF2-40B4-BE49-F238E27FC236}">
                <a16:creationId xmlns:a16="http://schemas.microsoft.com/office/drawing/2014/main" id="{CB3E144B-E730-A01C-8672-57FA65DE3471}"/>
              </a:ext>
              <a:ext uri="{C183D7F6-B498-43B3-948B-1728B52AA6E4}">
                <adec:decorative xmlns:adec="http://schemas.microsoft.com/office/drawing/2017/decorative" val="1"/>
              </a:ext>
            </a:extLst>
          </p:cNvPr>
          <p:cNvSpPr/>
          <p:nvPr/>
        </p:nvSpPr>
        <p:spPr>
          <a:xfrm>
            <a:off x="11250584" y="3674890"/>
            <a:ext cx="398388" cy="398404"/>
          </a:xfrm>
          <a:custGeom>
            <a:avLst/>
            <a:gdLst>
              <a:gd name="connsiteX0" fmla="*/ 844048 w 1069209"/>
              <a:gd name="connsiteY0" fmla="*/ 41668 h 1069251"/>
              <a:gd name="connsiteX1" fmla="*/ 642992 w 1069209"/>
              <a:gd name="connsiteY1" fmla="*/ 41611 h 1069251"/>
              <a:gd name="connsiteX2" fmla="*/ 629054 w 1069209"/>
              <a:gd name="connsiteY2" fmla="*/ 57813 h 1069251"/>
              <a:gd name="connsiteX3" fmla="*/ 428905 w 1069209"/>
              <a:gd name="connsiteY3" fmla="*/ 197389 h 1069251"/>
              <a:gd name="connsiteX4" fmla="*/ 476782 w 1069209"/>
              <a:gd name="connsiteY4" fmla="*/ 349698 h 1069251"/>
              <a:gd name="connsiteX5" fmla="*/ 549259 w 1069209"/>
              <a:gd name="connsiteY5" fmla="*/ 422175 h 1069251"/>
              <a:gd name="connsiteX6" fmla="*/ 483635 w 1069209"/>
              <a:gd name="connsiteY6" fmla="*/ 487742 h 1069251"/>
              <a:gd name="connsiteX7" fmla="*/ 581491 w 1069209"/>
              <a:gd name="connsiteY7" fmla="*/ 585540 h 1069251"/>
              <a:gd name="connsiteX8" fmla="*/ 647116 w 1069209"/>
              <a:gd name="connsiteY8" fmla="*/ 519974 h 1069251"/>
              <a:gd name="connsiteX9" fmla="*/ 719535 w 1069209"/>
              <a:gd name="connsiteY9" fmla="*/ 592451 h 1069251"/>
              <a:gd name="connsiteX10" fmla="*/ 963543 w 1069209"/>
              <a:gd name="connsiteY10" fmla="*/ 592515 h 1069251"/>
              <a:gd name="connsiteX11" fmla="*/ 1011420 w 1069209"/>
              <a:gd name="connsiteY11" fmla="*/ 440121 h 1069251"/>
              <a:gd name="connsiteX12" fmla="*/ 1041445 w 1069209"/>
              <a:gd name="connsiteY12" fmla="*/ 241320 h 1069251"/>
              <a:gd name="connsiteX13" fmla="*/ 1027565 w 1069209"/>
              <a:gd name="connsiteY13" fmla="*/ 225185 h 1069251"/>
              <a:gd name="connsiteX14" fmla="*/ 984705 w 1069209"/>
              <a:gd name="connsiteY14" fmla="*/ 182384 h 1069251"/>
              <a:gd name="connsiteX15" fmla="*/ 1022222 w 1069209"/>
              <a:gd name="connsiteY15" fmla="*/ 144809 h 1069251"/>
              <a:gd name="connsiteX16" fmla="*/ 1022193 w 1069209"/>
              <a:gd name="connsiteY16" fmla="*/ 46982 h 1069251"/>
              <a:gd name="connsiteX17" fmla="*/ 924365 w 1069209"/>
              <a:gd name="connsiteY17" fmla="*/ 47011 h 1069251"/>
              <a:gd name="connsiteX18" fmla="*/ 886849 w 1069209"/>
              <a:gd name="connsiteY18" fmla="*/ 84528 h 1069251"/>
              <a:gd name="connsiteX19" fmla="*/ 843990 w 1069209"/>
              <a:gd name="connsiteY19" fmla="*/ 41668 h 1069251"/>
              <a:gd name="connsiteX20" fmla="*/ 868846 w 1069209"/>
              <a:gd name="connsiteY20" fmla="*/ 351788 h 1069251"/>
              <a:gd name="connsiteX21" fmla="*/ 807286 w 1069209"/>
              <a:gd name="connsiteY21" fmla="*/ 351788 h 1069251"/>
              <a:gd name="connsiteX22" fmla="*/ 716109 w 1069209"/>
              <a:gd name="connsiteY22" fmla="*/ 260611 h 1069251"/>
              <a:gd name="connsiteX23" fmla="*/ 713937 w 1069209"/>
              <a:gd name="connsiteY23" fmla="*/ 199051 h 1069251"/>
              <a:gd name="connsiteX24" fmla="*/ 775496 w 1069209"/>
              <a:gd name="connsiteY24" fmla="*/ 196878 h 1069251"/>
              <a:gd name="connsiteX25" fmla="*/ 777668 w 1069209"/>
              <a:gd name="connsiteY25" fmla="*/ 199051 h 1069251"/>
              <a:gd name="connsiteX26" fmla="*/ 868846 w 1069209"/>
              <a:gd name="connsiteY26" fmla="*/ 290229 h 1069251"/>
              <a:gd name="connsiteX27" fmla="*/ 868846 w 1069209"/>
              <a:gd name="connsiteY27" fmla="*/ 351788 h 1069251"/>
              <a:gd name="connsiteX28" fmla="*/ 105625 w 1069209"/>
              <a:gd name="connsiteY28" fmla="*/ 476882 h 1069251"/>
              <a:gd name="connsiteX29" fmla="*/ 349598 w 1069209"/>
              <a:gd name="connsiteY29" fmla="*/ 476882 h 1069251"/>
              <a:gd name="connsiteX30" fmla="*/ 592351 w 1069209"/>
              <a:gd name="connsiteY30" fmla="*/ 719635 h 1069251"/>
              <a:gd name="connsiteX31" fmla="*/ 592246 w 1069209"/>
              <a:gd name="connsiteY31" fmla="*/ 963643 h 1069251"/>
              <a:gd name="connsiteX32" fmla="*/ 440078 w 1069209"/>
              <a:gd name="connsiteY32" fmla="*/ 1011462 h 1069251"/>
              <a:gd name="connsiteX33" fmla="*/ 241278 w 1069209"/>
              <a:gd name="connsiteY33" fmla="*/ 1041487 h 1069251"/>
              <a:gd name="connsiteX34" fmla="*/ 225143 w 1069209"/>
              <a:gd name="connsiteY34" fmla="*/ 1027607 h 1069251"/>
              <a:gd name="connsiteX35" fmla="*/ 182284 w 1069209"/>
              <a:gd name="connsiteY35" fmla="*/ 984747 h 1069251"/>
              <a:gd name="connsiteX36" fmla="*/ 143490 w 1069209"/>
              <a:gd name="connsiteY36" fmla="*/ 1023542 h 1069251"/>
              <a:gd name="connsiteX37" fmla="*/ 45633 w 1069209"/>
              <a:gd name="connsiteY37" fmla="*/ 1023542 h 1069251"/>
              <a:gd name="connsiteX38" fmla="*/ 45633 w 1069209"/>
              <a:gd name="connsiteY38" fmla="*/ 925685 h 1069251"/>
              <a:gd name="connsiteX39" fmla="*/ 84427 w 1069209"/>
              <a:gd name="connsiteY39" fmla="*/ 886949 h 1069251"/>
              <a:gd name="connsiteX40" fmla="*/ 41626 w 1069209"/>
              <a:gd name="connsiteY40" fmla="*/ 844090 h 1069251"/>
              <a:gd name="connsiteX41" fmla="*/ 41653 w 1069209"/>
              <a:gd name="connsiteY41" fmla="*/ 643034 h 1069251"/>
              <a:gd name="connsiteX42" fmla="*/ 57713 w 1069209"/>
              <a:gd name="connsiteY42" fmla="*/ 629213 h 1069251"/>
              <a:gd name="connsiteX43" fmla="*/ 105625 w 1069209"/>
              <a:gd name="connsiteY43" fmla="*/ 476940 h 1069251"/>
              <a:gd name="connsiteX44" fmla="*/ 321896 w 1069209"/>
              <a:gd name="connsiteY44" fmla="*/ 898797 h 1069251"/>
              <a:gd name="connsiteX45" fmla="*/ 321896 w 1069209"/>
              <a:gd name="connsiteY45" fmla="*/ 837237 h 1069251"/>
              <a:gd name="connsiteX46" fmla="*/ 230718 w 1069209"/>
              <a:gd name="connsiteY46" fmla="*/ 746059 h 1069251"/>
              <a:gd name="connsiteX47" fmla="*/ 169159 w 1069209"/>
              <a:gd name="connsiteY47" fmla="*/ 748231 h 1069251"/>
              <a:gd name="connsiteX48" fmla="*/ 169159 w 1069209"/>
              <a:gd name="connsiteY48" fmla="*/ 807619 h 1069251"/>
              <a:gd name="connsiteX49" fmla="*/ 260336 w 1069209"/>
              <a:gd name="connsiteY49" fmla="*/ 898797 h 1069251"/>
              <a:gd name="connsiteX50" fmla="*/ 321896 w 1069209"/>
              <a:gd name="connsiteY50" fmla="*/ 898797 h 1069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69209" h="1069251">
                <a:moveTo>
                  <a:pt x="844048" y="41668"/>
                </a:moveTo>
                <a:cubicBezTo>
                  <a:pt x="788546" y="-13867"/>
                  <a:pt x="698529" y="-13893"/>
                  <a:pt x="642992" y="41611"/>
                </a:cubicBezTo>
                <a:cubicBezTo>
                  <a:pt x="637946" y="46655"/>
                  <a:pt x="633288" y="52071"/>
                  <a:pt x="629054" y="57813"/>
                </a:cubicBezTo>
                <a:cubicBezTo>
                  <a:pt x="535240" y="41086"/>
                  <a:pt x="445630" y="103577"/>
                  <a:pt x="428905" y="197389"/>
                </a:cubicBezTo>
                <a:cubicBezTo>
                  <a:pt x="419003" y="252932"/>
                  <a:pt x="436878" y="309809"/>
                  <a:pt x="476782" y="349698"/>
                </a:cubicBezTo>
                <a:lnTo>
                  <a:pt x="549259" y="422175"/>
                </a:lnTo>
                <a:lnTo>
                  <a:pt x="483635" y="487742"/>
                </a:lnTo>
                <a:lnTo>
                  <a:pt x="581491" y="585540"/>
                </a:lnTo>
                <a:lnTo>
                  <a:pt x="647116" y="519974"/>
                </a:lnTo>
                <a:lnTo>
                  <a:pt x="719535" y="592451"/>
                </a:lnTo>
                <a:cubicBezTo>
                  <a:pt x="786902" y="659847"/>
                  <a:pt x="896147" y="659876"/>
                  <a:pt x="963543" y="592515"/>
                </a:cubicBezTo>
                <a:cubicBezTo>
                  <a:pt x="1003469" y="552606"/>
                  <a:pt x="1021351" y="495692"/>
                  <a:pt x="1011420" y="440121"/>
                </a:cubicBezTo>
                <a:cubicBezTo>
                  <a:pt x="1074611" y="393514"/>
                  <a:pt x="1088050" y="304508"/>
                  <a:pt x="1041445" y="241320"/>
                </a:cubicBezTo>
                <a:cubicBezTo>
                  <a:pt x="1037228" y="235603"/>
                  <a:pt x="1032588" y="230209"/>
                  <a:pt x="1027565" y="225185"/>
                </a:cubicBezTo>
                <a:lnTo>
                  <a:pt x="984705" y="182384"/>
                </a:lnTo>
                <a:lnTo>
                  <a:pt x="1022222" y="144809"/>
                </a:lnTo>
                <a:cubicBezTo>
                  <a:pt x="1049227" y="117787"/>
                  <a:pt x="1049215" y="73988"/>
                  <a:pt x="1022193" y="46982"/>
                </a:cubicBezTo>
                <a:cubicBezTo>
                  <a:pt x="995170" y="19976"/>
                  <a:pt x="951370" y="19989"/>
                  <a:pt x="924365" y="47011"/>
                </a:cubicBezTo>
                <a:lnTo>
                  <a:pt x="886849" y="84528"/>
                </a:lnTo>
                <a:lnTo>
                  <a:pt x="843990" y="41668"/>
                </a:lnTo>
                <a:close/>
                <a:moveTo>
                  <a:pt x="868846" y="351788"/>
                </a:moveTo>
                <a:cubicBezTo>
                  <a:pt x="851841" y="368773"/>
                  <a:pt x="824291" y="368773"/>
                  <a:pt x="807286" y="351788"/>
                </a:cubicBezTo>
                <a:lnTo>
                  <a:pt x="716109" y="260611"/>
                </a:lnTo>
                <a:cubicBezTo>
                  <a:pt x="698512" y="244212"/>
                  <a:pt x="697536" y="216650"/>
                  <a:pt x="713937" y="199051"/>
                </a:cubicBezTo>
                <a:cubicBezTo>
                  <a:pt x="730337" y="181452"/>
                  <a:pt x="757894" y="180480"/>
                  <a:pt x="775496" y="196878"/>
                </a:cubicBezTo>
                <a:cubicBezTo>
                  <a:pt x="776245" y="197577"/>
                  <a:pt x="776971" y="198302"/>
                  <a:pt x="777668" y="199051"/>
                </a:cubicBezTo>
                <a:lnTo>
                  <a:pt x="868846" y="290229"/>
                </a:lnTo>
                <a:cubicBezTo>
                  <a:pt x="885833" y="307235"/>
                  <a:pt x="885833" y="334783"/>
                  <a:pt x="868846" y="351788"/>
                </a:cubicBezTo>
                <a:close/>
                <a:moveTo>
                  <a:pt x="105625" y="476882"/>
                </a:moveTo>
                <a:cubicBezTo>
                  <a:pt x="173002" y="409525"/>
                  <a:pt x="282220" y="409525"/>
                  <a:pt x="349598" y="476882"/>
                </a:cubicBezTo>
                <a:lnTo>
                  <a:pt x="592351" y="719635"/>
                </a:lnTo>
                <a:cubicBezTo>
                  <a:pt x="659700" y="787043"/>
                  <a:pt x="659654" y="896293"/>
                  <a:pt x="592246" y="963643"/>
                </a:cubicBezTo>
                <a:cubicBezTo>
                  <a:pt x="552378" y="1003477"/>
                  <a:pt x="495569" y="1021329"/>
                  <a:pt x="440078" y="1011462"/>
                </a:cubicBezTo>
                <a:cubicBezTo>
                  <a:pt x="393472" y="1074653"/>
                  <a:pt x="304466" y="1088092"/>
                  <a:pt x="241278" y="1041487"/>
                </a:cubicBezTo>
                <a:cubicBezTo>
                  <a:pt x="235560" y="1037271"/>
                  <a:pt x="230167" y="1032630"/>
                  <a:pt x="225143" y="1027607"/>
                </a:cubicBezTo>
                <a:lnTo>
                  <a:pt x="182284" y="984747"/>
                </a:lnTo>
                <a:lnTo>
                  <a:pt x="143490" y="1023542"/>
                </a:lnTo>
                <a:cubicBezTo>
                  <a:pt x="116467" y="1050564"/>
                  <a:pt x="72656" y="1050564"/>
                  <a:pt x="45633" y="1023542"/>
                </a:cubicBezTo>
                <a:cubicBezTo>
                  <a:pt x="18611" y="996519"/>
                  <a:pt x="18611" y="952708"/>
                  <a:pt x="45633" y="925685"/>
                </a:cubicBezTo>
                <a:lnTo>
                  <a:pt x="84427" y="886949"/>
                </a:lnTo>
                <a:lnTo>
                  <a:pt x="41626" y="844090"/>
                </a:lnTo>
                <a:cubicBezTo>
                  <a:pt x="-13886" y="788564"/>
                  <a:pt x="-13874" y="698548"/>
                  <a:pt x="41653" y="643034"/>
                </a:cubicBezTo>
                <a:cubicBezTo>
                  <a:pt x="46655" y="638034"/>
                  <a:pt x="52023" y="633411"/>
                  <a:pt x="57713" y="629213"/>
                </a:cubicBezTo>
                <a:cubicBezTo>
                  <a:pt x="47791" y="573670"/>
                  <a:pt x="65688" y="516791"/>
                  <a:pt x="105625" y="476940"/>
                </a:cubicBezTo>
                <a:close/>
                <a:moveTo>
                  <a:pt x="321896" y="898797"/>
                </a:moveTo>
                <a:cubicBezTo>
                  <a:pt x="338880" y="881792"/>
                  <a:pt x="338880" y="854241"/>
                  <a:pt x="321896" y="837237"/>
                </a:cubicBezTo>
                <a:lnTo>
                  <a:pt x="230718" y="746059"/>
                </a:lnTo>
                <a:cubicBezTo>
                  <a:pt x="213119" y="729659"/>
                  <a:pt x="185558" y="730635"/>
                  <a:pt x="169159" y="748231"/>
                </a:cubicBezTo>
                <a:cubicBezTo>
                  <a:pt x="153572" y="764957"/>
                  <a:pt x="153572" y="790893"/>
                  <a:pt x="169159" y="807619"/>
                </a:cubicBezTo>
                <a:lnTo>
                  <a:pt x="260336" y="898797"/>
                </a:lnTo>
                <a:cubicBezTo>
                  <a:pt x="277342" y="915783"/>
                  <a:pt x="304890" y="915783"/>
                  <a:pt x="321896" y="898797"/>
                </a:cubicBezTo>
                <a:close/>
              </a:path>
            </a:pathLst>
          </a:cu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190500" dist="381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no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endParaRPr kumimoji="0" lang="en-US" sz="3085"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9" name="Graphic 12">
            <a:extLst>
              <a:ext uri="{FF2B5EF4-FFF2-40B4-BE49-F238E27FC236}">
                <a16:creationId xmlns:a16="http://schemas.microsoft.com/office/drawing/2014/main" id="{EBE94AC4-E762-1F89-343E-9C2286143C2C}"/>
              </a:ext>
              <a:ext uri="{C183D7F6-B498-43B3-948B-1728B52AA6E4}">
                <adec:decorative xmlns:adec="http://schemas.microsoft.com/office/drawing/2017/decorative" val="1"/>
              </a:ext>
            </a:extLst>
          </p:cNvPr>
          <p:cNvSpPr/>
          <p:nvPr/>
        </p:nvSpPr>
        <p:spPr>
          <a:xfrm>
            <a:off x="10836628" y="4490010"/>
            <a:ext cx="367020" cy="394143"/>
          </a:xfrm>
          <a:custGeom>
            <a:avLst/>
            <a:gdLst>
              <a:gd name="connsiteX0" fmla="*/ 662577 w 1161499"/>
              <a:gd name="connsiteY0" fmla="*/ 15957 h 1133946"/>
              <a:gd name="connsiteX1" fmla="*/ 498922 w 1161499"/>
              <a:gd name="connsiteY1" fmla="*/ 15957 h 1133946"/>
              <a:gd name="connsiteX2" fmla="*/ 63476 w 1161499"/>
              <a:gd name="connsiteY2" fmla="*/ 192505 h 1133946"/>
              <a:gd name="connsiteX3" fmla="*/ 0 w 1161499"/>
              <a:gd name="connsiteY3" fmla="*/ 286703 h 1133946"/>
              <a:gd name="connsiteX4" fmla="*/ 0 w 1161499"/>
              <a:gd name="connsiteY4" fmla="*/ 847242 h 1133946"/>
              <a:gd name="connsiteX5" fmla="*/ 63476 w 1161499"/>
              <a:gd name="connsiteY5" fmla="*/ 941440 h 1133946"/>
              <a:gd name="connsiteX6" fmla="*/ 498922 w 1161499"/>
              <a:gd name="connsiteY6" fmla="*/ 1117988 h 1133946"/>
              <a:gd name="connsiteX7" fmla="*/ 662577 w 1161499"/>
              <a:gd name="connsiteY7" fmla="*/ 1117988 h 1133946"/>
              <a:gd name="connsiteX8" fmla="*/ 1098023 w 1161499"/>
              <a:gd name="connsiteY8" fmla="*/ 941440 h 1133946"/>
              <a:gd name="connsiteX9" fmla="*/ 1161499 w 1161499"/>
              <a:gd name="connsiteY9" fmla="*/ 847242 h 1133946"/>
              <a:gd name="connsiteX10" fmla="*/ 1161499 w 1161499"/>
              <a:gd name="connsiteY10" fmla="*/ 286761 h 1133946"/>
              <a:gd name="connsiteX11" fmla="*/ 1098023 w 1161499"/>
              <a:gd name="connsiteY11" fmla="*/ 192563 h 1133946"/>
              <a:gd name="connsiteX12" fmla="*/ 662577 w 1161499"/>
              <a:gd name="connsiteY12" fmla="*/ 16015 h 1133946"/>
              <a:gd name="connsiteX13" fmla="*/ 235146 w 1161499"/>
              <a:gd name="connsiteY13" fmla="*/ 333743 h 1133946"/>
              <a:gd name="connsiteX14" fmla="*/ 291304 w 1161499"/>
              <a:gd name="connsiteY14" fmla="*/ 308481 h 1133946"/>
              <a:gd name="connsiteX15" fmla="*/ 580750 w 1161499"/>
              <a:gd name="connsiteY15" fmla="*/ 418243 h 1133946"/>
              <a:gd name="connsiteX16" fmla="*/ 870195 w 1161499"/>
              <a:gd name="connsiteY16" fmla="*/ 308481 h 1133946"/>
              <a:gd name="connsiteX17" fmla="*/ 926975 w 1161499"/>
              <a:gd name="connsiteY17" fmla="*/ 332356 h 1133946"/>
              <a:gd name="connsiteX18" fmla="*/ 903100 w 1161499"/>
              <a:gd name="connsiteY18" fmla="*/ 389139 h 1133946"/>
              <a:gd name="connsiteX19" fmla="*/ 901091 w 1161499"/>
              <a:gd name="connsiteY19" fmla="*/ 389902 h 1133946"/>
              <a:gd name="connsiteX20" fmla="*/ 624306 w 1161499"/>
              <a:gd name="connsiteY20" fmla="*/ 494960 h 1133946"/>
              <a:gd name="connsiteX21" fmla="*/ 624306 w 1161499"/>
              <a:gd name="connsiteY21" fmla="*/ 813849 h 1133946"/>
              <a:gd name="connsiteX22" fmla="*/ 580750 w 1161499"/>
              <a:gd name="connsiteY22" fmla="*/ 857405 h 1133946"/>
              <a:gd name="connsiteX23" fmla="*/ 537193 w 1161499"/>
              <a:gd name="connsiteY23" fmla="*/ 813849 h 1133946"/>
              <a:gd name="connsiteX24" fmla="*/ 537193 w 1161499"/>
              <a:gd name="connsiteY24" fmla="*/ 495018 h 1133946"/>
              <a:gd name="connsiteX25" fmla="*/ 260408 w 1161499"/>
              <a:gd name="connsiteY25" fmla="*/ 389844 h 1133946"/>
              <a:gd name="connsiteX26" fmla="*/ 235146 w 1161499"/>
              <a:gd name="connsiteY26" fmla="*/ 333685 h 1133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61499" h="1133946">
                <a:moveTo>
                  <a:pt x="662577" y="15957"/>
                </a:moveTo>
                <a:cubicBezTo>
                  <a:pt x="610101" y="-5319"/>
                  <a:pt x="551399" y="-5319"/>
                  <a:pt x="498922" y="15957"/>
                </a:cubicBezTo>
                <a:lnTo>
                  <a:pt x="63476" y="192505"/>
                </a:lnTo>
                <a:cubicBezTo>
                  <a:pt x="25108" y="208047"/>
                  <a:pt x="0" y="245306"/>
                  <a:pt x="0" y="286703"/>
                </a:cubicBezTo>
                <a:lnTo>
                  <a:pt x="0" y="847242"/>
                </a:lnTo>
                <a:cubicBezTo>
                  <a:pt x="0" y="888638"/>
                  <a:pt x="25108" y="925899"/>
                  <a:pt x="63476" y="941440"/>
                </a:cubicBezTo>
                <a:lnTo>
                  <a:pt x="498922" y="1117988"/>
                </a:lnTo>
                <a:cubicBezTo>
                  <a:pt x="551399" y="1139266"/>
                  <a:pt x="610101" y="1139266"/>
                  <a:pt x="662577" y="1117988"/>
                </a:cubicBezTo>
                <a:lnTo>
                  <a:pt x="1098023" y="941440"/>
                </a:lnTo>
                <a:cubicBezTo>
                  <a:pt x="1136393" y="925899"/>
                  <a:pt x="1161499" y="888638"/>
                  <a:pt x="1161499" y="847242"/>
                </a:cubicBezTo>
                <a:lnTo>
                  <a:pt x="1161499" y="286761"/>
                </a:lnTo>
                <a:cubicBezTo>
                  <a:pt x="1161499" y="245364"/>
                  <a:pt x="1136393" y="208105"/>
                  <a:pt x="1098023" y="192563"/>
                </a:cubicBezTo>
                <a:lnTo>
                  <a:pt x="662577" y="16015"/>
                </a:lnTo>
                <a:close/>
                <a:moveTo>
                  <a:pt x="235146" y="333743"/>
                </a:moveTo>
                <a:cubicBezTo>
                  <a:pt x="243683" y="311265"/>
                  <a:pt x="268820" y="299957"/>
                  <a:pt x="291304" y="308481"/>
                </a:cubicBezTo>
                <a:lnTo>
                  <a:pt x="580750" y="418243"/>
                </a:lnTo>
                <a:lnTo>
                  <a:pt x="870195" y="308481"/>
                </a:lnTo>
                <a:cubicBezTo>
                  <a:pt x="892467" y="299394"/>
                  <a:pt x="917892" y="310083"/>
                  <a:pt x="926975" y="332356"/>
                </a:cubicBezTo>
                <a:cubicBezTo>
                  <a:pt x="936064" y="354630"/>
                  <a:pt x="925378" y="380052"/>
                  <a:pt x="903100" y="389139"/>
                </a:cubicBezTo>
                <a:cubicBezTo>
                  <a:pt x="902438" y="389409"/>
                  <a:pt x="901765" y="389664"/>
                  <a:pt x="901091" y="389902"/>
                </a:cubicBezTo>
                <a:lnTo>
                  <a:pt x="624306" y="494960"/>
                </a:lnTo>
                <a:lnTo>
                  <a:pt x="624306" y="813849"/>
                </a:lnTo>
                <a:cubicBezTo>
                  <a:pt x="624306" y="837904"/>
                  <a:pt x="604804" y="857405"/>
                  <a:pt x="580750" y="857405"/>
                </a:cubicBezTo>
                <a:cubicBezTo>
                  <a:pt x="556695" y="857405"/>
                  <a:pt x="537193" y="837904"/>
                  <a:pt x="537193" y="813849"/>
                </a:cubicBezTo>
                <a:lnTo>
                  <a:pt x="537193" y="495018"/>
                </a:lnTo>
                <a:lnTo>
                  <a:pt x="260408" y="389844"/>
                </a:lnTo>
                <a:cubicBezTo>
                  <a:pt x="237930" y="381306"/>
                  <a:pt x="226622" y="356169"/>
                  <a:pt x="235146" y="333685"/>
                </a:cubicBezTo>
                <a:close/>
              </a:path>
            </a:pathLst>
          </a:cu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190500" dist="381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no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endParaRPr kumimoji="0" lang="en-US" sz="3085"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20" name="Graphic 13">
            <a:extLst>
              <a:ext uri="{FF2B5EF4-FFF2-40B4-BE49-F238E27FC236}">
                <a16:creationId xmlns:a16="http://schemas.microsoft.com/office/drawing/2014/main" id="{D902CC18-9DE4-9433-E216-CC7FED436BFC}"/>
              </a:ext>
              <a:ext uri="{C183D7F6-B498-43B3-948B-1728B52AA6E4}">
                <adec:decorative xmlns:adec="http://schemas.microsoft.com/office/drawing/2017/decorative" val="1"/>
              </a:ext>
            </a:extLst>
          </p:cNvPr>
          <p:cNvSpPr/>
          <p:nvPr/>
        </p:nvSpPr>
        <p:spPr>
          <a:xfrm>
            <a:off x="10825388" y="1825147"/>
            <a:ext cx="389497" cy="389497"/>
          </a:xfrm>
          <a:custGeom>
            <a:avLst/>
            <a:gdLst>
              <a:gd name="connsiteX0" fmla="*/ 885643 w 1045349"/>
              <a:gd name="connsiteY0" fmla="*/ 0 h 1045349"/>
              <a:gd name="connsiteX1" fmla="*/ 1045349 w 1045349"/>
              <a:gd name="connsiteY1" fmla="*/ 159706 h 1045349"/>
              <a:gd name="connsiteX2" fmla="*/ 1045349 w 1045349"/>
              <a:gd name="connsiteY2" fmla="*/ 885643 h 1045349"/>
              <a:gd name="connsiteX3" fmla="*/ 885643 w 1045349"/>
              <a:gd name="connsiteY3" fmla="*/ 1045349 h 1045349"/>
              <a:gd name="connsiteX4" fmla="*/ 159706 w 1045349"/>
              <a:gd name="connsiteY4" fmla="*/ 1045349 h 1045349"/>
              <a:gd name="connsiteX5" fmla="*/ 0 w 1045349"/>
              <a:gd name="connsiteY5" fmla="*/ 885643 h 1045349"/>
              <a:gd name="connsiteX6" fmla="*/ 0 w 1045349"/>
              <a:gd name="connsiteY6" fmla="*/ 159706 h 1045349"/>
              <a:gd name="connsiteX7" fmla="*/ 159706 w 1045349"/>
              <a:gd name="connsiteY7" fmla="*/ 0 h 1045349"/>
              <a:gd name="connsiteX8" fmla="*/ 885643 w 1045349"/>
              <a:gd name="connsiteY8" fmla="*/ 0 h 1045349"/>
              <a:gd name="connsiteX9" fmla="*/ 885643 w 1045349"/>
              <a:gd name="connsiteY9" fmla="*/ 87112 h 1045349"/>
              <a:gd name="connsiteX10" fmla="*/ 159706 w 1045349"/>
              <a:gd name="connsiteY10" fmla="*/ 87112 h 1045349"/>
              <a:gd name="connsiteX11" fmla="*/ 87112 w 1045349"/>
              <a:gd name="connsiteY11" fmla="*/ 159706 h 1045349"/>
              <a:gd name="connsiteX12" fmla="*/ 87112 w 1045349"/>
              <a:gd name="connsiteY12" fmla="*/ 885643 h 1045349"/>
              <a:gd name="connsiteX13" fmla="*/ 159706 w 1045349"/>
              <a:gd name="connsiteY13" fmla="*/ 958237 h 1045349"/>
              <a:gd name="connsiteX14" fmla="*/ 885643 w 1045349"/>
              <a:gd name="connsiteY14" fmla="*/ 958237 h 1045349"/>
              <a:gd name="connsiteX15" fmla="*/ 958237 w 1045349"/>
              <a:gd name="connsiteY15" fmla="*/ 885643 h 1045349"/>
              <a:gd name="connsiteX16" fmla="*/ 958237 w 1045349"/>
              <a:gd name="connsiteY16" fmla="*/ 159706 h 1045349"/>
              <a:gd name="connsiteX17" fmla="*/ 885643 w 1045349"/>
              <a:gd name="connsiteY17" fmla="*/ 87112 h 1045349"/>
              <a:gd name="connsiteX18" fmla="*/ 392122 w 1045349"/>
              <a:gd name="connsiteY18" fmla="*/ 551712 h 1045349"/>
              <a:gd name="connsiteX19" fmla="*/ 493753 w 1045349"/>
              <a:gd name="connsiteY19" fmla="*/ 653343 h 1045349"/>
              <a:gd name="connsiteX20" fmla="*/ 493753 w 1045349"/>
              <a:gd name="connsiteY20" fmla="*/ 769493 h 1045349"/>
              <a:gd name="connsiteX21" fmla="*/ 392122 w 1045349"/>
              <a:gd name="connsiteY21" fmla="*/ 871124 h 1045349"/>
              <a:gd name="connsiteX22" fmla="*/ 275972 w 1045349"/>
              <a:gd name="connsiteY22" fmla="*/ 871124 h 1045349"/>
              <a:gd name="connsiteX23" fmla="*/ 174341 w 1045349"/>
              <a:gd name="connsiteY23" fmla="*/ 769493 h 1045349"/>
              <a:gd name="connsiteX24" fmla="*/ 174341 w 1045349"/>
              <a:gd name="connsiteY24" fmla="*/ 653343 h 1045349"/>
              <a:gd name="connsiteX25" fmla="*/ 275972 w 1045349"/>
              <a:gd name="connsiteY25" fmla="*/ 551712 h 1045349"/>
              <a:gd name="connsiteX26" fmla="*/ 392122 w 1045349"/>
              <a:gd name="connsiteY26" fmla="*/ 551712 h 1045349"/>
              <a:gd name="connsiteX27" fmla="*/ 769435 w 1045349"/>
              <a:gd name="connsiteY27" fmla="*/ 551712 h 1045349"/>
              <a:gd name="connsiteX28" fmla="*/ 871066 w 1045349"/>
              <a:gd name="connsiteY28" fmla="*/ 653343 h 1045349"/>
              <a:gd name="connsiteX29" fmla="*/ 871066 w 1045349"/>
              <a:gd name="connsiteY29" fmla="*/ 769493 h 1045349"/>
              <a:gd name="connsiteX30" fmla="*/ 769493 w 1045349"/>
              <a:gd name="connsiteY30" fmla="*/ 871124 h 1045349"/>
              <a:gd name="connsiteX31" fmla="*/ 653343 w 1045349"/>
              <a:gd name="connsiteY31" fmla="*/ 871124 h 1045349"/>
              <a:gd name="connsiteX32" fmla="*/ 551712 w 1045349"/>
              <a:gd name="connsiteY32" fmla="*/ 769493 h 1045349"/>
              <a:gd name="connsiteX33" fmla="*/ 551712 w 1045349"/>
              <a:gd name="connsiteY33" fmla="*/ 653343 h 1045349"/>
              <a:gd name="connsiteX34" fmla="*/ 653343 w 1045349"/>
              <a:gd name="connsiteY34" fmla="*/ 551712 h 1045349"/>
              <a:gd name="connsiteX35" fmla="*/ 769493 w 1045349"/>
              <a:gd name="connsiteY35" fmla="*/ 551712 h 1045349"/>
              <a:gd name="connsiteX36" fmla="*/ 392064 w 1045349"/>
              <a:gd name="connsiteY36" fmla="*/ 174225 h 1045349"/>
              <a:gd name="connsiteX37" fmla="*/ 493695 w 1045349"/>
              <a:gd name="connsiteY37" fmla="*/ 275856 h 1045349"/>
              <a:gd name="connsiteX38" fmla="*/ 493695 w 1045349"/>
              <a:gd name="connsiteY38" fmla="*/ 392006 h 1045349"/>
              <a:gd name="connsiteX39" fmla="*/ 392064 w 1045349"/>
              <a:gd name="connsiteY39" fmla="*/ 493637 h 1045349"/>
              <a:gd name="connsiteX40" fmla="*/ 275914 w 1045349"/>
              <a:gd name="connsiteY40" fmla="*/ 493637 h 1045349"/>
              <a:gd name="connsiteX41" fmla="*/ 174225 w 1045349"/>
              <a:gd name="connsiteY41" fmla="*/ 392064 h 1045349"/>
              <a:gd name="connsiteX42" fmla="*/ 174225 w 1045349"/>
              <a:gd name="connsiteY42" fmla="*/ 392006 h 1045349"/>
              <a:gd name="connsiteX43" fmla="*/ 174225 w 1045349"/>
              <a:gd name="connsiteY43" fmla="*/ 275856 h 1045349"/>
              <a:gd name="connsiteX44" fmla="*/ 275856 w 1045349"/>
              <a:gd name="connsiteY44" fmla="*/ 174225 h 1045349"/>
              <a:gd name="connsiteX45" fmla="*/ 392006 w 1045349"/>
              <a:gd name="connsiteY45" fmla="*/ 174225 h 1045349"/>
              <a:gd name="connsiteX46" fmla="*/ 769377 w 1045349"/>
              <a:gd name="connsiteY46" fmla="*/ 174225 h 1045349"/>
              <a:gd name="connsiteX47" fmla="*/ 871008 w 1045349"/>
              <a:gd name="connsiteY47" fmla="*/ 275856 h 1045349"/>
              <a:gd name="connsiteX48" fmla="*/ 871008 w 1045349"/>
              <a:gd name="connsiteY48" fmla="*/ 392006 h 1045349"/>
              <a:gd name="connsiteX49" fmla="*/ 769377 w 1045349"/>
              <a:gd name="connsiteY49" fmla="*/ 493637 h 1045349"/>
              <a:gd name="connsiteX50" fmla="*/ 653227 w 1045349"/>
              <a:gd name="connsiteY50" fmla="*/ 493637 h 1045349"/>
              <a:gd name="connsiteX51" fmla="*/ 551596 w 1045349"/>
              <a:gd name="connsiteY51" fmla="*/ 392006 h 1045349"/>
              <a:gd name="connsiteX52" fmla="*/ 551596 w 1045349"/>
              <a:gd name="connsiteY52" fmla="*/ 275856 h 1045349"/>
              <a:gd name="connsiteX53" fmla="*/ 653227 w 1045349"/>
              <a:gd name="connsiteY53" fmla="*/ 174225 h 1045349"/>
              <a:gd name="connsiteX54" fmla="*/ 769377 w 1045349"/>
              <a:gd name="connsiteY54" fmla="*/ 174225 h 1045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045349" h="1045349">
                <a:moveTo>
                  <a:pt x="885643" y="0"/>
                </a:moveTo>
                <a:cubicBezTo>
                  <a:pt x="973847" y="0"/>
                  <a:pt x="1045349" y="71503"/>
                  <a:pt x="1045349" y="159706"/>
                </a:cubicBezTo>
                <a:lnTo>
                  <a:pt x="1045349" y="885643"/>
                </a:lnTo>
                <a:cubicBezTo>
                  <a:pt x="1045349" y="973847"/>
                  <a:pt x="973847" y="1045349"/>
                  <a:pt x="885643" y="1045349"/>
                </a:cubicBezTo>
                <a:lnTo>
                  <a:pt x="159706" y="1045349"/>
                </a:lnTo>
                <a:cubicBezTo>
                  <a:pt x="71503" y="1045349"/>
                  <a:pt x="0" y="973847"/>
                  <a:pt x="0" y="885643"/>
                </a:cubicBezTo>
                <a:lnTo>
                  <a:pt x="0" y="159706"/>
                </a:lnTo>
                <a:cubicBezTo>
                  <a:pt x="0" y="71503"/>
                  <a:pt x="71503" y="0"/>
                  <a:pt x="159706" y="0"/>
                </a:cubicBezTo>
                <a:lnTo>
                  <a:pt x="885643" y="0"/>
                </a:lnTo>
                <a:close/>
                <a:moveTo>
                  <a:pt x="885643" y="87112"/>
                </a:moveTo>
                <a:lnTo>
                  <a:pt x="159706" y="87112"/>
                </a:lnTo>
                <a:cubicBezTo>
                  <a:pt x="119634" y="87112"/>
                  <a:pt x="87112" y="119634"/>
                  <a:pt x="87112" y="159706"/>
                </a:cubicBezTo>
                <a:lnTo>
                  <a:pt x="87112" y="885643"/>
                </a:lnTo>
                <a:cubicBezTo>
                  <a:pt x="87112" y="925715"/>
                  <a:pt x="119634" y="958237"/>
                  <a:pt x="159706" y="958237"/>
                </a:cubicBezTo>
                <a:lnTo>
                  <a:pt x="885643" y="958237"/>
                </a:lnTo>
                <a:cubicBezTo>
                  <a:pt x="925715" y="958237"/>
                  <a:pt x="958237" y="925715"/>
                  <a:pt x="958237" y="885643"/>
                </a:cubicBezTo>
                <a:lnTo>
                  <a:pt x="958237" y="159706"/>
                </a:lnTo>
                <a:cubicBezTo>
                  <a:pt x="958237" y="119634"/>
                  <a:pt x="925715" y="87112"/>
                  <a:pt x="885643" y="87112"/>
                </a:cubicBezTo>
                <a:close/>
                <a:moveTo>
                  <a:pt x="392122" y="551712"/>
                </a:moveTo>
                <a:cubicBezTo>
                  <a:pt x="448223" y="551712"/>
                  <a:pt x="493753" y="597243"/>
                  <a:pt x="493753" y="653343"/>
                </a:cubicBezTo>
                <a:lnTo>
                  <a:pt x="493753" y="769493"/>
                </a:lnTo>
                <a:cubicBezTo>
                  <a:pt x="493753" y="825623"/>
                  <a:pt x="448252" y="871124"/>
                  <a:pt x="392122" y="871124"/>
                </a:cubicBezTo>
                <a:lnTo>
                  <a:pt x="275972" y="871124"/>
                </a:lnTo>
                <a:cubicBezTo>
                  <a:pt x="219843" y="871124"/>
                  <a:pt x="174341" y="825623"/>
                  <a:pt x="174341" y="769493"/>
                </a:cubicBezTo>
                <a:lnTo>
                  <a:pt x="174341" y="653343"/>
                </a:lnTo>
                <a:cubicBezTo>
                  <a:pt x="174341" y="597243"/>
                  <a:pt x="219814" y="551712"/>
                  <a:pt x="275972" y="551712"/>
                </a:cubicBezTo>
                <a:lnTo>
                  <a:pt x="392122" y="551712"/>
                </a:lnTo>
                <a:close/>
                <a:moveTo>
                  <a:pt x="769435" y="551712"/>
                </a:moveTo>
                <a:cubicBezTo>
                  <a:pt x="825594" y="551712"/>
                  <a:pt x="871066" y="597243"/>
                  <a:pt x="871066" y="653343"/>
                </a:cubicBezTo>
                <a:lnTo>
                  <a:pt x="871066" y="769493"/>
                </a:lnTo>
                <a:cubicBezTo>
                  <a:pt x="871066" y="825599"/>
                  <a:pt x="825599" y="871090"/>
                  <a:pt x="769493" y="871124"/>
                </a:cubicBezTo>
                <a:lnTo>
                  <a:pt x="653343" y="871124"/>
                </a:lnTo>
                <a:cubicBezTo>
                  <a:pt x="597214" y="871124"/>
                  <a:pt x="551712" y="825623"/>
                  <a:pt x="551712" y="769493"/>
                </a:cubicBezTo>
                <a:lnTo>
                  <a:pt x="551712" y="653343"/>
                </a:lnTo>
                <a:cubicBezTo>
                  <a:pt x="551712" y="597243"/>
                  <a:pt x="597243" y="551712"/>
                  <a:pt x="653343" y="551712"/>
                </a:cubicBezTo>
                <a:lnTo>
                  <a:pt x="769493" y="551712"/>
                </a:lnTo>
                <a:close/>
                <a:moveTo>
                  <a:pt x="392064" y="174225"/>
                </a:moveTo>
                <a:cubicBezTo>
                  <a:pt x="448164" y="174225"/>
                  <a:pt x="493695" y="219756"/>
                  <a:pt x="493695" y="275856"/>
                </a:cubicBezTo>
                <a:lnTo>
                  <a:pt x="493695" y="392006"/>
                </a:lnTo>
                <a:cubicBezTo>
                  <a:pt x="493695" y="448135"/>
                  <a:pt x="448193" y="493637"/>
                  <a:pt x="392064" y="493637"/>
                </a:cubicBezTo>
                <a:lnTo>
                  <a:pt x="275914" y="493637"/>
                </a:lnTo>
                <a:cubicBezTo>
                  <a:pt x="219785" y="493672"/>
                  <a:pt x="174257" y="448193"/>
                  <a:pt x="174225" y="392064"/>
                </a:cubicBezTo>
                <a:cubicBezTo>
                  <a:pt x="174225" y="392045"/>
                  <a:pt x="174225" y="392025"/>
                  <a:pt x="174225" y="392006"/>
                </a:cubicBezTo>
                <a:lnTo>
                  <a:pt x="174225" y="275856"/>
                </a:lnTo>
                <a:cubicBezTo>
                  <a:pt x="174225" y="219756"/>
                  <a:pt x="219756" y="174225"/>
                  <a:pt x="275856" y="174225"/>
                </a:cubicBezTo>
                <a:lnTo>
                  <a:pt x="392006" y="174225"/>
                </a:lnTo>
                <a:close/>
                <a:moveTo>
                  <a:pt x="769377" y="174225"/>
                </a:moveTo>
                <a:cubicBezTo>
                  <a:pt x="825536" y="174225"/>
                  <a:pt x="871008" y="219756"/>
                  <a:pt x="871008" y="275856"/>
                </a:cubicBezTo>
                <a:lnTo>
                  <a:pt x="871008" y="392006"/>
                </a:lnTo>
                <a:cubicBezTo>
                  <a:pt x="871008" y="448135"/>
                  <a:pt x="825507" y="493637"/>
                  <a:pt x="769377" y="493637"/>
                </a:cubicBezTo>
                <a:lnTo>
                  <a:pt x="653227" y="493637"/>
                </a:lnTo>
                <a:cubicBezTo>
                  <a:pt x="597098" y="493637"/>
                  <a:pt x="551596" y="448135"/>
                  <a:pt x="551596" y="392006"/>
                </a:cubicBezTo>
                <a:lnTo>
                  <a:pt x="551596" y="275856"/>
                </a:lnTo>
                <a:cubicBezTo>
                  <a:pt x="551596" y="219756"/>
                  <a:pt x="597127" y="174225"/>
                  <a:pt x="653227" y="174225"/>
                </a:cubicBezTo>
                <a:lnTo>
                  <a:pt x="769377" y="174225"/>
                </a:lnTo>
                <a:close/>
              </a:path>
            </a:pathLst>
          </a:cu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190500" dist="381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no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endParaRPr kumimoji="0" lang="en-US" sz="3085"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6" name="Rectangle: Rounded Corners 5">
            <a:extLst>
              <a:ext uri="{FF2B5EF4-FFF2-40B4-BE49-F238E27FC236}">
                <a16:creationId xmlns:a16="http://schemas.microsoft.com/office/drawing/2014/main" id="{F757CCEA-289F-4A99-1653-BAB650D8486D}"/>
              </a:ext>
            </a:extLst>
          </p:cNvPr>
          <p:cNvSpPr/>
          <p:nvPr/>
        </p:nvSpPr>
        <p:spPr bwMode="auto">
          <a:xfrm>
            <a:off x="971817" y="2991610"/>
            <a:ext cx="2145343" cy="696795"/>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no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3085"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Copilot</a:t>
            </a:r>
          </a:p>
        </p:txBody>
      </p:sp>
    </p:spTree>
    <p:extLst>
      <p:ext uri="{BB962C8B-B14F-4D97-AF65-F5344CB8AC3E}">
        <p14:creationId xmlns:p14="http://schemas.microsoft.com/office/powerpoint/2010/main" val="394368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Vertical)">
                                      <p:cBhvr>
                                        <p:cTn id="7" dur="750"/>
                                        <p:tgtEl>
                                          <p:spTgt spid="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35" presetClass="path" presetSubtype="0" decel="100000" fill="hold" grpId="1" nodeType="withEffect">
                                  <p:stCondLst>
                                    <p:cond delay="200"/>
                                  </p:stCondLst>
                                  <p:childTnLst>
                                    <p:animMotion origin="layout" path="M -2.60417E-7 4.40476E-6 L -0.02503 4.40476E-6 " pathEditMode="relative" rAng="0" ptsTypes="AA">
                                      <p:cBhvr>
                                        <p:cTn id="12" dur="700" spd="-100000" fill="hold"/>
                                        <p:tgtEl>
                                          <p:spTgt spid="3"/>
                                        </p:tgtEl>
                                        <p:attrNameLst>
                                          <p:attrName>ppt_x</p:attrName>
                                          <p:attrName>ppt_y</p:attrName>
                                        </p:attrNameLst>
                                      </p:cBhvr>
                                      <p:rCtr x="-1253" y="0"/>
                                    </p:animMotion>
                                  </p:childTnLst>
                                </p:cTn>
                              </p:par>
                              <p:par>
                                <p:cTn id="13" presetID="10" presetClass="entr" presetSubtype="0" fill="hold" grpId="0" nodeType="withEffect">
                                  <p:stCondLst>
                                    <p:cond delay="3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35" presetClass="path" presetSubtype="0" decel="100000" fill="hold" grpId="1" nodeType="withEffect">
                                  <p:stCondLst>
                                    <p:cond delay="300"/>
                                  </p:stCondLst>
                                  <p:childTnLst>
                                    <p:animMotion origin="layout" path="M -2.60417E-7 4.40476E-6 L -0.02503 4.40476E-6 " pathEditMode="relative" rAng="0" ptsTypes="AA">
                                      <p:cBhvr>
                                        <p:cTn id="17" dur="700" spd="-100000" fill="hold"/>
                                        <p:tgtEl>
                                          <p:spTgt spid="9"/>
                                        </p:tgtEl>
                                        <p:attrNameLst>
                                          <p:attrName>ppt_x</p:attrName>
                                          <p:attrName>ppt_y</p:attrName>
                                        </p:attrNameLst>
                                      </p:cBhvr>
                                      <p:rCtr x="-1253" y="0"/>
                                    </p:animMotion>
                                  </p:childTnLst>
                                </p:cTn>
                              </p:par>
                              <p:par>
                                <p:cTn id="18" presetID="10" presetClass="entr" presetSubtype="0" fill="hold" grpId="0" nodeType="withEffect">
                                  <p:stCondLst>
                                    <p:cond delay="4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35" presetClass="path" presetSubtype="0" decel="100000" fill="hold" grpId="1" nodeType="withEffect">
                                  <p:stCondLst>
                                    <p:cond delay="400"/>
                                  </p:stCondLst>
                                  <p:childTnLst>
                                    <p:animMotion origin="layout" path="M -2.60417E-7 4.40476E-6 L -0.02503 4.40476E-6 " pathEditMode="relative" rAng="0" ptsTypes="AA">
                                      <p:cBhvr>
                                        <p:cTn id="22" dur="700" spd="-100000" fill="hold"/>
                                        <p:tgtEl>
                                          <p:spTgt spid="20"/>
                                        </p:tgtEl>
                                        <p:attrNameLst>
                                          <p:attrName>ppt_x</p:attrName>
                                          <p:attrName>ppt_y</p:attrName>
                                        </p:attrNameLst>
                                      </p:cBhvr>
                                      <p:rCtr x="-1253" y="0"/>
                                    </p:animMotion>
                                  </p:childTnLst>
                                </p:cTn>
                              </p:par>
                              <p:par>
                                <p:cTn id="23" presetID="10" presetClass="entr" presetSubtype="0" fill="hold" grpId="0" nodeType="withEffect">
                                  <p:stCondLst>
                                    <p:cond delay="5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35" presetClass="path" presetSubtype="0" decel="100000" fill="hold" grpId="1" nodeType="withEffect">
                                  <p:stCondLst>
                                    <p:cond delay="500"/>
                                  </p:stCondLst>
                                  <p:childTnLst>
                                    <p:animMotion origin="layout" path="M -2.60417E-7 4.40476E-6 L -0.02503 4.40476E-6 " pathEditMode="relative" rAng="0" ptsTypes="AA">
                                      <p:cBhvr>
                                        <p:cTn id="27" dur="700" spd="-100000" fill="hold"/>
                                        <p:tgtEl>
                                          <p:spTgt spid="16"/>
                                        </p:tgtEl>
                                        <p:attrNameLst>
                                          <p:attrName>ppt_x</p:attrName>
                                          <p:attrName>ppt_y</p:attrName>
                                        </p:attrNameLst>
                                      </p:cBhvr>
                                      <p:rCtr x="-1253" y="0"/>
                                    </p:animMotion>
                                  </p:childTnLst>
                                </p:cTn>
                              </p:par>
                              <p:par>
                                <p:cTn id="28" presetID="10" presetClass="entr" presetSubtype="0" fill="hold" grpId="0" nodeType="withEffect">
                                  <p:stCondLst>
                                    <p:cond delay="60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35" presetClass="path" presetSubtype="0" decel="100000" fill="hold" grpId="1" nodeType="withEffect">
                                  <p:stCondLst>
                                    <p:cond delay="600"/>
                                  </p:stCondLst>
                                  <p:childTnLst>
                                    <p:animMotion origin="layout" path="M -2.60417E-7 4.40476E-6 L -0.02503 4.40476E-6 " pathEditMode="relative" rAng="0" ptsTypes="AA">
                                      <p:cBhvr>
                                        <p:cTn id="32" dur="700" spd="-100000" fill="hold"/>
                                        <p:tgtEl>
                                          <p:spTgt spid="18"/>
                                        </p:tgtEl>
                                        <p:attrNameLst>
                                          <p:attrName>ppt_x</p:attrName>
                                          <p:attrName>ppt_y</p:attrName>
                                        </p:attrNameLst>
                                      </p:cBhvr>
                                      <p:rCtr x="-1253" y="0"/>
                                    </p:animMotion>
                                  </p:childTnLst>
                                </p:cTn>
                              </p:par>
                              <p:par>
                                <p:cTn id="33" presetID="10" presetClass="entr" presetSubtype="0" fill="hold" grpId="0" nodeType="withEffect">
                                  <p:stCondLst>
                                    <p:cond delay="70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35" presetClass="path" presetSubtype="0" decel="100000" fill="hold" grpId="1" nodeType="withEffect">
                                  <p:stCondLst>
                                    <p:cond delay="700"/>
                                  </p:stCondLst>
                                  <p:childTnLst>
                                    <p:animMotion origin="layout" path="M -2.60417E-7 4.40476E-6 L -0.02503 4.40476E-6 " pathEditMode="relative" rAng="0" ptsTypes="AA">
                                      <p:cBhvr>
                                        <p:cTn id="37" dur="700" spd="-100000" fill="hold"/>
                                        <p:tgtEl>
                                          <p:spTgt spid="19"/>
                                        </p:tgtEl>
                                        <p:attrNameLst>
                                          <p:attrName>ppt_x</p:attrName>
                                          <p:attrName>ppt_y</p:attrName>
                                        </p:attrNameLst>
                                      </p:cBhvr>
                                      <p:rCtr x="-1253" y="0"/>
                                    </p:animMotion>
                                  </p:childTnLst>
                                </p:cTn>
                              </p:par>
                              <p:par>
                                <p:cTn id="38" presetID="10" presetClass="entr" presetSubtype="0" fill="hold" grpId="0" nodeType="withEffect">
                                  <p:stCondLst>
                                    <p:cond delay="8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35" presetClass="path" presetSubtype="0" decel="100000" fill="hold" grpId="1" nodeType="withEffect">
                                  <p:stCondLst>
                                    <p:cond delay="800"/>
                                  </p:stCondLst>
                                  <p:childTnLst>
                                    <p:animMotion origin="layout" path="M -2.60417E-7 4.40476E-6 L -0.02503 4.40476E-6 " pathEditMode="relative" rAng="0" ptsTypes="AA">
                                      <p:cBhvr>
                                        <p:cTn id="42" dur="700" spd="-100000" fill="hold"/>
                                        <p:tgtEl>
                                          <p:spTgt spid="17"/>
                                        </p:tgtEl>
                                        <p:attrNameLst>
                                          <p:attrName>ppt_x</p:attrName>
                                          <p:attrName>ppt_y</p:attrName>
                                        </p:attrNameLst>
                                      </p:cBhvr>
                                      <p:rCtr x="-1253" y="0"/>
                                    </p:animMotion>
                                  </p:childTnLst>
                                </p:cTn>
                              </p:par>
                              <p:par>
                                <p:cTn id="43" presetID="10" presetClass="entr" presetSubtype="0" fill="hold" nodeType="withEffect">
                                  <p:stCondLst>
                                    <p:cond delay="50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nodeType="withEffect">
                                  <p:stCondLst>
                                    <p:cond delay="50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 grpId="0" animBg="1"/>
      <p:bldP spid="9"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F55DC6E-2278-1AB6-9A77-C9D747247876}"/>
              </a:ext>
              <a:ext uri="{C183D7F6-B498-43B3-948B-1728B52AA6E4}">
                <adec:decorative xmlns:adec="http://schemas.microsoft.com/office/drawing/2017/decorative" val="1"/>
              </a:ext>
            </a:extLst>
          </p:cNvPr>
          <p:cNvSpPr/>
          <p:nvPr/>
        </p:nvSpPr>
        <p:spPr bwMode="auto">
          <a:xfrm>
            <a:off x="6576785" y="-1"/>
            <a:ext cx="3525158" cy="6858002"/>
          </a:xfrm>
          <a:prstGeom prst="rect">
            <a:avLst/>
          </a:prstGeom>
          <a:gradFill>
            <a:gsLst>
              <a:gs pos="5000">
                <a:srgbClr val="081F2C"/>
              </a:gs>
              <a:gs pos="97000">
                <a:srgbClr val="081F2C">
                  <a:alpha val="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35129" tIns="176350" rIns="235129" bIns="146958" numCol="1" spcCol="0" rtlCol="0" fromWordArt="0" anchor="t" anchorCtr="0" forceAA="0" compatLnSpc="1">
            <a:prstTxWarp prst="textNoShape">
              <a:avLst/>
            </a:prstTxWarp>
            <a:noAutofit/>
          </a:bodyPr>
          <a:lstStyle/>
          <a:p>
            <a:pPr marL="0" marR="0" lvl="0" indent="0" algn="l" defTabSz="299579" rtl="0" eaLnBrk="1" fontAlgn="base" latinLnBrk="0" hangingPunct="1">
              <a:lnSpc>
                <a:spcPct val="100000"/>
              </a:lnSpc>
              <a:spcBef>
                <a:spcPct val="0"/>
              </a:spcBef>
              <a:spcAft>
                <a:spcPct val="0"/>
              </a:spcAft>
              <a:buClrTx/>
              <a:buSzTx/>
              <a:buFontTx/>
              <a:buNone/>
              <a:tabLst/>
              <a:defRPr/>
            </a:pPr>
            <a:endParaRPr kumimoji="0" lang="en-US" sz="2089"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276CFAB7-361E-2202-2DEB-E16A56259473}"/>
              </a:ext>
            </a:extLst>
          </p:cNvPr>
          <p:cNvSpPr txBox="1"/>
          <p:nvPr/>
        </p:nvSpPr>
        <p:spPr>
          <a:xfrm>
            <a:off x="4268764" y="2029528"/>
            <a:ext cx="7405008" cy="527709"/>
          </a:xfrm>
          <a:prstGeom prst="rect">
            <a:avLst/>
          </a:prstGeom>
          <a:noFill/>
        </p:spPr>
        <p:txBody>
          <a:bodyPr wrap="square">
            <a:spAutoFit/>
          </a:body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2829" b="1" i="0" u="none" strike="noStrike" kern="1200" cap="none" spc="0" normalizeH="0" baseline="0" noProof="0">
                <a:ln>
                  <a:noFill/>
                </a:ln>
                <a:gradFill>
                  <a:gsLst>
                    <a:gs pos="40000">
                      <a:srgbClr val="FFFFFF"/>
                    </a:gs>
                    <a:gs pos="0">
                      <a:srgbClr val="FFFFFF"/>
                    </a:gs>
                  </a:gsLst>
                  <a:path path="circle">
                    <a:fillToRect l="100000" t="100000"/>
                  </a:path>
                </a:gradFill>
                <a:effectLst/>
                <a:uLnTx/>
                <a:uFillTx/>
                <a:latin typeface="Segoe UI Variable Display Semibold" pitchFamily="2" charset="0"/>
                <a:ea typeface="+mn-ea"/>
                <a:cs typeface="Arial" panose="020B0604020202020204" pitchFamily="34" charset="0"/>
              </a:rPr>
              <a:t>Augment AI systems to access APIs</a:t>
            </a:r>
          </a:p>
        </p:txBody>
      </p:sp>
      <p:sp>
        <p:nvSpPr>
          <p:cNvPr id="4" name="TextBox 3">
            <a:extLst>
              <a:ext uri="{FF2B5EF4-FFF2-40B4-BE49-F238E27FC236}">
                <a16:creationId xmlns:a16="http://schemas.microsoft.com/office/drawing/2014/main" id="{2BAA2EC1-86DB-A5D5-CAFC-59FBEA75087E}"/>
              </a:ext>
            </a:extLst>
          </p:cNvPr>
          <p:cNvSpPr txBox="1"/>
          <p:nvPr/>
        </p:nvSpPr>
        <p:spPr>
          <a:xfrm>
            <a:off x="4268764" y="2774978"/>
            <a:ext cx="7405008" cy="527709"/>
          </a:xfrm>
          <a:prstGeom prst="rect">
            <a:avLst/>
          </a:prstGeom>
          <a:noFill/>
        </p:spPr>
        <p:txBody>
          <a:bodyPr wrap="square">
            <a:spAutoFit/>
          </a:body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2829" b="1" i="0" u="none" strike="noStrike" kern="1200" cap="none" spc="0" normalizeH="0" baseline="0" noProof="0">
                <a:ln>
                  <a:noFill/>
                </a:ln>
                <a:gradFill>
                  <a:gsLst>
                    <a:gs pos="40000">
                      <a:srgbClr val="FFFFFF"/>
                    </a:gs>
                    <a:gs pos="0">
                      <a:srgbClr val="FFFFFF"/>
                    </a:gs>
                  </a:gsLst>
                  <a:path path="circle">
                    <a:fillToRect l="100000" t="100000"/>
                  </a:path>
                </a:gradFill>
                <a:effectLst/>
                <a:uLnTx/>
                <a:uFillTx/>
                <a:latin typeface="Segoe UI Variable Display Semibold" pitchFamily="2" charset="0"/>
                <a:ea typeface="+mn-ea"/>
                <a:cs typeface="Arial" panose="020B0604020202020204" pitchFamily="34" charset="0"/>
              </a:rPr>
              <a:t>Retrieve useful information</a:t>
            </a:r>
          </a:p>
        </p:txBody>
      </p:sp>
      <p:sp>
        <p:nvSpPr>
          <p:cNvPr id="5" name="TextBox 4">
            <a:extLst>
              <a:ext uri="{FF2B5EF4-FFF2-40B4-BE49-F238E27FC236}">
                <a16:creationId xmlns:a16="http://schemas.microsoft.com/office/drawing/2014/main" id="{8D3B99D1-4035-D77A-A85C-31AEA27CB089}"/>
              </a:ext>
            </a:extLst>
          </p:cNvPr>
          <p:cNvSpPr txBox="1"/>
          <p:nvPr/>
        </p:nvSpPr>
        <p:spPr>
          <a:xfrm>
            <a:off x="4268764" y="3520432"/>
            <a:ext cx="7405008" cy="527709"/>
          </a:xfrm>
          <a:prstGeom prst="rect">
            <a:avLst/>
          </a:prstGeom>
          <a:noFill/>
        </p:spPr>
        <p:txBody>
          <a:bodyPr wrap="square">
            <a:spAutoFit/>
          </a:body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2829" b="1" i="0" u="none" strike="noStrike" kern="1200" cap="none" spc="0" normalizeH="0" baseline="0" noProof="0">
                <a:ln>
                  <a:noFill/>
                </a:ln>
                <a:gradFill>
                  <a:gsLst>
                    <a:gs pos="40000">
                      <a:srgbClr val="FFFFFF"/>
                    </a:gs>
                    <a:gs pos="0">
                      <a:srgbClr val="FFFFFF"/>
                    </a:gs>
                  </a:gsLst>
                  <a:path path="circle">
                    <a:fillToRect l="100000" t="100000"/>
                  </a:path>
                </a:gradFill>
                <a:effectLst/>
                <a:uLnTx/>
                <a:uFillTx/>
                <a:latin typeface="Segoe UI Variable Display Semibold" pitchFamily="2" charset="0"/>
                <a:ea typeface="+mn-ea"/>
                <a:cs typeface="Arial" panose="020B0604020202020204" pitchFamily="34" charset="0"/>
              </a:rPr>
              <a:t>Perform new computations</a:t>
            </a:r>
          </a:p>
        </p:txBody>
      </p:sp>
      <p:sp>
        <p:nvSpPr>
          <p:cNvPr id="6" name="TextBox 5">
            <a:extLst>
              <a:ext uri="{FF2B5EF4-FFF2-40B4-BE49-F238E27FC236}">
                <a16:creationId xmlns:a16="http://schemas.microsoft.com/office/drawing/2014/main" id="{9DB104A5-998A-8573-0C0B-FB8B3B8C173E}"/>
              </a:ext>
            </a:extLst>
          </p:cNvPr>
          <p:cNvSpPr txBox="1"/>
          <p:nvPr/>
        </p:nvSpPr>
        <p:spPr>
          <a:xfrm>
            <a:off x="4268764" y="4265878"/>
            <a:ext cx="7405008" cy="527709"/>
          </a:xfrm>
          <a:prstGeom prst="rect">
            <a:avLst/>
          </a:prstGeom>
          <a:noFill/>
        </p:spPr>
        <p:txBody>
          <a:bodyPr wrap="square">
            <a:spAutoFit/>
          </a:body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2829" b="1" i="0" u="none" strike="noStrike" kern="1200" cap="none" spc="0" normalizeH="0" baseline="0" noProof="0">
                <a:ln>
                  <a:noFill/>
                </a:ln>
                <a:gradFill>
                  <a:gsLst>
                    <a:gs pos="40000">
                      <a:srgbClr val="FFFFFF"/>
                    </a:gs>
                    <a:gs pos="0">
                      <a:srgbClr val="FFFFFF"/>
                    </a:gs>
                  </a:gsLst>
                  <a:path path="circle">
                    <a:fillToRect l="100000" t="100000"/>
                  </a:path>
                </a:gradFill>
                <a:effectLst/>
                <a:uLnTx/>
                <a:uFillTx/>
                <a:latin typeface="Segoe UI Variable Display Semibold" pitchFamily="2" charset="0"/>
                <a:ea typeface="+mn-ea"/>
                <a:cs typeface="Arial" panose="020B0604020202020204" pitchFamily="34" charset="0"/>
              </a:rPr>
              <a:t>Safely act on the user’s behalf</a:t>
            </a:r>
          </a:p>
        </p:txBody>
      </p:sp>
      <p:sp>
        <p:nvSpPr>
          <p:cNvPr id="7" name="Rectangle: Rounded Corners 5">
            <a:extLst>
              <a:ext uri="{FF2B5EF4-FFF2-40B4-BE49-F238E27FC236}">
                <a16:creationId xmlns:a16="http://schemas.microsoft.com/office/drawing/2014/main" id="{47ED4A6F-A201-A1C1-6712-916FBA2B7F37}"/>
              </a:ext>
            </a:extLst>
          </p:cNvPr>
          <p:cNvSpPr/>
          <p:nvPr/>
        </p:nvSpPr>
        <p:spPr bwMode="auto">
          <a:xfrm>
            <a:off x="1567409" y="3080531"/>
            <a:ext cx="2145343" cy="696795"/>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3085"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Plugins</a:t>
            </a:r>
          </a:p>
        </p:txBody>
      </p:sp>
    </p:spTree>
    <p:extLst>
      <p:ext uri="{BB962C8B-B14F-4D97-AF65-F5344CB8AC3E}">
        <p14:creationId xmlns:p14="http://schemas.microsoft.com/office/powerpoint/2010/main" val="281324284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73CAE603-50F2-535C-8316-62F79D48C8D6}"/>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Top Corners Rounded 14">
            <a:extLst>
              <a:ext uri="{FF2B5EF4-FFF2-40B4-BE49-F238E27FC236}">
                <a16:creationId xmlns:a16="http://schemas.microsoft.com/office/drawing/2014/main" id="{A23879B7-5479-BC4E-7AD1-CE4CB1BD5EAF}"/>
              </a:ext>
              <a:ext uri="{C183D7F6-B498-43B3-948B-1728B52AA6E4}">
                <adec:decorative xmlns:adec="http://schemas.microsoft.com/office/drawing/2017/decorative" val="1"/>
              </a:ext>
            </a:extLst>
          </p:cNvPr>
          <p:cNvSpPr/>
          <p:nvPr/>
        </p:nvSpPr>
        <p:spPr bwMode="auto">
          <a:xfrm>
            <a:off x="0"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C12C36C8-5FED-D9BD-4E68-5EFD4D31DB4E}"/>
              </a:ext>
            </a:extLst>
          </p:cNvPr>
          <p:cNvSpPr txBox="1"/>
          <p:nvPr/>
        </p:nvSpPr>
        <p:spPr>
          <a:xfrm>
            <a:off x="4752818" y="1131376"/>
            <a:ext cx="2686368"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Announcing</a:t>
            </a:r>
          </a:p>
        </p:txBody>
      </p:sp>
      <p:sp>
        <p:nvSpPr>
          <p:cNvPr id="5" name="Title 6">
            <a:extLst>
              <a:ext uri="{FF2B5EF4-FFF2-40B4-BE49-F238E27FC236}">
                <a16:creationId xmlns:a16="http://schemas.microsoft.com/office/drawing/2014/main" id="{09AB9A9A-FCBC-B6DD-C7A8-0BAD11964C90}"/>
              </a:ext>
            </a:extLst>
          </p:cNvPr>
          <p:cNvSpPr txBox="1">
            <a:spLocks/>
          </p:cNvSpPr>
          <p:nvPr/>
        </p:nvSpPr>
        <p:spPr>
          <a:xfrm>
            <a:off x="1580755" y="2981094"/>
            <a:ext cx="9030490" cy="769441"/>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a:spcBef>
                <a:spcPts val="300"/>
              </a:spcBef>
              <a:defRPr/>
            </a:pPr>
            <a:r>
              <a:rPr lang="en-US" sz="4400" kern="0">
                <a:gradFill>
                  <a:gsLst>
                    <a:gs pos="80460">
                      <a:srgbClr val="FFFFFF"/>
                    </a:gs>
                    <a:gs pos="59551">
                      <a:srgbClr val="FFFFFF"/>
                    </a:gs>
                  </a:gsLst>
                  <a:path path="circle">
                    <a:fillToRect l="100000" t="100000"/>
                  </a:path>
                </a:gradFill>
                <a:latin typeface="Segoe UI Semibold"/>
              </a:rPr>
              <a:t>One plugin extensibility model</a:t>
            </a:r>
          </a:p>
        </p:txBody>
      </p:sp>
      <p:sp>
        <p:nvSpPr>
          <p:cNvPr id="6" name="Title 14">
            <a:extLst>
              <a:ext uri="{FF2B5EF4-FFF2-40B4-BE49-F238E27FC236}">
                <a16:creationId xmlns:a16="http://schemas.microsoft.com/office/drawing/2014/main" id="{8134AEB2-A288-26DE-C5FF-D19C3D61A75D}"/>
              </a:ext>
            </a:extLst>
          </p:cNvPr>
          <p:cNvSpPr txBox="1">
            <a:spLocks/>
          </p:cNvSpPr>
          <p:nvPr/>
        </p:nvSpPr>
        <p:spPr>
          <a:xfrm>
            <a:off x="312720" y="4483370"/>
            <a:ext cx="1096455" cy="246221"/>
          </a:xfrm>
          <a:prstGeom prst="rect">
            <a:avLst/>
          </a:prstGeom>
          <a:noFill/>
          <a:ln>
            <a:noFill/>
            <a:prstDash/>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600" b="0" i="0" u="none" strike="noStrike" kern="0" cap="none" spc="0" normalizeH="0" baseline="0" noProof="0">
                <a:ln>
                  <a:noFill/>
                </a:ln>
                <a:gradFill>
                  <a:gsLst>
                    <a:gs pos="59195">
                      <a:srgbClr val="FFFFFF"/>
                    </a:gs>
                    <a:gs pos="40000">
                      <a:srgbClr val="FFFFFF"/>
                    </a:gs>
                  </a:gsLst>
                  <a:lin ang="2700000" scaled="1"/>
                </a:gradFill>
                <a:effectLst/>
                <a:uLnTx/>
                <a:uFillTx/>
                <a:latin typeface="Segoe UI Semibold" panose="020B0702040204020203" pitchFamily="34" charset="0"/>
                <a:ea typeface="+mn-ea"/>
                <a:cs typeface="Segoe UI Semibold" panose="020B0702040204020203" pitchFamily="34" charset="0"/>
              </a:rPr>
              <a:t>Bing Search</a:t>
            </a:r>
          </a:p>
        </p:txBody>
      </p:sp>
      <p:sp>
        <p:nvSpPr>
          <p:cNvPr id="7" name="Title 14">
            <a:extLst>
              <a:ext uri="{FF2B5EF4-FFF2-40B4-BE49-F238E27FC236}">
                <a16:creationId xmlns:a16="http://schemas.microsoft.com/office/drawing/2014/main" id="{CFB04147-9B1E-7B14-DF8F-37E865DF3B24}"/>
              </a:ext>
            </a:extLst>
          </p:cNvPr>
          <p:cNvSpPr txBox="1">
            <a:spLocks/>
          </p:cNvSpPr>
          <p:nvPr/>
        </p:nvSpPr>
        <p:spPr>
          <a:xfrm>
            <a:off x="1753559" y="4474521"/>
            <a:ext cx="1562928" cy="246221"/>
          </a:xfrm>
          <a:prstGeom prst="rect">
            <a:avLst/>
          </a:prstGeom>
          <a:noFill/>
          <a:ln>
            <a:noFill/>
            <a:prstDash/>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600" b="0" i="0" u="none" strike="noStrike" kern="0" cap="none" spc="0" normalizeH="0" baseline="0" noProof="0">
                <a:ln>
                  <a:noFill/>
                </a:ln>
                <a:gradFill>
                  <a:gsLst>
                    <a:gs pos="59195">
                      <a:srgbClr val="FFFFFF"/>
                    </a:gs>
                    <a:gs pos="40000">
                      <a:srgbClr val="FFFFFF"/>
                    </a:gs>
                  </a:gsLst>
                  <a:lin ang="2700000" scaled="1"/>
                </a:gradFill>
                <a:effectLst/>
                <a:uLnTx/>
                <a:uFillTx/>
                <a:latin typeface="Segoe UI Semibold" panose="020B0702040204020203" pitchFamily="34" charset="0"/>
                <a:ea typeface="+mn-ea"/>
                <a:cs typeface="Segoe UI Semibold" panose="020B0702040204020203" pitchFamily="34" charset="0"/>
              </a:rPr>
              <a:t>Cognitive Search</a:t>
            </a:r>
          </a:p>
        </p:txBody>
      </p:sp>
      <p:sp>
        <p:nvSpPr>
          <p:cNvPr id="8" name="Title 14">
            <a:extLst>
              <a:ext uri="{FF2B5EF4-FFF2-40B4-BE49-F238E27FC236}">
                <a16:creationId xmlns:a16="http://schemas.microsoft.com/office/drawing/2014/main" id="{99B0A2B7-5E17-4C0D-BA5C-A8E30641B117}"/>
              </a:ext>
            </a:extLst>
          </p:cNvPr>
          <p:cNvSpPr txBox="1">
            <a:spLocks/>
          </p:cNvSpPr>
          <p:nvPr/>
        </p:nvSpPr>
        <p:spPr>
          <a:xfrm>
            <a:off x="3526181" y="4474521"/>
            <a:ext cx="1486031" cy="24622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600" b="0" i="0" u="none" strike="noStrike" kern="0" cap="none" spc="0" normalizeH="0" baseline="0" noProof="0">
                <a:ln>
                  <a:noFill/>
                </a:ln>
                <a:gradFill>
                  <a:gsLst>
                    <a:gs pos="59195">
                      <a:srgbClr val="FFFFFF"/>
                    </a:gs>
                    <a:gs pos="40000">
                      <a:srgbClr val="FFFFFF"/>
                    </a:gs>
                  </a:gsLst>
                  <a:lin ang="2700000" scaled="1"/>
                </a:gradFill>
                <a:effectLst/>
                <a:uLnTx/>
                <a:uFillTx/>
                <a:latin typeface="Segoe UI Semibold" panose="020B0702040204020203" pitchFamily="34" charset="0"/>
                <a:ea typeface="+mn-ea"/>
                <a:cs typeface="Segoe UI Semibold" panose="020B0702040204020203" pitchFamily="34" charset="0"/>
              </a:rPr>
              <a:t>Azure SQL</a:t>
            </a:r>
          </a:p>
        </p:txBody>
      </p:sp>
      <p:sp>
        <p:nvSpPr>
          <p:cNvPr id="9" name="Title 14">
            <a:extLst>
              <a:ext uri="{FF2B5EF4-FFF2-40B4-BE49-F238E27FC236}">
                <a16:creationId xmlns:a16="http://schemas.microsoft.com/office/drawing/2014/main" id="{63542BCB-8D8B-0C2E-6594-11912E4A5B7D}"/>
              </a:ext>
            </a:extLst>
          </p:cNvPr>
          <p:cNvSpPr txBox="1">
            <a:spLocks/>
          </p:cNvSpPr>
          <p:nvPr/>
        </p:nvSpPr>
        <p:spPr>
          <a:xfrm>
            <a:off x="5326064" y="4351411"/>
            <a:ext cx="1486031" cy="49244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600" b="0" i="0" u="none" strike="noStrike" kern="0" cap="none" spc="0" normalizeH="0" baseline="0" noProof="0">
                <a:ln>
                  <a:noFill/>
                </a:ln>
                <a:gradFill>
                  <a:gsLst>
                    <a:gs pos="59195">
                      <a:srgbClr val="FFFFFF"/>
                    </a:gs>
                    <a:gs pos="40000">
                      <a:srgbClr val="FFFFFF"/>
                    </a:gs>
                  </a:gsLst>
                  <a:lin ang="2700000" scaled="1"/>
                </a:gradFill>
                <a:effectLst/>
                <a:uLnTx/>
                <a:uFillTx/>
                <a:latin typeface="Segoe UI Semibold" panose="020B0702040204020203" pitchFamily="34" charset="0"/>
                <a:ea typeface="+mn-ea"/>
                <a:cs typeface="Segoe UI Semibold" panose="020B0702040204020203" pitchFamily="34" charset="0"/>
              </a:rPr>
              <a:t>Azure </a:t>
            </a:r>
            <a:r>
              <a:rPr kumimoji="0" lang="en-US" sz="1600" b="0" i="0" u="none" strike="noStrike" kern="0" cap="none" spc="0" normalizeH="0" baseline="0" noProof="0" err="1">
                <a:ln>
                  <a:noFill/>
                </a:ln>
                <a:gradFill>
                  <a:gsLst>
                    <a:gs pos="59195">
                      <a:srgbClr val="FFFFFF"/>
                    </a:gs>
                    <a:gs pos="40000">
                      <a:srgbClr val="FFFFFF"/>
                    </a:gs>
                  </a:gsLst>
                  <a:lin ang="2700000" scaled="1"/>
                </a:gradFill>
                <a:effectLst/>
                <a:uLnTx/>
                <a:uFillTx/>
                <a:latin typeface="Segoe UI Semibold" panose="020B0702040204020203" pitchFamily="34" charset="0"/>
                <a:ea typeface="+mn-ea"/>
                <a:cs typeface="Segoe UI Semibold" panose="020B0702040204020203" pitchFamily="34" charset="0"/>
              </a:rPr>
              <a:t>CosmosDB</a:t>
            </a:r>
            <a:endParaRPr kumimoji="0" lang="en-US" sz="1600" b="0" i="0" u="none" strike="noStrike" kern="0" cap="none" spc="0" normalizeH="0" baseline="0" noProof="0">
              <a:ln>
                <a:noFill/>
              </a:ln>
              <a:gradFill>
                <a:gsLst>
                  <a:gs pos="59195">
                    <a:srgbClr val="FFFFFF"/>
                  </a:gs>
                  <a:gs pos="40000">
                    <a:srgbClr val="FFFFFF"/>
                  </a:gs>
                </a:gsLst>
                <a:lin ang="27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 name="Title 14">
            <a:extLst>
              <a:ext uri="{FF2B5EF4-FFF2-40B4-BE49-F238E27FC236}">
                <a16:creationId xmlns:a16="http://schemas.microsoft.com/office/drawing/2014/main" id="{F5FA4EBA-7A6A-EFBC-5E30-FB3F74AF42A7}"/>
              </a:ext>
            </a:extLst>
          </p:cNvPr>
          <p:cNvSpPr txBox="1">
            <a:spLocks/>
          </p:cNvSpPr>
          <p:nvPr/>
        </p:nvSpPr>
        <p:spPr>
          <a:xfrm>
            <a:off x="7356140" y="4474520"/>
            <a:ext cx="1529266" cy="246221"/>
          </a:xfrm>
          <a:prstGeom prst="rect">
            <a:avLst/>
          </a:prstGeom>
          <a:noFill/>
          <a:ln>
            <a:noFill/>
            <a:prstDash/>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600" b="0" i="0" u="none" strike="noStrike" kern="0" cap="none" spc="0" normalizeH="0" baseline="0" noProof="0">
                <a:ln>
                  <a:noFill/>
                </a:ln>
                <a:gradFill>
                  <a:gsLst>
                    <a:gs pos="59195">
                      <a:srgbClr val="FFFFFF"/>
                    </a:gs>
                    <a:gs pos="40000">
                      <a:srgbClr val="FFFFFF"/>
                    </a:gs>
                  </a:gsLst>
                  <a:lin ang="2700000" scaled="1"/>
                </a:gradFill>
                <a:effectLst/>
                <a:uLnTx/>
                <a:uFillTx/>
                <a:latin typeface="Segoe UI Semibold" panose="020B0702040204020203" pitchFamily="34" charset="0"/>
                <a:ea typeface="+mn-ea"/>
                <a:cs typeface="Segoe UI Semibold" panose="020B0702040204020203" pitchFamily="34" charset="0"/>
              </a:rPr>
              <a:t>Azure Translator</a:t>
            </a:r>
          </a:p>
        </p:txBody>
      </p:sp>
      <p:sp>
        <p:nvSpPr>
          <p:cNvPr id="11" name="Title 14">
            <a:extLst>
              <a:ext uri="{FF2B5EF4-FFF2-40B4-BE49-F238E27FC236}">
                <a16:creationId xmlns:a16="http://schemas.microsoft.com/office/drawing/2014/main" id="{78ACC26F-80FD-B25B-C25B-AC44184756E3}"/>
              </a:ext>
            </a:extLst>
          </p:cNvPr>
          <p:cNvSpPr txBox="1">
            <a:spLocks/>
          </p:cNvSpPr>
          <p:nvPr/>
        </p:nvSpPr>
        <p:spPr>
          <a:xfrm>
            <a:off x="9244882" y="4474520"/>
            <a:ext cx="1447512" cy="246221"/>
          </a:xfrm>
          <a:prstGeom prst="rect">
            <a:avLst/>
          </a:prstGeom>
          <a:noFill/>
          <a:ln>
            <a:noFill/>
            <a:prstDash/>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600" b="0" i="0" u="none" strike="noStrike" kern="0" cap="none" spc="0" normalizeH="0" baseline="0" noProof="0">
                <a:ln>
                  <a:noFill/>
                </a:ln>
                <a:gradFill>
                  <a:gsLst>
                    <a:gs pos="59195">
                      <a:srgbClr val="FFFFFF"/>
                    </a:gs>
                    <a:gs pos="40000">
                      <a:srgbClr val="FFFFFF"/>
                    </a:gs>
                  </a:gsLst>
                  <a:lin ang="2700000" scaled="1"/>
                </a:gradFill>
                <a:effectLst/>
                <a:uLnTx/>
                <a:uFillTx/>
                <a:latin typeface="Segoe UI Semibold" panose="020B0702040204020203" pitchFamily="34" charset="0"/>
                <a:ea typeface="+mn-ea"/>
                <a:cs typeface="Segoe UI Semibold" panose="020B0702040204020203" pitchFamily="34" charset="0"/>
              </a:rPr>
              <a:t>Custom Plugins</a:t>
            </a:r>
          </a:p>
        </p:txBody>
      </p:sp>
      <p:sp>
        <p:nvSpPr>
          <p:cNvPr id="12" name="Title 14">
            <a:extLst>
              <a:ext uri="{FF2B5EF4-FFF2-40B4-BE49-F238E27FC236}">
                <a16:creationId xmlns:a16="http://schemas.microsoft.com/office/drawing/2014/main" id="{826A1674-87EA-A176-4B55-DA0DA258F9F4}"/>
              </a:ext>
            </a:extLst>
          </p:cNvPr>
          <p:cNvSpPr txBox="1">
            <a:spLocks/>
          </p:cNvSpPr>
          <p:nvPr/>
        </p:nvSpPr>
        <p:spPr>
          <a:xfrm>
            <a:off x="11049116" y="4474520"/>
            <a:ext cx="718146" cy="246221"/>
          </a:xfrm>
          <a:prstGeom prst="rect">
            <a:avLst/>
          </a:prstGeom>
          <a:noFill/>
          <a:ln>
            <a:noFill/>
            <a:prstDash/>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600" b="0" i="0" u="none" strike="noStrike" kern="0" cap="none" spc="0" normalizeH="0" baseline="0" noProof="0">
                <a:ln>
                  <a:noFill/>
                </a:ln>
                <a:gradFill>
                  <a:gsLst>
                    <a:gs pos="59195">
                      <a:srgbClr val="FFFFFF"/>
                    </a:gs>
                    <a:gs pos="40000">
                      <a:srgbClr val="FFFFFF"/>
                    </a:gs>
                  </a:gsLst>
                  <a:lin ang="2700000" scaled="1"/>
                </a:gradFill>
                <a:effectLst/>
                <a:uLnTx/>
                <a:uFillTx/>
                <a:latin typeface="Segoe UI Semibold" panose="020B0702040204020203" pitchFamily="34" charset="0"/>
                <a:ea typeface="+mn-ea"/>
                <a:cs typeface="Segoe UI Semibold" panose="020B0702040204020203" pitchFamily="34" charset="0"/>
              </a:rPr>
              <a:t>More …</a:t>
            </a:r>
          </a:p>
        </p:txBody>
      </p:sp>
      <p:cxnSp>
        <p:nvCxnSpPr>
          <p:cNvPr id="13" name="Straight Connector 12">
            <a:extLst>
              <a:ext uri="{FF2B5EF4-FFF2-40B4-BE49-F238E27FC236}">
                <a16:creationId xmlns:a16="http://schemas.microsoft.com/office/drawing/2014/main" id="{F7642FA5-6657-99D9-B70B-788EF2B87850}"/>
              </a:ext>
              <a:ext uri="{C183D7F6-B498-43B3-948B-1728B52AA6E4}">
                <adec:decorative xmlns:adec="http://schemas.microsoft.com/office/drawing/2017/decorative" val="1"/>
              </a:ext>
            </a:extLst>
          </p:cNvPr>
          <p:cNvCxnSpPr>
            <a:cxnSpLocks/>
          </p:cNvCxnSpPr>
          <p:nvPr/>
        </p:nvCxnSpPr>
        <p:spPr>
          <a:xfrm>
            <a:off x="1580755" y="4336480"/>
            <a:ext cx="0" cy="540000"/>
          </a:xfrm>
          <a:prstGeom prst="line">
            <a:avLst/>
          </a:prstGeom>
          <a:noFill/>
          <a:ln w="12700" cap="rnd" cmpd="sng" algn="ctr">
            <a:solidFill>
              <a:srgbClr val="3A4953"/>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4B9D68A4-B1EC-77A3-AB92-8A3EDC0B8A3F}"/>
              </a:ext>
              <a:ext uri="{C183D7F6-B498-43B3-948B-1728B52AA6E4}">
                <adec:decorative xmlns:adec="http://schemas.microsoft.com/office/drawing/2017/decorative" val="1"/>
              </a:ext>
            </a:extLst>
          </p:cNvPr>
          <p:cNvCxnSpPr>
            <a:cxnSpLocks/>
          </p:cNvCxnSpPr>
          <p:nvPr/>
        </p:nvCxnSpPr>
        <p:spPr>
          <a:xfrm>
            <a:off x="3465479" y="4327633"/>
            <a:ext cx="0" cy="540000"/>
          </a:xfrm>
          <a:prstGeom prst="line">
            <a:avLst/>
          </a:prstGeom>
          <a:noFill/>
          <a:ln w="12700" cap="rnd" cmpd="sng" algn="ctr">
            <a:solidFill>
              <a:srgbClr val="3A4953"/>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EDF4330F-40A1-B180-31C7-F88F1C3A43FC}"/>
              </a:ext>
              <a:ext uri="{C183D7F6-B498-43B3-948B-1728B52AA6E4}">
                <adec:decorative xmlns:adec="http://schemas.microsoft.com/office/drawing/2017/decorative" val="1"/>
              </a:ext>
            </a:extLst>
          </p:cNvPr>
          <p:cNvCxnSpPr>
            <a:cxnSpLocks/>
          </p:cNvCxnSpPr>
          <p:nvPr/>
        </p:nvCxnSpPr>
        <p:spPr>
          <a:xfrm>
            <a:off x="7017059" y="4327633"/>
            <a:ext cx="0" cy="540000"/>
          </a:xfrm>
          <a:prstGeom prst="line">
            <a:avLst/>
          </a:prstGeom>
          <a:noFill/>
          <a:ln w="12700" cap="rnd" cmpd="sng" algn="ctr">
            <a:solidFill>
              <a:srgbClr val="3A4953"/>
            </a:solidFill>
            <a:prstDash val="solid"/>
            <a:headEnd type="none" w="lg" len="med"/>
            <a:tailEnd type="none" w="lg" len="med"/>
          </a:ln>
          <a:effectLst/>
        </p:spPr>
      </p:cxnSp>
      <p:cxnSp>
        <p:nvCxnSpPr>
          <p:cNvPr id="16" name="Straight Connector 15">
            <a:extLst>
              <a:ext uri="{FF2B5EF4-FFF2-40B4-BE49-F238E27FC236}">
                <a16:creationId xmlns:a16="http://schemas.microsoft.com/office/drawing/2014/main" id="{125086BB-975C-7D38-6768-7344E6DE8DA1}"/>
              </a:ext>
              <a:ext uri="{C183D7F6-B498-43B3-948B-1728B52AA6E4}">
                <adec:decorative xmlns:adec="http://schemas.microsoft.com/office/drawing/2017/decorative" val="1"/>
              </a:ext>
            </a:extLst>
          </p:cNvPr>
          <p:cNvCxnSpPr>
            <a:cxnSpLocks/>
          </p:cNvCxnSpPr>
          <p:nvPr/>
        </p:nvCxnSpPr>
        <p:spPr>
          <a:xfrm>
            <a:off x="9001400" y="4327630"/>
            <a:ext cx="0" cy="540000"/>
          </a:xfrm>
          <a:prstGeom prst="line">
            <a:avLst/>
          </a:prstGeom>
          <a:noFill/>
          <a:ln w="12700" cap="rnd" cmpd="sng" algn="ctr">
            <a:solidFill>
              <a:srgbClr val="3A4953"/>
            </a:solidFill>
            <a:prstDash val="solid"/>
            <a:headEnd type="none" w="lg" len="med"/>
            <a:tailEnd type="none" w="lg" len="med"/>
          </a:ln>
          <a:effectLst/>
        </p:spPr>
      </p:cxnSp>
      <p:cxnSp>
        <p:nvCxnSpPr>
          <p:cNvPr id="17" name="Straight Connector 16">
            <a:extLst>
              <a:ext uri="{FF2B5EF4-FFF2-40B4-BE49-F238E27FC236}">
                <a16:creationId xmlns:a16="http://schemas.microsoft.com/office/drawing/2014/main" id="{D1EAA998-A584-B3E2-53C0-2B6F40DB4356}"/>
              </a:ext>
              <a:ext uri="{C183D7F6-B498-43B3-948B-1728B52AA6E4}">
                <adec:decorative xmlns:adec="http://schemas.microsoft.com/office/drawing/2017/decorative" val="1"/>
              </a:ext>
            </a:extLst>
          </p:cNvPr>
          <p:cNvCxnSpPr>
            <a:cxnSpLocks/>
          </p:cNvCxnSpPr>
          <p:nvPr/>
        </p:nvCxnSpPr>
        <p:spPr>
          <a:xfrm>
            <a:off x="10878400" y="4313431"/>
            <a:ext cx="0" cy="540000"/>
          </a:xfrm>
          <a:prstGeom prst="line">
            <a:avLst/>
          </a:prstGeom>
          <a:noFill/>
          <a:ln w="12700" cap="rnd" cmpd="sng" algn="ctr">
            <a:solidFill>
              <a:srgbClr val="3A4953"/>
            </a:solidFill>
            <a:prstDash val="solid"/>
            <a:headEnd type="none" w="lg" len="med"/>
            <a:tailEnd type="none" w="lg" len="med"/>
          </a:ln>
          <a:effectLst/>
        </p:spPr>
      </p:cxnSp>
      <p:cxnSp>
        <p:nvCxnSpPr>
          <p:cNvPr id="18" name="Straight Connector 17">
            <a:extLst>
              <a:ext uri="{FF2B5EF4-FFF2-40B4-BE49-F238E27FC236}">
                <a16:creationId xmlns:a16="http://schemas.microsoft.com/office/drawing/2014/main" id="{650A8F50-B802-3991-A5C5-6D140469E13F}"/>
              </a:ext>
              <a:ext uri="{C183D7F6-B498-43B3-948B-1728B52AA6E4}">
                <adec:decorative xmlns:adec="http://schemas.microsoft.com/office/drawing/2017/decorative" val="1"/>
              </a:ext>
            </a:extLst>
          </p:cNvPr>
          <p:cNvCxnSpPr>
            <a:cxnSpLocks/>
          </p:cNvCxnSpPr>
          <p:nvPr/>
        </p:nvCxnSpPr>
        <p:spPr>
          <a:xfrm>
            <a:off x="5121100" y="4327633"/>
            <a:ext cx="0" cy="5400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1094326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750" fill="hold"/>
                                        <p:tgtEl>
                                          <p:spTgt spid="3"/>
                                        </p:tgtEl>
                                        <p:attrNameLst>
                                          <p:attrName>ppt_x</p:attrName>
                                        </p:attrNameLst>
                                      </p:cBhvr>
                                      <p:tavLst>
                                        <p:tav tm="0">
                                          <p:val>
                                            <p:strVal val="#ppt_x"/>
                                          </p:val>
                                        </p:tav>
                                        <p:tav tm="100000">
                                          <p:val>
                                            <p:strVal val="#ppt_x"/>
                                          </p:val>
                                        </p:tav>
                                      </p:tavLst>
                                    </p:anim>
                                    <p:anim calcmode="lin" valueType="num">
                                      <p:cBhvr additive="base">
                                        <p:cTn id="11" dur="750" fill="hold"/>
                                        <p:tgtEl>
                                          <p:spTgt spid="3"/>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42" presetClass="path" presetSubtype="0" decel="100000" fill="hold" grpId="1" nodeType="withEffect">
                                  <p:stCondLst>
                                    <p:cond delay="500"/>
                                  </p:stCondLst>
                                  <p:childTnLst>
                                    <p:animMotion origin="layout" path="M 0 2.61905E-6 L 0 0.03541 " pathEditMode="relative" rAng="0" ptsTypes="AA">
                                      <p:cBhvr>
                                        <p:cTn id="16" dur="700" spd="-100000" fill="hold"/>
                                        <p:tgtEl>
                                          <p:spTgt spid="5"/>
                                        </p:tgtEl>
                                        <p:attrNameLst>
                                          <p:attrName>ppt_x</p:attrName>
                                          <p:attrName>ppt_y</p:attrName>
                                        </p:attrNameLst>
                                      </p:cBhvr>
                                      <p:rCtr x="0" y="1771"/>
                                    </p:animMotion>
                                  </p:childTnLst>
                                </p:cTn>
                              </p:par>
                              <p:par>
                                <p:cTn id="17" presetID="10" presetClass="entr" presetSubtype="0" fill="hold" grpId="0" nodeType="withEffect">
                                  <p:stCondLst>
                                    <p:cond delay="7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42" presetClass="path" presetSubtype="0" decel="100000" fill="hold" grpId="1" nodeType="withEffect">
                                  <p:stCondLst>
                                    <p:cond delay="700"/>
                                  </p:stCondLst>
                                  <p:childTnLst>
                                    <p:animMotion origin="layout" path="M -6.25E-7 -3.7037E-7 L -6.25E-7 0.03542 " pathEditMode="relative" rAng="0" ptsTypes="AA">
                                      <p:cBhvr>
                                        <p:cTn id="21" dur="700" spd="-100000" fill="hold"/>
                                        <p:tgtEl>
                                          <p:spTgt spid="6"/>
                                        </p:tgtEl>
                                        <p:attrNameLst>
                                          <p:attrName>ppt_x</p:attrName>
                                          <p:attrName>ppt_y</p:attrName>
                                        </p:attrNameLst>
                                      </p:cBhvr>
                                      <p:rCtr x="0" y="1759"/>
                                    </p:animMotion>
                                  </p:childTnLst>
                                </p:cTn>
                              </p:par>
                              <p:par>
                                <p:cTn id="22" presetID="10" presetClass="entr" presetSubtype="0" fill="hold" grpId="0" nodeType="withEffect">
                                  <p:stCondLst>
                                    <p:cond delay="7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42" presetClass="path" presetSubtype="0" decel="100000" fill="hold" grpId="1" nodeType="withEffect">
                                  <p:stCondLst>
                                    <p:cond delay="700"/>
                                  </p:stCondLst>
                                  <p:childTnLst>
                                    <p:animMotion origin="layout" path="M 3.33333E-6 -3.7037E-7 L 3.33333E-6 0.03542 " pathEditMode="relative" rAng="0" ptsTypes="AA">
                                      <p:cBhvr>
                                        <p:cTn id="26" dur="700" spd="-100000" fill="hold"/>
                                        <p:tgtEl>
                                          <p:spTgt spid="7"/>
                                        </p:tgtEl>
                                        <p:attrNameLst>
                                          <p:attrName>ppt_x</p:attrName>
                                          <p:attrName>ppt_y</p:attrName>
                                        </p:attrNameLst>
                                      </p:cBhvr>
                                      <p:rCtr x="0" y="1759"/>
                                    </p:animMotion>
                                  </p:childTnLst>
                                </p:cTn>
                              </p:par>
                              <p:par>
                                <p:cTn id="27" presetID="10" presetClass="entr" presetSubtype="0" fill="hold" grpId="0" nodeType="withEffect">
                                  <p:stCondLst>
                                    <p:cond delay="7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grpId="1" nodeType="withEffect">
                                  <p:stCondLst>
                                    <p:cond delay="700"/>
                                  </p:stCondLst>
                                  <p:childTnLst>
                                    <p:animMotion origin="layout" path="M 3.54167E-6 -3.7037E-7 L 3.54167E-6 0.03542 " pathEditMode="relative" rAng="0" ptsTypes="AA">
                                      <p:cBhvr>
                                        <p:cTn id="31" dur="700" spd="-100000" fill="hold"/>
                                        <p:tgtEl>
                                          <p:spTgt spid="9"/>
                                        </p:tgtEl>
                                        <p:attrNameLst>
                                          <p:attrName>ppt_x</p:attrName>
                                          <p:attrName>ppt_y</p:attrName>
                                        </p:attrNameLst>
                                      </p:cBhvr>
                                      <p:rCtr x="0" y="1759"/>
                                    </p:animMotion>
                                  </p:childTnLst>
                                </p:cTn>
                              </p:par>
                              <p:par>
                                <p:cTn id="32" presetID="10" presetClass="entr" presetSubtype="0" fill="hold" grpId="0" nodeType="withEffect">
                                  <p:stCondLst>
                                    <p:cond delay="7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42" presetClass="path" presetSubtype="0" decel="100000" fill="hold" grpId="1" nodeType="withEffect">
                                  <p:stCondLst>
                                    <p:cond delay="700"/>
                                  </p:stCondLst>
                                  <p:childTnLst>
                                    <p:animMotion origin="layout" path="M 4.16667E-7 -3.7037E-7 L 4.16667E-7 0.03542 " pathEditMode="relative" rAng="0" ptsTypes="AA">
                                      <p:cBhvr>
                                        <p:cTn id="36" dur="700" spd="-100000" fill="hold"/>
                                        <p:tgtEl>
                                          <p:spTgt spid="12"/>
                                        </p:tgtEl>
                                        <p:attrNameLst>
                                          <p:attrName>ppt_x</p:attrName>
                                          <p:attrName>ppt_y</p:attrName>
                                        </p:attrNameLst>
                                      </p:cBhvr>
                                      <p:rCtr x="0" y="1759"/>
                                    </p:animMotion>
                                  </p:childTnLst>
                                </p:cTn>
                              </p:par>
                              <p:par>
                                <p:cTn id="37" presetID="10" presetClass="entr" presetSubtype="0" fill="hold" grpId="0" nodeType="withEffect">
                                  <p:stCondLst>
                                    <p:cond delay="7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42" presetClass="path" presetSubtype="0" decel="100000" fill="hold" grpId="1" nodeType="withEffect">
                                  <p:stCondLst>
                                    <p:cond delay="700"/>
                                  </p:stCondLst>
                                  <p:childTnLst>
                                    <p:animMotion origin="layout" path="M 3.54167E-6 -3.7037E-7 L 3.54167E-6 0.03542 " pathEditMode="relative" rAng="0" ptsTypes="AA">
                                      <p:cBhvr>
                                        <p:cTn id="41" dur="700" spd="-100000" fill="hold"/>
                                        <p:tgtEl>
                                          <p:spTgt spid="10"/>
                                        </p:tgtEl>
                                        <p:attrNameLst>
                                          <p:attrName>ppt_x</p:attrName>
                                          <p:attrName>ppt_y</p:attrName>
                                        </p:attrNameLst>
                                      </p:cBhvr>
                                      <p:rCtr x="0" y="1759"/>
                                    </p:animMotion>
                                  </p:childTnLst>
                                </p:cTn>
                              </p:par>
                              <p:par>
                                <p:cTn id="42" presetID="10" presetClass="entr" presetSubtype="0" fill="hold" grpId="0" nodeType="withEffect">
                                  <p:stCondLst>
                                    <p:cond delay="70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42" presetClass="path" presetSubtype="0" decel="100000" fill="hold" grpId="1" nodeType="withEffect">
                                  <p:stCondLst>
                                    <p:cond delay="700"/>
                                  </p:stCondLst>
                                  <p:childTnLst>
                                    <p:animMotion origin="layout" path="M 4.58333E-6 -3.7037E-7 L 4.58333E-6 0.03542 " pathEditMode="relative" rAng="0" ptsTypes="AA">
                                      <p:cBhvr>
                                        <p:cTn id="46" dur="700" spd="-100000" fill="hold"/>
                                        <p:tgtEl>
                                          <p:spTgt spid="11"/>
                                        </p:tgtEl>
                                        <p:attrNameLst>
                                          <p:attrName>ppt_x</p:attrName>
                                          <p:attrName>ppt_y</p:attrName>
                                        </p:attrNameLst>
                                      </p:cBhvr>
                                      <p:rCtr x="0" y="1759"/>
                                    </p:animMotion>
                                  </p:childTnLst>
                                </p:cTn>
                              </p:par>
                              <p:par>
                                <p:cTn id="47" presetID="16" presetClass="entr" presetSubtype="42" fill="hold" nodeType="withEffect">
                                  <p:stCondLst>
                                    <p:cond delay="500"/>
                                  </p:stCondLst>
                                  <p:childTnLst>
                                    <p:set>
                                      <p:cBhvr>
                                        <p:cTn id="48" dur="1" fill="hold">
                                          <p:stCondLst>
                                            <p:cond delay="0"/>
                                          </p:stCondLst>
                                        </p:cTn>
                                        <p:tgtEl>
                                          <p:spTgt spid="13"/>
                                        </p:tgtEl>
                                        <p:attrNameLst>
                                          <p:attrName>style.visibility</p:attrName>
                                        </p:attrNameLst>
                                      </p:cBhvr>
                                      <p:to>
                                        <p:strVal val="visible"/>
                                      </p:to>
                                    </p:set>
                                    <p:animEffect transition="in" filter="barn(outHorizontal)">
                                      <p:cBhvr>
                                        <p:cTn id="49" dur="500"/>
                                        <p:tgtEl>
                                          <p:spTgt spid="13"/>
                                        </p:tgtEl>
                                      </p:cBhvr>
                                    </p:animEffect>
                                  </p:childTnLst>
                                </p:cTn>
                              </p:par>
                              <p:par>
                                <p:cTn id="50" presetID="16" presetClass="entr" presetSubtype="42" fill="hold" nodeType="withEffect">
                                  <p:stCondLst>
                                    <p:cond delay="500"/>
                                  </p:stCondLst>
                                  <p:childTnLst>
                                    <p:set>
                                      <p:cBhvr>
                                        <p:cTn id="51" dur="1" fill="hold">
                                          <p:stCondLst>
                                            <p:cond delay="0"/>
                                          </p:stCondLst>
                                        </p:cTn>
                                        <p:tgtEl>
                                          <p:spTgt spid="14"/>
                                        </p:tgtEl>
                                        <p:attrNameLst>
                                          <p:attrName>style.visibility</p:attrName>
                                        </p:attrNameLst>
                                      </p:cBhvr>
                                      <p:to>
                                        <p:strVal val="visible"/>
                                      </p:to>
                                    </p:set>
                                    <p:animEffect transition="in" filter="barn(outHorizontal)">
                                      <p:cBhvr>
                                        <p:cTn id="52" dur="500"/>
                                        <p:tgtEl>
                                          <p:spTgt spid="14"/>
                                        </p:tgtEl>
                                      </p:cBhvr>
                                    </p:animEffect>
                                  </p:childTnLst>
                                </p:cTn>
                              </p:par>
                              <p:par>
                                <p:cTn id="53" presetID="16" presetClass="entr" presetSubtype="42" fill="hold" nodeType="withEffect">
                                  <p:stCondLst>
                                    <p:cond delay="500"/>
                                  </p:stCondLst>
                                  <p:childTnLst>
                                    <p:set>
                                      <p:cBhvr>
                                        <p:cTn id="54" dur="1" fill="hold">
                                          <p:stCondLst>
                                            <p:cond delay="0"/>
                                          </p:stCondLst>
                                        </p:cTn>
                                        <p:tgtEl>
                                          <p:spTgt spid="15"/>
                                        </p:tgtEl>
                                        <p:attrNameLst>
                                          <p:attrName>style.visibility</p:attrName>
                                        </p:attrNameLst>
                                      </p:cBhvr>
                                      <p:to>
                                        <p:strVal val="visible"/>
                                      </p:to>
                                    </p:set>
                                    <p:animEffect transition="in" filter="barn(outHorizontal)">
                                      <p:cBhvr>
                                        <p:cTn id="55" dur="500"/>
                                        <p:tgtEl>
                                          <p:spTgt spid="15"/>
                                        </p:tgtEl>
                                      </p:cBhvr>
                                    </p:animEffect>
                                  </p:childTnLst>
                                </p:cTn>
                              </p:par>
                              <p:par>
                                <p:cTn id="56" presetID="16" presetClass="entr" presetSubtype="42" fill="hold" nodeType="withEffect">
                                  <p:stCondLst>
                                    <p:cond delay="500"/>
                                  </p:stCondLst>
                                  <p:childTnLst>
                                    <p:set>
                                      <p:cBhvr>
                                        <p:cTn id="57" dur="1" fill="hold">
                                          <p:stCondLst>
                                            <p:cond delay="0"/>
                                          </p:stCondLst>
                                        </p:cTn>
                                        <p:tgtEl>
                                          <p:spTgt spid="16"/>
                                        </p:tgtEl>
                                        <p:attrNameLst>
                                          <p:attrName>style.visibility</p:attrName>
                                        </p:attrNameLst>
                                      </p:cBhvr>
                                      <p:to>
                                        <p:strVal val="visible"/>
                                      </p:to>
                                    </p:set>
                                    <p:animEffect transition="in" filter="barn(outHorizontal)">
                                      <p:cBhvr>
                                        <p:cTn id="58" dur="500"/>
                                        <p:tgtEl>
                                          <p:spTgt spid="16"/>
                                        </p:tgtEl>
                                      </p:cBhvr>
                                    </p:animEffect>
                                  </p:childTnLst>
                                </p:cTn>
                              </p:par>
                              <p:par>
                                <p:cTn id="59" presetID="16" presetClass="entr" presetSubtype="42" fill="hold" nodeType="withEffect">
                                  <p:stCondLst>
                                    <p:cond delay="500"/>
                                  </p:stCondLst>
                                  <p:childTnLst>
                                    <p:set>
                                      <p:cBhvr>
                                        <p:cTn id="60" dur="1" fill="hold">
                                          <p:stCondLst>
                                            <p:cond delay="0"/>
                                          </p:stCondLst>
                                        </p:cTn>
                                        <p:tgtEl>
                                          <p:spTgt spid="17"/>
                                        </p:tgtEl>
                                        <p:attrNameLst>
                                          <p:attrName>style.visibility</p:attrName>
                                        </p:attrNameLst>
                                      </p:cBhvr>
                                      <p:to>
                                        <p:strVal val="visible"/>
                                      </p:to>
                                    </p:set>
                                    <p:animEffect transition="in" filter="barn(outHorizontal)">
                                      <p:cBhvr>
                                        <p:cTn id="61" dur="500"/>
                                        <p:tgtEl>
                                          <p:spTgt spid="17"/>
                                        </p:tgtEl>
                                      </p:cBhvr>
                                    </p:animEffect>
                                  </p:childTnLst>
                                </p:cTn>
                              </p:par>
                              <p:par>
                                <p:cTn id="62" presetID="10" presetClass="entr" presetSubtype="0" fill="hold" grpId="0" nodeType="withEffect">
                                  <p:stCondLst>
                                    <p:cond delay="70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42" presetClass="path" presetSubtype="0" decel="100000" fill="hold" grpId="1" nodeType="withEffect">
                                  <p:stCondLst>
                                    <p:cond delay="700"/>
                                  </p:stCondLst>
                                  <p:childTnLst>
                                    <p:animMotion origin="layout" path="M 2.29167E-6 -3.7037E-7 L 2.29167E-6 0.03542 " pathEditMode="relative" rAng="0" ptsTypes="AA">
                                      <p:cBhvr>
                                        <p:cTn id="66" dur="700" spd="-100000" fill="hold"/>
                                        <p:tgtEl>
                                          <p:spTgt spid="8"/>
                                        </p:tgtEl>
                                        <p:attrNameLst>
                                          <p:attrName>ppt_x</p:attrName>
                                          <p:attrName>ppt_y</p:attrName>
                                        </p:attrNameLst>
                                      </p:cBhvr>
                                      <p:rCtr x="0" y="1759"/>
                                    </p:animMotion>
                                  </p:childTnLst>
                                </p:cTn>
                              </p:par>
                              <p:par>
                                <p:cTn id="67" presetID="16" presetClass="entr" presetSubtype="42" fill="hold" nodeType="withEffect">
                                  <p:stCondLst>
                                    <p:cond delay="500"/>
                                  </p:stCondLst>
                                  <p:childTnLst>
                                    <p:set>
                                      <p:cBhvr>
                                        <p:cTn id="68" dur="1" fill="hold">
                                          <p:stCondLst>
                                            <p:cond delay="0"/>
                                          </p:stCondLst>
                                        </p:cTn>
                                        <p:tgtEl>
                                          <p:spTgt spid="18"/>
                                        </p:tgtEl>
                                        <p:attrNameLst>
                                          <p:attrName>style.visibility</p:attrName>
                                        </p:attrNameLst>
                                      </p:cBhvr>
                                      <p:to>
                                        <p:strVal val="visible"/>
                                      </p:to>
                                    </p:set>
                                    <p:animEffect transition="in" filter="barn(outHorizontal)">
                                      <p:cBhvr>
                                        <p:cTn id="69" dur="500"/>
                                        <p:tgtEl>
                                          <p:spTgt spid="18"/>
                                        </p:tgtEl>
                                      </p:cBhvr>
                                    </p:animEffect>
                                  </p:childTnLst>
                                </p:cTn>
                              </p:par>
                              <p:par>
                                <p:cTn id="70" presetID="2" presetClass="entr" presetSubtype="1" decel="100000" fill="hold" grpId="0" nodeType="withEffect">
                                  <p:stCondLst>
                                    <p:cond delay="500"/>
                                  </p:stCondLst>
                                  <p:childTnLst>
                                    <p:set>
                                      <p:cBhvr>
                                        <p:cTn id="71" dur="1" fill="hold">
                                          <p:stCondLst>
                                            <p:cond delay="0"/>
                                          </p:stCondLst>
                                        </p:cTn>
                                        <p:tgtEl>
                                          <p:spTgt spid="4"/>
                                        </p:tgtEl>
                                        <p:attrNameLst>
                                          <p:attrName>style.visibility</p:attrName>
                                        </p:attrNameLst>
                                      </p:cBhvr>
                                      <p:to>
                                        <p:strVal val="visible"/>
                                      </p:to>
                                    </p:set>
                                    <p:anim calcmode="lin" valueType="num">
                                      <p:cBhvr additive="base">
                                        <p:cTn id="72" dur="500" fill="hold"/>
                                        <p:tgtEl>
                                          <p:spTgt spid="4"/>
                                        </p:tgtEl>
                                        <p:attrNameLst>
                                          <p:attrName>ppt_x</p:attrName>
                                        </p:attrNameLst>
                                      </p:cBhvr>
                                      <p:tavLst>
                                        <p:tav tm="0">
                                          <p:val>
                                            <p:strVal val="#ppt_x"/>
                                          </p:val>
                                        </p:tav>
                                        <p:tav tm="100000">
                                          <p:val>
                                            <p:strVal val="#ppt_x"/>
                                          </p:val>
                                        </p:tav>
                                      </p:tavLst>
                                    </p:anim>
                                    <p:anim calcmode="lin" valueType="num">
                                      <p:cBhvr additive="base">
                                        <p:cTn id="7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8EC5F0EF-6284-0637-E12B-6056C1DA68D7}"/>
              </a:ext>
            </a:extLst>
          </p:cNvPr>
          <p:cNvSpPr txBox="1">
            <a:spLocks/>
          </p:cNvSpPr>
          <p:nvPr/>
        </p:nvSpPr>
        <p:spPr bwMode="auto">
          <a:xfrm>
            <a:off x="909904" y="2450244"/>
            <a:ext cx="4510899" cy="1246495"/>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914400" fontAlgn="base">
              <a:lnSpc>
                <a:spcPct val="90000"/>
              </a:lnSpc>
              <a:spcAft>
                <a:spcPct val="0"/>
              </a:spcAft>
              <a:defRPr/>
            </a:pPr>
            <a:r>
              <a:rPr lang="en-US" sz="4500" spc="0">
                <a:ln>
                  <a:noFill/>
                </a:ln>
                <a:solidFill>
                  <a:schemeClr val="tx1"/>
                </a:solidFill>
                <a:latin typeface="Segoe UI Semibold"/>
                <a:cs typeface="Segoe UI" panose="020B0502040204020203" pitchFamily="34" charset="0"/>
              </a:rPr>
              <a:t>Start building plugins today</a:t>
            </a:r>
            <a:endParaRPr lang="en-US" sz="4500" spc="0">
              <a:ln>
                <a:noFill/>
              </a:ln>
              <a:solidFill>
                <a:srgbClr val="8DC8E8"/>
              </a:solidFill>
              <a:latin typeface="Segoe UI Semibold"/>
              <a:cs typeface="Segoe UI" panose="020B0502040204020203" pitchFamily="34" charset="0"/>
              <a:sym typeface="Helvetica Neue Medium"/>
            </a:endParaRPr>
          </a:p>
        </p:txBody>
      </p:sp>
      <p:sp>
        <p:nvSpPr>
          <p:cNvPr id="3" name="Rounded Rectangle 47">
            <a:extLst>
              <a:ext uri="{FF2B5EF4-FFF2-40B4-BE49-F238E27FC236}">
                <a16:creationId xmlns:a16="http://schemas.microsoft.com/office/drawing/2014/main" id="{2472BB2F-EC89-A844-17BD-6DE1B1275A3F}"/>
              </a:ext>
            </a:extLst>
          </p:cNvPr>
          <p:cNvSpPr/>
          <p:nvPr/>
        </p:nvSpPr>
        <p:spPr bwMode="auto">
          <a:xfrm>
            <a:off x="909904" y="3990855"/>
            <a:ext cx="3617951" cy="502462"/>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Semibold"/>
                <a:ea typeface="+mn-ea"/>
                <a:cs typeface="+mn-cs"/>
              </a:rPr>
              <a:t>https://aka.ms/PluginRepo</a:t>
            </a:r>
          </a:p>
        </p:txBody>
      </p:sp>
      <p:pic>
        <p:nvPicPr>
          <p:cNvPr id="4" name="Picture 3" descr="A screenshot of GitHub">
            <a:extLst>
              <a:ext uri="{FF2B5EF4-FFF2-40B4-BE49-F238E27FC236}">
                <a16:creationId xmlns:a16="http://schemas.microsoft.com/office/drawing/2014/main" id="{84B3A0E9-7A52-03D2-31CB-92DEB2C3FED4}"/>
              </a:ext>
            </a:extLst>
          </p:cNvPr>
          <p:cNvPicPr>
            <a:picLocks noChangeAspect="1"/>
          </p:cNvPicPr>
          <p:nvPr/>
        </p:nvPicPr>
        <p:blipFill>
          <a:blip r:embed="rId2"/>
          <a:stretch>
            <a:fillRect/>
          </a:stretch>
        </p:blipFill>
        <p:spPr>
          <a:xfrm>
            <a:off x="4991734" y="1237715"/>
            <a:ext cx="6339744" cy="4382570"/>
          </a:xfrm>
          <a:prstGeom prst="roundRect">
            <a:avLst>
              <a:gd name="adj" fmla="val 1530"/>
            </a:avLst>
          </a:prstGeom>
        </p:spPr>
      </p:pic>
    </p:spTree>
    <p:extLst>
      <p:ext uri="{BB962C8B-B14F-4D97-AF65-F5344CB8AC3E}">
        <p14:creationId xmlns:p14="http://schemas.microsoft.com/office/powerpoint/2010/main" val="1333845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58333E-6 1.85185E-6 L 4.58333E-6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3.33333E-6 1.48148E-6 L 3.33333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decel="5000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50000" fill="hold" nodeType="withEffect">
                                  <p:stCondLst>
                                    <p:cond delay="0"/>
                                  </p:stCondLst>
                                  <p:childTnLst>
                                    <p:animMotion origin="layout" path="M -1.04167E-6 0 L 0.02057 0.00046 " pathEditMode="relative" rAng="0" ptsTypes="AA">
                                      <p:cBhvr>
                                        <p:cTn id="19" dur="500" spd="-100000" fill="hold"/>
                                        <p:tgtEl>
                                          <p:spTgt spid="4"/>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D9578-920E-185A-AABB-652E16B5400A}"/>
              </a:ext>
            </a:extLst>
          </p:cNvPr>
          <p:cNvSpPr>
            <a:spLocks noGrp="1"/>
          </p:cNvSpPr>
          <p:nvPr>
            <p:ph type="title"/>
          </p:nvPr>
        </p:nvSpPr>
        <p:spPr/>
        <p:txBody>
          <a:bodyPr/>
          <a:lstStyle/>
          <a:p>
            <a:r>
              <a:rPr lang="en-US"/>
              <a:t>Microsoft Fabric</a:t>
            </a:r>
          </a:p>
        </p:txBody>
      </p:sp>
      <p:sp>
        <p:nvSpPr>
          <p:cNvPr id="2" name="Subtitle 1">
            <a:extLst>
              <a:ext uri="{FF2B5EF4-FFF2-40B4-BE49-F238E27FC236}">
                <a16:creationId xmlns:a16="http://schemas.microsoft.com/office/drawing/2014/main" id="{A8C88BCD-77B6-6095-A68D-BCC40B71BF01}"/>
              </a:ext>
            </a:extLst>
          </p:cNvPr>
          <p:cNvSpPr>
            <a:spLocks noGrp="1"/>
          </p:cNvSpPr>
          <p:nvPr>
            <p:ph type="subTitle" idx="1"/>
          </p:nvPr>
        </p:nvSpPr>
        <p:spPr/>
        <p:txBody>
          <a:bodyPr/>
          <a:lstStyle/>
          <a:p>
            <a:r>
              <a:rPr lang="en-US" dirty="0"/>
              <a:t>Technical deck</a:t>
            </a:r>
          </a:p>
        </p:txBody>
      </p:sp>
    </p:spTree>
    <p:extLst>
      <p:ext uri="{BB962C8B-B14F-4D97-AF65-F5344CB8AC3E}">
        <p14:creationId xmlns:p14="http://schemas.microsoft.com/office/powerpoint/2010/main" val="271820757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E6E54C-1E0F-295D-18DF-714934827D14}"/>
              </a:ext>
            </a:extLst>
          </p:cNvPr>
          <p:cNvSpPr>
            <a:spLocks noGrp="1"/>
          </p:cNvSpPr>
          <p:nvPr>
            <p:ph type="title" idx="4294967295"/>
          </p:nvPr>
        </p:nvSpPr>
        <p:spPr>
          <a:xfrm>
            <a:off x="4149725" y="4748213"/>
            <a:ext cx="5010150" cy="1398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Introducing the new Microsoft Fabric solution</a:t>
            </a:r>
          </a:p>
        </p:txBody>
      </p:sp>
      <p:sp>
        <p:nvSpPr>
          <p:cNvPr id="2" name="Text Placeholder 1">
            <a:extLst>
              <a:ext uri="{FF2B5EF4-FFF2-40B4-BE49-F238E27FC236}">
                <a16:creationId xmlns:a16="http://schemas.microsoft.com/office/drawing/2014/main" id="{E912BE87-45A0-BCCD-8622-BBE46C503C19}"/>
              </a:ext>
            </a:extLst>
          </p:cNvPr>
          <p:cNvSpPr>
            <a:spLocks noGrp="1"/>
          </p:cNvSpPr>
          <p:nvPr>
            <p:ph type="body" sz="quarter" idx="10"/>
          </p:nvPr>
        </p:nvSpPr>
        <p:spPr>
          <a:xfrm>
            <a:off x="248797" y="759739"/>
            <a:ext cx="3635375" cy="6176962"/>
          </a:xfrm>
        </p:spPr>
        <p:txBody>
          <a:bodyPr/>
          <a:lstStyle/>
          <a:p>
            <a:endParaRPr lang="en-US"/>
          </a:p>
        </p:txBody>
      </p:sp>
    </p:spTree>
    <p:extLst>
      <p:ext uri="{BB962C8B-B14F-4D97-AF65-F5344CB8AC3E}">
        <p14:creationId xmlns:p14="http://schemas.microsoft.com/office/powerpoint/2010/main" val="31745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Woman in cap and glasses smiling with a whiteboard behind her. ">
            <a:extLst>
              <a:ext uri="{FF2B5EF4-FFF2-40B4-BE49-F238E27FC236}">
                <a16:creationId xmlns:a16="http://schemas.microsoft.com/office/drawing/2014/main" id="{55DC3711-0919-57CD-76BB-DAA16E1351A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71685" y="1352074"/>
            <a:ext cx="3144903" cy="4122593"/>
          </a:xfrm>
          <a:prstGeom prst="rect">
            <a:avLst/>
          </a:prstGeom>
          <a:ln>
            <a:noFill/>
          </a:ln>
        </p:spPr>
      </p:pic>
      <p:sp>
        <p:nvSpPr>
          <p:cNvPr id="2" name="Title 1">
            <a:extLst>
              <a:ext uri="{FF2B5EF4-FFF2-40B4-BE49-F238E27FC236}">
                <a16:creationId xmlns:a16="http://schemas.microsoft.com/office/drawing/2014/main" id="{2731C5BF-2587-AA43-8D00-4B95D90A112D}"/>
              </a:ext>
            </a:extLst>
          </p:cNvPr>
          <p:cNvSpPr>
            <a:spLocks noGrp="1"/>
          </p:cNvSpPr>
          <p:nvPr>
            <p:ph type="title" idx="4294967295"/>
          </p:nvPr>
        </p:nvSpPr>
        <p:spPr>
          <a:xfrm>
            <a:off x="494189" y="2851150"/>
            <a:ext cx="3341614" cy="1662113"/>
          </a:xfrm>
        </p:spPr>
        <p:txBody>
          <a:bodyPr>
            <a:normAutofit fontScale="90000"/>
          </a:bodyPr>
          <a:lstStyle/>
          <a:p>
            <a:r>
              <a:rPr lang="en-US">
                <a:solidFill>
                  <a:schemeClr val="bg1"/>
                </a:solidFill>
                <a:cs typeface="Segoe UI"/>
              </a:rPr>
              <a:t>Today’s data value creation challenges</a:t>
            </a:r>
            <a:endParaRPr lang="en-US">
              <a:solidFill>
                <a:schemeClr val="bg1"/>
              </a:solidFill>
            </a:endParaRPr>
          </a:p>
        </p:txBody>
      </p:sp>
      <p:grpSp>
        <p:nvGrpSpPr>
          <p:cNvPr id="3" name="Group 2" descr="Icon showing an upward trend graph">
            <a:extLst>
              <a:ext uri="{FF2B5EF4-FFF2-40B4-BE49-F238E27FC236}">
                <a16:creationId xmlns:a16="http://schemas.microsoft.com/office/drawing/2014/main" id="{9E7E27BB-648D-DB68-AB81-4DC1537871A4}"/>
              </a:ext>
            </a:extLst>
          </p:cNvPr>
          <p:cNvGrpSpPr/>
          <p:nvPr/>
        </p:nvGrpSpPr>
        <p:grpSpPr>
          <a:xfrm>
            <a:off x="5241467" y="720718"/>
            <a:ext cx="958377" cy="958377"/>
            <a:chOff x="5241467" y="720718"/>
            <a:chExt cx="958377" cy="958377"/>
          </a:xfrm>
        </p:grpSpPr>
        <p:sp>
          <p:nvSpPr>
            <p:cNvPr id="22" name="Oval 21">
              <a:extLst>
                <a:ext uri="{FF2B5EF4-FFF2-40B4-BE49-F238E27FC236}">
                  <a16:creationId xmlns:a16="http://schemas.microsoft.com/office/drawing/2014/main" id="{835F867E-A463-7144-D8F4-CBD242DABE5B}"/>
                </a:ext>
                <a:ext uri="{C183D7F6-B498-43B3-948B-1728B52AA6E4}">
                  <adec:decorative xmlns:adec="http://schemas.microsoft.com/office/drawing/2017/decorative" val="1"/>
                </a:ext>
              </a:extLst>
            </p:cNvPr>
            <p:cNvSpPr/>
            <p:nvPr/>
          </p:nvSpPr>
          <p:spPr bwMode="auto">
            <a:xfrm>
              <a:off x="5241467" y="720718"/>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7595CBFD-C50A-235A-42F7-9D4DBB51E994}"/>
                </a:ext>
              </a:extLst>
            </p:cNvPr>
            <p:cNvSpPr>
              <a:spLocks noChangeAspect="1" noEditPoints="1"/>
            </p:cNvSpPr>
            <p:nvPr/>
          </p:nvSpPr>
          <p:spPr bwMode="auto">
            <a:xfrm>
              <a:off x="5455238" y="967783"/>
              <a:ext cx="483861" cy="39765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13" name="Rounded Rectangle 12">
            <a:extLst>
              <a:ext uri="{FF2B5EF4-FFF2-40B4-BE49-F238E27FC236}">
                <a16:creationId xmlns:a16="http://schemas.microsoft.com/office/drawing/2014/main" id="{349AA9C2-9686-7CDB-A8D1-CB95E6459F5C}"/>
              </a:ext>
            </a:extLst>
          </p:cNvPr>
          <p:cNvSpPr/>
          <p:nvPr/>
        </p:nvSpPr>
        <p:spPr bwMode="auto">
          <a:xfrm>
            <a:off x="3761459" y="1834273"/>
            <a:ext cx="2743200" cy="1330818"/>
          </a:xfrm>
          <a:prstGeom prst="roundRect">
            <a:avLst/>
          </a:prstGeom>
          <a:solidFill>
            <a:schemeClr val="tx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033F38"/>
                </a:solidFill>
                <a:effectLst/>
                <a:uLnTx/>
                <a:uFillTx/>
                <a:latin typeface="Segoe UI" panose="020B0502040204020203" pitchFamily="34" charset="0"/>
                <a:ea typeface="Yu Mincho" panose="02020400000000000000" pitchFamily="18" charset="-128"/>
                <a:cs typeface="Arial" panose="020B0604020202020204" pitchFamily="34" charset="0"/>
              </a:rPr>
              <a:t>Balancing the need for data access and self-service analytics while remaining governed</a:t>
            </a:r>
            <a:endParaRPr kumimoji="0" lang="en-US" sz="1600" b="1" i="0" u="none" strike="noStrike" kern="1200" cap="none" spc="0" normalizeH="0" baseline="0" noProof="0">
              <a:ln>
                <a:noFill/>
              </a:ln>
              <a:solidFill>
                <a:srgbClr val="033F38"/>
              </a:solidFill>
              <a:effectLst/>
              <a:uLnTx/>
              <a:uFillTx/>
              <a:latin typeface="Calibri" panose="020F0502020204030204"/>
              <a:ea typeface="Segoe UI" pitchFamily="34" charset="0"/>
              <a:cs typeface="Segoe UI" pitchFamily="34" charset="0"/>
            </a:endParaRPr>
          </a:p>
        </p:txBody>
      </p:sp>
      <p:grpSp>
        <p:nvGrpSpPr>
          <p:cNvPr id="4" name="Group 3" descr="Icon of a growing team">
            <a:extLst>
              <a:ext uri="{FF2B5EF4-FFF2-40B4-BE49-F238E27FC236}">
                <a16:creationId xmlns:a16="http://schemas.microsoft.com/office/drawing/2014/main" id="{8B7A271D-0137-4F60-95E4-BDF1BE500D7E}"/>
              </a:ext>
            </a:extLst>
          </p:cNvPr>
          <p:cNvGrpSpPr/>
          <p:nvPr/>
        </p:nvGrpSpPr>
        <p:grpSpPr>
          <a:xfrm>
            <a:off x="4762279" y="3740686"/>
            <a:ext cx="958377" cy="958377"/>
            <a:chOff x="4762279" y="3740686"/>
            <a:chExt cx="958377" cy="958377"/>
          </a:xfrm>
        </p:grpSpPr>
        <p:sp>
          <p:nvSpPr>
            <p:cNvPr id="25" name="Oval 24">
              <a:extLst>
                <a:ext uri="{FF2B5EF4-FFF2-40B4-BE49-F238E27FC236}">
                  <a16:creationId xmlns:a16="http://schemas.microsoft.com/office/drawing/2014/main" id="{BADD0F83-E027-4665-A9E6-46386B2E8941}"/>
                </a:ext>
                <a:ext uri="{C183D7F6-B498-43B3-948B-1728B52AA6E4}">
                  <adec:decorative xmlns:adec="http://schemas.microsoft.com/office/drawing/2017/decorative" val="1"/>
                </a:ext>
              </a:extLst>
            </p:cNvPr>
            <p:cNvSpPr/>
            <p:nvPr/>
          </p:nvSpPr>
          <p:spPr bwMode="auto">
            <a:xfrm>
              <a:off x="4762279" y="3740686"/>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1" name="Modern_workplace" title="Icon of three people connected by a dotted line">
              <a:extLst>
                <a:ext uri="{FF2B5EF4-FFF2-40B4-BE49-F238E27FC236}">
                  <a16:creationId xmlns:a16="http://schemas.microsoft.com/office/drawing/2014/main" id="{ED5E4B06-661E-B96F-DA87-621EF59BA8C3}"/>
                </a:ext>
              </a:extLst>
            </p:cNvPr>
            <p:cNvSpPr>
              <a:spLocks noChangeAspect="1" noEditPoints="1"/>
            </p:cNvSpPr>
            <p:nvPr/>
          </p:nvSpPr>
          <p:spPr bwMode="auto">
            <a:xfrm>
              <a:off x="4993778" y="3965260"/>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11" name="Rounded Rectangle 10">
            <a:extLst>
              <a:ext uri="{FF2B5EF4-FFF2-40B4-BE49-F238E27FC236}">
                <a16:creationId xmlns:a16="http://schemas.microsoft.com/office/drawing/2014/main" id="{3177204A-63A2-B10A-F3BA-39E8F2042E24}"/>
              </a:ext>
            </a:extLst>
          </p:cNvPr>
          <p:cNvSpPr/>
          <p:nvPr/>
        </p:nvSpPr>
        <p:spPr bwMode="auto">
          <a:xfrm>
            <a:off x="3761459" y="4846730"/>
            <a:ext cx="2960016" cy="1330817"/>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33F38"/>
                </a:solidFill>
                <a:effectLst/>
                <a:uLnTx/>
                <a:uFillTx/>
                <a:latin typeface="Segoe UI" panose="020B0502040204020203" pitchFamily="34" charset="0"/>
                <a:ea typeface="Yu Mincho" panose="02020400000000000000" pitchFamily="18" charset="-128"/>
                <a:cs typeface="+mn-cs"/>
              </a:rPr>
              <a:t>Limited scalability of legacy solutions as data demand rises exponentially</a:t>
            </a:r>
            <a:endParaRPr kumimoji="0" lang="en-US" sz="1600" b="1" i="0" u="none" strike="noStrike" kern="1200" cap="none" spc="0" normalizeH="0" baseline="0" noProof="0">
              <a:ln>
                <a:noFill/>
              </a:ln>
              <a:solidFill>
                <a:srgbClr val="033F38"/>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10" name="Rounded Rectangle 9">
            <a:extLst>
              <a:ext uri="{FF2B5EF4-FFF2-40B4-BE49-F238E27FC236}">
                <a16:creationId xmlns:a16="http://schemas.microsoft.com/office/drawing/2014/main" id="{0EFA5A91-E07E-9E27-2C4E-1510BFBA73B3}"/>
              </a:ext>
            </a:extLst>
          </p:cNvPr>
          <p:cNvSpPr/>
          <p:nvPr/>
        </p:nvSpPr>
        <p:spPr bwMode="auto">
          <a:xfrm>
            <a:off x="9040541" y="964608"/>
            <a:ext cx="2875177" cy="1449046"/>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33F38"/>
                </a:solidFill>
                <a:effectLst/>
                <a:uLnTx/>
                <a:uFillTx/>
                <a:latin typeface="Segoe UI" panose="020B0502040204020203" pitchFamily="34" charset="0"/>
                <a:ea typeface="Calibri" panose="020F0502020204030204" pitchFamily="34" charset="0"/>
                <a:cs typeface="Arial" panose="020B0604020202020204" pitchFamily="34" charset="0"/>
              </a:rPr>
              <a:t>Breaking down data siloes across the organization into a unified source of truth</a:t>
            </a:r>
            <a:endParaRPr kumimoji="0" lang="en-US" sz="1600" b="1" i="0" u="none" strike="noStrike" kern="1200" cap="none" spc="0" normalizeH="0" baseline="0" noProof="0">
              <a:ln>
                <a:noFill/>
              </a:ln>
              <a:solidFill>
                <a:srgbClr val="033F38"/>
              </a:solidFill>
              <a:effectLst/>
              <a:uLnTx/>
              <a:uFillTx/>
              <a:latin typeface="Calibri" panose="020F0502020204030204"/>
              <a:ea typeface="Calibri" panose="020F0502020204030204" pitchFamily="34" charset="0"/>
              <a:cs typeface="Arial" panose="020B0604020202020204" pitchFamily="34" charset="0"/>
            </a:endParaRPr>
          </a:p>
        </p:txBody>
      </p:sp>
      <p:grpSp>
        <p:nvGrpSpPr>
          <p:cNvPr id="5" name="Group 4" descr="Icon of computer connected to the World Wide Web">
            <a:extLst>
              <a:ext uri="{FF2B5EF4-FFF2-40B4-BE49-F238E27FC236}">
                <a16:creationId xmlns:a16="http://schemas.microsoft.com/office/drawing/2014/main" id="{452D1DF9-BC87-3A1E-9C9D-215E8D65E9F3}"/>
              </a:ext>
            </a:extLst>
          </p:cNvPr>
          <p:cNvGrpSpPr/>
          <p:nvPr/>
        </p:nvGrpSpPr>
        <p:grpSpPr>
          <a:xfrm>
            <a:off x="9869317" y="2528631"/>
            <a:ext cx="958377" cy="958377"/>
            <a:chOff x="9869317" y="2528631"/>
            <a:chExt cx="958377" cy="958377"/>
          </a:xfrm>
        </p:grpSpPr>
        <p:sp>
          <p:nvSpPr>
            <p:cNvPr id="30" name="Oval 29">
              <a:extLst>
                <a:ext uri="{FF2B5EF4-FFF2-40B4-BE49-F238E27FC236}">
                  <a16:creationId xmlns:a16="http://schemas.microsoft.com/office/drawing/2014/main" id="{722B6AC0-F8ED-51C1-B30D-982C5CBF40D9}"/>
                </a:ext>
                <a:ext uri="{C183D7F6-B498-43B3-948B-1728B52AA6E4}">
                  <adec:decorative xmlns:adec="http://schemas.microsoft.com/office/drawing/2017/decorative" val="1"/>
                </a:ext>
              </a:extLst>
            </p:cNvPr>
            <p:cNvSpPr/>
            <p:nvPr/>
          </p:nvSpPr>
          <p:spPr bwMode="auto">
            <a:xfrm>
              <a:off x="9869317" y="2528631"/>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8" name="globe_6" title="Icon of a monitor in front of a sphere made of lines">
              <a:extLst>
                <a:ext uri="{FF2B5EF4-FFF2-40B4-BE49-F238E27FC236}">
                  <a16:creationId xmlns:a16="http://schemas.microsoft.com/office/drawing/2014/main" id="{6A93A41B-30BD-888C-0A8D-A8C3FB77644F}"/>
                </a:ext>
              </a:extLst>
            </p:cNvPr>
            <p:cNvSpPr>
              <a:spLocks noChangeAspect="1" noEditPoints="1"/>
            </p:cNvSpPr>
            <p:nvPr/>
          </p:nvSpPr>
          <p:spPr bwMode="auto">
            <a:xfrm>
              <a:off x="10170085" y="2824939"/>
              <a:ext cx="341432" cy="36576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12" name="Rounded Rectangle 11">
            <a:extLst>
              <a:ext uri="{FF2B5EF4-FFF2-40B4-BE49-F238E27FC236}">
                <a16:creationId xmlns:a16="http://schemas.microsoft.com/office/drawing/2014/main" id="{FDF45F3E-75A2-CDC7-4E0D-B67E60CDCA96}"/>
              </a:ext>
            </a:extLst>
          </p:cNvPr>
          <p:cNvSpPr/>
          <p:nvPr/>
        </p:nvSpPr>
        <p:spPr bwMode="auto">
          <a:xfrm>
            <a:off x="8836182" y="4205301"/>
            <a:ext cx="3079537" cy="1503814"/>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33F38"/>
                </a:solidFill>
                <a:effectLst/>
                <a:uLnTx/>
                <a:uFillTx/>
                <a:latin typeface="Segoe UI" panose="020B0502040204020203" pitchFamily="34" charset="0"/>
                <a:ea typeface="+mn-ea"/>
                <a:cs typeface="+mn-cs"/>
              </a:rPr>
              <a:t>Delivering on the promise of analytics with limited resources</a:t>
            </a:r>
            <a:endParaRPr kumimoji="0" lang="en-US" sz="1600" b="1" i="0" u="none" strike="noStrike" kern="1200" cap="none" spc="0" normalizeH="0" baseline="0" noProof="0">
              <a:ln>
                <a:noFill/>
              </a:ln>
              <a:solidFill>
                <a:srgbClr val="033F38"/>
              </a:solidFill>
              <a:effectLst/>
              <a:uLnTx/>
              <a:uFillTx/>
              <a:latin typeface="Calibri" panose="020F0502020204030204"/>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36197291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D63F843-B1D0-FAB8-209F-8194FEBF2DFF}"/>
              </a:ext>
            </a:extLst>
          </p:cNvPr>
          <p:cNvSpPr txBox="1">
            <a:spLocks/>
          </p:cNvSpPr>
          <p:nvPr/>
        </p:nvSpPr>
        <p:spPr>
          <a:xfrm>
            <a:off x="595162" y="2155534"/>
            <a:ext cx="10613165"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5B4E3"/>
                    </a:gs>
                    <a:gs pos="100000">
                      <a:srgbClr val="FFA38B"/>
                    </a:gs>
                  </a:gsLst>
                  <a:lin ang="0" scaled="1"/>
                  <a:tileRect/>
                </a:gradFill>
                <a:effectLst/>
                <a:uLnTx/>
                <a:uFillTx/>
                <a:latin typeface="Segoe UI Semibold"/>
                <a:ea typeface="+mn-ea"/>
                <a:cs typeface="Segoe UI" pitchFamily="34" charset="0"/>
              </a:rPr>
              <a:t>New AI capabilities for</a:t>
            </a:r>
            <a:br>
              <a:rPr kumimoji="0" lang="en-US" sz="4000" b="0" i="0" u="none" strike="noStrike" kern="1200" cap="none" spc="-50" normalizeH="0" baseline="0" noProof="0">
                <a:ln w="3175">
                  <a:noFill/>
                </a:ln>
                <a:gradFill flip="none" rotWithShape="1">
                  <a:gsLst>
                    <a:gs pos="0">
                      <a:srgbClr val="C5B4E3"/>
                    </a:gs>
                    <a:gs pos="100000">
                      <a:srgbClr val="FFA38B"/>
                    </a:gs>
                  </a:gsLst>
                  <a:lin ang="0" scaled="1"/>
                  <a:tileRect/>
                </a:gradFill>
                <a:effectLst/>
                <a:uLnTx/>
                <a:uFillTx/>
                <a:latin typeface="Segoe UI Semibold"/>
                <a:ea typeface="+mn-ea"/>
                <a:cs typeface="Segoe UI" pitchFamily="34" charset="0"/>
              </a:rPr>
            </a:br>
            <a:r>
              <a:rPr kumimoji="0" lang="en-US" sz="4000" b="0" i="0" u="none" strike="noStrike" kern="1200" cap="none" spc="-50" normalizeH="0" baseline="0" noProof="0">
                <a:ln w="3175">
                  <a:noFill/>
                </a:ln>
                <a:gradFill flip="none" rotWithShape="1">
                  <a:gsLst>
                    <a:gs pos="0">
                      <a:srgbClr val="C5B4E3"/>
                    </a:gs>
                    <a:gs pos="100000">
                      <a:srgbClr val="FFA38B"/>
                    </a:gs>
                  </a:gsLst>
                  <a:lin ang="0" scaled="1"/>
                  <a:tileRect/>
                </a:gradFill>
                <a:effectLst/>
                <a:uLnTx/>
                <a:uFillTx/>
                <a:latin typeface="Segoe UI Semibold"/>
                <a:ea typeface="+mn-ea"/>
                <a:cs typeface="Segoe UI" pitchFamily="34" charset="0"/>
              </a:rPr>
              <a:t>Azure Database for PostgreSQL</a:t>
            </a:r>
            <a:endParaRPr kumimoji="0" lang="en-US" sz="3600" b="0" i="0" u="none" strike="noStrike" kern="1200" cap="none" spc="-50" normalizeH="0" baseline="0" noProof="0">
              <a:ln w="3175">
                <a:noFill/>
              </a:ln>
              <a:gradFill>
                <a:gsLst>
                  <a:gs pos="0">
                    <a:srgbClr val="8DC8E8"/>
                  </a:gs>
                  <a:gs pos="100000">
                    <a:srgbClr val="D4EC8E"/>
                  </a:gs>
                  <a:gs pos="48000">
                    <a:srgbClr val="49C5B1"/>
                  </a:gs>
                </a:gsLst>
                <a:lin ang="0" scaled="1"/>
              </a:gradFill>
              <a:effectLst/>
              <a:uLnTx/>
              <a:uFillTx/>
              <a:latin typeface="Segoe UI Semibold"/>
              <a:ea typeface="+mn-ea"/>
              <a:cs typeface="Segoe UI" pitchFamily="34" charset="0"/>
            </a:endParaRPr>
          </a:p>
        </p:txBody>
      </p:sp>
      <p:sp>
        <p:nvSpPr>
          <p:cNvPr id="4" name="Oval 3">
            <a:extLst>
              <a:ext uri="{FF2B5EF4-FFF2-40B4-BE49-F238E27FC236}">
                <a16:creationId xmlns:a16="http://schemas.microsoft.com/office/drawing/2014/main" id="{A2093696-B210-F371-F4FC-782FB5D7DEE9}"/>
              </a:ext>
              <a:ext uri="{C183D7F6-B498-43B3-948B-1728B52AA6E4}">
                <adec:decorative xmlns:adec="http://schemas.microsoft.com/office/drawing/2017/decorative" val="1"/>
              </a:ext>
            </a:extLst>
          </p:cNvPr>
          <p:cNvSpPr/>
          <p:nvPr/>
        </p:nvSpPr>
        <p:spPr bwMode="auto">
          <a:xfrm>
            <a:off x="10163328" y="4721907"/>
            <a:ext cx="3028007" cy="3028007"/>
          </a:xfrm>
          <a:prstGeom prst="ellipse">
            <a:avLst/>
          </a:prstGeom>
          <a:gradFill>
            <a:gsLst>
              <a:gs pos="0">
                <a:srgbClr val="C5B4E3">
                  <a:lumMod val="75000"/>
                </a:srgbClr>
              </a:gs>
              <a:gs pos="38000">
                <a:srgbClr val="C5B4E3"/>
              </a:gs>
              <a:gs pos="100000">
                <a:srgbClr val="FFA38B"/>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descr="Announcing">
            <a:extLst>
              <a:ext uri="{FF2B5EF4-FFF2-40B4-BE49-F238E27FC236}">
                <a16:creationId xmlns:a16="http://schemas.microsoft.com/office/drawing/2014/main" id="{4281539F-4EB1-ACF6-39B1-BB52B9B97857}"/>
              </a:ext>
            </a:extLst>
          </p:cNvPr>
          <p:cNvGrpSpPr/>
          <p:nvPr/>
        </p:nvGrpSpPr>
        <p:grpSpPr>
          <a:xfrm>
            <a:off x="585406" y="1173283"/>
            <a:ext cx="2278783" cy="615378"/>
            <a:chOff x="4960974" y="2056810"/>
            <a:chExt cx="2278783" cy="615378"/>
          </a:xfrm>
        </p:grpSpPr>
        <p:sp>
          <p:nvSpPr>
            <p:cNvPr id="6" name="Rounded Rectangle 10">
              <a:extLst>
                <a:ext uri="{FF2B5EF4-FFF2-40B4-BE49-F238E27FC236}">
                  <a16:creationId xmlns:a16="http://schemas.microsoft.com/office/drawing/2014/main" id="{A84AC3EC-1EF2-9DE5-A0D6-D1C81D6D2635}"/>
                </a:ext>
              </a:extLst>
            </p:cNvPr>
            <p:cNvSpPr/>
            <p:nvPr/>
          </p:nvSpPr>
          <p:spPr bwMode="auto">
            <a:xfrm>
              <a:off x="5021531" y="2056810"/>
              <a:ext cx="2157668" cy="615378"/>
            </a:xfrm>
            <a:prstGeom prst="roundRect">
              <a:avLst/>
            </a:prstGeom>
            <a:gradFill flip="none" rotWithShape="1">
              <a:gsLst>
                <a:gs pos="51000">
                  <a:srgbClr val="C5B4E3">
                    <a:alpha val="0"/>
                  </a:srgbClr>
                </a:gs>
                <a:gs pos="99000">
                  <a:srgbClr val="C5B4E3"/>
                </a:gs>
              </a:gsLst>
              <a:lin ang="13500000" scaled="1"/>
              <a:tileRect/>
            </a:gradFill>
            <a:ln w="19050" cap="flat" cmpd="sng" algn="ctr">
              <a:gradFill>
                <a:gsLst>
                  <a:gs pos="0">
                    <a:srgbClr val="C5B4E3"/>
                  </a:gs>
                  <a:gs pos="74000">
                    <a:srgbClr val="C5B4E3">
                      <a:lumMod val="45000"/>
                      <a:lumOff val="55000"/>
                    </a:srgbClr>
                  </a:gs>
                  <a:gs pos="83000">
                    <a:srgbClr val="C5B4E3">
                      <a:lumMod val="45000"/>
                      <a:lumOff val="55000"/>
                    </a:srgbClr>
                  </a:gs>
                  <a:gs pos="100000">
                    <a:srgbClr val="FFA38B"/>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Text Placeholder 2">
              <a:extLst>
                <a:ext uri="{FF2B5EF4-FFF2-40B4-BE49-F238E27FC236}">
                  <a16:creationId xmlns:a16="http://schemas.microsoft.com/office/drawing/2014/main" id="{25F9BC57-C553-7F7B-DAE8-04A1E7A139FB}"/>
                </a:ext>
              </a:extLst>
            </p:cNvPr>
            <p:cNvSpPr txBox="1">
              <a:spLocks/>
            </p:cNvSpPr>
            <p:nvPr/>
          </p:nvSpPr>
          <p:spPr>
            <a:xfrm>
              <a:off x="4960974" y="2165376"/>
              <a:ext cx="2278783" cy="398246"/>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Announcing</a:t>
              </a:r>
            </a:p>
          </p:txBody>
        </p:sp>
      </p:grpSp>
      <p:pic>
        <p:nvPicPr>
          <p:cNvPr id="8" name="Graphic 7">
            <a:extLst>
              <a:ext uri="{FF2B5EF4-FFF2-40B4-BE49-F238E27FC236}">
                <a16:creationId xmlns:a16="http://schemas.microsoft.com/office/drawing/2014/main" id="{37FA578B-8CCE-4EBD-55F9-8F1C7FD7614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43473" y="5362789"/>
            <a:ext cx="1009875" cy="1009875"/>
          </a:xfrm>
          <a:prstGeom prst="rect">
            <a:avLst/>
          </a:prstGeom>
        </p:spPr>
      </p:pic>
      <p:sp>
        <p:nvSpPr>
          <p:cNvPr id="9" name="TextBox 8">
            <a:extLst>
              <a:ext uri="{FF2B5EF4-FFF2-40B4-BE49-F238E27FC236}">
                <a16:creationId xmlns:a16="http://schemas.microsoft.com/office/drawing/2014/main" id="{60C4A3E9-DDE8-74E8-879B-62B6E3DE61D9}"/>
              </a:ext>
            </a:extLst>
          </p:cNvPr>
          <p:cNvSpPr txBox="1"/>
          <p:nvPr/>
        </p:nvSpPr>
        <p:spPr>
          <a:xfrm>
            <a:off x="595162" y="3471361"/>
            <a:ext cx="5599738" cy="738664"/>
          </a:xfrm>
          <a:prstGeom prst="rect">
            <a:avLst/>
          </a:prstGeom>
          <a:noFill/>
        </p:spPr>
        <p:txBody>
          <a:bodyPr wrap="none" lIns="0" tIns="0" rIns="0" bIns="0" rtlCol="0">
            <a:spAutoFit/>
          </a:bodyPr>
          <a:lstStyle/>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rgbClr val="FFFFFF"/>
                </a:solidFill>
                <a:effectLst/>
                <a:uLnTx/>
                <a:uFillTx/>
              </a:rPr>
              <a:t>Azure AI extension - preview</a:t>
            </a:r>
          </a:p>
          <a:p>
            <a:pPr marL="342900" marR="0" lvl="0" indent="-34290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rgbClr val="FFFFFF"/>
                </a:solidFill>
                <a:effectLst/>
                <a:uLnTx/>
                <a:uFillTx/>
              </a:rPr>
              <a:t>Pg Vector extension support 0.5.1 - GA</a:t>
            </a:r>
          </a:p>
        </p:txBody>
      </p:sp>
    </p:spTree>
    <p:extLst>
      <p:ext uri="{BB962C8B-B14F-4D97-AF65-F5344CB8AC3E}">
        <p14:creationId xmlns:p14="http://schemas.microsoft.com/office/powerpoint/2010/main" val="934263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3.75E-6 -2.22222E-6 L 3.75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4.375E-6 4.81481E-6 L -4.375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8D6B57-EB5B-7136-14A2-BA26D7F6EC1E}"/>
              </a:ext>
            </a:extLst>
          </p:cNvPr>
          <p:cNvSpPr>
            <a:spLocks noGrp="1"/>
          </p:cNvSpPr>
          <p:nvPr>
            <p:ph sz="quarter" idx="10"/>
          </p:nvPr>
        </p:nvSpPr>
        <p:spPr/>
        <p:txBody>
          <a:bodyPr/>
          <a:lstStyle/>
          <a:p>
            <a:r>
              <a:rPr lang="en-US" sz="2800">
                <a:latin typeface="Segoe UI Semibold"/>
                <a:ea typeface="Calibri" panose="020F0502020204030204" pitchFamily="34" charset="0"/>
                <a:cs typeface="Segoe UI Semibold"/>
              </a:rPr>
              <a:t>“</a:t>
            </a:r>
            <a:r>
              <a:rPr lang="en-US" sz="2800">
                <a:effectLst/>
                <a:latin typeface="Segoe UI Semibold"/>
                <a:ea typeface="Calibri" panose="020F0502020204030204" pitchFamily="34" charset="0"/>
                <a:cs typeface="Segoe UI Semibold"/>
              </a:rPr>
              <a:t>By 2024, 75% of organizations will have established a centralized data and analytics (D&amp;A) center of excellence to support federated D&amp;A initiatives and prevent enterprise failure</a:t>
            </a:r>
            <a:r>
              <a:rPr lang="en-US" sz="2800">
                <a:latin typeface="Segoe UI Semibold"/>
                <a:ea typeface="Calibri" panose="020F0502020204030204" pitchFamily="34" charset="0"/>
                <a:cs typeface="Segoe UI Semibold"/>
              </a:rPr>
              <a:t>.”</a:t>
            </a:r>
            <a:endParaRPr lang="en-US" sz="2800">
              <a:latin typeface="Segoe UI Semibold"/>
              <a:cs typeface="Segoe UI Semibold"/>
            </a:endParaRPr>
          </a:p>
          <a:p>
            <a:endParaRPr lang="en-US"/>
          </a:p>
        </p:txBody>
      </p:sp>
      <p:sp>
        <p:nvSpPr>
          <p:cNvPr id="3" name="Text Placeholder 2">
            <a:extLst>
              <a:ext uri="{FF2B5EF4-FFF2-40B4-BE49-F238E27FC236}">
                <a16:creationId xmlns:a16="http://schemas.microsoft.com/office/drawing/2014/main" id="{0E45323B-F421-B63E-219F-9DEE7473788D}"/>
              </a:ext>
            </a:extLst>
          </p:cNvPr>
          <p:cNvSpPr>
            <a:spLocks noGrp="1"/>
          </p:cNvSpPr>
          <p:nvPr>
            <p:ph type="body" sz="quarter" idx="24"/>
          </p:nvPr>
        </p:nvSpPr>
        <p:spPr/>
        <p:txBody>
          <a:bodyPr/>
          <a:lstStyle/>
          <a:p>
            <a:r>
              <a:rPr lang="en-US" sz="1600">
                <a:solidFill>
                  <a:schemeClr val="accent6">
                    <a:lumMod val="75000"/>
                  </a:schemeClr>
                </a:solidFill>
                <a:effectLst/>
                <a:ea typeface="Yu Mincho" panose="02020400000000000000" pitchFamily="18" charset="-128"/>
                <a:cs typeface="Arial" panose="020B0604020202020204" pitchFamily="34" charset="0"/>
                <a:hlinkClick r:id="rId3">
                  <a:extLst>
                    <a:ext uri="{A12FA001-AC4F-418D-AE19-62706E023703}">
                      <ahyp:hlinkClr xmlns:ahyp="http://schemas.microsoft.com/office/drawing/2018/hyperlinkcolor" val="tx"/>
                    </a:ext>
                  </a:extLst>
                </a:hlinkClick>
              </a:rPr>
              <a:t>Gartner, Our </a:t>
            </a:r>
            <a:r>
              <a:rPr lang="en-US" sz="1600" u="sng">
                <a:solidFill>
                  <a:schemeClr val="accent6">
                    <a:lumMod val="75000"/>
                  </a:schemeClr>
                </a:solidFill>
                <a:effectLst/>
                <a:latin typeface="Calibri" panose="020F0502020204030204" pitchFamily="34" charset="0"/>
                <a:ea typeface="Yu Mincho" panose="02020400000000000000" pitchFamily="18" charset="-128"/>
                <a:cs typeface="Arial" panose="020B0604020202020204" pitchFamily="34" charset="0"/>
                <a:hlinkClick r:id="rId3">
                  <a:extLst>
                    <a:ext uri="{A12FA001-AC4F-418D-AE19-62706E023703}">
                      <ahyp:hlinkClr xmlns:ahyp="http://schemas.microsoft.com/office/drawing/2018/hyperlinkcolor" val="tx"/>
                    </a:ext>
                  </a:extLst>
                </a:hlinkClick>
              </a:rPr>
              <a:t>Top Data &amp; Analytics Predicts</a:t>
            </a:r>
            <a:endParaRPr lang="en-US" sz="1600">
              <a:solidFill>
                <a:schemeClr val="accent6">
                  <a:lumMod val="75000"/>
                </a:schemeClr>
              </a:solidFill>
              <a:effectLst/>
              <a:ea typeface="Calibri" panose="020F0502020204030204" pitchFamily="34" charset="0"/>
              <a:cs typeface="Arial" panose="020B0604020202020204" pitchFamily="34" charset="0"/>
            </a:endParaRPr>
          </a:p>
          <a:p>
            <a:endParaRPr lang="en-US"/>
          </a:p>
        </p:txBody>
      </p:sp>
      <p:pic>
        <p:nvPicPr>
          <p:cNvPr id="8" name="Picture 7" descr="Doughnut chart representing 75%">
            <a:extLst>
              <a:ext uri="{FF2B5EF4-FFF2-40B4-BE49-F238E27FC236}">
                <a16:creationId xmlns:a16="http://schemas.microsoft.com/office/drawing/2014/main" id="{2280B90D-1468-810D-3B35-43A20AB2CB72}"/>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91666718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D199A-42B4-0A10-CE6D-68F5B21A0832}"/>
              </a:ext>
            </a:extLst>
          </p:cNvPr>
          <p:cNvSpPr>
            <a:spLocks noGrp="1"/>
          </p:cNvSpPr>
          <p:nvPr>
            <p:ph type="title" idx="4294967295"/>
          </p:nvPr>
        </p:nvSpPr>
        <p:spPr>
          <a:xfrm>
            <a:off x="635034" y="647231"/>
            <a:ext cx="11556966" cy="5937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The analytics opportunity: accelerate transformative value from your data</a:t>
            </a:r>
          </a:p>
        </p:txBody>
      </p:sp>
      <p:sp>
        <p:nvSpPr>
          <p:cNvPr id="9" name="Rounded Rectangle 8">
            <a:extLst>
              <a:ext uri="{FF2B5EF4-FFF2-40B4-BE49-F238E27FC236}">
                <a16:creationId xmlns:a16="http://schemas.microsoft.com/office/drawing/2014/main" id="{899C6B44-9B85-F84D-8F1F-82B4C8B5DDF6}"/>
              </a:ext>
              <a:ext uri="{C183D7F6-B498-43B3-948B-1728B52AA6E4}">
                <adec:decorative xmlns:adec="http://schemas.microsoft.com/office/drawing/2017/decorative" val="1"/>
              </a:ext>
            </a:extLst>
          </p:cNvPr>
          <p:cNvSpPr/>
          <p:nvPr/>
        </p:nvSpPr>
        <p:spPr bwMode="auto">
          <a:xfrm>
            <a:off x="635033" y="2687508"/>
            <a:ext cx="10971749" cy="2672768"/>
          </a:xfrm>
          <a:prstGeom prst="roundRect">
            <a:avLst>
              <a:gd name="adj" fmla="val 2824"/>
            </a:avLst>
          </a:prstGeom>
          <a:solidFill>
            <a:schemeClr val="bg1">
              <a:lumMod val="95000"/>
            </a:schemeClr>
          </a:solidFill>
          <a:ln>
            <a:noFill/>
            <a:headEnd type="none" w="med" len="med"/>
            <a:tailEnd type="none" w="med" len="med"/>
          </a:ln>
          <a:effectLst>
            <a:outerShdw blurRad="1524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92A10C06-9EC9-8647-A461-3DB163481C62}"/>
              </a:ext>
            </a:extLst>
          </p:cNvPr>
          <p:cNvSpPr txBox="1"/>
          <p:nvPr/>
        </p:nvSpPr>
        <p:spPr>
          <a:xfrm>
            <a:off x="1091993" y="2888625"/>
            <a:ext cx="2835360" cy="1120612"/>
          </a:xfrm>
          <a:prstGeom prst="rect">
            <a:avLst/>
          </a:prstGeom>
          <a:noFill/>
        </p:spPr>
        <p:txBody>
          <a:bodyPr wrap="square" lIns="0" tIns="143407" rIns="105862" bIns="143407" rtlCol="0" anchor="t">
            <a:spAutoFit/>
          </a:bodyPr>
          <a:lstStyle>
            <a:defPPr>
              <a:defRPr lang="en-US"/>
            </a:defPPr>
            <a:lvl1pPr defTabSz="914192">
              <a:lnSpc>
                <a:spcPct val="90000"/>
              </a:lnSpc>
              <a:spcAft>
                <a:spcPts val="588"/>
              </a:spcAft>
              <a:defRPr sz="4312">
                <a:gradFill>
                  <a:gsLst>
                    <a:gs pos="0">
                      <a:srgbClr val="0078D4"/>
                    </a:gs>
                    <a:gs pos="100000">
                      <a:srgbClr val="7030A0"/>
                    </a:gs>
                  </a:gsLst>
                  <a:lin ang="13500000" scaled="1"/>
                </a:gradFill>
                <a:latin typeface="Segoe UI Semibold"/>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a:ln>
                  <a:noFill/>
                </a:ln>
                <a:solidFill>
                  <a:srgbClr val="117865"/>
                </a:solidFill>
                <a:effectLst/>
                <a:uLnTx/>
                <a:uFillTx/>
                <a:latin typeface="Segoe UI Semibold"/>
                <a:ea typeface="+mn-ea"/>
                <a:cs typeface="+mn-cs"/>
              </a:rPr>
              <a:t>91%</a:t>
            </a:r>
          </a:p>
        </p:txBody>
      </p:sp>
      <p:sp>
        <p:nvSpPr>
          <p:cNvPr id="15" name="TextBox 14">
            <a:extLst>
              <a:ext uri="{FF2B5EF4-FFF2-40B4-BE49-F238E27FC236}">
                <a16:creationId xmlns:a16="http://schemas.microsoft.com/office/drawing/2014/main" id="{0C923192-D65A-CF45-AD78-8BE549F28E1D}"/>
              </a:ext>
            </a:extLst>
          </p:cNvPr>
          <p:cNvSpPr txBox="1"/>
          <p:nvPr/>
        </p:nvSpPr>
        <p:spPr>
          <a:xfrm>
            <a:off x="957085" y="3807584"/>
            <a:ext cx="3105177" cy="1286811"/>
          </a:xfrm>
          <a:prstGeom prst="rect">
            <a:avLst/>
          </a:prstGeom>
          <a:noFill/>
        </p:spPr>
        <p:txBody>
          <a:bodyPr wrap="square" lIns="0" tIns="143407" rIns="105862" bIns="143407" rtlCol="0">
            <a:spAutoFit/>
          </a:bodyPr>
          <a:lstStyle>
            <a:defPPr>
              <a:defRPr lang="en-US"/>
            </a:defPPr>
            <a:lvl1pPr>
              <a:lnSpc>
                <a:spcPct val="90000"/>
              </a:lnSpc>
              <a:spcAft>
                <a:spcPts val="600"/>
              </a:spcAft>
              <a:defRPr sz="3200">
                <a:gradFill>
                  <a:gsLst>
                    <a:gs pos="0">
                      <a:schemeClr val="tx1"/>
                    </a:gs>
                    <a:gs pos="100000">
                      <a:schemeClr val="tx1"/>
                    </a:gs>
                  </a:gsLst>
                  <a:lin ang="13500000" scaled="1"/>
                </a:gradFill>
                <a:latin typeface="+mj-lt"/>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gradFill>
                  <a:gsLst>
                    <a:gs pos="0">
                      <a:srgbClr val="000000"/>
                    </a:gs>
                    <a:gs pos="99000">
                      <a:srgbClr val="000000"/>
                    </a:gs>
                  </a:gsLst>
                  <a:lin ang="2700000" scaled="0"/>
                </a:gradFill>
                <a:effectLst/>
                <a:uLnTx/>
                <a:uFillTx/>
                <a:latin typeface="Segoe UI"/>
                <a:ea typeface="+mn-ea"/>
                <a:cs typeface="Segoe UI" panose="020B0502040204020203" pitchFamily="34" charset="0"/>
              </a:rPr>
              <a:t>of leaders report their organizations have increased investment in data and analytics</a:t>
            </a:r>
            <a:endParaRPr kumimoji="0" lang="en-US" sz="1800" b="0" i="0" u="none" strike="noStrike" kern="1200" cap="none" spc="0" normalizeH="0" baseline="0" noProof="0">
              <a:ln>
                <a:noFill/>
              </a:ln>
              <a:gradFill>
                <a:gsLst>
                  <a:gs pos="0">
                    <a:srgbClr val="000000"/>
                  </a:gs>
                  <a:gs pos="100000">
                    <a:srgbClr val="000000"/>
                  </a:gs>
                </a:gsLst>
                <a:lin ang="13500000" scaled="1"/>
              </a:gradFill>
              <a:effectLst/>
              <a:uLnTx/>
              <a:uFillTx/>
              <a:latin typeface="Segoe UI"/>
              <a:ea typeface="+mn-ea"/>
              <a:cs typeface="+mn-cs"/>
            </a:endParaRPr>
          </a:p>
        </p:txBody>
      </p:sp>
      <p:cxnSp>
        <p:nvCxnSpPr>
          <p:cNvPr id="10" name="Straight Connector 9">
            <a:extLst>
              <a:ext uri="{FF2B5EF4-FFF2-40B4-BE49-F238E27FC236}">
                <a16:creationId xmlns:a16="http://schemas.microsoft.com/office/drawing/2014/main" id="{0CC2ECFB-37CB-844F-A2ED-3925D84EF4FD}"/>
              </a:ext>
              <a:ext uri="{C183D7F6-B498-43B3-948B-1728B52AA6E4}">
                <adec:decorative xmlns:adec="http://schemas.microsoft.com/office/drawing/2017/decorative" val="1"/>
              </a:ext>
            </a:extLst>
          </p:cNvPr>
          <p:cNvCxnSpPr>
            <a:cxnSpLocks/>
          </p:cNvCxnSpPr>
          <p:nvPr/>
        </p:nvCxnSpPr>
        <p:spPr>
          <a:xfrm>
            <a:off x="4434148" y="2911157"/>
            <a:ext cx="0" cy="2318242"/>
          </a:xfrm>
          <a:prstGeom prst="line">
            <a:avLst/>
          </a:prstGeom>
          <a:ln w="19050" cap="rnd">
            <a:solidFill>
              <a:srgbClr val="D2D2D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2498A44-45CE-4949-A55F-40B8C4D0F3B0}"/>
              </a:ext>
            </a:extLst>
          </p:cNvPr>
          <p:cNvSpPr txBox="1"/>
          <p:nvPr/>
        </p:nvSpPr>
        <p:spPr>
          <a:xfrm>
            <a:off x="4991679" y="2878432"/>
            <a:ext cx="2835360" cy="1120612"/>
          </a:xfrm>
          <a:prstGeom prst="rect">
            <a:avLst/>
          </a:prstGeom>
          <a:noFill/>
        </p:spPr>
        <p:txBody>
          <a:bodyPr wrap="square" lIns="0" tIns="143407" rIns="105862" bIns="143407" rtlCol="0" anchor="t">
            <a:spAutoFit/>
          </a:bodyPr>
          <a:lstStyle>
            <a:defPPr>
              <a:defRPr lang="en-US"/>
            </a:defPPr>
            <a:lvl1pPr defTabSz="914192">
              <a:lnSpc>
                <a:spcPct val="90000"/>
              </a:lnSpc>
              <a:spcAft>
                <a:spcPts val="588"/>
              </a:spcAft>
              <a:defRPr sz="4312">
                <a:gradFill>
                  <a:gsLst>
                    <a:gs pos="0">
                      <a:srgbClr val="0078D4"/>
                    </a:gs>
                    <a:gs pos="100000">
                      <a:srgbClr val="7030A0"/>
                    </a:gs>
                  </a:gsLst>
                  <a:lin ang="13500000" scaled="1"/>
                </a:gradFill>
                <a:latin typeface="Segoe UI Semibold"/>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a:ln>
                  <a:noFill/>
                </a:ln>
                <a:solidFill>
                  <a:srgbClr val="117865"/>
                </a:solidFill>
                <a:effectLst/>
                <a:uLnTx/>
                <a:uFillTx/>
                <a:latin typeface="Segoe UI Semibold"/>
                <a:ea typeface="+mn-ea"/>
                <a:cs typeface="+mn-cs"/>
              </a:rPr>
              <a:t>76%</a:t>
            </a:r>
          </a:p>
        </p:txBody>
      </p:sp>
      <p:sp>
        <p:nvSpPr>
          <p:cNvPr id="17" name="TextBox 16">
            <a:extLst>
              <a:ext uri="{FF2B5EF4-FFF2-40B4-BE49-F238E27FC236}">
                <a16:creationId xmlns:a16="http://schemas.microsoft.com/office/drawing/2014/main" id="{8A5B0C31-A1A1-5943-848F-BC5C72B3331C}"/>
              </a:ext>
            </a:extLst>
          </p:cNvPr>
          <p:cNvSpPr txBox="1"/>
          <p:nvPr/>
        </p:nvSpPr>
        <p:spPr>
          <a:xfrm>
            <a:off x="4751661" y="3807584"/>
            <a:ext cx="3323712" cy="1286811"/>
          </a:xfrm>
          <a:prstGeom prst="rect">
            <a:avLst/>
          </a:prstGeom>
          <a:noFill/>
        </p:spPr>
        <p:txBody>
          <a:bodyPr wrap="square" lIns="0" tIns="143407" rIns="105862" bIns="143407" rtlCol="0">
            <a:spAutoFit/>
          </a:bodyPr>
          <a:lstStyle>
            <a:defPPr>
              <a:defRPr lang="en-US"/>
            </a:defPPr>
            <a:lvl1pPr>
              <a:lnSpc>
                <a:spcPct val="90000"/>
              </a:lnSpc>
              <a:spcAft>
                <a:spcPts val="600"/>
              </a:spcAft>
              <a:defRPr sz="3200">
                <a:gradFill>
                  <a:gsLst>
                    <a:gs pos="0">
                      <a:schemeClr val="tx1"/>
                    </a:gs>
                    <a:gs pos="100000">
                      <a:schemeClr val="tx1"/>
                    </a:gs>
                  </a:gsLst>
                  <a:lin ang="13500000" scaled="1"/>
                </a:gradFill>
                <a:latin typeface="+mj-lt"/>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gradFill>
                  <a:gsLst>
                    <a:gs pos="0">
                      <a:srgbClr val="000000"/>
                    </a:gs>
                    <a:gs pos="99000">
                      <a:srgbClr val="000000"/>
                    </a:gs>
                  </a:gsLst>
                  <a:lin ang="2700000" scaled="0"/>
                </a:gradFill>
                <a:effectLst/>
                <a:uLnTx/>
                <a:uFillTx/>
                <a:latin typeface="Segoe UI"/>
                <a:ea typeface="+mn-ea"/>
                <a:cs typeface="Segoe UI" panose="020B0502040204020203" pitchFamily="34" charset="0"/>
              </a:rPr>
              <a:t>of leaders report that democratizing access to AI is important to the success of their organization</a:t>
            </a:r>
            <a:endParaRPr kumimoji="0" lang="en-US" sz="1800" b="0" i="0" u="none" strike="noStrike" kern="1200" cap="none" spc="0" normalizeH="0" baseline="0" noProof="0">
              <a:ln>
                <a:noFill/>
              </a:ln>
              <a:gradFill>
                <a:gsLst>
                  <a:gs pos="0">
                    <a:srgbClr val="000000"/>
                  </a:gs>
                  <a:gs pos="100000">
                    <a:srgbClr val="000000"/>
                  </a:gs>
                </a:gsLst>
                <a:lin ang="13500000" scaled="1"/>
              </a:gra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6E6F5C46-2428-A345-B204-4DC74FAEBA58}"/>
              </a:ext>
              <a:ext uri="{C183D7F6-B498-43B3-948B-1728B52AA6E4}">
                <adec:decorative xmlns:adec="http://schemas.microsoft.com/office/drawing/2017/decorative" val="1"/>
              </a:ext>
            </a:extLst>
          </p:cNvPr>
          <p:cNvCxnSpPr>
            <a:cxnSpLocks/>
          </p:cNvCxnSpPr>
          <p:nvPr/>
        </p:nvCxnSpPr>
        <p:spPr>
          <a:xfrm>
            <a:off x="8193968" y="2911157"/>
            <a:ext cx="0" cy="2318242"/>
          </a:xfrm>
          <a:prstGeom prst="line">
            <a:avLst/>
          </a:prstGeom>
          <a:ln w="19050" cap="rnd">
            <a:solidFill>
              <a:srgbClr val="D2D2D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3924E5-8FF4-0143-B6F2-752E59731531}"/>
              </a:ext>
            </a:extLst>
          </p:cNvPr>
          <p:cNvSpPr txBox="1"/>
          <p:nvPr/>
        </p:nvSpPr>
        <p:spPr>
          <a:xfrm>
            <a:off x="8547565" y="2878432"/>
            <a:ext cx="2835360" cy="1120612"/>
          </a:xfrm>
          <a:prstGeom prst="rect">
            <a:avLst/>
          </a:prstGeom>
          <a:noFill/>
        </p:spPr>
        <p:txBody>
          <a:bodyPr wrap="square" lIns="0" tIns="143407" rIns="105862" bIns="143407" rtlCol="0" anchor="t">
            <a:spAutoFit/>
          </a:bodyPr>
          <a:lstStyle>
            <a:defPPr>
              <a:defRPr lang="en-US"/>
            </a:defPPr>
            <a:lvl1pPr defTabSz="914192">
              <a:lnSpc>
                <a:spcPct val="90000"/>
              </a:lnSpc>
              <a:spcAft>
                <a:spcPts val="588"/>
              </a:spcAft>
              <a:defRPr sz="4312">
                <a:gradFill>
                  <a:gsLst>
                    <a:gs pos="0">
                      <a:srgbClr val="0078D4"/>
                    </a:gs>
                    <a:gs pos="100000">
                      <a:srgbClr val="7030A0"/>
                    </a:gs>
                  </a:gsLst>
                  <a:lin ang="13500000" scaled="1"/>
                </a:gradFill>
                <a:latin typeface="Segoe UI Semibold"/>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a:ln>
                  <a:noFill/>
                </a:ln>
                <a:solidFill>
                  <a:srgbClr val="117865"/>
                </a:solidFill>
                <a:effectLst/>
                <a:uLnTx/>
                <a:uFillTx/>
                <a:latin typeface="Segoe UI Semibold"/>
                <a:ea typeface="+mn-ea"/>
                <a:cs typeface="+mn-cs"/>
              </a:rPr>
              <a:t>32%</a:t>
            </a:r>
          </a:p>
        </p:txBody>
      </p:sp>
      <p:sp>
        <p:nvSpPr>
          <p:cNvPr id="13" name="TextBox 12">
            <a:extLst>
              <a:ext uri="{FF2B5EF4-FFF2-40B4-BE49-F238E27FC236}">
                <a16:creationId xmlns:a16="http://schemas.microsoft.com/office/drawing/2014/main" id="{5ABE0CAF-4C03-734C-AAAD-CC1AF4D54AAA}"/>
              </a:ext>
            </a:extLst>
          </p:cNvPr>
          <p:cNvSpPr txBox="1"/>
          <p:nvPr/>
        </p:nvSpPr>
        <p:spPr>
          <a:xfrm>
            <a:off x="8593824" y="3807584"/>
            <a:ext cx="2742841" cy="1286811"/>
          </a:xfrm>
          <a:prstGeom prst="rect">
            <a:avLst/>
          </a:prstGeom>
          <a:noFill/>
        </p:spPr>
        <p:txBody>
          <a:bodyPr wrap="square" lIns="0" tIns="143407" rIns="105862" bIns="143407" rtlCol="0">
            <a:spAutoFit/>
          </a:bodyPr>
          <a:lstStyle>
            <a:defPPr>
              <a:defRPr lang="en-US"/>
            </a:defPPr>
            <a:lvl1pPr>
              <a:lnSpc>
                <a:spcPct val="90000"/>
              </a:lnSpc>
              <a:spcAft>
                <a:spcPts val="600"/>
              </a:spcAft>
              <a:defRPr sz="3200">
                <a:gradFill>
                  <a:gsLst>
                    <a:gs pos="0">
                      <a:schemeClr val="tx1"/>
                    </a:gs>
                    <a:gs pos="100000">
                      <a:schemeClr val="tx1"/>
                    </a:gs>
                  </a:gsLst>
                  <a:lin ang="13500000" scaled="1"/>
                </a:gradFill>
                <a:latin typeface="+mj-lt"/>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gradFill>
                  <a:gsLst>
                    <a:gs pos="0">
                      <a:srgbClr val="000000"/>
                    </a:gs>
                    <a:gs pos="99000">
                      <a:srgbClr val="000000"/>
                    </a:gs>
                  </a:gsLst>
                  <a:lin ang="2700000" scaled="0"/>
                </a:gradFill>
                <a:effectLst/>
                <a:uLnTx/>
                <a:uFillTx/>
                <a:latin typeface="Segoe UI"/>
                <a:ea typeface="+mn-ea"/>
                <a:cs typeface="Segoe UI" panose="020B0502040204020203" pitchFamily="34" charset="0"/>
              </a:rPr>
              <a:t>of organizations report being able to realize tangible value from data and analytics</a:t>
            </a:r>
            <a:endParaRPr kumimoji="0" lang="en-US" sz="1800" b="0" i="0" u="none" strike="noStrike" kern="1200" cap="none" spc="0" normalizeH="0" baseline="0" noProof="0">
              <a:ln>
                <a:noFill/>
              </a:ln>
              <a:gradFill>
                <a:gsLst>
                  <a:gs pos="0">
                    <a:srgbClr val="000000"/>
                  </a:gs>
                  <a:gs pos="100000">
                    <a:srgbClr val="000000"/>
                  </a:gs>
                </a:gsLst>
                <a:lin ang="13500000" scaled="1"/>
              </a:gradFill>
              <a:effectLst/>
              <a:uLnTx/>
              <a:uFillTx/>
              <a:latin typeface="Segoe UI"/>
              <a:ea typeface="+mn-ea"/>
              <a:cs typeface="+mn-cs"/>
            </a:endParaRPr>
          </a:p>
        </p:txBody>
      </p:sp>
    </p:spTree>
    <p:extLst>
      <p:ext uri="{BB962C8B-B14F-4D97-AF65-F5344CB8AC3E}">
        <p14:creationId xmlns:p14="http://schemas.microsoft.com/office/powerpoint/2010/main" val="31095586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C63A6F6-70FB-C14F-88A5-8BEBA84B24E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There is massive fragmentation of the modern tech stack</a:t>
            </a:r>
          </a:p>
        </p:txBody>
      </p:sp>
      <p:grpSp>
        <p:nvGrpSpPr>
          <p:cNvPr id="3" name="Group 2" descr="An image that depicts the vast landscape of machine learning, artificial intelligence, and data (MAD). Within the image, it shows the top ~50 companies and their associated logos in each of the MAD categories: Infrastructure, Analytics, Machine Learning and Artificial Intelligence, Applications, Enterprise, Applications, Horizontal, Applications, Industry, Open Source Infrastructure, Data Sources and APIs, and Data and AI Consulting. This showcases how fragmented the overall landscape is.">
            <a:extLst>
              <a:ext uri="{FF2B5EF4-FFF2-40B4-BE49-F238E27FC236}">
                <a16:creationId xmlns:a16="http://schemas.microsoft.com/office/drawing/2014/main" id="{B224BC90-2F6C-2A44-9D38-1C307631E8FA}"/>
              </a:ext>
            </a:extLst>
          </p:cNvPr>
          <p:cNvGrpSpPr/>
          <p:nvPr/>
        </p:nvGrpSpPr>
        <p:grpSpPr>
          <a:xfrm>
            <a:off x="957683" y="1156452"/>
            <a:ext cx="10202131" cy="5190173"/>
            <a:chOff x="807453" y="1179870"/>
            <a:chExt cx="10397874" cy="5289754"/>
          </a:xfrm>
        </p:grpSpPr>
        <p:sp>
          <p:nvSpPr>
            <p:cNvPr id="2" name="Rounded Rectangle 1">
              <a:extLst>
                <a:ext uri="{FF2B5EF4-FFF2-40B4-BE49-F238E27FC236}">
                  <a16:creationId xmlns:a16="http://schemas.microsoft.com/office/drawing/2014/main" id="{1CF7E745-DD37-7561-B024-CCA44764BBE6}"/>
                </a:ext>
                <a:ext uri="{C183D7F6-B498-43B3-948B-1728B52AA6E4}">
                  <adec:decorative xmlns:adec="http://schemas.microsoft.com/office/drawing/2017/decorative" val="1"/>
                </a:ext>
              </a:extLst>
            </p:cNvPr>
            <p:cNvSpPr/>
            <p:nvPr/>
          </p:nvSpPr>
          <p:spPr bwMode="auto">
            <a:xfrm>
              <a:off x="807453" y="1179870"/>
              <a:ext cx="10397874" cy="5289754"/>
            </a:xfrm>
            <a:prstGeom prst="roundRect">
              <a:avLst>
                <a:gd name="adj" fmla="val 2729"/>
              </a:avLst>
            </a:prstGeom>
            <a:solidFill>
              <a:schemeClr val="bg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600" b="1" i="0" u="none" strike="noStrike" kern="1200" cap="none" spc="0" normalizeH="0" baseline="0" noProof="0">
                <a:ln>
                  <a:noFill/>
                </a:ln>
                <a:solidFill>
                  <a:srgbClr val="E3F7EF"/>
                </a:solidFill>
                <a:effectLst/>
                <a:uLnTx/>
                <a:uFillTx/>
                <a:latin typeface="Calibri" panose="020F0502020204030204"/>
                <a:ea typeface="Segoe UI" pitchFamily="34" charset="0"/>
                <a:cs typeface="Segoe UI" pitchFamily="34" charset="0"/>
              </a:endParaRPr>
            </a:p>
          </p:txBody>
        </p:sp>
        <p:pic>
          <p:nvPicPr>
            <p:cNvPr id="7" name="Picture 6">
              <a:extLst>
                <a:ext uri="{FF2B5EF4-FFF2-40B4-BE49-F238E27FC236}">
                  <a16:creationId xmlns:a16="http://schemas.microsoft.com/office/drawing/2014/main" id="{01FBAF06-D29F-EE4E-822D-3DC2C4715B0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86673" y="1231037"/>
              <a:ext cx="10080000" cy="5148000"/>
            </a:xfrm>
            <a:prstGeom prst="roundRect">
              <a:avLst>
                <a:gd name="adj" fmla="val 0"/>
              </a:avLst>
            </a:prstGeom>
          </p:spPr>
        </p:pic>
      </p:grpSp>
      <p:sp>
        <p:nvSpPr>
          <p:cNvPr id="8" name="Text Placeholder 3">
            <a:extLst>
              <a:ext uri="{FF2B5EF4-FFF2-40B4-BE49-F238E27FC236}">
                <a16:creationId xmlns:a16="http://schemas.microsoft.com/office/drawing/2014/main" id="{BB0E7007-B8C4-E041-9E99-5D2245D274FF}"/>
              </a:ext>
            </a:extLst>
          </p:cNvPr>
          <p:cNvSpPr txBox="1">
            <a:spLocks/>
          </p:cNvSpPr>
          <p:nvPr/>
        </p:nvSpPr>
        <p:spPr>
          <a:xfrm>
            <a:off x="8719929" y="6574326"/>
            <a:ext cx="3259490" cy="36656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Source: </a:t>
            </a:r>
            <a:r>
              <a:rPr kumimoji="0" lang="en-US" sz="800" b="0" i="0" u="none" strike="noStrike" kern="1200" cap="none" spc="-49" normalizeH="0" baseline="0" noProof="0">
                <a:ln w="3175">
                  <a:noFill/>
                </a:ln>
                <a:solidFill>
                  <a:srgbClr val="001919"/>
                </a:solidFill>
                <a:effectLst/>
                <a:uLnTx/>
                <a:uFillTx/>
                <a:latin typeface="Segoe UI Semibold"/>
                <a:ea typeface="+mn-ea"/>
                <a:cs typeface="Segoe UI" pitchFamily="34" charset="0"/>
              </a:rPr>
              <a:t>The 2023 ML, AI, and Data Landscape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62731126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2D1344EC-6F2B-2FA3-5865-DE54FF4D51A4}"/>
              </a:ext>
              <a:ext uri="{C183D7F6-B498-43B3-948B-1728B52AA6E4}">
                <adec:decorative xmlns:adec="http://schemas.microsoft.com/office/drawing/2017/decorative" val="1"/>
              </a:ext>
            </a:extLst>
          </p:cNvPr>
          <p:cNvSpPr/>
          <p:nvPr/>
        </p:nvSpPr>
        <p:spPr bwMode="auto">
          <a:xfrm>
            <a:off x="1755494" y="1258747"/>
            <a:ext cx="8681013" cy="4340506"/>
          </a:xfrm>
          <a:prstGeom prst="roundRect">
            <a:avLst>
              <a:gd name="adj" fmla="val 7005"/>
            </a:avLst>
          </a:prstGeom>
          <a:solidFill>
            <a:schemeClr val="tx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600" b="1" i="0" u="none" strike="noStrike" kern="1200" cap="none" spc="0" normalizeH="0" baseline="0" noProof="0">
              <a:ln>
                <a:noFill/>
              </a:ln>
              <a:solidFill>
                <a:srgbClr val="033F38"/>
              </a:solidFill>
              <a:effectLst/>
              <a:uLnTx/>
              <a:uFillTx/>
              <a:latin typeface="Calibri" panose="020F0502020204030204"/>
              <a:ea typeface="Segoe UI" pitchFamily="34" charset="0"/>
              <a:cs typeface="Segoe UI" pitchFamily="34" charset="0"/>
            </a:endParaRPr>
          </a:p>
        </p:txBody>
      </p:sp>
      <p:sp>
        <p:nvSpPr>
          <p:cNvPr id="16" name="TextBox 15">
            <a:extLst>
              <a:ext uri="{FF2B5EF4-FFF2-40B4-BE49-F238E27FC236}">
                <a16:creationId xmlns:a16="http://schemas.microsoft.com/office/drawing/2014/main" id="{4F785516-54A8-7C63-2182-370877375444}"/>
              </a:ext>
              <a:ext uri="{C183D7F6-B498-43B3-948B-1728B52AA6E4}">
                <adec:decorative xmlns:adec="http://schemas.microsoft.com/office/drawing/2017/decorative" val="1"/>
              </a:ext>
            </a:extLst>
          </p:cNvPr>
          <p:cNvSpPr txBox="1"/>
          <p:nvPr/>
        </p:nvSpPr>
        <p:spPr>
          <a:xfrm>
            <a:off x="1992458" y="1364246"/>
            <a:ext cx="484059" cy="1556645"/>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9600" b="0" i="0" u="none" strike="noStrike" kern="1200" cap="none" spc="0" normalizeH="0" baseline="0" noProof="0">
                <a:ln>
                  <a:noFill/>
                </a:ln>
                <a:gradFill>
                  <a:gsLst>
                    <a:gs pos="70000">
                      <a:srgbClr val="49C5B1"/>
                    </a:gs>
                    <a:gs pos="0">
                      <a:srgbClr val="8DE971"/>
                    </a:gs>
                  </a:gsLst>
                  <a:path path="circle">
                    <a:fillToRect l="100000" t="100000"/>
                  </a:path>
                </a:gradFill>
                <a:effectLst/>
                <a:uLnTx/>
                <a:uFillTx/>
                <a:latin typeface="Segoe UI Semibold"/>
                <a:ea typeface="+mn-ea"/>
                <a:cs typeface="Segoe UI" panose="020B0502040204020203" pitchFamily="34" charset="0"/>
              </a:rPr>
              <a:t>“</a:t>
            </a:r>
          </a:p>
        </p:txBody>
      </p:sp>
      <p:sp>
        <p:nvSpPr>
          <p:cNvPr id="15" name="TextBox 14">
            <a:extLst>
              <a:ext uri="{FF2B5EF4-FFF2-40B4-BE49-F238E27FC236}">
                <a16:creationId xmlns:a16="http://schemas.microsoft.com/office/drawing/2014/main" id="{F4F58E15-164F-16AD-C78F-B28DFBCEF8D5}"/>
              </a:ext>
            </a:extLst>
          </p:cNvPr>
          <p:cNvSpPr txBox="1"/>
          <p:nvPr/>
        </p:nvSpPr>
        <p:spPr>
          <a:xfrm>
            <a:off x="2563131" y="1975525"/>
            <a:ext cx="8367296" cy="2405210"/>
          </a:xfrm>
          <a:prstGeom prst="rect">
            <a:avLst/>
          </a:prstGeom>
          <a:noFill/>
        </p:spPr>
        <p:txBody>
          <a:bodyPr wrap="square" anchor="ctr">
            <a:spAutoFit/>
          </a:bodyPr>
          <a:lstStyle/>
          <a:p>
            <a:pPr marL="0" marR="0" lvl="0" indent="0" algn="l" defTabSz="914400" rtl="0" eaLnBrk="1" fontAlgn="auto" latinLnBrk="0" hangingPunct="1">
              <a:lnSpc>
                <a:spcPct val="107000"/>
              </a:lnSpc>
              <a:spcBef>
                <a:spcPts val="0"/>
              </a:spcBef>
              <a:spcAft>
                <a:spcPts val="2200"/>
              </a:spcAft>
              <a:buClrTx/>
              <a:buSzTx/>
              <a:buFontTx/>
              <a:buNone/>
              <a:tabLst/>
              <a:defRPr/>
            </a:pPr>
            <a:r>
              <a:rPr kumimoji="0" lang="en-US" sz="4800" b="0" i="0" u="none" strike="noStrike" kern="1200" cap="none" spc="-49" normalizeH="0" baseline="0" noProof="0">
                <a:ln w="3175">
                  <a:noFill/>
                </a:ln>
                <a:solidFill>
                  <a:srgbClr val="001919"/>
                </a:solidFill>
                <a:effectLst/>
                <a:uLnTx/>
                <a:uFillTx/>
                <a:latin typeface="Segoe UI Semibold"/>
                <a:ea typeface="+mn-ea"/>
                <a:cs typeface="Segoe UI" pitchFamily="34" charset="0"/>
              </a:rPr>
              <a:t>I am the Chief Data Officer and </a:t>
            </a:r>
            <a:r>
              <a:rPr kumimoji="0" lang="en-US" sz="4800" b="0" i="0" u="none" strike="noStrike" kern="1200" cap="none" spc="0" normalizeH="0" baseline="0" noProof="0">
                <a:ln>
                  <a:noFill/>
                </a:ln>
                <a:gradFill>
                  <a:gsLst>
                    <a:gs pos="70000">
                      <a:srgbClr val="49C5B1"/>
                    </a:gs>
                    <a:gs pos="0">
                      <a:srgbClr val="8DE971"/>
                    </a:gs>
                  </a:gsLst>
                  <a:path path="circle">
                    <a:fillToRect l="100000" t="100000"/>
                  </a:path>
                </a:gradFill>
                <a:effectLst/>
                <a:uLnTx/>
                <a:uFillTx/>
                <a:latin typeface="Segoe UI Semibold"/>
                <a:ea typeface="+mn-ea"/>
                <a:cs typeface="Segoe UI" panose="020B0502040204020203" pitchFamily="34" charset="0"/>
              </a:rPr>
              <a:t>don’t want to be </a:t>
            </a:r>
            <a:r>
              <a:rPr kumimoji="0" lang="en-US" sz="4800" b="0" i="0" u="none" strike="noStrike" kern="1200" cap="none" spc="-49" normalizeH="0" baseline="0" noProof="0">
                <a:ln w="3175">
                  <a:noFill/>
                </a:ln>
                <a:solidFill>
                  <a:srgbClr val="001919"/>
                </a:solidFill>
                <a:effectLst/>
                <a:uLnTx/>
                <a:uFillTx/>
                <a:latin typeface="Segoe UI Semibold"/>
                <a:ea typeface="+mn-ea"/>
                <a:cs typeface="Segoe UI" pitchFamily="34" charset="0"/>
              </a:rPr>
              <a:t>the Chief Integration Officer</a:t>
            </a:r>
            <a:r>
              <a:rPr kumimoji="0" lang="en-US" sz="4800" b="0" i="0" u="none" strike="noStrike" kern="1200" cap="none" spc="-49" normalizeH="0" baseline="0" noProof="0">
                <a:ln w="3175">
                  <a:noFill/>
                </a:ln>
                <a:solidFill>
                  <a:srgbClr val="FFFFFF"/>
                </a:solidFill>
                <a:effectLst/>
                <a:uLnTx/>
                <a:uFillTx/>
                <a:latin typeface="Segoe UI Semibold"/>
                <a:ea typeface="+mn-ea"/>
                <a:cs typeface="Segoe UI" pitchFamily="34" charset="0"/>
              </a:rPr>
              <a:t>.</a:t>
            </a:r>
          </a:p>
        </p:txBody>
      </p:sp>
      <p:sp>
        <p:nvSpPr>
          <p:cNvPr id="9" name="TextBox 8">
            <a:extLst>
              <a:ext uri="{FF2B5EF4-FFF2-40B4-BE49-F238E27FC236}">
                <a16:creationId xmlns:a16="http://schemas.microsoft.com/office/drawing/2014/main" id="{4680D109-A2B7-7AE1-A7CE-601FB8E124A0}"/>
              </a:ext>
            </a:extLst>
          </p:cNvPr>
          <p:cNvSpPr txBox="1"/>
          <p:nvPr/>
        </p:nvSpPr>
        <p:spPr>
          <a:xfrm>
            <a:off x="2563131" y="4580487"/>
            <a:ext cx="60997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1919"/>
                </a:solidFill>
                <a:effectLst/>
                <a:uLnTx/>
                <a:uFillTx/>
                <a:latin typeface="Segoe UI" panose="020B0502040204020203" pitchFamily="34" charset="0"/>
                <a:ea typeface="Calibri" panose="020F0502020204030204" pitchFamily="34" charset="0"/>
                <a:cs typeface="Arial" panose="020B0604020202020204" pitchFamily="34" charset="0"/>
              </a:rPr>
              <a:t>Every CDO, Every Enterprise</a:t>
            </a:r>
            <a:endParaRPr kumimoji="0" lang="en-US" sz="2800" b="0" i="0" u="none" strike="noStrike" kern="1200" cap="none" spc="0" normalizeH="0" baseline="0" noProof="0">
              <a:ln>
                <a:noFill/>
              </a:ln>
              <a:solidFill>
                <a:srgbClr val="001919"/>
              </a:solidFill>
              <a:effectLst/>
              <a:uLnTx/>
              <a:uFillTx/>
              <a:latin typeface="Segoe UI"/>
              <a:ea typeface="+mn-ea"/>
              <a:cs typeface="+mn-cs"/>
            </a:endParaRPr>
          </a:p>
        </p:txBody>
      </p:sp>
    </p:spTree>
    <p:extLst>
      <p:ext uri="{BB962C8B-B14F-4D97-AF65-F5344CB8AC3E}">
        <p14:creationId xmlns:p14="http://schemas.microsoft.com/office/powerpoint/2010/main" val="385923727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98AF47-74F5-724F-AD59-8AD4538EE99B}"/>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Introducing Microsoft Fabric––a unified analytics solution for the era of AI </a:t>
            </a:r>
          </a:p>
        </p:txBody>
      </p:sp>
      <p:pic>
        <p:nvPicPr>
          <p:cNvPr id="15" name="Picture 14" descr="Microsoft Fabric">
            <a:extLst>
              <a:ext uri="{FF2B5EF4-FFF2-40B4-BE49-F238E27FC236}">
                <a16:creationId xmlns:a16="http://schemas.microsoft.com/office/drawing/2014/main" id="{403057A1-4DDA-C244-88DD-87BC5A9D92F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437687" y="2205736"/>
            <a:ext cx="992164" cy="992164"/>
          </a:xfrm>
          <a:prstGeom prst="rect">
            <a:avLst/>
          </a:prstGeom>
        </p:spPr>
      </p:pic>
      <p:pic>
        <p:nvPicPr>
          <p:cNvPr id="17" name="Picture 16">
            <a:extLst>
              <a:ext uri="{FF2B5EF4-FFF2-40B4-BE49-F238E27FC236}">
                <a16:creationId xmlns:a16="http://schemas.microsoft.com/office/drawing/2014/main" id="{D98EFF9E-E875-2E4D-92F2-7039403EDA53}"/>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884" y="3725798"/>
            <a:ext cx="490031" cy="490988"/>
          </a:xfrm>
          <a:prstGeom prst="rect">
            <a:avLst/>
          </a:prstGeom>
        </p:spPr>
      </p:pic>
      <p:sp>
        <p:nvSpPr>
          <p:cNvPr id="18" name="TextBox 17">
            <a:extLst>
              <a:ext uri="{FF2B5EF4-FFF2-40B4-BE49-F238E27FC236}">
                <a16:creationId xmlns:a16="http://schemas.microsoft.com/office/drawing/2014/main" id="{25971CD3-B1E5-C944-A3D4-F0F0B3130C26}"/>
              </a:ext>
            </a:extLst>
          </p:cNvPr>
          <p:cNvSpPr txBox="1"/>
          <p:nvPr/>
        </p:nvSpPr>
        <p:spPr>
          <a:xfrm>
            <a:off x="717330" y="4563853"/>
            <a:ext cx="493725" cy="153888"/>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OneLake</a:t>
            </a:r>
            <a:endPar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27" name="Graphic 26">
            <a:extLst>
              <a:ext uri="{FF2B5EF4-FFF2-40B4-BE49-F238E27FC236}">
                <a16:creationId xmlns:a16="http://schemas.microsoft.com/office/drawing/2014/main" id="{3FBA1381-5A4E-F845-AAD3-B214DD03B28A}"/>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66390" y="3689837"/>
            <a:ext cx="578039" cy="578040"/>
          </a:xfrm>
          <a:prstGeom prst="rect">
            <a:avLst/>
          </a:prstGeom>
        </p:spPr>
      </p:pic>
      <p:sp>
        <p:nvSpPr>
          <p:cNvPr id="28" name="TextBox 27">
            <a:extLst>
              <a:ext uri="{FF2B5EF4-FFF2-40B4-BE49-F238E27FC236}">
                <a16:creationId xmlns:a16="http://schemas.microsoft.com/office/drawing/2014/main" id="{F77C3D6E-E302-3242-9349-0CDA57602909}"/>
              </a:ext>
            </a:extLst>
          </p:cNvPr>
          <p:cNvSpPr txBox="1"/>
          <p:nvPr/>
        </p:nvSpPr>
        <p:spPr>
          <a:xfrm>
            <a:off x="1598741" y="4563853"/>
            <a:ext cx="713336" cy="153888"/>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Factory</a:t>
            </a:r>
          </a:p>
        </p:txBody>
      </p:sp>
      <p:pic>
        <p:nvPicPr>
          <p:cNvPr id="26" name="Graphic 25">
            <a:extLst>
              <a:ext uri="{FF2B5EF4-FFF2-40B4-BE49-F238E27FC236}">
                <a16:creationId xmlns:a16="http://schemas.microsoft.com/office/drawing/2014/main" id="{22D18F0C-D9C5-224F-9961-CE2ABB4D604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95237" y="3683940"/>
            <a:ext cx="578038" cy="578038"/>
          </a:xfrm>
          <a:prstGeom prst="rect">
            <a:avLst/>
          </a:prstGeom>
        </p:spPr>
      </p:pic>
      <p:sp>
        <p:nvSpPr>
          <p:cNvPr id="25" name="TextBox 24">
            <a:extLst>
              <a:ext uri="{FF2B5EF4-FFF2-40B4-BE49-F238E27FC236}">
                <a16:creationId xmlns:a16="http://schemas.microsoft.com/office/drawing/2014/main" id="{40581BF2-69EF-0E48-AF29-8BD322410B06}"/>
              </a:ext>
            </a:extLst>
          </p:cNvPr>
          <p:cNvSpPr txBox="1"/>
          <p:nvPr/>
        </p:nvSpPr>
        <p:spPr>
          <a:xfrm>
            <a:off x="2598547" y="4468385"/>
            <a:ext cx="971420" cy="307777"/>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Synapse</a:t>
            </a:r>
          </a:p>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Engineering</a:t>
            </a:r>
          </a:p>
        </p:txBody>
      </p:sp>
      <p:pic>
        <p:nvPicPr>
          <p:cNvPr id="22" name="Graphic 21">
            <a:extLst>
              <a:ext uri="{FF2B5EF4-FFF2-40B4-BE49-F238E27FC236}">
                <a16:creationId xmlns:a16="http://schemas.microsoft.com/office/drawing/2014/main" id="{B60BDDAC-3EC1-8C48-BA7B-58D69183DEAD}"/>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24084" y="3678043"/>
            <a:ext cx="611023" cy="611022"/>
          </a:xfrm>
          <a:prstGeom prst="rect">
            <a:avLst/>
          </a:prstGeom>
        </p:spPr>
      </p:pic>
      <p:sp>
        <p:nvSpPr>
          <p:cNvPr id="21" name="TextBox 20">
            <a:extLst>
              <a:ext uri="{FF2B5EF4-FFF2-40B4-BE49-F238E27FC236}">
                <a16:creationId xmlns:a16="http://schemas.microsoft.com/office/drawing/2014/main" id="{890244EF-9F82-FD4F-ACE3-A4012A6CAC9C}"/>
              </a:ext>
            </a:extLst>
          </p:cNvPr>
          <p:cNvSpPr txBox="1"/>
          <p:nvPr/>
        </p:nvSpPr>
        <p:spPr>
          <a:xfrm>
            <a:off x="3743423" y="4468385"/>
            <a:ext cx="939360" cy="307777"/>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Synapse</a:t>
            </a:r>
          </a:p>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Warehouse</a:t>
            </a:r>
          </a:p>
        </p:txBody>
      </p:sp>
      <p:pic>
        <p:nvPicPr>
          <p:cNvPr id="24" name="Graphic 23">
            <a:extLst>
              <a:ext uri="{FF2B5EF4-FFF2-40B4-BE49-F238E27FC236}">
                <a16:creationId xmlns:a16="http://schemas.microsoft.com/office/drawing/2014/main" id="{ED454310-7ACD-9647-B834-2EC5BC204146}"/>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52930" y="3672144"/>
            <a:ext cx="578040" cy="578040"/>
          </a:xfrm>
          <a:prstGeom prst="rect">
            <a:avLst/>
          </a:prstGeom>
        </p:spPr>
      </p:pic>
      <p:sp>
        <p:nvSpPr>
          <p:cNvPr id="23" name="TextBox 22">
            <a:extLst>
              <a:ext uri="{FF2B5EF4-FFF2-40B4-BE49-F238E27FC236}">
                <a16:creationId xmlns:a16="http://schemas.microsoft.com/office/drawing/2014/main" id="{394913AE-DF9C-7540-9D77-C2759920FE76}"/>
              </a:ext>
            </a:extLst>
          </p:cNvPr>
          <p:cNvSpPr txBox="1"/>
          <p:nvPr/>
        </p:nvSpPr>
        <p:spPr>
          <a:xfrm>
            <a:off x="4979671" y="4468384"/>
            <a:ext cx="724557" cy="307777"/>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Synapse</a:t>
            </a:r>
          </a:p>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Science</a:t>
            </a:r>
          </a:p>
        </p:txBody>
      </p:sp>
      <p:pic>
        <p:nvPicPr>
          <p:cNvPr id="19" name="Graphic 18">
            <a:extLst>
              <a:ext uri="{FF2B5EF4-FFF2-40B4-BE49-F238E27FC236}">
                <a16:creationId xmlns:a16="http://schemas.microsoft.com/office/drawing/2014/main" id="{8A515270-B3EE-7C43-B9FF-622F0DB526A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2396" y="3654450"/>
            <a:ext cx="604575" cy="604575"/>
          </a:xfrm>
          <a:prstGeom prst="rect">
            <a:avLst/>
          </a:prstGeom>
        </p:spPr>
      </p:pic>
      <p:sp>
        <p:nvSpPr>
          <p:cNvPr id="20" name="TextBox 19">
            <a:extLst>
              <a:ext uri="{FF2B5EF4-FFF2-40B4-BE49-F238E27FC236}">
                <a16:creationId xmlns:a16="http://schemas.microsoft.com/office/drawing/2014/main" id="{6E3323E7-02BE-614C-B777-7EEEB7A374D9}"/>
              </a:ext>
            </a:extLst>
          </p:cNvPr>
          <p:cNvSpPr txBox="1"/>
          <p:nvPr/>
        </p:nvSpPr>
        <p:spPr>
          <a:xfrm>
            <a:off x="5959183" y="4468385"/>
            <a:ext cx="1104469" cy="307777"/>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Synapse</a:t>
            </a:r>
          </a:p>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Real-Time Analytics</a:t>
            </a:r>
          </a:p>
        </p:txBody>
      </p:sp>
      <p:pic>
        <p:nvPicPr>
          <p:cNvPr id="30" name="Graphic 29">
            <a:extLst>
              <a:ext uri="{FF2B5EF4-FFF2-40B4-BE49-F238E27FC236}">
                <a16:creationId xmlns:a16="http://schemas.microsoft.com/office/drawing/2014/main" id="{5C969B4D-8D74-7542-AA63-5C9ABEC4D36D}"/>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83462" y="3729492"/>
            <a:ext cx="578040" cy="578040"/>
          </a:xfrm>
          <a:prstGeom prst="rect">
            <a:avLst/>
          </a:prstGeom>
        </p:spPr>
      </p:pic>
      <p:sp>
        <p:nvSpPr>
          <p:cNvPr id="29" name="TextBox 28">
            <a:extLst>
              <a:ext uri="{FF2B5EF4-FFF2-40B4-BE49-F238E27FC236}">
                <a16:creationId xmlns:a16="http://schemas.microsoft.com/office/drawing/2014/main" id="{606D0B1C-C898-794D-99D1-0297952F5844}"/>
              </a:ext>
            </a:extLst>
          </p:cNvPr>
          <p:cNvSpPr txBox="1"/>
          <p:nvPr/>
        </p:nvSpPr>
        <p:spPr>
          <a:xfrm>
            <a:off x="7524819" y="4563853"/>
            <a:ext cx="495327" cy="153889"/>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Power BI</a:t>
            </a:r>
          </a:p>
        </p:txBody>
      </p:sp>
      <p:sp>
        <p:nvSpPr>
          <p:cNvPr id="32" name="Rounded Rectangle 35">
            <a:extLst>
              <a:ext uri="{FF2B5EF4-FFF2-40B4-BE49-F238E27FC236}">
                <a16:creationId xmlns:a16="http://schemas.microsoft.com/office/drawing/2014/main" id="{726B6107-E077-4D41-8945-464EDFC6AEC6}"/>
              </a:ext>
              <a:ext uri="{C183D7F6-B498-43B3-948B-1728B52AA6E4}">
                <adec:decorative xmlns:adec="http://schemas.microsoft.com/office/drawing/2017/decorative" val="1"/>
              </a:ext>
            </a:extLst>
          </p:cNvPr>
          <p:cNvSpPr/>
          <p:nvPr/>
        </p:nvSpPr>
        <p:spPr bwMode="auto">
          <a:xfrm>
            <a:off x="584200" y="5168503"/>
            <a:ext cx="8831815" cy="624352"/>
          </a:xfrm>
          <a:prstGeom prst="roundRect">
            <a:avLst>
              <a:gd name="adj" fmla="val 1582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33" name="TextBox 32">
            <a:extLst>
              <a:ext uri="{FF2B5EF4-FFF2-40B4-BE49-F238E27FC236}">
                <a16:creationId xmlns:a16="http://schemas.microsoft.com/office/drawing/2014/main" id="{A6053EE0-2F08-C747-B39C-044807305001}"/>
              </a:ext>
            </a:extLst>
          </p:cNvPr>
          <p:cNvSpPr txBox="1"/>
          <p:nvPr/>
        </p:nvSpPr>
        <p:spPr>
          <a:xfrm>
            <a:off x="1041637" y="5342560"/>
            <a:ext cx="1801184" cy="258792"/>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Lake-centric and open</a:t>
            </a:r>
            <a:endParaRPr kumimoji="0" lang="en-US" sz="12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35" name="TextBox 34">
            <a:extLst>
              <a:ext uri="{FF2B5EF4-FFF2-40B4-BE49-F238E27FC236}">
                <a16:creationId xmlns:a16="http://schemas.microsoft.com/office/drawing/2014/main" id="{7A592E5F-A48B-7849-9709-325755F82B8E}"/>
              </a:ext>
            </a:extLst>
          </p:cNvPr>
          <p:cNvSpPr txBox="1"/>
          <p:nvPr/>
        </p:nvSpPr>
        <p:spPr>
          <a:xfrm>
            <a:off x="3220058" y="5342560"/>
            <a:ext cx="1552271" cy="258792"/>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Role-specific tools</a:t>
            </a:r>
            <a:endParaRPr kumimoji="0" lang="en-US" sz="1200"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34" name="TextBox 33">
            <a:extLst>
              <a:ext uri="{FF2B5EF4-FFF2-40B4-BE49-F238E27FC236}">
                <a16:creationId xmlns:a16="http://schemas.microsoft.com/office/drawing/2014/main" id="{C22E98D5-C63A-7249-A910-5FD44C0AEC09}"/>
              </a:ext>
            </a:extLst>
          </p:cNvPr>
          <p:cNvSpPr txBox="1"/>
          <p:nvPr/>
        </p:nvSpPr>
        <p:spPr>
          <a:xfrm>
            <a:off x="5149565" y="5251984"/>
            <a:ext cx="1552271" cy="439946"/>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Empower every Microsoft 365 user</a:t>
            </a:r>
          </a:p>
        </p:txBody>
      </p:sp>
      <p:sp>
        <p:nvSpPr>
          <p:cNvPr id="36" name="TextBox 35">
            <a:extLst>
              <a:ext uri="{FF2B5EF4-FFF2-40B4-BE49-F238E27FC236}">
                <a16:creationId xmlns:a16="http://schemas.microsoft.com/office/drawing/2014/main" id="{CEF4E4FD-39BE-5E43-9D4E-6E426F8456EA}"/>
              </a:ext>
            </a:extLst>
          </p:cNvPr>
          <p:cNvSpPr txBox="1"/>
          <p:nvPr/>
        </p:nvSpPr>
        <p:spPr>
          <a:xfrm>
            <a:off x="7079072" y="5251984"/>
            <a:ext cx="1879506" cy="439946"/>
          </a:xfrm>
          <a:prstGeom prst="rect">
            <a:avLst/>
          </a:prstGeom>
          <a:noFill/>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Persistent governance and security</a:t>
            </a:r>
            <a:endParaRPr kumimoji="0" lang="en-US" sz="1200" b="0" i="0" u="none" strike="noStrike" kern="1200" cap="none" spc="0" normalizeH="0" baseline="0" noProof="0">
              <a:ln>
                <a:noFill/>
              </a:ln>
              <a:solidFill>
                <a:srgbClr val="000000"/>
              </a:solidFill>
              <a:effectLst/>
              <a:uLnTx/>
              <a:uFillTx/>
              <a:latin typeface="Segoe UI Semibold"/>
              <a:ea typeface="+mn-ea"/>
              <a:cs typeface="Segoe UI Semibold"/>
            </a:endParaRPr>
          </a:p>
        </p:txBody>
      </p:sp>
      <p:grpSp>
        <p:nvGrpSpPr>
          <p:cNvPr id="37" name="Group 36" descr="Bracket encapsulating all the previous elements mentioned, pointing towards the following description:">
            <a:extLst>
              <a:ext uri="{FF2B5EF4-FFF2-40B4-BE49-F238E27FC236}">
                <a16:creationId xmlns:a16="http://schemas.microsoft.com/office/drawing/2014/main" id="{C06E195D-CC07-1148-B47D-481A9125EE83}"/>
              </a:ext>
            </a:extLst>
          </p:cNvPr>
          <p:cNvGrpSpPr/>
          <p:nvPr/>
        </p:nvGrpSpPr>
        <p:grpSpPr>
          <a:xfrm flipH="1">
            <a:off x="9522262" y="2150622"/>
            <a:ext cx="445930" cy="4122075"/>
            <a:chOff x="8244001" y="2023930"/>
            <a:chExt cx="571555" cy="4122075"/>
          </a:xfrm>
        </p:grpSpPr>
        <p:grpSp>
          <p:nvGrpSpPr>
            <p:cNvPr id="38" name="Group 37">
              <a:extLst>
                <a:ext uri="{FF2B5EF4-FFF2-40B4-BE49-F238E27FC236}">
                  <a16:creationId xmlns:a16="http://schemas.microsoft.com/office/drawing/2014/main" id="{F1592242-D0AB-C84B-8AC7-AE780076969E}"/>
                </a:ext>
              </a:extLst>
            </p:cNvPr>
            <p:cNvGrpSpPr/>
            <p:nvPr/>
          </p:nvGrpSpPr>
          <p:grpSpPr>
            <a:xfrm rot="10800000">
              <a:off x="8529059" y="5962399"/>
              <a:ext cx="286497" cy="183606"/>
              <a:chOff x="3767569" y="2458608"/>
              <a:chExt cx="286497" cy="116757"/>
            </a:xfrm>
          </p:grpSpPr>
          <p:sp>
            <p:nvSpPr>
              <p:cNvPr id="47" name="Arc 46">
                <a:extLst>
                  <a:ext uri="{FF2B5EF4-FFF2-40B4-BE49-F238E27FC236}">
                    <a16:creationId xmlns:a16="http://schemas.microsoft.com/office/drawing/2014/main" id="{9DC53DBD-8DCE-1949-A86B-BB7850DD1989}"/>
                  </a:ext>
                </a:extLst>
              </p:cNvPr>
              <p:cNvSpPr/>
              <p:nvPr/>
            </p:nvSpPr>
            <p:spPr>
              <a:xfrm>
                <a:off x="3870466" y="2458612"/>
                <a:ext cx="183600" cy="116753"/>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8" name="Straight Connector 47">
                <a:extLst>
                  <a:ext uri="{FF2B5EF4-FFF2-40B4-BE49-F238E27FC236}">
                    <a16:creationId xmlns:a16="http://schemas.microsoft.com/office/drawing/2014/main" id="{72CA6251-87FD-934B-BE90-F54E61CC0ADF}"/>
                  </a:ext>
                </a:extLst>
              </p:cNvPr>
              <p:cNvCxnSpPr>
                <a:cxnSpLocks/>
              </p:cNvCxnSpPr>
              <p:nvPr/>
            </p:nvCxnSpPr>
            <p:spPr>
              <a:xfrm>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9ADD1E3-1333-2541-9624-AE02B5E961DB}"/>
                </a:ext>
              </a:extLst>
            </p:cNvPr>
            <p:cNvGrpSpPr/>
            <p:nvPr/>
          </p:nvGrpSpPr>
          <p:grpSpPr>
            <a:xfrm rot="10800000" flipV="1">
              <a:off x="8529779" y="2023930"/>
              <a:ext cx="285777" cy="184008"/>
              <a:chOff x="3767569" y="2458608"/>
              <a:chExt cx="285777" cy="117013"/>
            </a:xfrm>
          </p:grpSpPr>
          <p:sp>
            <p:nvSpPr>
              <p:cNvPr id="45" name="Arc 44">
                <a:extLst>
                  <a:ext uri="{FF2B5EF4-FFF2-40B4-BE49-F238E27FC236}">
                    <a16:creationId xmlns:a16="http://schemas.microsoft.com/office/drawing/2014/main" id="{B59AFC30-EFCE-2543-895D-9216CB3E4CA7}"/>
                  </a:ext>
                </a:extLst>
              </p:cNvPr>
              <p:cNvSpPr/>
              <p:nvPr/>
            </p:nvSpPr>
            <p:spPr>
              <a:xfrm>
                <a:off x="3870466" y="2458609"/>
                <a:ext cx="182880" cy="117012"/>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513048A9-7F99-A843-B2BA-B63AF1143058}"/>
                  </a:ext>
                </a:extLst>
              </p:cNvPr>
              <p:cNvCxnSpPr>
                <a:cxnSpLocks/>
              </p:cNvCxnSpPr>
              <p:nvPr/>
            </p:nvCxnSpPr>
            <p:spPr>
              <a:xfrm flipV="1">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40" name="Straight Connector 39">
              <a:extLst>
                <a:ext uri="{FF2B5EF4-FFF2-40B4-BE49-F238E27FC236}">
                  <a16:creationId xmlns:a16="http://schemas.microsoft.com/office/drawing/2014/main" id="{1029B8EB-ED8E-9345-9DF8-B51E97C5F501}"/>
                </a:ext>
              </a:extLst>
            </p:cNvPr>
            <p:cNvCxnSpPr>
              <a:cxnSpLocks/>
              <a:stCxn id="47" idx="2"/>
            </p:cNvCxnSpPr>
            <p:nvPr/>
          </p:nvCxnSpPr>
          <p:spPr>
            <a:xfrm flipV="1">
              <a:off x="8529059" y="4228770"/>
              <a:ext cx="720" cy="182542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1" name="Arc 40">
              <a:extLst>
                <a:ext uri="{FF2B5EF4-FFF2-40B4-BE49-F238E27FC236}">
                  <a16:creationId xmlns:a16="http://schemas.microsoft.com/office/drawing/2014/main" id="{EB099B5D-AA11-8844-8BE1-964C737B2E15}"/>
                </a:ext>
              </a:extLst>
            </p:cNvPr>
            <p:cNvSpPr/>
            <p:nvPr/>
          </p:nvSpPr>
          <p:spPr>
            <a:xfrm flipV="1">
              <a:off x="8346898" y="3797388"/>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04812F54-1F08-1549-B0B3-07E9F26A1AA3}"/>
                </a:ext>
              </a:extLst>
            </p:cNvPr>
            <p:cNvCxnSpPr>
              <a:cxnSpLocks/>
              <a:endCxn id="43" idx="0"/>
            </p:cNvCxnSpPr>
            <p:nvPr/>
          </p:nvCxnSpPr>
          <p:spPr>
            <a:xfrm>
              <a:off x="8244001" y="4084975"/>
              <a:ext cx="194337"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BC0A79A0-897B-9B48-AE57-03FEE54F34B8}"/>
                </a:ext>
              </a:extLst>
            </p:cNvPr>
            <p:cNvSpPr/>
            <p:nvPr/>
          </p:nvSpPr>
          <p:spPr>
            <a:xfrm>
              <a:off x="8346898" y="4084975"/>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29D42FC5-EB48-E645-B50C-E9F4E823BCC0}"/>
                </a:ext>
              </a:extLst>
            </p:cNvPr>
            <p:cNvCxnSpPr>
              <a:cxnSpLocks/>
            </p:cNvCxnSpPr>
            <p:nvPr/>
          </p:nvCxnSpPr>
          <p:spPr>
            <a:xfrm flipV="1">
              <a:off x="8529779" y="2118732"/>
              <a:ext cx="0" cy="182244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64DB185C-D3B6-944D-989E-DF783CC9CBFE}"/>
              </a:ext>
            </a:extLst>
          </p:cNvPr>
          <p:cNvSpPr txBox="1"/>
          <p:nvPr/>
        </p:nvSpPr>
        <p:spPr>
          <a:xfrm>
            <a:off x="10171049" y="2708094"/>
            <a:ext cx="757186" cy="215444"/>
          </a:xfrm>
          <a:prstGeom prst="rect">
            <a:avLst/>
          </a:prstGeom>
          <a:noFill/>
        </p:spPr>
        <p:txBody>
          <a:bodyPr wrap="non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117865"/>
                </a:solidFill>
                <a:effectLst/>
                <a:uLnTx/>
                <a:uFillTx/>
                <a:latin typeface="Segoe UI"/>
                <a:ea typeface="+mn-ea"/>
                <a:cs typeface="+mn-cs"/>
              </a:rPr>
              <a:t>Single…</a:t>
            </a:r>
          </a:p>
        </p:txBody>
      </p:sp>
      <p:sp>
        <p:nvSpPr>
          <p:cNvPr id="50" name="TextBox 49">
            <a:extLst>
              <a:ext uri="{FF2B5EF4-FFF2-40B4-BE49-F238E27FC236}">
                <a16:creationId xmlns:a16="http://schemas.microsoft.com/office/drawing/2014/main" id="{CF0A5A3F-AFDD-084E-BE89-381A717E93CF}"/>
              </a:ext>
            </a:extLst>
          </p:cNvPr>
          <p:cNvSpPr txBox="1"/>
          <p:nvPr/>
        </p:nvSpPr>
        <p:spPr>
          <a:xfrm>
            <a:off x="10171049" y="2990684"/>
            <a:ext cx="1790903" cy="279563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Onboarding and trials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Sign-on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Navigation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UX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Workspace organization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Collaboration experience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Data Lake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Storage format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Data copy for all engines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Security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CI/CD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Monitoring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Data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a:ea typeface="+mn-ea"/>
                <a:cs typeface="+mn-cs"/>
              </a:rPr>
              <a:t>Governance &amp; compliance</a:t>
            </a:r>
          </a:p>
        </p:txBody>
      </p:sp>
      <p:pic>
        <p:nvPicPr>
          <p:cNvPr id="2" name="Graphic 1">
            <a:extLst>
              <a:ext uri="{FF2B5EF4-FFF2-40B4-BE49-F238E27FC236}">
                <a16:creationId xmlns:a16="http://schemas.microsoft.com/office/drawing/2014/main" id="{B8516FFC-7F02-6166-3A08-ECC28FDD3E29}"/>
              </a:ext>
              <a:ext uri="{C183D7F6-B498-43B3-948B-1728B52AA6E4}">
                <adec:decorative xmlns:adec="http://schemas.microsoft.com/office/drawing/2017/decorative" val="1"/>
              </a:ext>
            </a:extLst>
          </p:cNvPr>
          <p:cNvPicPr>
            <a:picLocks noChangeAspect="1"/>
          </p:cNvPicPr>
          <p:nvPr/>
        </p:nvPicPr>
        <p:blipFill>
          <a:blip r:embed="rId17" cstate="print">
            <a:alphaModFix/>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642146" y="3816541"/>
            <a:ext cx="463421" cy="465232"/>
          </a:xfrm>
          <a:prstGeom prst="rect">
            <a:avLst/>
          </a:prstGeom>
        </p:spPr>
      </p:pic>
      <p:sp>
        <p:nvSpPr>
          <p:cNvPr id="3" name="TextBox 2">
            <a:extLst>
              <a:ext uri="{FF2B5EF4-FFF2-40B4-BE49-F238E27FC236}">
                <a16:creationId xmlns:a16="http://schemas.microsoft.com/office/drawing/2014/main" id="{3A160421-3558-45D7-D44D-BA377ABDB3EF}"/>
              </a:ext>
            </a:extLst>
          </p:cNvPr>
          <p:cNvSpPr txBox="1"/>
          <p:nvPr/>
        </p:nvSpPr>
        <p:spPr>
          <a:xfrm>
            <a:off x="8450225" y="4575357"/>
            <a:ext cx="806311" cy="153888"/>
          </a:xfrm>
          <a:prstGeom prst="rect">
            <a:avLst/>
          </a:prstGeom>
          <a:noFill/>
        </p:spPr>
        <p:txBody>
          <a:bodyPr wrap="none" lIns="0" tIns="0" rIns="0" bIns="0" rtlCol="0" anchor="ctr" anchorCtr="0">
            <a:spAutoFit/>
          </a:bodyPr>
          <a:lstStyle/>
          <a:p>
            <a:pPr marL="0" marR="0" lvl="1" indent="0" algn="ctr" defTabSz="82329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Data Activator</a:t>
            </a:r>
          </a:p>
        </p:txBody>
      </p:sp>
    </p:spTree>
    <p:extLst>
      <p:ext uri="{BB962C8B-B14F-4D97-AF65-F5344CB8AC3E}">
        <p14:creationId xmlns:p14="http://schemas.microsoft.com/office/powerpoint/2010/main" val="2519582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MS Fabrics Intro">
            <a:hlinkClick r:id="" action="ppaction://media"/>
            <a:extLst>
              <a:ext uri="{FF2B5EF4-FFF2-40B4-BE49-F238E27FC236}">
                <a16:creationId xmlns:a16="http://schemas.microsoft.com/office/drawing/2014/main" id="{140516B1-BE33-4AD5-F743-9F2828DCE9C3}"/>
              </a:ext>
            </a:extLst>
          </p:cNvPr>
          <p:cNvPicPr>
            <a:picLocks noRot="1" noChangeAspect="1"/>
          </p:cNvPicPr>
          <p:nvPr>
            <a:videoFile r:link="rId1"/>
          </p:nvPr>
        </p:nvPicPr>
        <p:blipFill>
          <a:blip r:embed="rId4"/>
          <a:stretch>
            <a:fillRect/>
          </a:stretch>
        </p:blipFill>
        <p:spPr>
          <a:xfrm>
            <a:off x="0" y="13960"/>
            <a:ext cx="12192000" cy="6888480"/>
          </a:xfrm>
          <a:prstGeom prst="rect">
            <a:avLst/>
          </a:prstGeom>
        </p:spPr>
      </p:pic>
    </p:spTree>
    <p:extLst>
      <p:ext uri="{BB962C8B-B14F-4D97-AF65-F5344CB8AC3E}">
        <p14:creationId xmlns:p14="http://schemas.microsoft.com/office/powerpoint/2010/main" val="339154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0D199A-42B4-0A10-CE6D-68F5B21A0832}"/>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Early customer feedback on Microsoft Fabric</a:t>
            </a:r>
          </a:p>
        </p:txBody>
      </p:sp>
      <p:sp>
        <p:nvSpPr>
          <p:cNvPr id="2" name="Subtitle 1">
            <a:extLst>
              <a:ext uri="{FF2B5EF4-FFF2-40B4-BE49-F238E27FC236}">
                <a16:creationId xmlns:a16="http://schemas.microsoft.com/office/drawing/2014/main" id="{9FB5353D-8567-14C1-B671-E910675F7E51}"/>
              </a:ext>
            </a:extLst>
          </p:cNvPr>
          <p:cNvSpPr>
            <a:spLocks noGrp="1"/>
          </p:cNvSpPr>
          <p:nvPr>
            <p:ph type="subTitle" idx="1"/>
          </p:nvPr>
        </p:nvSpPr>
        <p:spPr/>
        <p:txBody>
          <a:bodyPr/>
          <a:lstStyle/>
          <a:p>
            <a:r>
              <a:rPr lang="en-US"/>
              <a:t>Delivering value across industries</a:t>
            </a:r>
          </a:p>
        </p:txBody>
      </p:sp>
      <p:sp>
        <p:nvSpPr>
          <p:cNvPr id="9" name="Rounded Rectangle 8">
            <a:extLst>
              <a:ext uri="{FF2B5EF4-FFF2-40B4-BE49-F238E27FC236}">
                <a16:creationId xmlns:a16="http://schemas.microsoft.com/office/drawing/2014/main" id="{B90D8305-33F1-2D94-30F7-7ABF6D1F775B}"/>
              </a:ext>
              <a:ext uri="{C183D7F6-B498-43B3-948B-1728B52AA6E4}">
                <adec:decorative xmlns:adec="http://schemas.microsoft.com/office/drawing/2017/decorative" val="1"/>
              </a:ext>
            </a:extLst>
          </p:cNvPr>
          <p:cNvSpPr/>
          <p:nvPr/>
        </p:nvSpPr>
        <p:spPr bwMode="auto">
          <a:xfrm>
            <a:off x="499120" y="1833103"/>
            <a:ext cx="11193760" cy="4418060"/>
          </a:xfrm>
          <a:prstGeom prst="roundRect">
            <a:avLst>
              <a:gd name="adj" fmla="val 7005"/>
            </a:avLst>
          </a:prstGeom>
          <a:solidFill>
            <a:schemeClr val="bg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endParaRPr kumimoji="0" lang="en-US" sz="1600" b="1" i="0" u="none" strike="noStrike" kern="1200" cap="none" spc="0" normalizeH="0" baseline="0" noProof="0">
              <a:ln>
                <a:noFill/>
              </a:ln>
              <a:solidFill>
                <a:srgbClr val="E3F7EF"/>
              </a:solidFill>
              <a:effectLst/>
              <a:uLnTx/>
              <a:uFillTx/>
              <a:latin typeface="Calibri" panose="020F0502020204030204"/>
              <a:ea typeface="Segoe UI" pitchFamily="34" charset="0"/>
              <a:cs typeface="Segoe UI" pitchFamily="34" charset="0"/>
            </a:endParaRPr>
          </a:p>
        </p:txBody>
      </p:sp>
      <p:pic>
        <p:nvPicPr>
          <p:cNvPr id="22" name="Picture 2" descr="Coca-Cola logo">
            <a:extLst>
              <a:ext uri="{FF2B5EF4-FFF2-40B4-BE49-F238E27FC236}">
                <a16:creationId xmlns:a16="http://schemas.microsoft.com/office/drawing/2014/main" id="{CDB88BD6-3250-D6DD-F35E-768258DA9A4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4624" y="2087004"/>
            <a:ext cx="884394" cy="288925"/>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a:extLst>
              <a:ext uri="{FF2B5EF4-FFF2-40B4-BE49-F238E27FC236}">
                <a16:creationId xmlns:a16="http://schemas.microsoft.com/office/drawing/2014/main" id="{BA977BB8-D902-5F85-AE67-7A40456FBC3D}"/>
              </a:ext>
              <a:ext uri="{C183D7F6-B498-43B3-948B-1728B52AA6E4}">
                <adec:decorative xmlns:adec="http://schemas.microsoft.com/office/drawing/2017/decorative" val="1"/>
              </a:ext>
            </a:extLst>
          </p:cNvPr>
          <p:cNvCxnSpPr/>
          <p:nvPr/>
        </p:nvCxnSpPr>
        <p:spPr>
          <a:xfrm>
            <a:off x="1892761" y="2222181"/>
            <a:ext cx="3403600"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1062EAE-F16A-20E0-A0C5-999E14BA7B9E}"/>
              </a:ext>
            </a:extLst>
          </p:cNvPr>
          <p:cNvSpPr txBox="1"/>
          <p:nvPr/>
        </p:nvSpPr>
        <p:spPr>
          <a:xfrm>
            <a:off x="804624" y="2592048"/>
            <a:ext cx="4750457" cy="1277273"/>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“Fabric will for sure change the way we work by enabling collaboration between cross-functional teams. We’re going to be </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b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able to deliver results much faster so the business can make decisions quicker. I think Fabric is going to be huge for our </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b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company and for the industry.”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Mike Lopez, Coca-Cola</a:t>
            </a:r>
          </a:p>
        </p:txBody>
      </p:sp>
      <p:pic>
        <p:nvPicPr>
          <p:cNvPr id="23" name="Picture 6" descr="KPMG logo">
            <a:extLst>
              <a:ext uri="{FF2B5EF4-FFF2-40B4-BE49-F238E27FC236}">
                <a16:creationId xmlns:a16="http://schemas.microsoft.com/office/drawing/2014/main" id="{3B27C684-F011-B616-B76A-EA2D9B41F25F}"/>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04624" y="4328784"/>
            <a:ext cx="884394" cy="366194"/>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a:extLst>
              <a:ext uri="{FF2B5EF4-FFF2-40B4-BE49-F238E27FC236}">
                <a16:creationId xmlns:a16="http://schemas.microsoft.com/office/drawing/2014/main" id="{D971A46C-F37C-C86D-76CC-A483350CF058}"/>
              </a:ext>
              <a:ext uri="{C183D7F6-B498-43B3-948B-1728B52AA6E4}">
                <adec:decorative xmlns:adec="http://schemas.microsoft.com/office/drawing/2017/decorative" val="1"/>
              </a:ext>
            </a:extLst>
          </p:cNvPr>
          <p:cNvCxnSpPr/>
          <p:nvPr/>
        </p:nvCxnSpPr>
        <p:spPr>
          <a:xfrm>
            <a:off x="1892761" y="4509652"/>
            <a:ext cx="3403600"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DF1E57B-5136-5A06-1E13-D29D099D0C7E}"/>
              </a:ext>
            </a:extLst>
          </p:cNvPr>
          <p:cNvSpPr txBox="1"/>
          <p:nvPr/>
        </p:nvSpPr>
        <p:spPr>
          <a:xfrm>
            <a:off x="804624" y="4844552"/>
            <a:ext cx="4491737" cy="1092607"/>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“The vision to really integrate the Microsoft world into a singular point means that the insight to action is really going to be much better than anyone else and will really stand out. That for me, is really exciting.”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David Bar, KPMG</a:t>
            </a:r>
          </a:p>
        </p:txBody>
      </p:sp>
      <p:pic>
        <p:nvPicPr>
          <p:cNvPr id="35" name="Picture 34" descr="Hitachi Solutions logo">
            <a:extLst>
              <a:ext uri="{FF2B5EF4-FFF2-40B4-BE49-F238E27FC236}">
                <a16:creationId xmlns:a16="http://schemas.microsoft.com/office/drawing/2014/main" id="{79FEDA05-F42B-284D-A67E-1D0D4F25802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075784" y="2108207"/>
            <a:ext cx="1984134" cy="231482"/>
          </a:xfrm>
          <a:prstGeom prst="rect">
            <a:avLst/>
          </a:prstGeom>
        </p:spPr>
      </p:pic>
      <p:cxnSp>
        <p:nvCxnSpPr>
          <p:cNvPr id="27" name="Straight Connector 26">
            <a:extLst>
              <a:ext uri="{FF2B5EF4-FFF2-40B4-BE49-F238E27FC236}">
                <a16:creationId xmlns:a16="http://schemas.microsoft.com/office/drawing/2014/main" id="{4EF49CB5-3315-1495-B22A-F733DF89732E}"/>
              </a:ext>
              <a:ext uri="{C183D7F6-B498-43B3-948B-1728B52AA6E4}">
                <adec:decorative xmlns:adec="http://schemas.microsoft.com/office/drawing/2017/decorative" val="1"/>
              </a:ext>
            </a:extLst>
          </p:cNvPr>
          <p:cNvCxnSpPr>
            <a:cxnSpLocks/>
          </p:cNvCxnSpPr>
          <p:nvPr/>
        </p:nvCxnSpPr>
        <p:spPr>
          <a:xfrm>
            <a:off x="8210550" y="2222181"/>
            <a:ext cx="3156411"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9E3E692-6E44-5F72-FFD2-AF9086B1ED79}"/>
              </a:ext>
            </a:extLst>
          </p:cNvPr>
          <p:cNvSpPr txBox="1"/>
          <p:nvPr/>
        </p:nvSpPr>
        <p:spPr>
          <a:xfrm>
            <a:off x="6150102" y="2592048"/>
            <a:ext cx="5385910" cy="1277273"/>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“I see specific Fabric features really breaking down barriers between disparate data sources. Now, </a:t>
            </a:r>
            <a:r>
              <a:rPr kumimoji="0" lang="en-US" sz="1200" b="0" i="0" u="none" strike="noStrike" kern="1200" cap="none" spc="0" normalizeH="0" baseline="0" noProof="0" err="1">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OneLake</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 will allow you to view all those data sources as one single pane of glass. I see Fabric as something that will enable the vision </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b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of data mesh, to decrease the lead time between the conception of an idea and the implementation of that data product.”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1919"/>
                </a:solidFill>
                <a:effectLst/>
                <a:uLnTx/>
                <a:uFillTx/>
                <a:latin typeface="Segoe UI Semibold" panose="020B0502040204020203" pitchFamily="34" charset="0"/>
                <a:ea typeface="Times New Roman" panose="02020603050405020304" pitchFamily="18" charset="0"/>
                <a:cs typeface="Segoe UI Semibold" panose="020B0502040204020203" pitchFamily="34" charset="0"/>
              </a:rPr>
              <a:t>Simon </a:t>
            </a:r>
            <a:r>
              <a:rPr kumimoji="0" lang="en-US" sz="1200" b="1" i="0" u="none" strike="noStrike" kern="1200" cap="none" spc="0" normalizeH="0" baseline="0" noProof="0" err="1">
                <a:ln>
                  <a:noFill/>
                </a:ln>
                <a:solidFill>
                  <a:srgbClr val="001919"/>
                </a:solidFill>
                <a:effectLst/>
                <a:uLnTx/>
                <a:uFillTx/>
                <a:latin typeface="Segoe UI Semibold" panose="020B0502040204020203" pitchFamily="34" charset="0"/>
                <a:ea typeface="Times New Roman" panose="02020603050405020304" pitchFamily="18" charset="0"/>
                <a:cs typeface="Segoe UI Semibold" panose="020B0502040204020203" pitchFamily="34" charset="0"/>
              </a:rPr>
              <a:t>Nuss</a:t>
            </a:r>
            <a:r>
              <a:rPr kumimoji="0" lang="en-US" sz="1200" b="1" i="0" u="none" strike="noStrike" kern="1200" cap="none" spc="0" normalizeH="0" baseline="0" noProof="0">
                <a:ln>
                  <a:noFill/>
                </a:ln>
                <a:solidFill>
                  <a:srgbClr val="001919"/>
                </a:solidFill>
                <a:effectLst/>
                <a:uLnTx/>
                <a:uFillTx/>
                <a:latin typeface="Segoe UI Semibold" panose="020B0502040204020203" pitchFamily="34" charset="0"/>
                <a:ea typeface="Times New Roman" panose="02020603050405020304" pitchFamily="18" charset="0"/>
                <a:cs typeface="Segoe UI Semibold" panose="020B0502040204020203" pitchFamily="34" charset="0"/>
              </a:rPr>
              <a:t>, Hitachi Solutions</a:t>
            </a:r>
            <a:endParaRPr kumimoji="0" lang="en-US" sz="1200" b="1" i="0" u="none" strike="noStrike" kern="1200" cap="none" spc="0" normalizeH="0" baseline="0" noProof="0">
              <a:ln>
                <a:noFill/>
              </a:ln>
              <a:solidFill>
                <a:srgbClr val="001919"/>
              </a:solidFill>
              <a:effectLst/>
              <a:uLnTx/>
              <a:uFillTx/>
              <a:latin typeface="Segoe UI Semibold" panose="020B0502040204020203" pitchFamily="34" charset="0"/>
              <a:ea typeface="Yu Gothic" panose="020B0400000000000000" pitchFamily="34" charset="-128"/>
              <a:cs typeface="Segoe UI Semibold" panose="020B0502040204020203" pitchFamily="34" charset="0"/>
            </a:endParaRPr>
          </a:p>
        </p:txBody>
      </p:sp>
      <p:pic>
        <p:nvPicPr>
          <p:cNvPr id="12" name="Picture 11" descr="Munich RE logo">
            <a:extLst>
              <a:ext uri="{FF2B5EF4-FFF2-40B4-BE49-F238E27FC236}">
                <a16:creationId xmlns:a16="http://schemas.microsoft.com/office/drawing/2014/main" id="{48510560-3D41-C71F-2197-DF3F5BB320C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47239" y="4375199"/>
            <a:ext cx="1195972" cy="287033"/>
          </a:xfrm>
          <a:prstGeom prst="rect">
            <a:avLst/>
          </a:prstGeom>
        </p:spPr>
      </p:pic>
      <p:cxnSp>
        <p:nvCxnSpPr>
          <p:cNvPr id="29" name="Straight Connector 28">
            <a:extLst>
              <a:ext uri="{FF2B5EF4-FFF2-40B4-BE49-F238E27FC236}">
                <a16:creationId xmlns:a16="http://schemas.microsoft.com/office/drawing/2014/main" id="{498AC604-7BAE-19B5-DB4E-15B6916C4A0B}"/>
              </a:ext>
              <a:ext uri="{C183D7F6-B498-43B3-948B-1728B52AA6E4}">
                <adec:decorative xmlns:adec="http://schemas.microsoft.com/office/drawing/2017/decorative" val="1"/>
              </a:ext>
            </a:extLst>
          </p:cNvPr>
          <p:cNvCxnSpPr>
            <a:cxnSpLocks/>
          </p:cNvCxnSpPr>
          <p:nvPr/>
        </p:nvCxnSpPr>
        <p:spPr>
          <a:xfrm>
            <a:off x="7518861" y="4509652"/>
            <a:ext cx="3848100" cy="0"/>
          </a:xfrm>
          <a:prstGeom prst="line">
            <a:avLst/>
          </a:prstGeom>
          <a:ln w="6350" cap="rnd">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D16EC9D-86BB-89C1-3E19-8961A1D2982C}"/>
              </a:ext>
            </a:extLst>
          </p:cNvPr>
          <p:cNvSpPr txBox="1"/>
          <p:nvPr/>
        </p:nvSpPr>
        <p:spPr>
          <a:xfrm>
            <a:off x="6137714" y="4844552"/>
            <a:ext cx="5229247" cy="723275"/>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“What we love, is the SaaS-</a:t>
            </a:r>
            <a:r>
              <a:rPr kumimoji="0" lang="en-US" sz="1200" b="0" i="0" u="none" strike="noStrike" kern="1200" cap="none" spc="0" normalizeH="0" baseline="0" noProof="0" err="1">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ification</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Times New Roman" panose="02020603050405020304" pitchFamily="18" charset="0"/>
                <a:cs typeface="Segoe UI" panose="020B0502040204020203" pitchFamily="34" charset="0"/>
              </a:rPr>
              <a:t> of services, meaning the integration of all services that form an analytical platform in one place.”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Thomas Martens, </a:t>
            </a:r>
            <a:r>
              <a:rPr kumimoji="0" lang="en-US" sz="1200" b="1" i="0" u="none" strike="noStrike" kern="1200" cap="none" spc="0" normalizeH="0" baseline="0" noProof="0" err="1">
                <a:ln>
                  <a:noFill/>
                </a:ln>
                <a:solidFill>
                  <a:srgbClr val="001919"/>
                </a:solidFill>
                <a:effectLst/>
                <a:uLnTx/>
                <a:uFillTx/>
                <a:latin typeface="Segoe UI Semibold" panose="020B0502040204020203" pitchFamily="34" charset="0"/>
                <a:ea typeface="+mn-ea"/>
                <a:cs typeface="Segoe UI Semibold" panose="020B0502040204020203" pitchFamily="34" charset="0"/>
              </a:rPr>
              <a:t>MunichRE</a:t>
            </a:r>
            <a:endParaRPr kumimoji="0" lang="en-US" sz="12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1729798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2742E3C-4FBE-5745-8AFC-FBC66F84DCE4}"/>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Recent wins</a:t>
            </a:r>
          </a:p>
        </p:txBody>
      </p:sp>
      <p:pic>
        <p:nvPicPr>
          <p:cNvPr id="44" name="Picture 74" descr="3M logo">
            <a:extLst>
              <a:ext uri="{FF2B5EF4-FFF2-40B4-BE49-F238E27FC236}">
                <a16:creationId xmlns:a16="http://schemas.microsoft.com/office/drawing/2014/main" id="{69A9D6C2-E187-D143-B512-4567913853A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92325" y="1561965"/>
            <a:ext cx="553539" cy="29514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ABInBev logo">
            <a:hlinkClick r:id="rId4"/>
            <a:extLst>
              <a:ext uri="{FF2B5EF4-FFF2-40B4-BE49-F238E27FC236}">
                <a16:creationId xmlns:a16="http://schemas.microsoft.com/office/drawing/2014/main" id="{4D79D98D-2ABC-7847-90CB-5A23871C6E3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53458" y="2367190"/>
            <a:ext cx="831273" cy="15164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6" descr="The Adecco group logo">
            <a:extLst>
              <a:ext uri="{FF2B5EF4-FFF2-40B4-BE49-F238E27FC236}">
                <a16:creationId xmlns:a16="http://schemas.microsoft.com/office/drawing/2014/main" id="{FDEBDA34-4299-2946-B79A-7657A4D13F7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25593" y="2999512"/>
            <a:ext cx="687003" cy="36093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52" descr="Ambev logo">
            <a:hlinkClick r:id="rId7"/>
            <a:extLst>
              <a:ext uri="{FF2B5EF4-FFF2-40B4-BE49-F238E27FC236}">
                <a16:creationId xmlns:a16="http://schemas.microsoft.com/office/drawing/2014/main" id="{3CEBEC6C-FF0F-3D4E-B137-C8D704525962}"/>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853458" y="3811296"/>
            <a:ext cx="831273" cy="20857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76" descr="Blue California logo">
            <a:hlinkClick r:id="rId9"/>
            <a:extLst>
              <a:ext uri="{FF2B5EF4-FFF2-40B4-BE49-F238E27FC236}">
                <a16:creationId xmlns:a16="http://schemas.microsoft.com/office/drawing/2014/main" id="{62F01CE1-A78A-FA4E-B055-1F2AF37C2ED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39347" y="4563322"/>
            <a:ext cx="659494" cy="25517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72" descr="Bovemij logo">
            <a:hlinkClick r:id="rId11"/>
            <a:extLst>
              <a:ext uri="{FF2B5EF4-FFF2-40B4-BE49-F238E27FC236}">
                <a16:creationId xmlns:a16="http://schemas.microsoft.com/office/drawing/2014/main" id="{3ECC0C7D-BF3A-AC4A-9883-06715BD7674A}"/>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853458" y="5264720"/>
            <a:ext cx="831273" cy="24938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0" descr="Culligan logo">
            <a:hlinkClick r:id="rId13"/>
            <a:extLst>
              <a:ext uri="{FF2B5EF4-FFF2-40B4-BE49-F238E27FC236}">
                <a16:creationId xmlns:a16="http://schemas.microsoft.com/office/drawing/2014/main" id="{D2B65E1B-6680-3F45-9C8E-6359A565F536}"/>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853458" y="5978320"/>
            <a:ext cx="831273" cy="2756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2" descr="Durst logo">
            <a:hlinkClick r:id="rId15"/>
            <a:extLst>
              <a:ext uri="{FF2B5EF4-FFF2-40B4-BE49-F238E27FC236}">
                <a16:creationId xmlns:a16="http://schemas.microsoft.com/office/drawing/2014/main" id="{E16B4083-A5BC-3B47-856C-12200645A034}"/>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844243" y="1536258"/>
            <a:ext cx="460854" cy="34656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Lenovo logo">
            <a:extLst>
              <a:ext uri="{FF2B5EF4-FFF2-40B4-BE49-F238E27FC236}">
                <a16:creationId xmlns:a16="http://schemas.microsoft.com/office/drawing/2014/main" id="{13D9DB91-7326-424F-B799-194DF10596C1}"/>
              </a:ext>
              <a:ext uri="{C183D7F6-B498-43B3-948B-1728B52AA6E4}">
                <adec:decorative xmlns:adec="http://schemas.microsoft.com/office/drawing/2017/decorative" val="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717914" y="2324649"/>
            <a:ext cx="713512" cy="236725"/>
          </a:xfrm>
          <a:prstGeom prst="rect">
            <a:avLst/>
          </a:prstGeom>
        </p:spPr>
      </p:pic>
      <p:pic>
        <p:nvPicPr>
          <p:cNvPr id="8" name="Picture 64" descr="Eni logo">
            <a:hlinkClick r:id="rId18"/>
            <a:extLst>
              <a:ext uri="{FF2B5EF4-FFF2-40B4-BE49-F238E27FC236}">
                <a16:creationId xmlns:a16="http://schemas.microsoft.com/office/drawing/2014/main" id="{47EC0D91-BB1D-C541-A064-A9BF44766F02}"/>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902000" y="2897766"/>
            <a:ext cx="345341" cy="43673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6" descr="Etihad logo">
            <a:extLst>
              <a:ext uri="{FF2B5EF4-FFF2-40B4-BE49-F238E27FC236}">
                <a16:creationId xmlns:a16="http://schemas.microsoft.com/office/drawing/2014/main" id="{95D81C31-B882-594F-9FA4-0E91FBA275A2}"/>
              </a:ext>
            </a:extLst>
          </p:cNvPr>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2659034" y="3580383"/>
            <a:ext cx="831273" cy="2978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6" descr="Fedrigoni logo">
            <a:hlinkClick r:id="rId21"/>
            <a:extLst>
              <a:ext uri="{FF2B5EF4-FFF2-40B4-BE49-F238E27FC236}">
                <a16:creationId xmlns:a16="http://schemas.microsoft.com/office/drawing/2014/main" id="{3E9858D5-756D-5948-A54C-2AF549E1B9C9}"/>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2659034" y="4124142"/>
            <a:ext cx="831273" cy="2283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6" descr="Ferring pharmaceuticals logo">
            <a:hlinkClick r:id="rId23"/>
            <a:extLst>
              <a:ext uri="{FF2B5EF4-FFF2-40B4-BE49-F238E27FC236}">
                <a16:creationId xmlns:a16="http://schemas.microsoft.com/office/drawing/2014/main" id="{E007945B-9283-5940-9F67-FEDE43642CD5}"/>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793818" y="4598354"/>
            <a:ext cx="561705" cy="3665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0" descr="Ghana Revenue Authority logo">
            <a:hlinkClick r:id="rId25"/>
            <a:extLst>
              <a:ext uri="{FF2B5EF4-FFF2-40B4-BE49-F238E27FC236}">
                <a16:creationId xmlns:a16="http://schemas.microsoft.com/office/drawing/2014/main" id="{66F760FD-7C92-8640-8FE6-D9C30C2AF211}"/>
              </a:ext>
            </a:extLst>
          </p:cNvPr>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2801334" y="5210776"/>
            <a:ext cx="546673" cy="4972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8" descr="Gruppo Hera logo">
            <a:hlinkClick r:id="rId27"/>
            <a:extLst>
              <a:ext uri="{FF2B5EF4-FFF2-40B4-BE49-F238E27FC236}">
                <a16:creationId xmlns:a16="http://schemas.microsoft.com/office/drawing/2014/main" id="{5BBB5403-6C83-924E-95A1-09C32A1EFB06}"/>
              </a:ext>
            </a:extLst>
          </p:cNvPr>
          <p:cNvPicPr>
            <a:picLocks noChangeAspect="1" noChangeArrowheads="1"/>
          </p:cNvPicPr>
          <p:nvPr/>
        </p:nvPicPr>
        <p:blipFill rotWithShape="1">
          <a:blip r:embed="rId28" cstate="print">
            <a:extLst>
              <a:ext uri="{28A0092B-C50C-407E-A947-70E740481C1C}">
                <a14:useLocalDpi xmlns:a14="http://schemas.microsoft.com/office/drawing/2010/main"/>
              </a:ext>
            </a:extLst>
          </a:blip>
          <a:srcRect/>
          <a:stretch/>
        </p:blipFill>
        <p:spPr bwMode="auto">
          <a:xfrm>
            <a:off x="2728014" y="5953958"/>
            <a:ext cx="693313" cy="3244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6" descr="Hitachi logo">
            <a:extLst>
              <a:ext uri="{FF2B5EF4-FFF2-40B4-BE49-F238E27FC236}">
                <a16:creationId xmlns:a16="http://schemas.microsoft.com/office/drawing/2014/main" id="{29219E90-ADCE-6A4D-B13D-42144013EF4A}"/>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4610372" y="1587187"/>
            <a:ext cx="831273" cy="23844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70" descr="Icertis logo">
            <a:hlinkClick r:id="rId30"/>
            <a:extLst>
              <a:ext uri="{FF2B5EF4-FFF2-40B4-BE49-F238E27FC236}">
                <a16:creationId xmlns:a16="http://schemas.microsoft.com/office/drawing/2014/main" id="{1BC7700E-E09C-A745-A17E-8B424572A19E}"/>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4610372" y="2315480"/>
            <a:ext cx="831273" cy="2550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8" descr="Intesa Sanpaolo logo">
            <a:hlinkClick r:id="rId32" invalidUrl="https://gearup.microsoft.com/download/291a595a-fd84-4eec-55bf-08dab20cf283"/>
            <a:extLst>
              <a:ext uri="{FF2B5EF4-FFF2-40B4-BE49-F238E27FC236}">
                <a16:creationId xmlns:a16="http://schemas.microsoft.com/office/drawing/2014/main" id="{7334D05A-1DAC-454A-A78C-037EF310FA18}"/>
              </a:ext>
            </a:extLst>
          </p:cNvPr>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4610372" y="3030807"/>
            <a:ext cx="831273" cy="11300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0" descr="Japan Tobacco International logo">
            <a:hlinkClick r:id="rId34"/>
            <a:extLst>
              <a:ext uri="{FF2B5EF4-FFF2-40B4-BE49-F238E27FC236}">
                <a16:creationId xmlns:a16="http://schemas.microsoft.com/office/drawing/2014/main" id="{F1198A31-BA37-CC41-9FCA-5563E3302D55}"/>
              </a:ext>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4809330" y="3541471"/>
            <a:ext cx="433356" cy="3243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4" descr="LaLiga logo">
            <a:hlinkClick r:id="rId36" invalidUrl="https://gearup.microsoft.com/download/616515da-0895-45d0-a08d-4ede3c557ebe"/>
            <a:extLst>
              <a:ext uri="{FF2B5EF4-FFF2-40B4-BE49-F238E27FC236}">
                <a16:creationId xmlns:a16="http://schemas.microsoft.com/office/drawing/2014/main" id="{7094CDFC-582E-4D48-8788-93CDEA191EDE}"/>
              </a:ext>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4882473" y="4159892"/>
            <a:ext cx="287070" cy="39608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2" descr="L'oreal logo">
            <a:hlinkClick r:id="rId38"/>
            <a:extLst>
              <a:ext uri="{FF2B5EF4-FFF2-40B4-BE49-F238E27FC236}">
                <a16:creationId xmlns:a16="http://schemas.microsoft.com/office/drawing/2014/main" id="{53C1C51B-A020-6B45-B22C-AABB000194C8}"/>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4610372" y="4949077"/>
            <a:ext cx="831273" cy="15066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92" descr="Andel logo">
            <a:hlinkClick r:id="rId40"/>
            <a:extLst>
              <a:ext uri="{FF2B5EF4-FFF2-40B4-BE49-F238E27FC236}">
                <a16:creationId xmlns:a16="http://schemas.microsoft.com/office/drawing/2014/main" id="{5BACABFF-2CF5-9643-BEE1-0D9A009B6A02}"/>
              </a:ext>
            </a:extLst>
          </p:cNvPr>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4635447" y="5416068"/>
            <a:ext cx="831273" cy="26009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8" descr="Lufthansa logo">
            <a:hlinkClick r:id="rId42"/>
            <a:extLst>
              <a:ext uri="{FF2B5EF4-FFF2-40B4-BE49-F238E27FC236}">
                <a16:creationId xmlns:a16="http://schemas.microsoft.com/office/drawing/2014/main" id="{4F3C60D8-8346-3942-9A75-911D917494B1}"/>
              </a:ext>
            </a:extLst>
          </p:cNvPr>
          <p:cNvPicPr>
            <a:picLocks noChangeAspect="1" noChangeArrowheads="1"/>
          </p:cNvPicPr>
          <p:nvPr/>
        </p:nvPicPr>
        <p:blipFill>
          <a:blip r:embed="rId43" cstate="print">
            <a:extLst>
              <a:ext uri="{28A0092B-C50C-407E-A947-70E740481C1C}">
                <a14:useLocalDpi xmlns:a14="http://schemas.microsoft.com/office/drawing/2010/main"/>
              </a:ext>
            </a:extLst>
          </a:blip>
          <a:srcRect/>
          <a:stretch>
            <a:fillRect/>
          </a:stretch>
        </p:blipFill>
        <p:spPr bwMode="auto">
          <a:xfrm>
            <a:off x="4610372" y="6045266"/>
            <a:ext cx="831273" cy="14179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50" descr="Luxottica logo">
            <a:hlinkClick r:id="rId44"/>
            <a:extLst>
              <a:ext uri="{FF2B5EF4-FFF2-40B4-BE49-F238E27FC236}">
                <a16:creationId xmlns:a16="http://schemas.microsoft.com/office/drawing/2014/main" id="{CF73DBB3-D849-9F40-AE32-72E9B52F3313}"/>
              </a:ext>
            </a:extLst>
          </p:cNvPr>
          <p:cNvPicPr>
            <a:picLocks noChangeAspect="1" noChangeArrowheads="1"/>
          </p:cNvPicPr>
          <p:nvPr/>
        </p:nvPicPr>
        <p:blipFill>
          <a:blip r:embed="rId45" cstate="print">
            <a:extLst>
              <a:ext uri="{28A0092B-C50C-407E-A947-70E740481C1C}">
                <a14:useLocalDpi xmlns:a14="http://schemas.microsoft.com/office/drawing/2010/main"/>
              </a:ext>
            </a:extLst>
          </a:blip>
          <a:srcRect/>
          <a:stretch>
            <a:fillRect/>
          </a:stretch>
        </p:blipFill>
        <p:spPr bwMode="auto">
          <a:xfrm>
            <a:off x="6618195" y="1591343"/>
            <a:ext cx="831273" cy="23639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0" descr="Mahindra logo">
            <a:hlinkClick r:id="rId46"/>
            <a:extLst>
              <a:ext uri="{FF2B5EF4-FFF2-40B4-BE49-F238E27FC236}">
                <a16:creationId xmlns:a16="http://schemas.microsoft.com/office/drawing/2014/main" id="{C3241911-C887-DF4D-9626-ABB91564EE5F}"/>
              </a:ext>
            </a:extLst>
          </p:cNvPr>
          <p:cNvPicPr>
            <a:picLocks noChangeAspect="1" noChangeArrowheads="1"/>
          </p:cNvPicPr>
          <p:nvPr/>
        </p:nvPicPr>
        <p:blipFill rotWithShape="1">
          <a:blip r:embed="rId47" cstate="print">
            <a:extLst>
              <a:ext uri="{28A0092B-C50C-407E-A947-70E740481C1C}">
                <a14:useLocalDpi xmlns:a14="http://schemas.microsoft.com/office/drawing/2010/main"/>
              </a:ext>
            </a:extLst>
          </a:blip>
          <a:srcRect/>
          <a:stretch/>
        </p:blipFill>
        <p:spPr bwMode="auto">
          <a:xfrm>
            <a:off x="6618195" y="2309356"/>
            <a:ext cx="831273" cy="15090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McKesson logo">
            <a:extLst>
              <a:ext uri="{FF2B5EF4-FFF2-40B4-BE49-F238E27FC236}">
                <a16:creationId xmlns:a16="http://schemas.microsoft.com/office/drawing/2014/main" id="{097DF5AD-379F-4C4E-9E8D-A51C7A1EA578}"/>
              </a:ext>
            </a:extLst>
          </p:cNvPr>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6618195" y="3106831"/>
            <a:ext cx="831273" cy="14556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New Look logo">
            <a:extLst>
              <a:ext uri="{FF2B5EF4-FFF2-40B4-BE49-F238E27FC236}">
                <a16:creationId xmlns:a16="http://schemas.microsoft.com/office/drawing/2014/main" id="{3EB647FE-26E0-BC45-A5EB-2B1478A675E4}"/>
              </a:ext>
            </a:extLst>
          </p:cNvPr>
          <p:cNvPicPr>
            <a:picLocks noChangeAspect="1" noChangeArrowheads="1"/>
          </p:cNvPicPr>
          <p:nvPr/>
        </p:nvPicPr>
        <p:blipFill rotWithShape="1">
          <a:blip r:embed="rId49" cstate="print">
            <a:extLst>
              <a:ext uri="{28A0092B-C50C-407E-A947-70E740481C1C}">
                <a14:useLocalDpi xmlns:a14="http://schemas.microsoft.com/office/drawing/2010/main"/>
              </a:ext>
            </a:extLst>
          </a:blip>
          <a:srcRect/>
          <a:stretch/>
        </p:blipFill>
        <p:spPr bwMode="auto">
          <a:xfrm>
            <a:off x="6618195" y="3733173"/>
            <a:ext cx="831273" cy="3660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54" descr="Nokia logo">
            <a:hlinkClick r:id="rId50"/>
            <a:extLst>
              <a:ext uri="{FF2B5EF4-FFF2-40B4-BE49-F238E27FC236}">
                <a16:creationId xmlns:a16="http://schemas.microsoft.com/office/drawing/2014/main" id="{059B72D6-981C-C041-89EA-84C50623FC0A}"/>
              </a:ext>
            </a:extLst>
          </p:cNvPr>
          <p:cNvPicPr>
            <a:picLocks noChangeAspect="1" noChangeArrowheads="1"/>
          </p:cNvPicPr>
          <p:nvPr/>
        </p:nvPicPr>
        <p:blipFill>
          <a:blip r:embed="rId51" cstate="print">
            <a:extLst>
              <a:ext uri="{28A0092B-C50C-407E-A947-70E740481C1C}">
                <a14:useLocalDpi xmlns:a14="http://schemas.microsoft.com/office/drawing/2010/main"/>
              </a:ext>
            </a:extLst>
          </a:blip>
          <a:srcRect/>
          <a:stretch>
            <a:fillRect/>
          </a:stretch>
        </p:blipFill>
        <p:spPr bwMode="auto">
          <a:xfrm>
            <a:off x="6618195" y="4570766"/>
            <a:ext cx="831273" cy="16409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8" descr="Optus logo">
            <a:hlinkClick r:id="rId52"/>
            <a:extLst>
              <a:ext uri="{FF2B5EF4-FFF2-40B4-BE49-F238E27FC236}">
                <a16:creationId xmlns:a16="http://schemas.microsoft.com/office/drawing/2014/main" id="{B73B90FC-A9A7-9448-AD09-54F2F0CAB233}"/>
              </a:ext>
            </a:extLst>
          </p:cNvPr>
          <p:cNvPicPr>
            <a:picLocks noChangeAspect="1" noChangeArrowheads="1"/>
          </p:cNvPicPr>
          <p:nvPr/>
        </p:nvPicPr>
        <p:blipFill>
          <a:blip r:embed="rId53" cstate="print">
            <a:extLst>
              <a:ext uri="{28A0092B-C50C-407E-A947-70E740481C1C}">
                <a14:useLocalDpi xmlns:a14="http://schemas.microsoft.com/office/drawing/2010/main"/>
              </a:ext>
            </a:extLst>
          </a:blip>
          <a:srcRect/>
          <a:stretch>
            <a:fillRect/>
          </a:stretch>
        </p:blipFill>
        <p:spPr bwMode="auto">
          <a:xfrm>
            <a:off x="6618195" y="5037235"/>
            <a:ext cx="831273" cy="4675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58" descr="Manulife logo">
            <a:extLst>
              <a:ext uri="{FF2B5EF4-FFF2-40B4-BE49-F238E27FC236}">
                <a16:creationId xmlns:a16="http://schemas.microsoft.com/office/drawing/2014/main" id="{3B93BA4E-57FC-624E-9703-1D87E2949895}"/>
              </a:ext>
            </a:extLst>
          </p:cNvPr>
          <p:cNvPicPr>
            <a:picLocks noChangeAspect="1" noChangeArrowheads="1"/>
          </p:cNvPicPr>
          <p:nvPr/>
        </p:nvPicPr>
        <p:blipFill rotWithShape="1">
          <a:blip r:embed="rId54" cstate="print">
            <a:extLst>
              <a:ext uri="{28A0092B-C50C-407E-A947-70E740481C1C}">
                <a14:useLocalDpi xmlns:a14="http://schemas.microsoft.com/office/drawing/2010/main"/>
              </a:ext>
            </a:extLst>
          </a:blip>
          <a:srcRect l="9280" t="35552" r="10043" b="37668"/>
          <a:stretch/>
        </p:blipFill>
        <p:spPr bwMode="auto">
          <a:xfrm>
            <a:off x="6618195" y="5616094"/>
            <a:ext cx="831273" cy="1839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0" descr="Panasonic logo">
            <a:hlinkClick r:id="rId55"/>
            <a:extLst>
              <a:ext uri="{FF2B5EF4-FFF2-40B4-BE49-F238E27FC236}">
                <a16:creationId xmlns:a16="http://schemas.microsoft.com/office/drawing/2014/main" id="{1378A22F-53C7-DE4F-B588-271A415098D6}"/>
              </a:ext>
            </a:extLst>
          </p:cNvPr>
          <p:cNvPicPr>
            <a:picLocks noChangeAspect="1" noChangeArrowheads="1"/>
          </p:cNvPicPr>
          <p:nvPr/>
        </p:nvPicPr>
        <p:blipFill>
          <a:blip r:embed="rId56" cstate="print">
            <a:extLst>
              <a:ext uri="{28A0092B-C50C-407E-A947-70E740481C1C}">
                <a14:useLocalDpi xmlns:a14="http://schemas.microsoft.com/office/drawing/2010/main"/>
              </a:ext>
            </a:extLst>
          </a:blip>
          <a:srcRect/>
          <a:stretch>
            <a:fillRect/>
          </a:stretch>
        </p:blipFill>
        <p:spPr bwMode="auto">
          <a:xfrm>
            <a:off x="6618195" y="6052247"/>
            <a:ext cx="831273" cy="1278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Persistent logo">
            <a:extLst>
              <a:ext uri="{FF2B5EF4-FFF2-40B4-BE49-F238E27FC236}">
                <a16:creationId xmlns:a16="http://schemas.microsoft.com/office/drawing/2014/main" id="{9DB5CB36-B12D-1549-B41F-B003E76DD693}"/>
              </a:ext>
            </a:extLst>
          </p:cNvPr>
          <p:cNvPicPr>
            <a:picLocks noChangeAspect="1" noChangeArrowheads="1"/>
          </p:cNvPicPr>
          <p:nvPr/>
        </p:nvPicPr>
        <p:blipFill rotWithShape="1">
          <a:blip r:embed="rId57" cstate="print">
            <a:extLst>
              <a:ext uri="{28A0092B-C50C-407E-A947-70E740481C1C}">
                <a14:useLocalDpi xmlns:a14="http://schemas.microsoft.com/office/drawing/2010/main"/>
              </a:ext>
            </a:extLst>
          </a:blip>
          <a:srcRect/>
          <a:stretch/>
        </p:blipFill>
        <p:spPr bwMode="auto">
          <a:xfrm>
            <a:off x="8641227" y="1607359"/>
            <a:ext cx="831273" cy="20436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4" descr="Piaggio logo">
            <a:hlinkClick r:id="rId58"/>
            <a:extLst>
              <a:ext uri="{FF2B5EF4-FFF2-40B4-BE49-F238E27FC236}">
                <a16:creationId xmlns:a16="http://schemas.microsoft.com/office/drawing/2014/main" id="{EF19B023-431D-724C-8E03-0F4A971B879B}"/>
              </a:ext>
            </a:extLst>
          </p:cNvPr>
          <p:cNvPicPr>
            <a:picLocks noChangeAspect="1" noChangeArrowheads="1"/>
          </p:cNvPicPr>
          <p:nvPr/>
        </p:nvPicPr>
        <p:blipFill>
          <a:blip r:embed="rId59" cstate="print">
            <a:extLst>
              <a:ext uri="{28A0092B-C50C-407E-A947-70E740481C1C}">
                <a14:useLocalDpi xmlns:a14="http://schemas.microsoft.com/office/drawing/2010/main"/>
              </a:ext>
            </a:extLst>
          </a:blip>
          <a:srcRect/>
          <a:stretch>
            <a:fillRect/>
          </a:stretch>
        </p:blipFill>
        <p:spPr bwMode="auto">
          <a:xfrm>
            <a:off x="8804381" y="2111544"/>
            <a:ext cx="504964" cy="41622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6" descr="Repsol logo">
            <a:hlinkClick r:id="rId60"/>
            <a:extLst>
              <a:ext uri="{FF2B5EF4-FFF2-40B4-BE49-F238E27FC236}">
                <a16:creationId xmlns:a16="http://schemas.microsoft.com/office/drawing/2014/main" id="{9AF067CC-59A0-114A-8243-51446DA27068}"/>
              </a:ext>
            </a:extLst>
          </p:cNvPr>
          <p:cNvPicPr>
            <a:picLocks noChangeAspect="1" noChangeArrowheads="1"/>
          </p:cNvPicPr>
          <p:nvPr/>
        </p:nvPicPr>
        <p:blipFill>
          <a:blip r:embed="rId61" cstate="print">
            <a:extLst>
              <a:ext uri="{28A0092B-C50C-407E-A947-70E740481C1C}">
                <a14:useLocalDpi xmlns:a14="http://schemas.microsoft.com/office/drawing/2010/main"/>
              </a:ext>
            </a:extLst>
          </a:blip>
          <a:srcRect/>
          <a:stretch>
            <a:fillRect/>
          </a:stretch>
        </p:blipFill>
        <p:spPr bwMode="auto">
          <a:xfrm>
            <a:off x="8812696" y="2827595"/>
            <a:ext cx="488335" cy="40375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Samsung logo">
            <a:extLst>
              <a:ext uri="{FF2B5EF4-FFF2-40B4-BE49-F238E27FC236}">
                <a16:creationId xmlns:a16="http://schemas.microsoft.com/office/drawing/2014/main" id="{85F2811C-3E78-1748-B792-BC4D4D845907}"/>
              </a:ext>
            </a:extLst>
          </p:cNvPr>
          <p:cNvPicPr>
            <a:picLocks noChangeAspect="1" noChangeArrowheads="1"/>
          </p:cNvPicPr>
          <p:nvPr/>
        </p:nvPicPr>
        <p:blipFill rotWithShape="1">
          <a:blip r:embed="rId62" cstate="print">
            <a:extLst>
              <a:ext uri="{28A0092B-C50C-407E-A947-70E740481C1C}">
                <a14:useLocalDpi xmlns:a14="http://schemas.microsoft.com/office/drawing/2010/main"/>
              </a:ext>
            </a:extLst>
          </a:blip>
          <a:srcRect/>
          <a:stretch/>
        </p:blipFill>
        <p:spPr bwMode="auto">
          <a:xfrm>
            <a:off x="8641227" y="3531172"/>
            <a:ext cx="831273" cy="15185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Shell logo">
            <a:hlinkClick r:id="rId63"/>
            <a:extLst>
              <a:ext uri="{FF2B5EF4-FFF2-40B4-BE49-F238E27FC236}">
                <a16:creationId xmlns:a16="http://schemas.microsoft.com/office/drawing/2014/main" id="{BDA1F518-EA63-6E4B-A12A-9A43A46F5C1F}"/>
              </a:ext>
            </a:extLst>
          </p:cNvPr>
          <p:cNvPicPr>
            <a:picLocks noChangeAspect="1" noChangeArrowheads="1"/>
          </p:cNvPicPr>
          <p:nvPr/>
        </p:nvPicPr>
        <p:blipFill rotWithShape="1">
          <a:blip r:embed="rId64" cstate="print">
            <a:extLst>
              <a:ext uri="{28A0092B-C50C-407E-A947-70E740481C1C}">
                <a14:useLocalDpi xmlns:a14="http://schemas.microsoft.com/office/drawing/2010/main"/>
              </a:ext>
            </a:extLst>
          </a:blip>
          <a:srcRect/>
          <a:stretch/>
        </p:blipFill>
        <p:spPr bwMode="auto">
          <a:xfrm>
            <a:off x="8641227" y="3982855"/>
            <a:ext cx="831273" cy="33638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Swiss logo">
            <a:hlinkClick r:id="rId65"/>
            <a:extLst>
              <a:ext uri="{FF2B5EF4-FFF2-40B4-BE49-F238E27FC236}">
                <a16:creationId xmlns:a16="http://schemas.microsoft.com/office/drawing/2014/main" id="{3EE1004C-8E47-6E46-93AD-CA311303C149}"/>
              </a:ext>
            </a:extLst>
          </p:cNvPr>
          <p:cNvPicPr>
            <a:picLocks noChangeAspect="1" noChangeArrowheads="1"/>
          </p:cNvPicPr>
          <p:nvPr/>
        </p:nvPicPr>
        <p:blipFill>
          <a:blip r:embed="rId66" cstate="print">
            <a:extLst>
              <a:ext uri="{28A0092B-C50C-407E-A947-70E740481C1C}">
                <a14:useLocalDpi xmlns:a14="http://schemas.microsoft.com/office/drawing/2010/main"/>
              </a:ext>
            </a:extLst>
          </a:blip>
          <a:srcRect/>
          <a:stretch>
            <a:fillRect/>
          </a:stretch>
        </p:blipFill>
        <p:spPr bwMode="auto">
          <a:xfrm>
            <a:off x="8641227" y="4515271"/>
            <a:ext cx="831273" cy="3322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2" descr="Telefónica logo">
            <a:extLst>
              <a:ext uri="{FF2B5EF4-FFF2-40B4-BE49-F238E27FC236}">
                <a16:creationId xmlns:a16="http://schemas.microsoft.com/office/drawing/2014/main" id="{254A1D56-C9A6-7A4A-8A8C-EE8136FF218C}"/>
              </a:ext>
            </a:extLst>
          </p:cNvPr>
          <p:cNvPicPr>
            <a:picLocks noChangeAspect="1" noChangeArrowheads="1"/>
          </p:cNvPicPr>
          <p:nvPr/>
        </p:nvPicPr>
        <p:blipFill>
          <a:blip r:embed="rId67" cstate="print">
            <a:extLst>
              <a:ext uri="{28A0092B-C50C-407E-A947-70E740481C1C}">
                <a14:useLocalDpi xmlns:a14="http://schemas.microsoft.com/office/drawing/2010/main"/>
              </a:ext>
            </a:extLst>
          </a:blip>
          <a:srcRect/>
          <a:stretch>
            <a:fillRect/>
          </a:stretch>
        </p:blipFill>
        <p:spPr bwMode="auto">
          <a:xfrm>
            <a:off x="8641227" y="5258929"/>
            <a:ext cx="831273" cy="2609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8" descr="TomTom logo">
            <a:hlinkClick r:id="rId68"/>
            <a:extLst>
              <a:ext uri="{FF2B5EF4-FFF2-40B4-BE49-F238E27FC236}">
                <a16:creationId xmlns:a16="http://schemas.microsoft.com/office/drawing/2014/main" id="{480257D0-BC33-CF49-B546-985DA1481C8F}"/>
              </a:ext>
            </a:extLst>
          </p:cNvPr>
          <p:cNvPicPr>
            <a:picLocks noChangeAspect="1" noChangeArrowheads="1"/>
          </p:cNvPicPr>
          <p:nvPr/>
        </p:nvPicPr>
        <p:blipFill rotWithShape="1">
          <a:blip r:embed="rId69" cstate="print">
            <a:extLst>
              <a:ext uri="{28A0092B-C50C-407E-A947-70E740481C1C}">
                <a14:useLocalDpi xmlns:a14="http://schemas.microsoft.com/office/drawing/2010/main"/>
              </a:ext>
            </a:extLst>
          </a:blip>
          <a:srcRect t="17800" b="23300"/>
          <a:stretch/>
        </p:blipFill>
        <p:spPr bwMode="auto">
          <a:xfrm>
            <a:off x="8641227" y="5978456"/>
            <a:ext cx="831273" cy="27541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8" descr="Topsoe logo">
            <a:extLst>
              <a:ext uri="{FF2B5EF4-FFF2-40B4-BE49-F238E27FC236}">
                <a16:creationId xmlns:a16="http://schemas.microsoft.com/office/drawing/2014/main" id="{69CBE51B-DDA6-3648-8F26-FF965D395297}"/>
              </a:ext>
            </a:extLst>
          </p:cNvPr>
          <p:cNvPicPr>
            <a:picLocks noChangeAspect="1" noChangeArrowheads="1"/>
          </p:cNvPicPr>
          <p:nvPr/>
        </p:nvPicPr>
        <p:blipFill rotWithShape="1">
          <a:blip r:embed="rId70" cstate="print">
            <a:extLst>
              <a:ext uri="{28A0092B-C50C-407E-A947-70E740481C1C}">
                <a14:useLocalDpi xmlns:a14="http://schemas.microsoft.com/office/drawing/2010/main"/>
              </a:ext>
            </a:extLst>
          </a:blip>
          <a:srcRect t="21835" b="20873"/>
          <a:stretch/>
        </p:blipFill>
        <p:spPr bwMode="auto">
          <a:xfrm>
            <a:off x="10498933" y="1625543"/>
            <a:ext cx="831273" cy="16799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Vancouver Coastal Health logo">
            <a:extLst>
              <a:ext uri="{FF2B5EF4-FFF2-40B4-BE49-F238E27FC236}">
                <a16:creationId xmlns:a16="http://schemas.microsoft.com/office/drawing/2014/main" id="{1038F50A-2A85-3F4B-80D1-CC44B6D1A7D9}"/>
              </a:ext>
            </a:extLst>
          </p:cNvPr>
          <p:cNvPicPr>
            <a:picLocks noChangeAspect="1" noChangeArrowheads="1"/>
          </p:cNvPicPr>
          <p:nvPr/>
        </p:nvPicPr>
        <p:blipFill rotWithShape="1">
          <a:blip r:embed="rId71">
            <a:extLst>
              <a:ext uri="{28A0092B-C50C-407E-A947-70E740481C1C}">
                <a14:useLocalDpi xmlns:a14="http://schemas.microsoft.com/office/drawing/2010/main"/>
              </a:ext>
            </a:extLst>
          </a:blip>
          <a:srcRect/>
          <a:stretch/>
        </p:blipFill>
        <p:spPr bwMode="auto">
          <a:xfrm>
            <a:off x="10498933" y="2278187"/>
            <a:ext cx="831273" cy="32964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4" descr="Zurich logo">
            <a:hlinkClick r:id="rId72" invalidUrl="https://gearup.microsoft.com/download/68decc53-b16d-4327-dd6b-08da980dbb27"/>
            <a:extLst>
              <a:ext uri="{FF2B5EF4-FFF2-40B4-BE49-F238E27FC236}">
                <a16:creationId xmlns:a16="http://schemas.microsoft.com/office/drawing/2014/main" id="{2360BF95-8EC3-FF4D-A614-E87F7D4E38FE}"/>
              </a:ext>
            </a:extLst>
          </p:cNvPr>
          <p:cNvPicPr>
            <a:picLocks noChangeAspect="1" noChangeArrowheads="1"/>
          </p:cNvPicPr>
          <p:nvPr/>
        </p:nvPicPr>
        <p:blipFill>
          <a:blip r:embed="rId73" cstate="print">
            <a:extLst>
              <a:ext uri="{28A0092B-C50C-407E-A947-70E740481C1C}">
                <a14:useLocalDpi xmlns:a14="http://schemas.microsoft.com/office/drawing/2010/main"/>
              </a:ext>
            </a:extLst>
          </a:blip>
          <a:srcRect/>
          <a:stretch>
            <a:fillRect/>
          </a:stretch>
        </p:blipFill>
        <p:spPr bwMode="auto">
          <a:xfrm>
            <a:off x="10619127" y="2984605"/>
            <a:ext cx="590885" cy="3900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anadian Tire logo">
            <a:hlinkClick r:id="rId74"/>
            <a:extLst>
              <a:ext uri="{FF2B5EF4-FFF2-40B4-BE49-F238E27FC236}">
                <a16:creationId xmlns:a16="http://schemas.microsoft.com/office/drawing/2014/main" id="{3FF17C53-1458-614B-85CE-D5E0466B25F2}"/>
              </a:ext>
            </a:extLst>
          </p:cNvPr>
          <p:cNvPicPr>
            <a:picLocks noChangeAspect="1" noChangeArrowheads="1"/>
          </p:cNvPicPr>
          <p:nvPr/>
        </p:nvPicPr>
        <p:blipFill rotWithShape="1">
          <a:blip r:embed="rId75" cstate="print">
            <a:extLst>
              <a:ext uri="{28A0092B-C50C-407E-A947-70E740481C1C}">
                <a14:useLocalDpi xmlns:a14="http://schemas.microsoft.com/office/drawing/2010/main"/>
              </a:ext>
            </a:extLst>
          </a:blip>
          <a:srcRect/>
          <a:stretch/>
        </p:blipFill>
        <p:spPr bwMode="auto">
          <a:xfrm>
            <a:off x="10688967" y="3712951"/>
            <a:ext cx="451204" cy="406521"/>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38" descr="T-Mobile Logo">
            <a:extLst>
              <a:ext uri="{FF2B5EF4-FFF2-40B4-BE49-F238E27FC236}">
                <a16:creationId xmlns:a16="http://schemas.microsoft.com/office/drawing/2014/main" id="{0E540619-17D0-E84F-B3BA-6D3766D9B250}"/>
              </a:ext>
            </a:extLst>
          </p:cNvPr>
          <p:cNvPicPr>
            <a:picLocks noChangeAspect="1" noChangeArrowheads="1"/>
          </p:cNvPicPr>
          <p:nvPr/>
        </p:nvPicPr>
        <p:blipFill>
          <a:blip r:embed="rId76" cstate="print">
            <a:extLst>
              <a:ext uri="{28A0092B-C50C-407E-A947-70E740481C1C}">
                <a14:useLocalDpi xmlns:a14="http://schemas.microsoft.com/office/drawing/2010/main"/>
              </a:ext>
            </a:extLst>
          </a:blip>
          <a:srcRect/>
          <a:stretch>
            <a:fillRect/>
          </a:stretch>
        </p:blipFill>
        <p:spPr bwMode="auto">
          <a:xfrm>
            <a:off x="10724241" y="4444116"/>
            <a:ext cx="380657" cy="38021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2" descr="Dow Chemical Logo">
            <a:extLst>
              <a:ext uri="{FF2B5EF4-FFF2-40B4-BE49-F238E27FC236}">
                <a16:creationId xmlns:a16="http://schemas.microsoft.com/office/drawing/2014/main" id="{A236F155-6DFB-E449-888A-08883792284A}"/>
              </a:ext>
            </a:extLst>
          </p:cNvPr>
          <p:cNvPicPr>
            <a:picLocks noChangeAspect="1" noChangeArrowheads="1"/>
          </p:cNvPicPr>
          <p:nvPr/>
        </p:nvPicPr>
        <p:blipFill rotWithShape="1">
          <a:blip r:embed="rId77" cstate="print">
            <a:extLst>
              <a:ext uri="{28A0092B-C50C-407E-A947-70E740481C1C}">
                <a14:useLocalDpi xmlns:a14="http://schemas.microsoft.com/office/drawing/2010/main"/>
              </a:ext>
            </a:extLst>
          </a:blip>
          <a:srcRect/>
          <a:stretch/>
        </p:blipFill>
        <p:spPr bwMode="auto">
          <a:xfrm>
            <a:off x="10328767" y="5148977"/>
            <a:ext cx="1171605" cy="43907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30" descr="Kroger logo">
            <a:extLst>
              <a:ext uri="{FF2B5EF4-FFF2-40B4-BE49-F238E27FC236}">
                <a16:creationId xmlns:a16="http://schemas.microsoft.com/office/drawing/2014/main" id="{BF7002F0-405B-FB45-8F78-85AE49664842}"/>
              </a:ext>
            </a:extLst>
          </p:cNvPr>
          <p:cNvPicPr>
            <a:picLocks noChangeAspect="1" noChangeArrowheads="1"/>
          </p:cNvPicPr>
          <p:nvPr/>
        </p:nvPicPr>
        <p:blipFill>
          <a:blip r:embed="rId78" cstate="print">
            <a:extLst>
              <a:ext uri="{28A0092B-C50C-407E-A947-70E740481C1C}">
                <a14:useLocalDpi xmlns:a14="http://schemas.microsoft.com/office/drawing/2010/main"/>
              </a:ext>
            </a:extLst>
          </a:blip>
          <a:srcRect/>
          <a:stretch>
            <a:fillRect/>
          </a:stretch>
        </p:blipFill>
        <p:spPr bwMode="auto">
          <a:xfrm>
            <a:off x="10670406" y="5912693"/>
            <a:ext cx="488326" cy="406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617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14F72A-1071-E3C6-7F1F-B16894D55EBE}"/>
              </a:ext>
            </a:extLst>
          </p:cNvPr>
          <p:cNvSpPr>
            <a:spLocks noGrp="1"/>
          </p:cNvSpPr>
          <p:nvPr>
            <p:ph type="body" sz="quarter" idx="10"/>
          </p:nvPr>
        </p:nvSpPr>
        <p:spPr>
          <a:xfrm>
            <a:off x="248797" y="759739"/>
            <a:ext cx="3635375" cy="6176962"/>
          </a:xfrm>
        </p:spPr>
        <p:txBody>
          <a:bodyPr/>
          <a:lstStyle/>
          <a:p>
            <a:endParaRPr lang="en-US"/>
          </a:p>
        </p:txBody>
      </p:sp>
      <p:sp>
        <p:nvSpPr>
          <p:cNvPr id="3" name="Text Placeholder 2">
            <a:extLst>
              <a:ext uri="{FF2B5EF4-FFF2-40B4-BE49-F238E27FC236}">
                <a16:creationId xmlns:a16="http://schemas.microsoft.com/office/drawing/2014/main" id="{7B0CB959-B126-E4FF-993A-43CFBE08A9FC}"/>
              </a:ext>
            </a:extLst>
          </p:cNvPr>
          <p:cNvSpPr>
            <a:spLocks noGrp="1"/>
          </p:cNvSpPr>
          <p:nvPr>
            <p:ph type="title" idx="4294967295"/>
          </p:nvPr>
        </p:nvSpPr>
        <p:spPr>
          <a:xfrm>
            <a:off x="4149725" y="4748213"/>
            <a:ext cx="5010150" cy="1398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Experiences overview</a:t>
            </a:r>
          </a:p>
        </p:txBody>
      </p:sp>
    </p:spTree>
    <p:extLst>
      <p:ext uri="{BB962C8B-B14F-4D97-AF65-F5344CB8AC3E}">
        <p14:creationId xmlns:p14="http://schemas.microsoft.com/office/powerpoint/2010/main" val="117249930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96475B-F767-6F4B-90DF-DF2FBB7DB6E5}"/>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Seven key experiences for end-to-end analytics</a:t>
            </a:r>
          </a:p>
        </p:txBody>
      </p:sp>
      <p:sp>
        <p:nvSpPr>
          <p:cNvPr id="2" name="Subtitle 1">
            <a:extLst>
              <a:ext uri="{FF2B5EF4-FFF2-40B4-BE49-F238E27FC236}">
                <a16:creationId xmlns:a16="http://schemas.microsoft.com/office/drawing/2014/main" id="{8E0C7281-A576-3740-9980-B995DEE86157}"/>
              </a:ext>
            </a:extLst>
          </p:cNvPr>
          <p:cNvSpPr>
            <a:spLocks noGrp="1"/>
          </p:cNvSpPr>
          <p:nvPr>
            <p:ph type="subTitle" idx="1"/>
          </p:nvPr>
        </p:nvSpPr>
        <p:spPr>
          <a:xfrm>
            <a:off x="635034" y="1308174"/>
            <a:ext cx="10779034" cy="365126"/>
          </a:xfrm>
        </p:spPr>
        <p:txBody>
          <a:bodyPr/>
          <a:lstStyle/>
          <a:p>
            <a:pPr>
              <a:lnSpc>
                <a:spcPct val="100000"/>
              </a:lnSpc>
            </a:pPr>
            <a:r>
              <a:rPr lang="en-US" sz="2000" dirty="0"/>
              <a:t>Experiences are designed to target specific personas and tasks, yet work together seamlessly in a unified platform via </a:t>
            </a:r>
            <a:r>
              <a:rPr lang="en-US" sz="2000" dirty="0" err="1"/>
              <a:t>OneLake</a:t>
            </a:r>
            <a:r>
              <a:rPr lang="en-US" sz="2000" dirty="0"/>
              <a:t> to enable creators to collaboratively do their best work</a:t>
            </a:r>
          </a:p>
        </p:txBody>
      </p:sp>
      <p:sp>
        <p:nvSpPr>
          <p:cNvPr id="7" name="Rounded Rectangle 6">
            <a:extLst>
              <a:ext uri="{FF2B5EF4-FFF2-40B4-BE49-F238E27FC236}">
                <a16:creationId xmlns:a16="http://schemas.microsoft.com/office/drawing/2014/main" id="{2F35D928-3BA4-8D20-597E-0776A5576F07}"/>
              </a:ext>
              <a:ext uri="{C183D7F6-B498-43B3-948B-1728B52AA6E4}">
                <adec:decorative xmlns:adec="http://schemas.microsoft.com/office/drawing/2017/decorative" val="1"/>
              </a:ext>
            </a:extLst>
          </p:cNvPr>
          <p:cNvSpPr/>
          <p:nvPr/>
        </p:nvSpPr>
        <p:spPr bwMode="auto">
          <a:xfrm>
            <a:off x="485465" y="2044514"/>
            <a:ext cx="11221071" cy="4450554"/>
          </a:xfrm>
          <a:prstGeom prst="roundRect">
            <a:avLst>
              <a:gd name="adj" fmla="val 3641"/>
            </a:avLst>
          </a:prstGeom>
          <a:solidFill>
            <a:schemeClr val="bg1"/>
          </a:solidFill>
          <a:ln w="9525" cap="flat" cmpd="sng" algn="ctr">
            <a:noFill/>
            <a:prstDash val="solid"/>
            <a:headEnd type="none" w="med" len="med"/>
            <a:tailEnd type="none" w="med" len="med"/>
          </a:ln>
          <a:effectLst>
            <a:outerShdw blurRad="254000"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 name="Graphic 8" descr="Data Integration logo">
            <a:extLst>
              <a:ext uri="{FF2B5EF4-FFF2-40B4-BE49-F238E27FC236}">
                <a16:creationId xmlns:a16="http://schemas.microsoft.com/office/drawing/2014/main" id="{5867D505-9202-884B-9F56-B5F5AEEEF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118" y="2346712"/>
            <a:ext cx="325364" cy="325364"/>
          </a:xfrm>
          <a:prstGeom prst="rect">
            <a:avLst/>
          </a:prstGeom>
        </p:spPr>
      </p:pic>
      <p:sp>
        <p:nvSpPr>
          <p:cNvPr id="8" name="TextBox 7">
            <a:extLst>
              <a:ext uri="{FF2B5EF4-FFF2-40B4-BE49-F238E27FC236}">
                <a16:creationId xmlns:a16="http://schemas.microsoft.com/office/drawing/2014/main" id="{917D418A-517A-04C0-3E19-3043A30B58BF}"/>
              </a:ext>
            </a:extLst>
          </p:cNvPr>
          <p:cNvSpPr txBox="1"/>
          <p:nvPr/>
        </p:nvSpPr>
        <p:spPr>
          <a:xfrm>
            <a:off x="1351153" y="2292114"/>
            <a:ext cx="10062914"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Combines the ease of use of Power Query with the scale and Power of Azure Data Factory to leverage 200+ native connectors to data sources on premises and in cloud</a:t>
            </a:r>
          </a:p>
        </p:txBody>
      </p:sp>
      <p:pic>
        <p:nvPicPr>
          <p:cNvPr id="11" name="Graphic 10" descr="Data Engineering logo">
            <a:extLst>
              <a:ext uri="{FF2B5EF4-FFF2-40B4-BE49-F238E27FC236}">
                <a16:creationId xmlns:a16="http://schemas.microsoft.com/office/drawing/2014/main" id="{B4DB5A63-F51C-A440-B68F-84B7EE4E70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5171" y="2927258"/>
            <a:ext cx="325363" cy="325363"/>
          </a:xfrm>
          <a:prstGeom prst="rect">
            <a:avLst/>
          </a:prstGeom>
        </p:spPr>
      </p:pic>
      <p:sp>
        <p:nvSpPr>
          <p:cNvPr id="17" name="TextBox 16">
            <a:extLst>
              <a:ext uri="{FF2B5EF4-FFF2-40B4-BE49-F238E27FC236}">
                <a16:creationId xmlns:a16="http://schemas.microsoft.com/office/drawing/2014/main" id="{4E043277-2452-9D6A-AFAC-9F6ABFB473E0}"/>
              </a:ext>
            </a:extLst>
          </p:cNvPr>
          <p:cNvSpPr txBox="1"/>
          <p:nvPr/>
        </p:nvSpPr>
        <p:spPr>
          <a:xfrm>
            <a:off x="1364133" y="2938024"/>
            <a:ext cx="10032498" cy="27699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World-class Spark platform with great authoring experiences to empower data engineers to transform data at scale</a:t>
            </a:r>
          </a:p>
        </p:txBody>
      </p:sp>
      <p:pic>
        <p:nvPicPr>
          <p:cNvPr id="12" name="Graphic 11" descr="Data Warehouse logo">
            <a:extLst>
              <a:ext uri="{FF2B5EF4-FFF2-40B4-BE49-F238E27FC236}">
                <a16:creationId xmlns:a16="http://schemas.microsoft.com/office/drawing/2014/main" id="{CDF5EDE4-F797-8845-A8E0-8A74ACD475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533" y="3512070"/>
            <a:ext cx="343929" cy="343929"/>
          </a:xfrm>
          <a:prstGeom prst="rect">
            <a:avLst/>
          </a:prstGeom>
        </p:spPr>
      </p:pic>
      <p:sp>
        <p:nvSpPr>
          <p:cNvPr id="19" name="TextBox 18">
            <a:extLst>
              <a:ext uri="{FF2B5EF4-FFF2-40B4-BE49-F238E27FC236}">
                <a16:creationId xmlns:a16="http://schemas.microsoft.com/office/drawing/2014/main" id="{8FE45957-C8E7-E651-C947-FA32AB8E3451}"/>
              </a:ext>
            </a:extLst>
          </p:cNvPr>
          <p:cNvSpPr txBox="1"/>
          <p:nvPr/>
        </p:nvSpPr>
        <p:spPr>
          <a:xfrm>
            <a:off x="1364133" y="3422390"/>
            <a:ext cx="10032498"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Providing industry leading SQL performance and scale, fully separating compute from storage for independently scaling and natively storing data in open Delta Lake</a:t>
            </a:r>
          </a:p>
        </p:txBody>
      </p:sp>
      <p:pic>
        <p:nvPicPr>
          <p:cNvPr id="13" name="Graphic 12" descr="Data Science logo">
            <a:extLst>
              <a:ext uri="{FF2B5EF4-FFF2-40B4-BE49-F238E27FC236}">
                <a16:creationId xmlns:a16="http://schemas.microsoft.com/office/drawing/2014/main" id="{79604249-07D0-AD4C-A798-FD5A5D6802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8265" y="4190058"/>
            <a:ext cx="325364" cy="325364"/>
          </a:xfrm>
          <a:prstGeom prst="rect">
            <a:avLst/>
          </a:prstGeom>
        </p:spPr>
      </p:pic>
      <p:sp>
        <p:nvSpPr>
          <p:cNvPr id="21" name="TextBox 20">
            <a:extLst>
              <a:ext uri="{FF2B5EF4-FFF2-40B4-BE49-F238E27FC236}">
                <a16:creationId xmlns:a16="http://schemas.microsoft.com/office/drawing/2014/main" id="{6C934EAD-F51A-092B-8149-C89B7814F0C0}"/>
              </a:ext>
            </a:extLst>
          </p:cNvPr>
          <p:cNvSpPr txBox="1"/>
          <p:nvPr/>
        </p:nvSpPr>
        <p:spPr>
          <a:xfrm>
            <a:off x="1351153" y="4195582"/>
            <a:ext cx="9990004" cy="27699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Build, deploy, and operationalize machine learning models directly within Fabric to empower data scientists and analysts with predictive insights</a:t>
            </a:r>
          </a:p>
        </p:txBody>
      </p:sp>
      <p:pic>
        <p:nvPicPr>
          <p:cNvPr id="14" name="Graphic 13" descr="Real Time Analytics logo">
            <a:extLst>
              <a:ext uri="{FF2B5EF4-FFF2-40B4-BE49-F238E27FC236}">
                <a16:creationId xmlns:a16="http://schemas.microsoft.com/office/drawing/2014/main" id="{7C660641-25A7-7D42-9419-D5481AC41B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2387" y="4804195"/>
            <a:ext cx="340300" cy="340300"/>
          </a:xfrm>
          <a:prstGeom prst="rect">
            <a:avLst/>
          </a:prstGeom>
        </p:spPr>
      </p:pic>
      <p:sp>
        <p:nvSpPr>
          <p:cNvPr id="10" name="TextBox 9">
            <a:extLst>
              <a:ext uri="{FF2B5EF4-FFF2-40B4-BE49-F238E27FC236}">
                <a16:creationId xmlns:a16="http://schemas.microsoft.com/office/drawing/2014/main" id="{A14B37D2-B41B-A843-B941-8008AC77FC8D}"/>
              </a:ext>
            </a:extLst>
          </p:cNvPr>
          <p:cNvSpPr txBox="1"/>
          <p:nvPr/>
        </p:nvSpPr>
        <p:spPr>
          <a:xfrm>
            <a:off x="1351153" y="4788057"/>
            <a:ext cx="10141849" cy="276999"/>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Best-in-class engine for observational data analytics to create actionable insights from real-time data</a:t>
            </a:r>
          </a:p>
        </p:txBody>
      </p:sp>
      <p:pic>
        <p:nvPicPr>
          <p:cNvPr id="15" name="Graphic 14" descr="Business Intelligence logo">
            <a:extLst>
              <a:ext uri="{FF2B5EF4-FFF2-40B4-BE49-F238E27FC236}">
                <a16:creationId xmlns:a16="http://schemas.microsoft.com/office/drawing/2014/main" id="{FCDCE972-F2FB-5F4C-896E-B5AEC78087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533" y="5407645"/>
            <a:ext cx="325364" cy="325364"/>
          </a:xfrm>
          <a:prstGeom prst="rect">
            <a:avLst/>
          </a:prstGeom>
        </p:spPr>
      </p:pic>
      <p:sp>
        <p:nvSpPr>
          <p:cNvPr id="23" name="TextBox 22">
            <a:extLst>
              <a:ext uri="{FF2B5EF4-FFF2-40B4-BE49-F238E27FC236}">
                <a16:creationId xmlns:a16="http://schemas.microsoft.com/office/drawing/2014/main" id="{F6FA0D26-FF34-1ECD-A20A-E0AC665BDFD1}"/>
              </a:ext>
            </a:extLst>
          </p:cNvPr>
          <p:cNvSpPr txBox="1"/>
          <p:nvPr/>
        </p:nvSpPr>
        <p:spPr>
          <a:xfrm>
            <a:off x="1343299" y="5337758"/>
            <a:ext cx="10058459" cy="46166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The world’s leading business intelligence platform empowers users to quickly and intuitively to make better decisions </a:t>
            </a:r>
            <a:br>
              <a:rPr kumimoji="0" lang="en-US" sz="1200" b="0" i="0" u="none" strike="noStrike" kern="1200" cap="none" spc="0" normalizeH="0" baseline="0" noProof="0" dirty="0">
                <a:ln>
                  <a:noFill/>
                </a:ln>
                <a:solidFill>
                  <a:srgbClr val="000000"/>
                </a:solidFill>
                <a:effectLst/>
                <a:uLnTx/>
                <a:uFillTx/>
                <a:latin typeface="Segoe UI"/>
                <a:ea typeface="+mn-ea"/>
                <a:cs typeface="Segoe UI"/>
              </a:rPr>
            </a:br>
            <a:r>
              <a:rPr kumimoji="0" lang="en-US" sz="1200" b="0" i="0" u="none" strike="noStrike" kern="1200" cap="none" spc="0" normalizeH="0" baseline="0" noProof="0" dirty="0">
                <a:ln>
                  <a:noFill/>
                </a:ln>
                <a:solidFill>
                  <a:srgbClr val="000000"/>
                </a:solidFill>
                <a:effectLst/>
                <a:uLnTx/>
                <a:uFillTx/>
                <a:latin typeface="Segoe UI"/>
                <a:ea typeface="+mn-ea"/>
                <a:cs typeface="Segoe UI"/>
              </a:rPr>
              <a:t>with data</a:t>
            </a:r>
          </a:p>
        </p:txBody>
      </p:sp>
      <p:pic>
        <p:nvPicPr>
          <p:cNvPr id="16" name="Graphic 15">
            <a:extLst>
              <a:ext uri="{FF2B5EF4-FFF2-40B4-BE49-F238E27FC236}">
                <a16:creationId xmlns:a16="http://schemas.microsoft.com/office/drawing/2014/main" id="{E3EC39E4-6767-9D85-7AF5-A755D25F0616}"/>
              </a:ext>
              <a:ext uri="{C183D7F6-B498-43B3-948B-1728B52AA6E4}">
                <adec:decorative xmlns:adec="http://schemas.microsoft.com/office/drawing/2017/decorative" val="1"/>
              </a:ext>
            </a:extLst>
          </p:cNvPr>
          <p:cNvPicPr>
            <a:picLocks noChangeAspect="1"/>
          </p:cNvPicPr>
          <p:nvPr/>
        </p:nvPicPr>
        <p:blipFill>
          <a:blip r:embed="rId15" cstate="print">
            <a:alphaModFix/>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35243" y="5947585"/>
            <a:ext cx="261693" cy="262715"/>
          </a:xfrm>
          <a:prstGeom prst="rect">
            <a:avLst/>
          </a:prstGeom>
        </p:spPr>
      </p:pic>
      <p:sp>
        <p:nvSpPr>
          <p:cNvPr id="18" name="TextBox 17">
            <a:extLst>
              <a:ext uri="{FF2B5EF4-FFF2-40B4-BE49-F238E27FC236}">
                <a16:creationId xmlns:a16="http://schemas.microsoft.com/office/drawing/2014/main" id="{9F13D443-1ABD-80D7-C0E7-0209B5970502}"/>
              </a:ext>
            </a:extLst>
          </p:cNvPr>
          <p:cNvSpPr txBox="1"/>
          <p:nvPr/>
        </p:nvSpPr>
        <p:spPr>
          <a:xfrm>
            <a:off x="1392847" y="5933625"/>
            <a:ext cx="10058459" cy="27699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Automatically drive actions on your data, without writing code </a:t>
            </a:r>
          </a:p>
        </p:txBody>
      </p:sp>
    </p:spTree>
    <p:extLst>
      <p:ext uri="{BB962C8B-B14F-4D97-AF65-F5344CB8AC3E}">
        <p14:creationId xmlns:p14="http://schemas.microsoft.com/office/powerpoint/2010/main" val="1538570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131-D4E3-4951-02B0-6587E8331B38}"/>
              </a:ext>
            </a:extLst>
          </p:cNvPr>
          <p:cNvSpPr>
            <a:spLocks noGrp="1"/>
          </p:cNvSpPr>
          <p:nvPr>
            <p:ph type="title"/>
          </p:nvPr>
        </p:nvSpPr>
        <p:spPr/>
        <p:txBody>
          <a:bodyPr>
            <a:normAutofit/>
          </a:bodyPr>
          <a:lstStyle/>
          <a:p>
            <a:r>
              <a:rPr lang="en-US"/>
              <a:t>Azure Database for PostgreSQL</a:t>
            </a:r>
            <a:r>
              <a:rPr lang="en-US">
                <a:latin typeface="Segoe UI Semibold" panose="020B0702040204020203" pitchFamily="34" charset="0"/>
                <a:cs typeface="Segoe UI Semibold" panose="020B0702040204020203" pitchFamily="34" charset="0"/>
              </a:rPr>
              <a:t>—</a:t>
            </a:r>
            <a:r>
              <a:rPr lang="en-US"/>
              <a:t>Intelligent apps</a:t>
            </a:r>
          </a:p>
        </p:txBody>
      </p:sp>
      <p:sp>
        <p:nvSpPr>
          <p:cNvPr id="10" name="Freeform: Shape 9">
            <a:extLst>
              <a:ext uri="{FF2B5EF4-FFF2-40B4-BE49-F238E27FC236}">
                <a16:creationId xmlns:a16="http://schemas.microsoft.com/office/drawing/2014/main" id="{F265B3B6-7689-A5E4-D7C6-CCE04E67AE6B}"/>
              </a:ext>
            </a:extLst>
          </p:cNvPr>
          <p:cNvSpPr/>
          <p:nvPr/>
        </p:nvSpPr>
        <p:spPr>
          <a:xfrm>
            <a:off x="1138832" y="3441383"/>
            <a:ext cx="4320000" cy="398562"/>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600200" rtl="0" eaLnBrk="1" fontAlgn="auto" latinLnBrk="0" hangingPunct="1">
              <a:lnSpc>
                <a:spcPct val="100000"/>
              </a:lnSpc>
              <a:spcBef>
                <a:spcPct val="0"/>
              </a:spcBef>
              <a:spcAft>
                <a:spcPct val="35000"/>
              </a:spcAft>
              <a:buClrTx/>
              <a:buSzTx/>
              <a:buFontTx/>
              <a:buNone/>
              <a:tabLst/>
              <a:defRPr b="1"/>
            </a:pPr>
            <a:r>
              <a:rPr kumimoji="0" lang="en-US" sz="2800" b="1" i="0" u="none" strike="noStrike" kern="1200" cap="none" spc="0" normalizeH="0" baseline="0" noProof="0">
                <a:ln>
                  <a:noFill/>
                </a:ln>
                <a:solidFill>
                  <a:srgbClr val="C5B4E3"/>
                </a:solidFill>
                <a:effectLst/>
                <a:uLnTx/>
                <a:uFillTx/>
                <a:latin typeface="Segoe UI"/>
                <a:ea typeface="+mn-ea"/>
                <a:cs typeface="+mn-cs"/>
              </a:rPr>
              <a:t>Azure AI extension</a:t>
            </a:r>
          </a:p>
        </p:txBody>
      </p:sp>
      <p:sp>
        <p:nvSpPr>
          <p:cNvPr id="11" name="Freeform: Shape 10">
            <a:extLst>
              <a:ext uri="{FF2B5EF4-FFF2-40B4-BE49-F238E27FC236}">
                <a16:creationId xmlns:a16="http://schemas.microsoft.com/office/drawing/2014/main" id="{E81601C5-5549-5961-86D4-676F8AEB0619}"/>
              </a:ext>
            </a:extLst>
          </p:cNvPr>
          <p:cNvSpPr/>
          <p:nvPr/>
        </p:nvSpPr>
        <p:spPr>
          <a:xfrm>
            <a:off x="1138832" y="4166562"/>
            <a:ext cx="4320000" cy="1455818"/>
          </a:xfrm>
          <a:custGeom>
            <a:avLst/>
            <a:gdLst>
              <a:gd name="connsiteX0" fmla="*/ 0 w 4320000"/>
              <a:gd name="connsiteY0" fmla="*/ 0 h 1455818"/>
              <a:gd name="connsiteX1" fmla="*/ 4320000 w 4320000"/>
              <a:gd name="connsiteY1" fmla="*/ 0 h 1455818"/>
              <a:gd name="connsiteX2" fmla="*/ 4320000 w 4320000"/>
              <a:gd name="connsiteY2" fmla="*/ 1455818 h 1455818"/>
              <a:gd name="connsiteX3" fmla="*/ 0 w 4320000"/>
              <a:gd name="connsiteY3" fmla="*/ 1455818 h 1455818"/>
              <a:gd name="connsiteX4" fmla="*/ 0 w 4320000"/>
              <a:gd name="connsiteY4" fmla="*/ 0 h 145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55818">
                <a:moveTo>
                  <a:pt x="0" y="0"/>
                </a:moveTo>
                <a:lnTo>
                  <a:pt x="4320000" y="0"/>
                </a:lnTo>
                <a:lnTo>
                  <a:pt x="4320000" y="1455818"/>
                </a:lnTo>
                <a:lnTo>
                  <a:pt x="0" y="14558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SQL Interface to Azure OpenAI </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Create embeddings from SQL Statements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SQL interface to Azure AI Language services </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Complimentary to vector data type</a:t>
            </a:r>
          </a:p>
        </p:txBody>
      </p:sp>
      <p:sp>
        <p:nvSpPr>
          <p:cNvPr id="13" name="Freeform: Shape 12">
            <a:extLst>
              <a:ext uri="{FF2B5EF4-FFF2-40B4-BE49-F238E27FC236}">
                <a16:creationId xmlns:a16="http://schemas.microsoft.com/office/drawing/2014/main" id="{A1D5218E-B6A4-93A7-55F9-E6AA55F4B21F}"/>
              </a:ext>
            </a:extLst>
          </p:cNvPr>
          <p:cNvSpPr/>
          <p:nvPr/>
        </p:nvSpPr>
        <p:spPr>
          <a:xfrm>
            <a:off x="6360701" y="3441383"/>
            <a:ext cx="4320000" cy="398562"/>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600200" rtl="0" eaLnBrk="1" fontAlgn="auto" latinLnBrk="0" hangingPunct="1">
              <a:lnSpc>
                <a:spcPct val="100000"/>
              </a:lnSpc>
              <a:spcBef>
                <a:spcPct val="0"/>
              </a:spcBef>
              <a:spcAft>
                <a:spcPct val="35000"/>
              </a:spcAft>
              <a:buClrTx/>
              <a:buSzTx/>
              <a:buFontTx/>
              <a:buNone/>
              <a:tabLst/>
              <a:defRPr b="1"/>
            </a:pPr>
            <a:r>
              <a:rPr kumimoji="0" lang="en-US" sz="2800" b="1" i="0" u="none" strike="noStrike" kern="1200" cap="none" spc="0" normalizeH="0" baseline="0" noProof="0">
                <a:ln>
                  <a:noFill/>
                </a:ln>
                <a:solidFill>
                  <a:srgbClr val="C5B4E3"/>
                </a:solidFill>
                <a:effectLst/>
                <a:uLnTx/>
                <a:uFillTx/>
                <a:latin typeface="Segoe UI"/>
                <a:ea typeface="+mn-ea"/>
                <a:cs typeface="+mn-cs"/>
              </a:rPr>
              <a:t>Vector data type</a:t>
            </a:r>
          </a:p>
        </p:txBody>
      </p:sp>
      <p:sp>
        <p:nvSpPr>
          <p:cNvPr id="14" name="Freeform: Shape 13">
            <a:extLst>
              <a:ext uri="{FF2B5EF4-FFF2-40B4-BE49-F238E27FC236}">
                <a16:creationId xmlns:a16="http://schemas.microsoft.com/office/drawing/2014/main" id="{2D4B19F4-C779-A1E3-8673-E4AA492D5D92}"/>
              </a:ext>
            </a:extLst>
          </p:cNvPr>
          <p:cNvSpPr/>
          <p:nvPr/>
        </p:nvSpPr>
        <p:spPr>
          <a:xfrm>
            <a:off x="6360701" y="4166562"/>
            <a:ext cx="4320000" cy="1455818"/>
          </a:xfrm>
          <a:custGeom>
            <a:avLst/>
            <a:gdLst>
              <a:gd name="connsiteX0" fmla="*/ 0 w 4320000"/>
              <a:gd name="connsiteY0" fmla="*/ 0 h 1455818"/>
              <a:gd name="connsiteX1" fmla="*/ 4320000 w 4320000"/>
              <a:gd name="connsiteY1" fmla="*/ 0 h 1455818"/>
              <a:gd name="connsiteX2" fmla="*/ 4320000 w 4320000"/>
              <a:gd name="connsiteY2" fmla="*/ 1455818 h 1455818"/>
              <a:gd name="connsiteX3" fmla="*/ 0 w 4320000"/>
              <a:gd name="connsiteY3" fmla="*/ 1455818 h 1455818"/>
              <a:gd name="connsiteX4" fmla="*/ 0 w 4320000"/>
              <a:gd name="connsiteY4" fmla="*/ 0 h 145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55818">
                <a:moveTo>
                  <a:pt x="0" y="0"/>
                </a:moveTo>
                <a:lnTo>
                  <a:pt x="4320000" y="0"/>
                </a:lnTo>
                <a:lnTo>
                  <a:pt x="4320000" y="1455818"/>
                </a:lnTo>
                <a:lnTo>
                  <a:pt x="0" y="14558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Pg Vector extension update</a:t>
            </a: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0.5.1 GA</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Vector data type</a:t>
            </a: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natively store embeddings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Vector indexing for performant searches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Efficient similarity searches within the DB</a:t>
            </a:r>
          </a:p>
        </p:txBody>
      </p:sp>
      <p:sp>
        <p:nvSpPr>
          <p:cNvPr id="7" name="Graphic 5">
            <a:extLst>
              <a:ext uri="{FF2B5EF4-FFF2-40B4-BE49-F238E27FC236}">
                <a16:creationId xmlns:a16="http://schemas.microsoft.com/office/drawing/2014/main" id="{1A10B8FA-3078-FC33-1DA0-3C3BFC77E597}"/>
              </a:ext>
              <a:ext uri="{C183D7F6-B498-43B3-948B-1728B52AA6E4}">
                <adec:decorative xmlns:adec="http://schemas.microsoft.com/office/drawing/2017/decorative" val="1"/>
              </a:ext>
            </a:extLst>
          </p:cNvPr>
          <p:cNvSpPr/>
          <p:nvPr/>
        </p:nvSpPr>
        <p:spPr>
          <a:xfrm>
            <a:off x="2796846" y="2017713"/>
            <a:ext cx="1003972" cy="1003472"/>
          </a:xfrm>
          <a:custGeom>
            <a:avLst/>
            <a:gdLst>
              <a:gd name="connsiteX0" fmla="*/ 272625 w 670173"/>
              <a:gd name="connsiteY0" fmla="*/ 0 h 669839"/>
              <a:gd name="connsiteX1" fmla="*/ 309801 w 670173"/>
              <a:gd name="connsiteY1" fmla="*/ 47224 h 669839"/>
              <a:gd name="connsiteX2" fmla="*/ 309801 w 670173"/>
              <a:gd name="connsiteY2" fmla="*/ 192244 h 669839"/>
              <a:gd name="connsiteX3" fmla="*/ 279658 w 670173"/>
              <a:gd name="connsiteY3" fmla="*/ 192244 h 669839"/>
              <a:gd name="connsiteX4" fmla="*/ 192579 w 670173"/>
              <a:gd name="connsiteY4" fmla="*/ 155403 h 669839"/>
              <a:gd name="connsiteX5" fmla="*/ 155738 w 670173"/>
              <a:gd name="connsiteY5" fmla="*/ 242482 h 669839"/>
              <a:gd name="connsiteX6" fmla="*/ 242817 w 670173"/>
              <a:gd name="connsiteY6" fmla="*/ 279323 h 669839"/>
              <a:gd name="connsiteX7" fmla="*/ 279658 w 670173"/>
              <a:gd name="connsiteY7" fmla="*/ 242482 h 669839"/>
              <a:gd name="connsiteX8" fmla="*/ 309801 w 670173"/>
              <a:gd name="connsiteY8" fmla="*/ 242482 h 669839"/>
              <a:gd name="connsiteX9" fmla="*/ 309801 w 670173"/>
              <a:gd name="connsiteY9" fmla="*/ 607544 h 669839"/>
              <a:gd name="connsiteX10" fmla="*/ 283677 w 670173"/>
              <a:gd name="connsiteY10" fmla="*/ 656442 h 669839"/>
              <a:gd name="connsiteX11" fmla="*/ 231429 w 670173"/>
              <a:gd name="connsiteY11" fmla="*/ 669504 h 669839"/>
              <a:gd name="connsiteX12" fmla="*/ 118896 w 670173"/>
              <a:gd name="connsiteY12" fmla="*/ 613573 h 669839"/>
              <a:gd name="connsiteX13" fmla="*/ 84735 w 670173"/>
              <a:gd name="connsiteY13" fmla="*/ 541900 h 669839"/>
              <a:gd name="connsiteX14" fmla="*/ 42200 w 670173"/>
              <a:gd name="connsiteY14" fmla="*/ 518790 h 669839"/>
              <a:gd name="connsiteX15" fmla="*/ 0 w 670173"/>
              <a:gd name="connsiteY15" fmla="*/ 417310 h 669839"/>
              <a:gd name="connsiteX16" fmla="*/ 6363 w 670173"/>
              <a:gd name="connsiteY16" fmla="*/ 351331 h 669839"/>
              <a:gd name="connsiteX17" fmla="*/ 147365 w 670173"/>
              <a:gd name="connsiteY17" fmla="*/ 351331 h 669839"/>
              <a:gd name="connsiteX18" fmla="*/ 192244 w 670173"/>
              <a:gd name="connsiteY18" fmla="*/ 389846 h 669839"/>
              <a:gd name="connsiteX19" fmla="*/ 156072 w 670173"/>
              <a:gd name="connsiteY19" fmla="*/ 477260 h 669839"/>
              <a:gd name="connsiteX20" fmla="*/ 243486 w 670173"/>
              <a:gd name="connsiteY20" fmla="*/ 513432 h 669839"/>
              <a:gd name="connsiteX21" fmla="*/ 279658 w 670173"/>
              <a:gd name="connsiteY21" fmla="*/ 426018 h 669839"/>
              <a:gd name="connsiteX22" fmla="*/ 242482 w 670173"/>
              <a:gd name="connsiteY22" fmla="*/ 389511 h 669839"/>
              <a:gd name="connsiteX23" fmla="*/ 147365 w 670173"/>
              <a:gd name="connsiteY23" fmla="*/ 301093 h 669839"/>
              <a:gd name="connsiteX24" fmla="*/ 34832 w 670173"/>
              <a:gd name="connsiteY24" fmla="*/ 301093 h 669839"/>
              <a:gd name="connsiteX25" fmla="*/ 51243 w 670173"/>
              <a:gd name="connsiteY25" fmla="*/ 291045 h 669839"/>
              <a:gd name="connsiteX26" fmla="*/ 45214 w 670173"/>
              <a:gd name="connsiteY26" fmla="*/ 253199 h 669839"/>
              <a:gd name="connsiteX27" fmla="*/ 55262 w 670173"/>
              <a:gd name="connsiteY27" fmla="*/ 180187 h 669839"/>
              <a:gd name="connsiteX28" fmla="*/ 90093 w 670173"/>
              <a:gd name="connsiteY28" fmla="*/ 120906 h 669839"/>
              <a:gd name="connsiteX29" fmla="*/ 126934 w 670173"/>
              <a:gd name="connsiteY29" fmla="*/ 101816 h 669839"/>
              <a:gd name="connsiteX30" fmla="*/ 172149 w 670173"/>
              <a:gd name="connsiteY30" fmla="*/ 33492 h 669839"/>
              <a:gd name="connsiteX31" fmla="*/ 272625 w 670173"/>
              <a:gd name="connsiteY31" fmla="*/ 0 h 669839"/>
              <a:gd name="connsiteX32" fmla="*/ 272625 w 670173"/>
              <a:gd name="connsiteY32" fmla="*/ 0 h 669839"/>
              <a:gd name="connsiteX33" fmla="*/ 360038 w 670173"/>
              <a:gd name="connsiteY33" fmla="*/ 502044 h 669839"/>
              <a:gd name="connsiteX34" fmla="*/ 415300 w 670173"/>
              <a:gd name="connsiteY34" fmla="*/ 502044 h 669839"/>
              <a:gd name="connsiteX35" fmla="*/ 510752 w 670173"/>
              <a:gd name="connsiteY35" fmla="*/ 406592 h 669839"/>
              <a:gd name="connsiteX36" fmla="*/ 510752 w 670173"/>
              <a:gd name="connsiteY36" fmla="*/ 406592 h 669839"/>
              <a:gd name="connsiteX37" fmla="*/ 510752 w 670173"/>
              <a:gd name="connsiteY37" fmla="*/ 346307 h 669839"/>
              <a:gd name="connsiteX38" fmla="*/ 547593 w 670173"/>
              <a:gd name="connsiteY38" fmla="*/ 259228 h 669839"/>
              <a:gd name="connsiteX39" fmla="*/ 460514 w 670173"/>
              <a:gd name="connsiteY39" fmla="*/ 222387 h 669839"/>
              <a:gd name="connsiteX40" fmla="*/ 423673 w 670173"/>
              <a:gd name="connsiteY40" fmla="*/ 309466 h 669839"/>
              <a:gd name="connsiteX41" fmla="*/ 460514 w 670173"/>
              <a:gd name="connsiteY41" fmla="*/ 346307 h 669839"/>
              <a:gd name="connsiteX42" fmla="*/ 460514 w 670173"/>
              <a:gd name="connsiteY42" fmla="*/ 406592 h 669839"/>
              <a:gd name="connsiteX43" fmla="*/ 415300 w 670173"/>
              <a:gd name="connsiteY43" fmla="*/ 451806 h 669839"/>
              <a:gd name="connsiteX44" fmla="*/ 360038 w 670173"/>
              <a:gd name="connsiteY44" fmla="*/ 451806 h 669839"/>
              <a:gd name="connsiteX45" fmla="*/ 360038 w 670173"/>
              <a:gd name="connsiteY45" fmla="*/ 47224 h 669839"/>
              <a:gd name="connsiteX46" fmla="*/ 397215 w 670173"/>
              <a:gd name="connsiteY46" fmla="*/ 0 h 669839"/>
              <a:gd name="connsiteX47" fmla="*/ 497690 w 670173"/>
              <a:gd name="connsiteY47" fmla="*/ 33827 h 669839"/>
              <a:gd name="connsiteX48" fmla="*/ 542905 w 670173"/>
              <a:gd name="connsiteY48" fmla="*/ 102150 h 669839"/>
              <a:gd name="connsiteX49" fmla="*/ 579746 w 670173"/>
              <a:gd name="connsiteY49" fmla="*/ 121241 h 669839"/>
              <a:gd name="connsiteX50" fmla="*/ 614577 w 670173"/>
              <a:gd name="connsiteY50" fmla="*/ 180522 h 669839"/>
              <a:gd name="connsiteX51" fmla="*/ 624625 w 670173"/>
              <a:gd name="connsiteY51" fmla="*/ 253534 h 669839"/>
              <a:gd name="connsiteX52" fmla="*/ 618596 w 670173"/>
              <a:gd name="connsiteY52" fmla="*/ 291380 h 669839"/>
              <a:gd name="connsiteX53" fmla="*/ 620941 w 670173"/>
              <a:gd name="connsiteY53" fmla="*/ 292385 h 669839"/>
              <a:gd name="connsiteX54" fmla="*/ 650749 w 670173"/>
              <a:gd name="connsiteY54" fmla="*/ 319513 h 669839"/>
              <a:gd name="connsiteX55" fmla="*/ 670174 w 670173"/>
              <a:gd name="connsiteY55" fmla="*/ 417645 h 669839"/>
              <a:gd name="connsiteX56" fmla="*/ 627974 w 670173"/>
              <a:gd name="connsiteY56" fmla="*/ 519125 h 669839"/>
              <a:gd name="connsiteX57" fmla="*/ 585439 w 670173"/>
              <a:gd name="connsiteY57" fmla="*/ 542235 h 669839"/>
              <a:gd name="connsiteX58" fmla="*/ 551277 w 670173"/>
              <a:gd name="connsiteY58" fmla="*/ 613907 h 669839"/>
              <a:gd name="connsiteX59" fmla="*/ 438745 w 670173"/>
              <a:gd name="connsiteY59" fmla="*/ 669839 h 669839"/>
              <a:gd name="connsiteX60" fmla="*/ 386497 w 670173"/>
              <a:gd name="connsiteY60" fmla="*/ 656777 h 669839"/>
              <a:gd name="connsiteX61" fmla="*/ 360373 w 670173"/>
              <a:gd name="connsiteY61" fmla="*/ 607879 h 669839"/>
              <a:gd name="connsiteX62" fmla="*/ 360373 w 670173"/>
              <a:gd name="connsiteY62" fmla="*/ 502379 h 669839"/>
              <a:gd name="connsiteX63" fmla="*/ 200952 w 670173"/>
              <a:gd name="connsiteY63" fmla="*/ 217363 h 669839"/>
              <a:gd name="connsiteX64" fmla="*/ 217698 w 670173"/>
              <a:gd name="connsiteY64" fmla="*/ 200617 h 669839"/>
              <a:gd name="connsiteX65" fmla="*/ 234444 w 670173"/>
              <a:gd name="connsiteY65" fmla="*/ 217363 h 669839"/>
              <a:gd name="connsiteX66" fmla="*/ 217698 w 670173"/>
              <a:gd name="connsiteY66" fmla="*/ 234109 h 669839"/>
              <a:gd name="connsiteX67" fmla="*/ 200952 w 670173"/>
              <a:gd name="connsiteY67" fmla="*/ 217363 h 669839"/>
              <a:gd name="connsiteX68" fmla="*/ 217698 w 670173"/>
              <a:gd name="connsiteY68" fmla="*/ 435060 h 669839"/>
              <a:gd name="connsiteX69" fmla="*/ 200952 w 670173"/>
              <a:gd name="connsiteY69" fmla="*/ 451806 h 669839"/>
              <a:gd name="connsiteX70" fmla="*/ 217698 w 670173"/>
              <a:gd name="connsiteY70" fmla="*/ 468552 h 669839"/>
              <a:gd name="connsiteX71" fmla="*/ 234444 w 670173"/>
              <a:gd name="connsiteY71" fmla="*/ 451806 h 669839"/>
              <a:gd name="connsiteX72" fmla="*/ 217698 w 670173"/>
              <a:gd name="connsiteY72" fmla="*/ 435060 h 669839"/>
              <a:gd name="connsiteX73" fmla="*/ 468887 w 670173"/>
              <a:gd name="connsiteY73" fmla="*/ 284347 h 669839"/>
              <a:gd name="connsiteX74" fmla="*/ 485633 w 670173"/>
              <a:gd name="connsiteY74" fmla="*/ 301093 h 669839"/>
              <a:gd name="connsiteX75" fmla="*/ 502379 w 670173"/>
              <a:gd name="connsiteY75" fmla="*/ 284347 h 669839"/>
              <a:gd name="connsiteX76" fmla="*/ 485633 w 670173"/>
              <a:gd name="connsiteY76" fmla="*/ 267601 h 669839"/>
              <a:gd name="connsiteX77" fmla="*/ 468887 w 670173"/>
              <a:gd name="connsiteY77" fmla="*/ 284347 h 66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70173" h="669839">
                <a:moveTo>
                  <a:pt x="272625" y="0"/>
                </a:moveTo>
                <a:cubicBezTo>
                  <a:pt x="296404" y="0"/>
                  <a:pt x="309801" y="23444"/>
                  <a:pt x="309801" y="47224"/>
                </a:cubicBezTo>
                <a:lnTo>
                  <a:pt x="309801" y="192244"/>
                </a:lnTo>
                <a:lnTo>
                  <a:pt x="279658" y="192244"/>
                </a:lnTo>
                <a:cubicBezTo>
                  <a:pt x="265926" y="158082"/>
                  <a:pt x="226741" y="141336"/>
                  <a:pt x="192579" y="155403"/>
                </a:cubicBezTo>
                <a:cubicBezTo>
                  <a:pt x="158417" y="169134"/>
                  <a:pt x="141671" y="208320"/>
                  <a:pt x="155738" y="242482"/>
                </a:cubicBezTo>
                <a:cubicBezTo>
                  <a:pt x="169804" y="276644"/>
                  <a:pt x="208655" y="293390"/>
                  <a:pt x="242817" y="279323"/>
                </a:cubicBezTo>
                <a:cubicBezTo>
                  <a:pt x="259563" y="272625"/>
                  <a:pt x="272959" y="259228"/>
                  <a:pt x="279658" y="242482"/>
                </a:cubicBezTo>
                <a:lnTo>
                  <a:pt x="309801" y="242482"/>
                </a:lnTo>
                <a:lnTo>
                  <a:pt x="309801" y="607544"/>
                </a:lnTo>
                <a:cubicBezTo>
                  <a:pt x="309801" y="627639"/>
                  <a:pt x="301428" y="647399"/>
                  <a:pt x="283677" y="656442"/>
                </a:cubicBezTo>
                <a:cubicBezTo>
                  <a:pt x="267601" y="664815"/>
                  <a:pt x="249515" y="669504"/>
                  <a:pt x="231429" y="669504"/>
                </a:cubicBezTo>
                <a:cubicBezTo>
                  <a:pt x="180857" y="669504"/>
                  <a:pt x="143346" y="644050"/>
                  <a:pt x="118896" y="613573"/>
                </a:cubicBezTo>
                <a:cubicBezTo>
                  <a:pt x="102150" y="592808"/>
                  <a:pt x="90428" y="568023"/>
                  <a:pt x="84735" y="541900"/>
                </a:cubicBezTo>
                <a:cubicBezTo>
                  <a:pt x="68993" y="537211"/>
                  <a:pt x="54592" y="529508"/>
                  <a:pt x="42200" y="518790"/>
                </a:cubicBezTo>
                <a:cubicBezTo>
                  <a:pt x="18421" y="498360"/>
                  <a:pt x="0" y="465538"/>
                  <a:pt x="0" y="417310"/>
                </a:cubicBezTo>
                <a:cubicBezTo>
                  <a:pt x="0" y="391856"/>
                  <a:pt x="1675" y="370086"/>
                  <a:pt x="6363" y="351331"/>
                </a:cubicBezTo>
                <a:lnTo>
                  <a:pt x="147365" y="351331"/>
                </a:lnTo>
                <a:cubicBezTo>
                  <a:pt x="170139" y="351331"/>
                  <a:pt x="188895" y="368077"/>
                  <a:pt x="192244" y="389846"/>
                </a:cubicBezTo>
                <a:cubicBezTo>
                  <a:pt x="158082" y="403913"/>
                  <a:pt x="141671" y="443098"/>
                  <a:pt x="156072" y="477260"/>
                </a:cubicBezTo>
                <a:cubicBezTo>
                  <a:pt x="170139" y="511422"/>
                  <a:pt x="209325" y="527833"/>
                  <a:pt x="243486" y="513432"/>
                </a:cubicBezTo>
                <a:cubicBezTo>
                  <a:pt x="277648" y="499030"/>
                  <a:pt x="294059" y="460179"/>
                  <a:pt x="279658" y="426018"/>
                </a:cubicBezTo>
                <a:cubicBezTo>
                  <a:pt x="272625" y="409272"/>
                  <a:pt x="259563" y="396210"/>
                  <a:pt x="242482" y="389511"/>
                </a:cubicBezTo>
                <a:cubicBezTo>
                  <a:pt x="238798" y="339608"/>
                  <a:pt x="197268" y="301093"/>
                  <a:pt x="147365" y="301093"/>
                </a:cubicBezTo>
                <a:lnTo>
                  <a:pt x="34832" y="301093"/>
                </a:lnTo>
                <a:cubicBezTo>
                  <a:pt x="39855" y="297074"/>
                  <a:pt x="45549" y="293390"/>
                  <a:pt x="51243" y="291045"/>
                </a:cubicBezTo>
                <a:cubicBezTo>
                  <a:pt x="47893" y="278653"/>
                  <a:pt x="45884" y="265926"/>
                  <a:pt x="45214" y="253199"/>
                </a:cubicBezTo>
                <a:cubicBezTo>
                  <a:pt x="44209" y="228750"/>
                  <a:pt x="47893" y="202961"/>
                  <a:pt x="55262" y="180187"/>
                </a:cubicBezTo>
                <a:cubicBezTo>
                  <a:pt x="62630" y="157747"/>
                  <a:pt x="74017" y="135977"/>
                  <a:pt x="90093" y="120906"/>
                </a:cubicBezTo>
                <a:cubicBezTo>
                  <a:pt x="100141" y="111193"/>
                  <a:pt x="112868" y="104495"/>
                  <a:pt x="126934" y="101816"/>
                </a:cubicBezTo>
                <a:cubicBezTo>
                  <a:pt x="133633" y="73682"/>
                  <a:pt x="150714" y="50573"/>
                  <a:pt x="172149" y="33492"/>
                </a:cubicBezTo>
                <a:cubicBezTo>
                  <a:pt x="199947" y="12057"/>
                  <a:pt x="236453" y="0"/>
                  <a:pt x="272625" y="0"/>
                </a:cubicBezTo>
                <a:lnTo>
                  <a:pt x="272625" y="0"/>
                </a:lnTo>
                <a:close/>
                <a:moveTo>
                  <a:pt x="360038" y="502044"/>
                </a:moveTo>
                <a:lnTo>
                  <a:pt x="415300" y="502044"/>
                </a:lnTo>
                <a:cubicBezTo>
                  <a:pt x="467883" y="502044"/>
                  <a:pt x="510752" y="459175"/>
                  <a:pt x="510752" y="406592"/>
                </a:cubicBezTo>
                <a:lnTo>
                  <a:pt x="510752" y="406592"/>
                </a:lnTo>
                <a:lnTo>
                  <a:pt x="510752" y="346307"/>
                </a:lnTo>
                <a:cubicBezTo>
                  <a:pt x="544914" y="332575"/>
                  <a:pt x="561660" y="293390"/>
                  <a:pt x="547593" y="259228"/>
                </a:cubicBezTo>
                <a:cubicBezTo>
                  <a:pt x="533527" y="225066"/>
                  <a:pt x="494676" y="208320"/>
                  <a:pt x="460514" y="222387"/>
                </a:cubicBezTo>
                <a:cubicBezTo>
                  <a:pt x="426353" y="236118"/>
                  <a:pt x="409607" y="275304"/>
                  <a:pt x="423673" y="309466"/>
                </a:cubicBezTo>
                <a:cubicBezTo>
                  <a:pt x="430372" y="326212"/>
                  <a:pt x="443768" y="339608"/>
                  <a:pt x="460514" y="346307"/>
                </a:cubicBezTo>
                <a:lnTo>
                  <a:pt x="460514" y="406592"/>
                </a:lnTo>
                <a:cubicBezTo>
                  <a:pt x="460514" y="431711"/>
                  <a:pt x="440419" y="451806"/>
                  <a:pt x="415300" y="451806"/>
                </a:cubicBezTo>
                <a:lnTo>
                  <a:pt x="360038" y="451806"/>
                </a:lnTo>
                <a:lnTo>
                  <a:pt x="360038" y="47224"/>
                </a:lnTo>
                <a:cubicBezTo>
                  <a:pt x="360038" y="23444"/>
                  <a:pt x="373435" y="0"/>
                  <a:pt x="397215" y="0"/>
                </a:cubicBezTo>
                <a:cubicBezTo>
                  <a:pt x="433386" y="0"/>
                  <a:pt x="469892" y="12057"/>
                  <a:pt x="497690" y="33827"/>
                </a:cubicBezTo>
                <a:cubicBezTo>
                  <a:pt x="519460" y="50573"/>
                  <a:pt x="536206" y="74017"/>
                  <a:pt x="542905" y="102150"/>
                </a:cubicBezTo>
                <a:cubicBezTo>
                  <a:pt x="556971" y="104495"/>
                  <a:pt x="569363" y="111528"/>
                  <a:pt x="579746" y="121241"/>
                </a:cubicBezTo>
                <a:cubicBezTo>
                  <a:pt x="595822" y="136312"/>
                  <a:pt x="607209" y="158082"/>
                  <a:pt x="614577" y="180522"/>
                </a:cubicBezTo>
                <a:cubicBezTo>
                  <a:pt x="621946" y="203296"/>
                  <a:pt x="625630" y="229085"/>
                  <a:pt x="624625" y="253534"/>
                </a:cubicBezTo>
                <a:cubicBezTo>
                  <a:pt x="623955" y="266261"/>
                  <a:pt x="622280" y="278988"/>
                  <a:pt x="618596" y="291380"/>
                </a:cubicBezTo>
                <a:lnTo>
                  <a:pt x="620941" y="292385"/>
                </a:lnTo>
                <a:cubicBezTo>
                  <a:pt x="633333" y="298078"/>
                  <a:pt x="643380" y="307456"/>
                  <a:pt x="650749" y="319513"/>
                </a:cubicBezTo>
                <a:cubicBezTo>
                  <a:pt x="664815" y="342623"/>
                  <a:pt x="670174" y="375445"/>
                  <a:pt x="670174" y="417645"/>
                </a:cubicBezTo>
                <a:cubicBezTo>
                  <a:pt x="670174" y="465873"/>
                  <a:pt x="651753" y="499030"/>
                  <a:pt x="627974" y="519125"/>
                </a:cubicBezTo>
                <a:cubicBezTo>
                  <a:pt x="615582" y="529843"/>
                  <a:pt x="601181" y="537546"/>
                  <a:pt x="585439" y="542235"/>
                </a:cubicBezTo>
                <a:cubicBezTo>
                  <a:pt x="579746" y="568358"/>
                  <a:pt x="568023" y="592808"/>
                  <a:pt x="551277" y="613907"/>
                </a:cubicBezTo>
                <a:cubicBezTo>
                  <a:pt x="527163" y="644050"/>
                  <a:pt x="489317" y="669839"/>
                  <a:pt x="438745" y="669839"/>
                </a:cubicBezTo>
                <a:cubicBezTo>
                  <a:pt x="420659" y="669839"/>
                  <a:pt x="402573" y="665150"/>
                  <a:pt x="386497" y="656777"/>
                </a:cubicBezTo>
                <a:cubicBezTo>
                  <a:pt x="368746" y="647734"/>
                  <a:pt x="360373" y="627974"/>
                  <a:pt x="360373" y="607879"/>
                </a:cubicBezTo>
                <a:cubicBezTo>
                  <a:pt x="360373" y="607879"/>
                  <a:pt x="360373" y="502379"/>
                  <a:pt x="360373" y="502379"/>
                </a:cubicBezTo>
                <a:close/>
                <a:moveTo>
                  <a:pt x="200952" y="217363"/>
                </a:moveTo>
                <a:cubicBezTo>
                  <a:pt x="200952" y="207985"/>
                  <a:pt x="208320" y="200617"/>
                  <a:pt x="217698" y="200617"/>
                </a:cubicBezTo>
                <a:cubicBezTo>
                  <a:pt x="227075" y="200617"/>
                  <a:pt x="234444" y="207985"/>
                  <a:pt x="234444" y="217363"/>
                </a:cubicBezTo>
                <a:cubicBezTo>
                  <a:pt x="234444" y="226741"/>
                  <a:pt x="227075" y="234109"/>
                  <a:pt x="217698" y="234109"/>
                </a:cubicBezTo>
                <a:cubicBezTo>
                  <a:pt x="208320" y="234109"/>
                  <a:pt x="200952" y="226741"/>
                  <a:pt x="200952" y="217363"/>
                </a:cubicBezTo>
                <a:close/>
                <a:moveTo>
                  <a:pt x="217698" y="435060"/>
                </a:moveTo>
                <a:cubicBezTo>
                  <a:pt x="208320" y="435060"/>
                  <a:pt x="200952" y="442429"/>
                  <a:pt x="200952" y="451806"/>
                </a:cubicBezTo>
                <a:cubicBezTo>
                  <a:pt x="200952" y="461184"/>
                  <a:pt x="208320" y="468552"/>
                  <a:pt x="217698" y="468552"/>
                </a:cubicBezTo>
                <a:cubicBezTo>
                  <a:pt x="227075" y="468552"/>
                  <a:pt x="234444" y="461184"/>
                  <a:pt x="234444" y="451806"/>
                </a:cubicBezTo>
                <a:cubicBezTo>
                  <a:pt x="234444" y="442429"/>
                  <a:pt x="227075" y="435060"/>
                  <a:pt x="217698" y="435060"/>
                </a:cubicBezTo>
                <a:close/>
                <a:moveTo>
                  <a:pt x="468887" y="284347"/>
                </a:moveTo>
                <a:cubicBezTo>
                  <a:pt x="468887" y="293724"/>
                  <a:pt x="476256" y="301093"/>
                  <a:pt x="485633" y="301093"/>
                </a:cubicBezTo>
                <a:cubicBezTo>
                  <a:pt x="495011" y="301093"/>
                  <a:pt x="502379" y="293724"/>
                  <a:pt x="502379" y="284347"/>
                </a:cubicBezTo>
                <a:cubicBezTo>
                  <a:pt x="502379" y="274969"/>
                  <a:pt x="495011" y="267601"/>
                  <a:pt x="485633" y="267601"/>
                </a:cubicBezTo>
                <a:cubicBezTo>
                  <a:pt x="476256" y="267601"/>
                  <a:pt x="468887" y="274969"/>
                  <a:pt x="468887" y="284347"/>
                </a:cubicBezTo>
                <a:close/>
              </a:path>
            </a:pathLst>
          </a:custGeom>
          <a:gradFill flip="none" rotWithShape="1">
            <a:gsLst>
              <a:gs pos="40000">
                <a:schemeClr val="accent1"/>
              </a:gs>
              <a:gs pos="10000">
                <a:schemeClr val="accent5"/>
              </a:gs>
            </a:gsLst>
            <a:path path="circle">
              <a:fillToRect l="100000" t="100000"/>
            </a:path>
            <a:tileRect r="-100000" b="-100000"/>
          </a:gradFill>
          <a:ln w="9525" cap="flat">
            <a:noFill/>
            <a:prstDash val="solid"/>
            <a:miter/>
          </a:ln>
          <a:effectLst>
            <a:outerShdw blurRad="88900" dist="63500" dir="2700000" algn="tl"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Graphic 15">
            <a:extLst>
              <a:ext uri="{FF2B5EF4-FFF2-40B4-BE49-F238E27FC236}">
                <a16:creationId xmlns:a16="http://schemas.microsoft.com/office/drawing/2014/main" id="{BEB22EA0-A8BC-D87D-9B48-8A5DA6DC2EE3}"/>
              </a:ext>
              <a:ext uri="{C183D7F6-B498-43B3-948B-1728B52AA6E4}">
                <adec:decorative xmlns:adec="http://schemas.microsoft.com/office/drawing/2017/decorative" val="1"/>
              </a:ext>
            </a:extLst>
          </p:cNvPr>
          <p:cNvSpPr/>
          <p:nvPr/>
        </p:nvSpPr>
        <p:spPr>
          <a:xfrm>
            <a:off x="8119312" y="2017713"/>
            <a:ext cx="802778" cy="1003472"/>
          </a:xfrm>
          <a:custGeom>
            <a:avLst/>
            <a:gdLst>
              <a:gd name="connsiteX0" fmla="*/ 401389 w 802778"/>
              <a:gd name="connsiteY0" fmla="*/ 401389 h 1003472"/>
              <a:gd name="connsiteX1" fmla="*/ 802778 w 802778"/>
              <a:gd name="connsiteY1" fmla="*/ 200694 h 1003472"/>
              <a:gd name="connsiteX2" fmla="*/ 401389 w 802778"/>
              <a:gd name="connsiteY2" fmla="*/ 0 h 1003472"/>
              <a:gd name="connsiteX3" fmla="*/ 0 w 802778"/>
              <a:gd name="connsiteY3" fmla="*/ 200694 h 1003472"/>
              <a:gd name="connsiteX4" fmla="*/ 401389 w 802778"/>
              <a:gd name="connsiteY4" fmla="*/ 401389 h 1003472"/>
              <a:gd name="connsiteX5" fmla="*/ 718988 w 802778"/>
              <a:gd name="connsiteY5" fmla="*/ 409918 h 1003472"/>
              <a:gd name="connsiteX6" fmla="*/ 802778 w 802778"/>
              <a:gd name="connsiteY6" fmla="*/ 353724 h 1003472"/>
              <a:gd name="connsiteX7" fmla="*/ 802778 w 802778"/>
              <a:gd name="connsiteY7" fmla="*/ 802778 h 1003472"/>
              <a:gd name="connsiteX8" fmla="*/ 401389 w 802778"/>
              <a:gd name="connsiteY8" fmla="*/ 1003472 h 1003472"/>
              <a:gd name="connsiteX9" fmla="*/ 0 w 802778"/>
              <a:gd name="connsiteY9" fmla="*/ 802778 h 1003472"/>
              <a:gd name="connsiteX10" fmla="*/ 0 w 802778"/>
              <a:gd name="connsiteY10" fmla="*/ 353724 h 1003472"/>
              <a:gd name="connsiteX11" fmla="*/ 83790 w 802778"/>
              <a:gd name="connsiteY11" fmla="*/ 409918 h 1003472"/>
              <a:gd name="connsiteX12" fmla="*/ 401389 w 802778"/>
              <a:gd name="connsiteY12" fmla="*/ 476649 h 1003472"/>
              <a:gd name="connsiteX13" fmla="*/ 718988 w 802778"/>
              <a:gd name="connsiteY13" fmla="*/ 409918 h 100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778" h="1003472">
                <a:moveTo>
                  <a:pt x="401389" y="401389"/>
                </a:moveTo>
                <a:cubicBezTo>
                  <a:pt x="623156" y="401389"/>
                  <a:pt x="802778" y="311578"/>
                  <a:pt x="802778" y="200694"/>
                </a:cubicBezTo>
                <a:cubicBezTo>
                  <a:pt x="802778" y="89811"/>
                  <a:pt x="623156" y="0"/>
                  <a:pt x="401389" y="0"/>
                </a:cubicBezTo>
                <a:cubicBezTo>
                  <a:pt x="179622" y="0"/>
                  <a:pt x="0" y="89811"/>
                  <a:pt x="0" y="200694"/>
                </a:cubicBezTo>
                <a:cubicBezTo>
                  <a:pt x="0" y="311578"/>
                  <a:pt x="179622" y="401389"/>
                  <a:pt x="401389" y="401389"/>
                </a:cubicBezTo>
                <a:close/>
                <a:moveTo>
                  <a:pt x="718988" y="409918"/>
                </a:moveTo>
                <a:cubicBezTo>
                  <a:pt x="749092" y="394866"/>
                  <a:pt x="777691" y="376302"/>
                  <a:pt x="802778" y="353724"/>
                </a:cubicBezTo>
                <a:lnTo>
                  <a:pt x="802778" y="802778"/>
                </a:lnTo>
                <a:cubicBezTo>
                  <a:pt x="802778" y="913661"/>
                  <a:pt x="623156" y="1003472"/>
                  <a:pt x="401389" y="1003472"/>
                </a:cubicBezTo>
                <a:cubicBezTo>
                  <a:pt x="179622" y="1003472"/>
                  <a:pt x="0" y="913661"/>
                  <a:pt x="0" y="802778"/>
                </a:cubicBezTo>
                <a:lnTo>
                  <a:pt x="0" y="353724"/>
                </a:lnTo>
                <a:cubicBezTo>
                  <a:pt x="25589" y="375800"/>
                  <a:pt x="53686" y="394866"/>
                  <a:pt x="83790" y="409918"/>
                </a:cubicBezTo>
                <a:cubicBezTo>
                  <a:pt x="169085" y="452566"/>
                  <a:pt x="281474" y="476649"/>
                  <a:pt x="401389" y="476649"/>
                </a:cubicBezTo>
                <a:cubicBezTo>
                  <a:pt x="521304" y="476649"/>
                  <a:pt x="633693" y="452566"/>
                  <a:pt x="718988" y="409918"/>
                </a:cubicBezTo>
                <a:close/>
              </a:path>
            </a:pathLst>
          </a:custGeom>
          <a:gradFill flip="none" rotWithShape="1">
            <a:gsLst>
              <a:gs pos="40000">
                <a:schemeClr val="accent1"/>
              </a:gs>
              <a:gs pos="10000">
                <a:schemeClr val="accent5"/>
              </a:gs>
            </a:gsLst>
            <a:path path="circle">
              <a:fillToRect l="100000" t="100000"/>
            </a:path>
            <a:tileRect r="-100000" b="-100000"/>
          </a:gradFill>
          <a:ln w="9525" cap="flat">
            <a:noFill/>
            <a:prstDash val="solid"/>
            <a:miter/>
          </a:ln>
          <a:effectLst>
            <a:outerShdw blurRad="88900" dist="63500" dir="2700000" algn="tl"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0410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0"/>
                                  </p:stCondLst>
                                  <p:childTnLst>
                                    <p:animMotion origin="layout" path="M -2.91667E-6 0.02292 L -2.91667E-6 -1.11111E-6 " pathEditMode="relative" rAng="0" ptsTypes="AA">
                                      <p:cBhvr>
                                        <p:cTn id="9" dur="600" fill="hold"/>
                                        <p:tgtEl>
                                          <p:spTgt spid="7"/>
                                        </p:tgtEl>
                                        <p:attrNameLst>
                                          <p:attrName>ppt_x</p:attrName>
                                          <p:attrName>ppt_y</p:attrName>
                                        </p:attrNameLst>
                                      </p:cBhvr>
                                      <p:rCtr x="0" y="-1157"/>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0"/>
                                  </p:stCondLst>
                                  <p:childTnLst>
                                    <p:animMotion origin="layout" path="M -2.91667E-6 -0.02431 L -2.91667E-6 2.96296E-6 " pathEditMode="relative" rAng="0" ptsTypes="AA">
                                      <p:cBhvr>
                                        <p:cTn id="14" dur="600" fill="hold"/>
                                        <p:tgtEl>
                                          <p:spTgt spid="10"/>
                                        </p:tgtEl>
                                        <p:attrNameLst>
                                          <p:attrName>ppt_x</p:attrName>
                                          <p:attrName>ppt_y</p:attrName>
                                        </p:attrNameLst>
                                      </p:cBhvr>
                                      <p:rCtr x="0" y="1204"/>
                                    </p:animMotion>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64" presetClass="path" presetSubtype="0" decel="100000" fill="hold" grpId="1" nodeType="withEffect">
                                  <p:stCondLst>
                                    <p:cond delay="100"/>
                                  </p:stCondLst>
                                  <p:childTnLst>
                                    <p:animMotion origin="layout" path="M -2.91667E-6 -0.02431 L -2.91667E-6 2.59259E-6 " pathEditMode="relative" rAng="0" ptsTypes="AA">
                                      <p:cBhvr>
                                        <p:cTn id="19" dur="600" fill="hold"/>
                                        <p:tgtEl>
                                          <p:spTgt spid="11"/>
                                        </p:tgtEl>
                                        <p:attrNameLst>
                                          <p:attrName>ppt_x</p:attrName>
                                          <p:attrName>ppt_y</p:attrName>
                                        </p:attrNameLst>
                                      </p:cBhvr>
                                      <p:rCtr x="0" y="1204"/>
                                    </p:animMotion>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64" presetClass="path" presetSubtype="0" decel="100000" fill="hold" grpId="1" nodeType="withEffect">
                                  <p:stCondLst>
                                    <p:cond delay="300"/>
                                  </p:stCondLst>
                                  <p:childTnLst>
                                    <p:animMotion origin="layout" path="M 1.875E-6 0.02292 L 1.875E-6 -1.11111E-6 " pathEditMode="relative" rAng="0" ptsTypes="AA">
                                      <p:cBhvr>
                                        <p:cTn id="24" dur="600" fill="hold"/>
                                        <p:tgtEl>
                                          <p:spTgt spid="17"/>
                                        </p:tgtEl>
                                        <p:attrNameLst>
                                          <p:attrName>ppt_x</p:attrName>
                                          <p:attrName>ppt_y</p:attrName>
                                        </p:attrNameLst>
                                      </p:cBhvr>
                                      <p:rCtr x="0" y="-1157"/>
                                    </p:animMotion>
                                  </p:childTnLst>
                                </p:cTn>
                              </p:par>
                              <p:par>
                                <p:cTn id="25" presetID="10" presetClass="entr" presetSubtype="0"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64" presetClass="path" presetSubtype="0" decel="100000" fill="hold" grpId="1" nodeType="withEffect">
                                  <p:stCondLst>
                                    <p:cond delay="300"/>
                                  </p:stCondLst>
                                  <p:childTnLst>
                                    <p:animMotion origin="layout" path="M 1.875E-6 -0.02431 L 1.875E-6 2.96296E-6 " pathEditMode="relative" rAng="0" ptsTypes="AA">
                                      <p:cBhvr>
                                        <p:cTn id="29" dur="600" fill="hold"/>
                                        <p:tgtEl>
                                          <p:spTgt spid="13"/>
                                        </p:tgtEl>
                                        <p:attrNameLst>
                                          <p:attrName>ppt_x</p:attrName>
                                          <p:attrName>ppt_y</p:attrName>
                                        </p:attrNameLst>
                                      </p:cBhvr>
                                      <p:rCtr x="0" y="1204"/>
                                    </p:animMotion>
                                  </p:childTnLst>
                                </p:cTn>
                              </p:par>
                              <p:par>
                                <p:cTn id="30" presetID="10" presetClass="entr" presetSubtype="0" fill="hold" grpId="0" nodeType="withEffect">
                                  <p:stCondLst>
                                    <p:cond delay="4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64" presetClass="path" presetSubtype="0" decel="100000" fill="hold" grpId="1" nodeType="withEffect">
                                  <p:stCondLst>
                                    <p:cond delay="400"/>
                                  </p:stCondLst>
                                  <p:childTnLst>
                                    <p:animMotion origin="layout" path="M 1.875E-6 -0.02431 L 1.875E-6 2.59259E-6 " pathEditMode="relative" rAng="0" ptsTypes="AA">
                                      <p:cBhvr>
                                        <p:cTn id="34" dur="600" fill="hold"/>
                                        <p:tgtEl>
                                          <p:spTgt spid="14"/>
                                        </p:tgtEl>
                                        <p:attrNameLst>
                                          <p:attrName>ppt_x</p:attrName>
                                          <p:attrName>ppt_y</p:attrName>
                                        </p:attrNameLst>
                                      </p:cBhvr>
                                      <p:rCtr x="0"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3" grpId="0"/>
      <p:bldP spid="13" grpId="1"/>
      <p:bldP spid="14" grpId="0"/>
      <p:bldP spid="14" grpId="1"/>
      <p:bldP spid="7" grpId="0" animBg="1"/>
      <p:bldP spid="7" grpId="1" animBg="1"/>
      <p:bldP spid="17" grpId="0" animBg="1"/>
      <p:bldP spid="17"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AFF6802-9EDD-374E-A25B-DD9B6F41A704}"/>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integration experience</a:t>
            </a:r>
          </a:p>
        </p:txBody>
      </p:sp>
      <p:sp>
        <p:nvSpPr>
          <p:cNvPr id="2" name="Subtitle 1">
            <a:extLst>
              <a:ext uri="{FF2B5EF4-FFF2-40B4-BE49-F238E27FC236}">
                <a16:creationId xmlns:a16="http://schemas.microsoft.com/office/drawing/2014/main" id="{180C1AC7-CF95-1D4A-A884-BE892410DFEE}"/>
              </a:ext>
            </a:extLst>
          </p:cNvPr>
          <p:cNvSpPr>
            <a:spLocks noGrp="1"/>
          </p:cNvSpPr>
          <p:nvPr>
            <p:ph type="subTitle" idx="1"/>
          </p:nvPr>
        </p:nvSpPr>
        <p:spPr>
          <a:xfrm>
            <a:off x="635034" y="1308174"/>
            <a:ext cx="11181828" cy="365126"/>
          </a:xfrm>
        </p:spPr>
        <p:txBody>
          <a:bodyPr/>
          <a:lstStyle/>
          <a:p>
            <a:r>
              <a:rPr lang="en-US" dirty="0"/>
              <a:t>Bring together low-code, AI-enabled experiences, multi-cloud connectivity, and persistent data security and governance to help solve complex scenarios for all developers </a:t>
            </a:r>
          </a:p>
        </p:txBody>
      </p:sp>
      <p:grpSp>
        <p:nvGrpSpPr>
          <p:cNvPr id="158" name="Group 157">
            <a:extLst>
              <a:ext uri="{FF2B5EF4-FFF2-40B4-BE49-F238E27FC236}">
                <a16:creationId xmlns:a16="http://schemas.microsoft.com/office/drawing/2014/main" id="{49245DD6-B882-CB91-44DF-DBFD706E1BBF}"/>
              </a:ext>
              <a:ext uri="{C183D7F6-B498-43B3-948B-1728B52AA6E4}">
                <adec:decorative xmlns:adec="http://schemas.microsoft.com/office/drawing/2017/decorative" val="1"/>
              </a:ext>
            </a:extLst>
          </p:cNvPr>
          <p:cNvGrpSpPr/>
          <p:nvPr/>
        </p:nvGrpSpPr>
        <p:grpSpPr>
          <a:xfrm>
            <a:off x="708680" y="2530481"/>
            <a:ext cx="1067817" cy="1108800"/>
            <a:chOff x="-2751" y="1334623"/>
            <a:chExt cx="1067817" cy="1108800"/>
          </a:xfrm>
        </p:grpSpPr>
        <p:sp>
          <p:nvSpPr>
            <p:cNvPr id="17" name="Rounded Rectangle 16">
              <a:extLst>
                <a:ext uri="{FF2B5EF4-FFF2-40B4-BE49-F238E27FC236}">
                  <a16:creationId xmlns:a16="http://schemas.microsoft.com/office/drawing/2014/main" id="{75014465-3C8A-835E-2EB3-2B8A74C5F40E}"/>
                </a:ext>
                <a:ext uri="{C183D7F6-B498-43B3-948B-1728B52AA6E4}">
                  <adec:decorative xmlns:adec="http://schemas.microsoft.com/office/drawing/2017/decorative" val="1"/>
                </a:ext>
              </a:extLst>
            </p:cNvPr>
            <p:cNvSpPr/>
            <p:nvPr/>
          </p:nvSpPr>
          <p:spPr bwMode="auto">
            <a:xfrm>
              <a:off x="-2618" y="1334623"/>
              <a:ext cx="1044000" cy="1108800"/>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8" name="Picture 17" descr="Data Factory Logo">
              <a:extLst>
                <a:ext uri="{FF2B5EF4-FFF2-40B4-BE49-F238E27FC236}">
                  <a16:creationId xmlns:a16="http://schemas.microsoft.com/office/drawing/2014/main" id="{A38BDFC5-A233-848E-86C1-E9D2E54BB294}"/>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08640" y="1511953"/>
              <a:ext cx="229671" cy="230120"/>
            </a:xfrm>
            <a:prstGeom prst="rect">
              <a:avLst/>
            </a:prstGeom>
          </p:spPr>
        </p:pic>
        <p:sp>
          <p:nvSpPr>
            <p:cNvPr id="19" name="Text Placeholder 2">
              <a:extLst>
                <a:ext uri="{FF2B5EF4-FFF2-40B4-BE49-F238E27FC236}">
                  <a16:creationId xmlns:a16="http://schemas.microsoft.com/office/drawing/2014/main" id="{988C1B39-741E-E84A-E5CF-E10FEE42275D}"/>
                </a:ext>
              </a:extLst>
            </p:cNvPr>
            <p:cNvSpPr txBox="1">
              <a:spLocks/>
            </p:cNvSpPr>
            <p:nvPr/>
          </p:nvSpPr>
          <p:spPr>
            <a:xfrm>
              <a:off x="-2751" y="1789701"/>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Integration</a:t>
              </a:r>
            </a:p>
          </p:txBody>
        </p:sp>
        <p:sp>
          <p:nvSpPr>
            <p:cNvPr id="20" name="Text Placeholder 2">
              <a:extLst>
                <a:ext uri="{FF2B5EF4-FFF2-40B4-BE49-F238E27FC236}">
                  <a16:creationId xmlns:a16="http://schemas.microsoft.com/office/drawing/2014/main" id="{B38BC818-D9BD-2B84-ED0E-8CD1792D804E}"/>
                </a:ext>
              </a:extLst>
            </p:cNvPr>
            <p:cNvSpPr txBox="1">
              <a:spLocks/>
            </p:cNvSpPr>
            <p:nvPr/>
          </p:nvSpPr>
          <p:spPr>
            <a:xfrm>
              <a:off x="-2750" y="2171065"/>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grpSp>
      <p:sp>
        <p:nvSpPr>
          <p:cNvPr id="8" name="PageRight_E761">
            <a:extLst>
              <a:ext uri="{FF2B5EF4-FFF2-40B4-BE49-F238E27FC236}">
                <a16:creationId xmlns:a16="http://schemas.microsoft.com/office/drawing/2014/main" id="{93C7BF1E-04B3-D042-90D4-1F70170DAF6D}"/>
              </a:ext>
              <a:ext uri="{C183D7F6-B498-43B3-948B-1728B52AA6E4}">
                <adec:decorative xmlns:adec="http://schemas.microsoft.com/office/drawing/2017/decorative" val="1"/>
              </a:ext>
            </a:extLst>
          </p:cNvPr>
          <p:cNvSpPr>
            <a:spLocks noChangeAspect="1" noEditPoints="1"/>
          </p:cNvSpPr>
          <p:nvPr/>
        </p:nvSpPr>
        <p:spPr bwMode="auto">
          <a:xfrm>
            <a:off x="8627731" y="2536088"/>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5CE9BB7-DA89-A24B-9529-A088ABEEFF1B}"/>
              </a:ext>
            </a:extLst>
          </p:cNvPr>
          <p:cNvSpPr txBox="1"/>
          <p:nvPr/>
        </p:nvSpPr>
        <p:spPr>
          <a:xfrm>
            <a:off x="8939079" y="2502818"/>
            <a:ext cx="3180363" cy="276999"/>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200+ native data source connectors</a:t>
            </a:r>
          </a:p>
        </p:txBody>
      </p:sp>
      <p:sp>
        <p:nvSpPr>
          <p:cNvPr id="9" name="PageRight_E761">
            <a:extLst>
              <a:ext uri="{FF2B5EF4-FFF2-40B4-BE49-F238E27FC236}">
                <a16:creationId xmlns:a16="http://schemas.microsoft.com/office/drawing/2014/main" id="{8DE3C19D-8393-0841-BA6E-BA08015F118F}"/>
              </a:ext>
              <a:ext uri="{C183D7F6-B498-43B3-948B-1728B52AA6E4}">
                <adec:decorative xmlns:adec="http://schemas.microsoft.com/office/drawing/2017/decorative" val="1"/>
              </a:ext>
            </a:extLst>
          </p:cNvPr>
          <p:cNvSpPr>
            <a:spLocks noChangeAspect="1" noEditPoints="1"/>
          </p:cNvSpPr>
          <p:nvPr/>
        </p:nvSpPr>
        <p:spPr bwMode="auto">
          <a:xfrm>
            <a:off x="8618700" y="303392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3" name="TextBox 52">
            <a:extLst>
              <a:ext uri="{FF2B5EF4-FFF2-40B4-BE49-F238E27FC236}">
                <a16:creationId xmlns:a16="http://schemas.microsoft.com/office/drawing/2014/main" id="{429E0115-7830-2372-4461-81883F042580}"/>
              </a:ext>
            </a:extLst>
          </p:cNvPr>
          <p:cNvSpPr txBox="1"/>
          <p:nvPr/>
        </p:nvSpPr>
        <p:spPr>
          <a:xfrm>
            <a:off x="8939079" y="3001286"/>
            <a:ext cx="369057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Cloud-scale data movement with Data Factory</a:t>
            </a:r>
          </a:p>
        </p:txBody>
      </p:sp>
      <p:sp>
        <p:nvSpPr>
          <p:cNvPr id="10" name="PageRight_E761">
            <a:extLst>
              <a:ext uri="{FF2B5EF4-FFF2-40B4-BE49-F238E27FC236}">
                <a16:creationId xmlns:a16="http://schemas.microsoft.com/office/drawing/2014/main" id="{266713DB-DC67-CE48-98ED-804174545790}"/>
              </a:ext>
              <a:ext uri="{C183D7F6-B498-43B3-948B-1728B52AA6E4}">
                <adec:decorative xmlns:adec="http://schemas.microsoft.com/office/drawing/2017/decorative" val="1"/>
              </a:ext>
            </a:extLst>
          </p:cNvPr>
          <p:cNvSpPr>
            <a:spLocks noChangeAspect="1" noEditPoints="1"/>
          </p:cNvSpPr>
          <p:nvPr/>
        </p:nvSpPr>
        <p:spPr bwMode="auto">
          <a:xfrm>
            <a:off x="8617683" y="361034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2BFB2065-D9AA-0F1F-35CF-693928947369}"/>
              </a:ext>
            </a:extLst>
          </p:cNvPr>
          <p:cNvSpPr txBox="1"/>
          <p:nvPr/>
        </p:nvSpPr>
        <p:spPr>
          <a:xfrm>
            <a:off x="8939079" y="3476022"/>
            <a:ext cx="369057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Low-code interface for ingesting data from hundreds of data sources using Dataflows Gen2</a:t>
            </a:r>
          </a:p>
        </p:txBody>
      </p:sp>
      <p:sp>
        <p:nvSpPr>
          <p:cNvPr id="11" name="PageRight_E761">
            <a:extLst>
              <a:ext uri="{FF2B5EF4-FFF2-40B4-BE49-F238E27FC236}">
                <a16:creationId xmlns:a16="http://schemas.microsoft.com/office/drawing/2014/main" id="{86EB6A57-8791-5B4B-892C-A019B42E6E4B}"/>
              </a:ext>
              <a:ext uri="{C183D7F6-B498-43B3-948B-1728B52AA6E4}">
                <adec:decorative xmlns:adec="http://schemas.microsoft.com/office/drawing/2017/decorative" val="1"/>
              </a:ext>
            </a:extLst>
          </p:cNvPr>
          <p:cNvSpPr>
            <a:spLocks noChangeAspect="1" noEditPoints="1"/>
          </p:cNvSpPr>
          <p:nvPr/>
        </p:nvSpPr>
        <p:spPr bwMode="auto">
          <a:xfrm>
            <a:off x="8617683" y="418838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2BA45746-D1A2-0CCE-AF29-AD21E8008773}"/>
              </a:ext>
            </a:extLst>
          </p:cNvPr>
          <p:cNvSpPr txBox="1"/>
          <p:nvPr/>
        </p:nvSpPr>
        <p:spPr>
          <a:xfrm>
            <a:off x="8939079" y="4170962"/>
            <a:ext cx="369057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Petabyte scale transformation</a:t>
            </a:r>
          </a:p>
        </p:txBody>
      </p:sp>
      <p:sp>
        <p:nvSpPr>
          <p:cNvPr id="12" name="PageRight_E761">
            <a:extLst>
              <a:ext uri="{FF2B5EF4-FFF2-40B4-BE49-F238E27FC236}">
                <a16:creationId xmlns:a16="http://schemas.microsoft.com/office/drawing/2014/main" id="{EE0E0B92-9428-1B4B-B086-CAF79FAE8488}"/>
              </a:ext>
              <a:ext uri="{C183D7F6-B498-43B3-948B-1728B52AA6E4}">
                <adec:decorative xmlns:adec="http://schemas.microsoft.com/office/drawing/2017/decorative" val="1"/>
              </a:ext>
            </a:extLst>
          </p:cNvPr>
          <p:cNvSpPr>
            <a:spLocks noChangeAspect="1" noEditPoints="1"/>
          </p:cNvSpPr>
          <p:nvPr/>
        </p:nvSpPr>
        <p:spPr bwMode="auto">
          <a:xfrm>
            <a:off x="8617683" y="476641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EE4F388-4518-7CA1-5430-5CE1B2AEB818}"/>
              </a:ext>
            </a:extLst>
          </p:cNvPr>
          <p:cNvSpPr txBox="1"/>
          <p:nvPr/>
        </p:nvSpPr>
        <p:spPr>
          <a:xfrm>
            <a:off x="8939079" y="4630920"/>
            <a:ext cx="304539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a:ea typeface="+mn-ea"/>
                <a:cs typeface="+mn-cs"/>
              </a:rPr>
              <a:t>Powerful, enterprise-grade Data Factory experience with the best of ADF and Power Query together</a:t>
            </a:r>
          </a:p>
        </p:txBody>
      </p:sp>
      <p:grpSp>
        <p:nvGrpSpPr>
          <p:cNvPr id="114" name="Group 113">
            <a:extLst>
              <a:ext uri="{FF2B5EF4-FFF2-40B4-BE49-F238E27FC236}">
                <a16:creationId xmlns:a16="http://schemas.microsoft.com/office/drawing/2014/main" id="{FBD44894-DE66-0AD8-E7E5-B0504152139C}"/>
              </a:ext>
              <a:ext uri="{C183D7F6-B498-43B3-948B-1728B52AA6E4}">
                <adec:decorative xmlns:adec="http://schemas.microsoft.com/office/drawing/2017/decorative" val="1"/>
              </a:ext>
            </a:extLst>
          </p:cNvPr>
          <p:cNvGrpSpPr/>
          <p:nvPr/>
        </p:nvGrpSpPr>
        <p:grpSpPr>
          <a:xfrm>
            <a:off x="1833495" y="2524267"/>
            <a:ext cx="1068344" cy="1108800"/>
            <a:chOff x="1883712" y="2540125"/>
            <a:chExt cx="1068344" cy="1108800"/>
          </a:xfrm>
        </p:grpSpPr>
        <p:sp>
          <p:nvSpPr>
            <p:cNvPr id="85" name="Rounded Rectangle 16">
              <a:extLst>
                <a:ext uri="{FF2B5EF4-FFF2-40B4-BE49-F238E27FC236}">
                  <a16:creationId xmlns:a16="http://schemas.microsoft.com/office/drawing/2014/main" id="{D3A7C494-CCA9-4372-46D4-FAE84A175B0E}"/>
                </a:ext>
                <a:ext uri="{C183D7F6-B498-43B3-948B-1728B52AA6E4}">
                  <adec:decorative xmlns:adec="http://schemas.microsoft.com/office/drawing/2017/decorative" val="1"/>
                </a:ext>
              </a:extLst>
            </p:cNvPr>
            <p:cNvSpPr/>
            <p:nvPr/>
          </p:nvSpPr>
          <p:spPr bwMode="auto">
            <a:xfrm>
              <a:off x="1883712" y="2540125"/>
              <a:ext cx="1044000" cy="110880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6" name="Text Placeholder 2">
              <a:extLst>
                <a:ext uri="{FF2B5EF4-FFF2-40B4-BE49-F238E27FC236}">
                  <a16:creationId xmlns:a16="http://schemas.microsoft.com/office/drawing/2014/main" id="{B39AE6DF-A47D-2FF5-D41D-3AD83E96471C}"/>
                </a:ext>
              </a:extLst>
            </p:cNvPr>
            <p:cNvSpPr txBox="1">
              <a:spLocks/>
            </p:cNvSpPr>
            <p:nvPr/>
          </p:nvSpPr>
          <p:spPr>
            <a:xfrm>
              <a:off x="1884240"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dirty="0">
                <a:ln>
                  <a:noFill/>
                </a:ln>
                <a:solidFill>
                  <a:srgbClr val="565656"/>
                </a:solidFill>
                <a:effectLst/>
                <a:uLnTx/>
                <a:uFillTx/>
                <a:latin typeface="Segoe UI"/>
                <a:ea typeface="+mn-ea"/>
                <a:cs typeface="Segoe UI" panose="020B0502040204020203" pitchFamily="34" charset="0"/>
              </a:endParaRPr>
            </a:p>
          </p:txBody>
        </p:sp>
        <p:sp>
          <p:nvSpPr>
            <p:cNvPr id="87" name="Text Placeholder 2">
              <a:extLst>
                <a:ext uri="{FF2B5EF4-FFF2-40B4-BE49-F238E27FC236}">
                  <a16:creationId xmlns:a16="http://schemas.microsoft.com/office/drawing/2014/main" id="{6133A8EA-8968-4C78-90DE-417968942192}"/>
                </a:ext>
              </a:extLst>
            </p:cNvPr>
            <p:cNvSpPr txBox="1">
              <a:spLocks/>
            </p:cNvSpPr>
            <p:nvPr/>
          </p:nvSpPr>
          <p:spPr>
            <a:xfrm>
              <a:off x="1884240"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pic>
          <p:nvPicPr>
            <p:cNvPr id="103" name="Picture 102" descr="Synapse Spark Logo">
              <a:extLst>
                <a:ext uri="{FF2B5EF4-FFF2-40B4-BE49-F238E27FC236}">
                  <a16:creationId xmlns:a16="http://schemas.microsoft.com/office/drawing/2014/main" id="{E28755FD-EE3A-C6C7-7D6E-EF82C0561A26}"/>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287454" y="2708705"/>
              <a:ext cx="240111" cy="240580"/>
            </a:xfrm>
            <a:prstGeom prst="rect">
              <a:avLst/>
            </a:prstGeom>
          </p:spPr>
        </p:pic>
      </p:grpSp>
      <p:grpSp>
        <p:nvGrpSpPr>
          <p:cNvPr id="120" name="Group 119">
            <a:extLst>
              <a:ext uri="{FF2B5EF4-FFF2-40B4-BE49-F238E27FC236}">
                <a16:creationId xmlns:a16="http://schemas.microsoft.com/office/drawing/2014/main" id="{648CAFB3-1CC7-12E8-58B1-AD0C81D00041}"/>
              </a:ext>
              <a:ext uri="{C183D7F6-B498-43B3-948B-1728B52AA6E4}">
                <adec:decorative xmlns:adec="http://schemas.microsoft.com/office/drawing/2017/decorative" val="1"/>
              </a:ext>
            </a:extLst>
          </p:cNvPr>
          <p:cNvGrpSpPr/>
          <p:nvPr/>
        </p:nvGrpSpPr>
        <p:grpSpPr>
          <a:xfrm>
            <a:off x="4059835" y="2540126"/>
            <a:ext cx="1044000" cy="1108800"/>
            <a:chOff x="4017954" y="2540126"/>
            <a:chExt cx="1076918" cy="1107950"/>
          </a:xfrm>
        </p:grpSpPr>
        <p:sp>
          <p:nvSpPr>
            <p:cNvPr id="121" name="Rounded Rectangle 13">
              <a:extLst>
                <a:ext uri="{FF2B5EF4-FFF2-40B4-BE49-F238E27FC236}">
                  <a16:creationId xmlns:a16="http://schemas.microsoft.com/office/drawing/2014/main" id="{37F9A91D-39B6-0574-2664-AD2DBA142D2A}"/>
                </a:ext>
                <a:ext uri="{C183D7F6-B498-43B3-948B-1728B52AA6E4}">
                  <adec:decorative xmlns:adec="http://schemas.microsoft.com/office/drawing/2017/decorative" val="1"/>
                </a:ext>
              </a:extLst>
            </p:cNvPr>
            <p:cNvSpPr/>
            <p:nvPr/>
          </p:nvSpPr>
          <p:spPr bwMode="auto">
            <a:xfrm>
              <a:off x="401795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Text Placeholder 2">
              <a:extLst>
                <a:ext uri="{FF2B5EF4-FFF2-40B4-BE49-F238E27FC236}">
                  <a16:creationId xmlns:a16="http://schemas.microsoft.com/office/drawing/2014/main" id="{FA3C6D31-39BF-4390-D654-D3BCC52A2318}"/>
                </a:ext>
              </a:extLst>
            </p:cNvPr>
            <p:cNvSpPr txBox="1">
              <a:spLocks/>
            </p:cNvSpPr>
            <p:nvPr/>
          </p:nvSpPr>
          <p:spPr>
            <a:xfrm>
              <a:off x="4027055"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123" name="Text Placeholder 2">
              <a:extLst>
                <a:ext uri="{FF2B5EF4-FFF2-40B4-BE49-F238E27FC236}">
                  <a16:creationId xmlns:a16="http://schemas.microsoft.com/office/drawing/2014/main" id="{95F97FF7-B763-A0DF-EFB5-C993B0BB7039}"/>
                </a:ext>
              </a:extLst>
            </p:cNvPr>
            <p:cNvSpPr txBox="1">
              <a:spLocks/>
            </p:cNvSpPr>
            <p:nvPr/>
          </p:nvSpPr>
          <p:spPr>
            <a:xfrm>
              <a:off x="402705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sp>
        <p:nvSpPr>
          <p:cNvPr id="124" name="Rounded Rectangle 31">
            <a:extLst>
              <a:ext uri="{FF2B5EF4-FFF2-40B4-BE49-F238E27FC236}">
                <a16:creationId xmlns:a16="http://schemas.microsoft.com/office/drawing/2014/main" id="{0F6FB6F5-DD4F-1043-51FF-F77E10B63389}"/>
              </a:ext>
              <a:ext uri="{C183D7F6-B498-43B3-948B-1728B52AA6E4}">
                <adec:decorative xmlns:adec="http://schemas.microsoft.com/office/drawing/2017/decorative" val="1"/>
              </a:ext>
            </a:extLst>
          </p:cNvPr>
          <p:cNvSpPr/>
          <p:nvPr/>
        </p:nvSpPr>
        <p:spPr bwMode="auto">
          <a:xfrm>
            <a:off x="711230" y="4212839"/>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5" name="Picture 124" descr="OneLake Logo">
            <a:extLst>
              <a:ext uri="{FF2B5EF4-FFF2-40B4-BE49-F238E27FC236}">
                <a16:creationId xmlns:a16="http://schemas.microsoft.com/office/drawing/2014/main" id="{13FC6BBF-22BD-31CE-C6E6-52752B77DD72}"/>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78243" y="4359220"/>
            <a:ext cx="165780" cy="166104"/>
          </a:xfrm>
          <a:prstGeom prst="rect">
            <a:avLst/>
          </a:prstGeom>
        </p:spPr>
      </p:pic>
      <p:sp>
        <p:nvSpPr>
          <p:cNvPr id="126" name="Rounded Rectangle 33">
            <a:extLst>
              <a:ext uri="{FF2B5EF4-FFF2-40B4-BE49-F238E27FC236}">
                <a16:creationId xmlns:a16="http://schemas.microsoft.com/office/drawing/2014/main" id="{58B54C6E-C6CD-C6E9-C3B0-9855278C8C7E}"/>
              </a:ext>
              <a:ext uri="{C183D7F6-B498-43B3-948B-1728B52AA6E4}">
                <adec:decorative xmlns:adec="http://schemas.microsoft.com/office/drawing/2017/decorative" val="1"/>
              </a:ext>
            </a:extLst>
          </p:cNvPr>
          <p:cNvSpPr/>
          <p:nvPr/>
        </p:nvSpPr>
        <p:spPr bwMode="auto">
          <a:xfrm>
            <a:off x="711230" y="4724653"/>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Text Placeholder 2">
            <a:extLst>
              <a:ext uri="{FF2B5EF4-FFF2-40B4-BE49-F238E27FC236}">
                <a16:creationId xmlns:a16="http://schemas.microsoft.com/office/drawing/2014/main" id="{F1C9BFD2-21E4-F149-E03F-8B2176AA5AE5}"/>
              </a:ext>
            </a:extLst>
          </p:cNvPr>
          <p:cNvSpPr txBox="1">
            <a:spLocks/>
          </p:cNvSpPr>
          <p:nvPr/>
        </p:nvSpPr>
        <p:spPr>
          <a:xfrm>
            <a:off x="1143411" y="4874495"/>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128" name="Text Placeholder 2">
            <a:extLst>
              <a:ext uri="{FF2B5EF4-FFF2-40B4-BE49-F238E27FC236}">
                <a16:creationId xmlns:a16="http://schemas.microsoft.com/office/drawing/2014/main" id="{2FE60E3F-3E7F-E369-ACEC-41E5825864E4}"/>
              </a:ext>
            </a:extLst>
          </p:cNvPr>
          <p:cNvSpPr txBox="1">
            <a:spLocks/>
          </p:cNvSpPr>
          <p:nvPr/>
        </p:nvSpPr>
        <p:spPr>
          <a:xfrm>
            <a:off x="1143411" y="436268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129" name="Rounded Rectangle 85">
            <a:extLst>
              <a:ext uri="{FF2B5EF4-FFF2-40B4-BE49-F238E27FC236}">
                <a16:creationId xmlns:a16="http://schemas.microsoft.com/office/drawing/2014/main" id="{CF8ECE23-60E4-8072-EB5C-2C6CCA8B77F0}"/>
              </a:ext>
              <a:ext uri="{C183D7F6-B498-43B3-948B-1728B52AA6E4}">
                <adec:decorative xmlns:adec="http://schemas.microsoft.com/office/drawing/2017/decorative" val="1"/>
              </a:ext>
            </a:extLst>
          </p:cNvPr>
          <p:cNvSpPr/>
          <p:nvPr/>
        </p:nvSpPr>
        <p:spPr bwMode="auto">
          <a:xfrm>
            <a:off x="710964" y="3701025"/>
            <a:ext cx="7712811"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Text Placeholder 2">
            <a:extLst>
              <a:ext uri="{FF2B5EF4-FFF2-40B4-BE49-F238E27FC236}">
                <a16:creationId xmlns:a16="http://schemas.microsoft.com/office/drawing/2014/main" id="{790AB2D5-2F91-6DDC-6A8F-84C416D428BF}"/>
              </a:ext>
            </a:extLst>
          </p:cNvPr>
          <p:cNvSpPr txBox="1">
            <a:spLocks/>
          </p:cNvSpPr>
          <p:nvPr/>
        </p:nvSpPr>
        <p:spPr>
          <a:xfrm>
            <a:off x="1143146" y="385086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131" name="Picture 130">
            <a:extLst>
              <a:ext uri="{FF2B5EF4-FFF2-40B4-BE49-F238E27FC236}">
                <a16:creationId xmlns:a16="http://schemas.microsoft.com/office/drawing/2014/main" id="{F59E0020-9DC0-D4C7-B6B5-B74F77A76CBC}"/>
              </a:ext>
              <a:ext uri="{C183D7F6-B498-43B3-948B-1728B52AA6E4}">
                <adec:decorative xmlns:adec="http://schemas.microsoft.com/office/drawing/2017/decorative" val="1"/>
              </a:ext>
            </a:extLst>
          </p:cNvPr>
          <p:cNvPicPr>
            <a:picLocks noChangeAspect="1"/>
          </p:cNvPicPr>
          <p:nvPr/>
        </p:nvPicPr>
        <p:blipFill rotWithShape="1">
          <a:blip r:embed="rId6"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317" y="3815776"/>
            <a:ext cx="240513" cy="229364"/>
          </a:xfrm>
          <a:prstGeom prst="rect">
            <a:avLst/>
          </a:prstGeom>
          <a:ln>
            <a:solidFill>
              <a:srgbClr val="E6E6E6"/>
            </a:solidFill>
          </a:ln>
        </p:spPr>
      </p:pic>
      <p:pic>
        <p:nvPicPr>
          <p:cNvPr id="132" name="Picture 131">
            <a:extLst>
              <a:ext uri="{FF2B5EF4-FFF2-40B4-BE49-F238E27FC236}">
                <a16:creationId xmlns:a16="http://schemas.microsoft.com/office/drawing/2014/main" id="{0B234920-FC65-0CA6-4E55-D88C94DF0241}"/>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0170" y="4863124"/>
            <a:ext cx="181925" cy="181925"/>
          </a:xfrm>
          <a:prstGeom prst="rect">
            <a:avLst/>
          </a:prstGeom>
        </p:spPr>
      </p:pic>
      <p:grpSp>
        <p:nvGrpSpPr>
          <p:cNvPr id="133" name="Group 132">
            <a:extLst>
              <a:ext uri="{FF2B5EF4-FFF2-40B4-BE49-F238E27FC236}">
                <a16:creationId xmlns:a16="http://schemas.microsoft.com/office/drawing/2014/main" id="{14029A71-BD0B-5398-1B36-32EDD653C3EC}"/>
              </a:ext>
              <a:ext uri="{C183D7F6-B498-43B3-948B-1728B52AA6E4}">
                <adec:decorative xmlns:adec="http://schemas.microsoft.com/office/drawing/2017/decorative" val="1"/>
              </a:ext>
            </a:extLst>
          </p:cNvPr>
          <p:cNvGrpSpPr/>
          <p:nvPr/>
        </p:nvGrpSpPr>
        <p:grpSpPr>
          <a:xfrm>
            <a:off x="2958837" y="2540126"/>
            <a:ext cx="1044000" cy="1108800"/>
            <a:chOff x="2916384" y="2540126"/>
            <a:chExt cx="1073347" cy="1107950"/>
          </a:xfrm>
        </p:grpSpPr>
        <p:sp>
          <p:nvSpPr>
            <p:cNvPr id="134" name="Rounded Rectangle 14">
              <a:extLst>
                <a:ext uri="{FF2B5EF4-FFF2-40B4-BE49-F238E27FC236}">
                  <a16:creationId xmlns:a16="http://schemas.microsoft.com/office/drawing/2014/main" id="{1C9D52B8-4CCF-98B8-49E4-A488DF28C2DC}"/>
                </a:ext>
                <a:ext uri="{C183D7F6-B498-43B3-948B-1728B52AA6E4}">
                  <adec:decorative xmlns:adec="http://schemas.microsoft.com/office/drawing/2017/decorative" val="1"/>
                </a:ext>
              </a:extLst>
            </p:cNvPr>
            <p:cNvSpPr/>
            <p:nvPr/>
          </p:nvSpPr>
          <p:spPr bwMode="auto">
            <a:xfrm>
              <a:off x="291638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5" name="Text Placeholder 2">
              <a:extLst>
                <a:ext uri="{FF2B5EF4-FFF2-40B4-BE49-F238E27FC236}">
                  <a16:creationId xmlns:a16="http://schemas.microsoft.com/office/drawing/2014/main" id="{EAF0A7BF-D091-F31E-70AE-3762B68B0788}"/>
                </a:ext>
              </a:extLst>
            </p:cNvPr>
            <p:cNvSpPr txBox="1">
              <a:spLocks/>
            </p:cNvSpPr>
            <p:nvPr/>
          </p:nvSpPr>
          <p:spPr>
            <a:xfrm>
              <a:off x="2921913" y="2995203"/>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136" name="Text Placeholder 2">
              <a:extLst>
                <a:ext uri="{FF2B5EF4-FFF2-40B4-BE49-F238E27FC236}">
                  <a16:creationId xmlns:a16="http://schemas.microsoft.com/office/drawing/2014/main" id="{7A8C01A5-FE19-F54C-6F60-6DE916452D83}"/>
                </a:ext>
              </a:extLst>
            </p:cNvPr>
            <p:cNvSpPr txBox="1">
              <a:spLocks/>
            </p:cNvSpPr>
            <p:nvPr/>
          </p:nvSpPr>
          <p:spPr>
            <a:xfrm>
              <a:off x="2921914"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37" name="Picture 136" descr="Synapse Logo">
              <a:extLst>
                <a:ext uri="{FF2B5EF4-FFF2-40B4-BE49-F238E27FC236}">
                  <a16:creationId xmlns:a16="http://schemas.microsoft.com/office/drawing/2014/main" id="{B509DB06-0D04-F43E-C3D3-CBFB50DB957E}"/>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3341756" y="2723431"/>
              <a:ext cx="221752" cy="222186"/>
            </a:xfrm>
            <a:prstGeom prst="rect">
              <a:avLst/>
            </a:prstGeom>
          </p:spPr>
        </p:pic>
      </p:grpSp>
      <p:pic>
        <p:nvPicPr>
          <p:cNvPr id="138" name="Picture 137" descr="Azure AI Logo">
            <a:extLst>
              <a:ext uri="{FF2B5EF4-FFF2-40B4-BE49-F238E27FC236}">
                <a16:creationId xmlns:a16="http://schemas.microsoft.com/office/drawing/2014/main" id="{FB859AD3-1A5F-43F0-445C-824EC4E2E957}"/>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443810" y="2717455"/>
            <a:ext cx="234305" cy="234761"/>
          </a:xfrm>
          <a:prstGeom prst="rect">
            <a:avLst/>
          </a:prstGeom>
        </p:spPr>
      </p:pic>
      <p:grpSp>
        <p:nvGrpSpPr>
          <p:cNvPr id="139" name="Group 138">
            <a:extLst>
              <a:ext uri="{FF2B5EF4-FFF2-40B4-BE49-F238E27FC236}">
                <a16:creationId xmlns:a16="http://schemas.microsoft.com/office/drawing/2014/main" id="{854A093B-5687-73CC-B537-428D8BE1D61B}"/>
              </a:ext>
              <a:ext uri="{C183D7F6-B498-43B3-948B-1728B52AA6E4}">
                <adec:decorative xmlns:adec="http://schemas.microsoft.com/office/drawing/2017/decorative" val="1"/>
              </a:ext>
            </a:extLst>
          </p:cNvPr>
          <p:cNvGrpSpPr/>
          <p:nvPr/>
        </p:nvGrpSpPr>
        <p:grpSpPr>
          <a:xfrm>
            <a:off x="5160833" y="2540126"/>
            <a:ext cx="1044000" cy="1108800"/>
            <a:chOff x="5127534" y="2540126"/>
            <a:chExt cx="1071947" cy="1107950"/>
          </a:xfrm>
        </p:grpSpPr>
        <p:sp>
          <p:nvSpPr>
            <p:cNvPr id="140" name="Rounded Rectangle 28">
              <a:extLst>
                <a:ext uri="{FF2B5EF4-FFF2-40B4-BE49-F238E27FC236}">
                  <a16:creationId xmlns:a16="http://schemas.microsoft.com/office/drawing/2014/main" id="{44ED5AD0-1314-9BC0-A8FF-506C577BBC2D}"/>
                </a:ext>
                <a:ext uri="{C183D7F6-B498-43B3-948B-1728B52AA6E4}">
                  <adec:decorative xmlns:adec="http://schemas.microsoft.com/office/drawing/2017/decorative" val="1"/>
                </a:ext>
              </a:extLst>
            </p:cNvPr>
            <p:cNvSpPr/>
            <p:nvPr/>
          </p:nvSpPr>
          <p:spPr bwMode="auto">
            <a:xfrm>
              <a:off x="512753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1" name="Text Placeholder 2">
              <a:extLst>
                <a:ext uri="{FF2B5EF4-FFF2-40B4-BE49-F238E27FC236}">
                  <a16:creationId xmlns:a16="http://schemas.microsoft.com/office/drawing/2014/main" id="{12EC0ABA-93AD-E29A-4899-E6DB2DFC2789}"/>
                </a:ext>
              </a:extLst>
            </p:cNvPr>
            <p:cNvSpPr txBox="1">
              <a:spLocks/>
            </p:cNvSpPr>
            <p:nvPr/>
          </p:nvSpPr>
          <p:spPr>
            <a:xfrm>
              <a:off x="5131664"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dirty="0">
                <a:ln>
                  <a:noFill/>
                </a:ln>
                <a:solidFill>
                  <a:srgbClr val="565656"/>
                </a:solidFill>
                <a:effectLst/>
                <a:uLnTx/>
                <a:uFillTx/>
                <a:latin typeface="Segoe UI"/>
                <a:ea typeface="+mn-ea"/>
                <a:cs typeface="Segoe UI" panose="020B0502040204020203" pitchFamily="34" charset="0"/>
              </a:endParaRPr>
            </a:p>
          </p:txBody>
        </p:sp>
        <p:sp>
          <p:nvSpPr>
            <p:cNvPr id="142" name="Text Placeholder 2">
              <a:extLst>
                <a:ext uri="{FF2B5EF4-FFF2-40B4-BE49-F238E27FC236}">
                  <a16:creationId xmlns:a16="http://schemas.microsoft.com/office/drawing/2014/main" id="{EBF03E34-558C-F5EE-FDC1-3F2B20185301}"/>
                </a:ext>
              </a:extLst>
            </p:cNvPr>
            <p:cNvSpPr txBox="1">
              <a:spLocks/>
            </p:cNvSpPr>
            <p:nvPr/>
          </p:nvSpPr>
          <p:spPr>
            <a:xfrm>
              <a:off x="5131665"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43" name="Picture 142" descr="Data Explorer Logo">
              <a:extLst>
                <a:ext uri="{FF2B5EF4-FFF2-40B4-BE49-F238E27FC236}">
                  <a16:creationId xmlns:a16="http://schemas.microsoft.com/office/drawing/2014/main" id="{68428FA6-779D-3C93-677B-31FC2D447B71}"/>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53926" y="2717455"/>
              <a:ext cx="231758" cy="232211"/>
            </a:xfrm>
            <a:prstGeom prst="rect">
              <a:avLst/>
            </a:prstGeom>
          </p:spPr>
        </p:pic>
      </p:grpSp>
      <p:grpSp>
        <p:nvGrpSpPr>
          <p:cNvPr id="149" name="Group 148">
            <a:extLst>
              <a:ext uri="{FF2B5EF4-FFF2-40B4-BE49-F238E27FC236}">
                <a16:creationId xmlns:a16="http://schemas.microsoft.com/office/drawing/2014/main" id="{FA13CCAD-F0DE-8658-A050-35C08D43964C}"/>
              </a:ext>
              <a:ext uri="{C183D7F6-B498-43B3-948B-1728B52AA6E4}">
                <adec:decorative xmlns:adec="http://schemas.microsoft.com/office/drawing/2017/decorative" val="1"/>
              </a:ext>
            </a:extLst>
          </p:cNvPr>
          <p:cNvGrpSpPr/>
          <p:nvPr/>
        </p:nvGrpSpPr>
        <p:grpSpPr>
          <a:xfrm>
            <a:off x="6261831" y="2540126"/>
            <a:ext cx="1044000" cy="1108800"/>
            <a:chOff x="6239206" y="2540126"/>
            <a:chExt cx="1068081" cy="1107950"/>
          </a:xfrm>
        </p:grpSpPr>
        <p:sp>
          <p:nvSpPr>
            <p:cNvPr id="150" name="Rounded Rectangle 29">
              <a:extLst>
                <a:ext uri="{FF2B5EF4-FFF2-40B4-BE49-F238E27FC236}">
                  <a16:creationId xmlns:a16="http://schemas.microsoft.com/office/drawing/2014/main" id="{50A28675-DB93-EFEF-DCBC-CFDF54AAA9AA}"/>
                </a:ext>
                <a:ext uri="{C183D7F6-B498-43B3-948B-1728B52AA6E4}">
                  <adec:decorative xmlns:adec="http://schemas.microsoft.com/office/drawing/2017/decorative" val="1"/>
                </a:ext>
              </a:extLst>
            </p:cNvPr>
            <p:cNvSpPr/>
            <p:nvPr/>
          </p:nvSpPr>
          <p:spPr bwMode="auto">
            <a:xfrm>
              <a:off x="6239338"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1" name="Text Placeholder 2">
              <a:extLst>
                <a:ext uri="{FF2B5EF4-FFF2-40B4-BE49-F238E27FC236}">
                  <a16:creationId xmlns:a16="http://schemas.microsoft.com/office/drawing/2014/main" id="{B727FB67-A571-1444-7150-779BB4823BD2}"/>
                </a:ext>
              </a:extLst>
            </p:cNvPr>
            <p:cNvSpPr txBox="1">
              <a:spLocks/>
            </p:cNvSpPr>
            <p:nvPr/>
          </p:nvSpPr>
          <p:spPr>
            <a:xfrm>
              <a:off x="6239471"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dirty="0">
                <a:ln>
                  <a:noFill/>
                </a:ln>
                <a:solidFill>
                  <a:srgbClr val="737373">
                    <a:lumMod val="75000"/>
                  </a:srgbClr>
                </a:solidFill>
                <a:effectLst/>
                <a:uLnTx/>
                <a:uFillTx/>
                <a:latin typeface="Segoe UI"/>
                <a:ea typeface="+mn-ea"/>
                <a:cs typeface="Segoe UI" panose="020B0502040204020203" pitchFamily="34" charset="0"/>
              </a:endParaRPr>
            </a:p>
          </p:txBody>
        </p:sp>
        <p:sp>
          <p:nvSpPr>
            <p:cNvPr id="152" name="Text Placeholder 2">
              <a:extLst>
                <a:ext uri="{FF2B5EF4-FFF2-40B4-BE49-F238E27FC236}">
                  <a16:creationId xmlns:a16="http://schemas.microsoft.com/office/drawing/2014/main" id="{EC7BBF9D-DF65-B115-F2DA-2BCC2B28C2E8}"/>
                </a:ext>
              </a:extLst>
            </p:cNvPr>
            <p:cNvSpPr txBox="1">
              <a:spLocks/>
            </p:cNvSpPr>
            <p:nvPr/>
          </p:nvSpPr>
          <p:spPr>
            <a:xfrm>
              <a:off x="62392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53" name="Picture 152">
              <a:extLst>
                <a:ext uri="{FF2B5EF4-FFF2-40B4-BE49-F238E27FC236}">
                  <a16:creationId xmlns:a16="http://schemas.microsoft.com/office/drawing/2014/main" id="{A8E12A95-4291-D269-D170-6E9B1F1000EF}"/>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6646103" y="2724511"/>
              <a:ext cx="254022" cy="254022"/>
            </a:xfrm>
            <a:prstGeom prst="rect">
              <a:avLst/>
            </a:prstGeom>
          </p:spPr>
        </p:pic>
      </p:grpSp>
      <p:grpSp>
        <p:nvGrpSpPr>
          <p:cNvPr id="154" name="Group 153">
            <a:extLst>
              <a:ext uri="{FF2B5EF4-FFF2-40B4-BE49-F238E27FC236}">
                <a16:creationId xmlns:a16="http://schemas.microsoft.com/office/drawing/2014/main" id="{4D13D114-ED0D-3C00-75FE-1C4C8E1BFA6E}"/>
              </a:ext>
              <a:ext uri="{C183D7F6-B498-43B3-948B-1728B52AA6E4}">
                <adec:decorative xmlns:adec="http://schemas.microsoft.com/office/drawing/2017/decorative" val="1"/>
              </a:ext>
            </a:extLst>
          </p:cNvPr>
          <p:cNvGrpSpPr/>
          <p:nvPr/>
        </p:nvGrpSpPr>
        <p:grpSpPr>
          <a:xfrm>
            <a:off x="7362831" y="2530481"/>
            <a:ext cx="1044000" cy="1108800"/>
            <a:chOff x="7362831" y="2530482"/>
            <a:chExt cx="1089225" cy="1107951"/>
          </a:xfrm>
        </p:grpSpPr>
        <p:sp>
          <p:nvSpPr>
            <p:cNvPr id="155" name="Rounded Rectangle 15">
              <a:extLst>
                <a:ext uri="{FF2B5EF4-FFF2-40B4-BE49-F238E27FC236}">
                  <a16:creationId xmlns:a16="http://schemas.microsoft.com/office/drawing/2014/main" id="{EBF80376-4376-B5CD-063A-B0FEA438C7AD}"/>
                </a:ext>
                <a:ext uri="{C183D7F6-B498-43B3-948B-1728B52AA6E4}">
                  <adec:decorative xmlns:adec="http://schemas.microsoft.com/office/drawing/2017/decorative" val="1"/>
                </a:ext>
              </a:extLst>
            </p:cNvPr>
            <p:cNvSpPr/>
            <p:nvPr/>
          </p:nvSpPr>
          <p:spPr bwMode="auto">
            <a:xfrm>
              <a:off x="7384240" y="253048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6" name="Text Placeholder 2">
              <a:extLst>
                <a:ext uri="{FF2B5EF4-FFF2-40B4-BE49-F238E27FC236}">
                  <a16:creationId xmlns:a16="http://schemas.microsoft.com/office/drawing/2014/main" id="{B4803907-8D2B-15FA-E34E-3450B0C91389}"/>
                </a:ext>
              </a:extLst>
            </p:cNvPr>
            <p:cNvSpPr txBox="1">
              <a:spLocks/>
            </p:cNvSpPr>
            <p:nvPr/>
          </p:nvSpPr>
          <p:spPr>
            <a:xfrm>
              <a:off x="7362831" y="3025055"/>
              <a:ext cx="1067816" cy="166104"/>
            </a:xfrm>
            <a:prstGeom prst="rect">
              <a:avLst/>
            </a:prstGeom>
          </p:spPr>
          <p:txBody>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800" b="1" i="0" u="none" strike="noStrike" cap="none" spc="0" normalizeH="0" baseline="0">
                  <a:ln>
                    <a:noFill/>
                  </a:ln>
                  <a:solidFill>
                    <a:srgbClr val="565656"/>
                  </a:solidFill>
                  <a:effectLst/>
                  <a:uLnTx/>
                  <a:uFillTx/>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Data</a:t>
              </a:r>
              <a:b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Activator</a:t>
              </a:r>
            </a:p>
          </p:txBody>
        </p:sp>
        <p:pic>
          <p:nvPicPr>
            <p:cNvPr id="157" name="Picture 156">
              <a:extLst>
                <a:ext uri="{FF2B5EF4-FFF2-40B4-BE49-F238E27FC236}">
                  <a16:creationId xmlns:a16="http://schemas.microsoft.com/office/drawing/2014/main" id="{CDFB705C-BC6E-BC31-AF08-3AF8BD28C41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7753844" y="2743204"/>
              <a:ext cx="285790" cy="285790"/>
            </a:xfrm>
            <a:prstGeom prst="rect">
              <a:avLst/>
            </a:prstGeom>
          </p:spPr>
        </p:pic>
      </p:grpSp>
    </p:spTree>
    <p:extLst>
      <p:ext uri="{BB962C8B-B14F-4D97-AF65-F5344CB8AC3E}">
        <p14:creationId xmlns:p14="http://schemas.microsoft.com/office/powerpoint/2010/main" val="36887263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123569-01A7-D14A-B846-BFB4D64EFB8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engineering experience</a:t>
            </a:r>
          </a:p>
        </p:txBody>
      </p:sp>
      <p:sp>
        <p:nvSpPr>
          <p:cNvPr id="2" name="Subtitle 1">
            <a:extLst>
              <a:ext uri="{FF2B5EF4-FFF2-40B4-BE49-F238E27FC236}">
                <a16:creationId xmlns:a16="http://schemas.microsoft.com/office/drawing/2014/main" id="{1247F9BA-0598-DD4A-AF46-7BC542F938AC}"/>
              </a:ext>
            </a:extLst>
          </p:cNvPr>
          <p:cNvSpPr>
            <a:spLocks noGrp="1"/>
          </p:cNvSpPr>
          <p:nvPr>
            <p:ph type="subTitle" idx="1"/>
          </p:nvPr>
        </p:nvSpPr>
        <p:spPr/>
        <p:txBody>
          <a:bodyPr/>
          <a:lstStyle/>
          <a:p>
            <a:r>
              <a:rPr lang="en-US"/>
              <a:t>Build you data estate and empower data engineers with a world-class Spark platform, fully integrated with Data Factory, to transform and democratize data at scale</a:t>
            </a:r>
          </a:p>
        </p:txBody>
      </p:sp>
      <p:sp>
        <p:nvSpPr>
          <p:cNvPr id="8" name="PageRight_E761">
            <a:extLst>
              <a:ext uri="{FF2B5EF4-FFF2-40B4-BE49-F238E27FC236}">
                <a16:creationId xmlns:a16="http://schemas.microsoft.com/office/drawing/2014/main" id="{607BD343-D02E-B242-80D8-35C564149915}"/>
              </a:ext>
              <a:ext uri="{C183D7F6-B498-43B3-948B-1728B52AA6E4}">
                <adec:decorative xmlns:adec="http://schemas.microsoft.com/office/drawing/2017/decorative" val="1"/>
              </a:ext>
            </a:extLst>
          </p:cNvPr>
          <p:cNvSpPr>
            <a:spLocks noChangeAspect="1" noEditPoints="1"/>
          </p:cNvSpPr>
          <p:nvPr/>
        </p:nvSpPr>
        <p:spPr bwMode="auto">
          <a:xfrm>
            <a:off x="8665881" y="249217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A908C5F9-C1A5-884D-9B49-5B901C154357}"/>
              </a:ext>
              <a:ext uri="{C183D7F6-B498-43B3-948B-1728B52AA6E4}">
                <adec:decorative xmlns:adec="http://schemas.microsoft.com/office/drawing/2017/decorative" val="1"/>
              </a:ext>
            </a:extLst>
          </p:cNvPr>
          <p:cNvSpPr>
            <a:spLocks noChangeAspect="1" noEditPoints="1"/>
          </p:cNvSpPr>
          <p:nvPr/>
        </p:nvSpPr>
        <p:spPr bwMode="auto">
          <a:xfrm>
            <a:off x="8665881" y="3645983"/>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32DE3EE1-46B6-1849-BDEA-2790990A85EF}"/>
              </a:ext>
              <a:ext uri="{C183D7F6-B498-43B3-948B-1728B52AA6E4}">
                <adec:decorative xmlns:adec="http://schemas.microsoft.com/office/drawing/2017/decorative" val="1"/>
              </a:ext>
            </a:extLst>
          </p:cNvPr>
          <p:cNvSpPr>
            <a:spLocks noChangeAspect="1" noEditPoints="1"/>
          </p:cNvSpPr>
          <p:nvPr/>
        </p:nvSpPr>
        <p:spPr bwMode="auto">
          <a:xfrm>
            <a:off x="8663631" y="447124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160F9981-EE0B-C948-B0DE-00E9351F5EB3}"/>
              </a:ext>
              <a:ext uri="{C183D7F6-B498-43B3-948B-1728B52AA6E4}">
                <adec:decorative xmlns:adec="http://schemas.microsoft.com/office/drawing/2017/decorative" val="1"/>
              </a:ext>
            </a:extLst>
          </p:cNvPr>
          <p:cNvSpPr>
            <a:spLocks noChangeAspect="1" noEditPoints="1"/>
          </p:cNvSpPr>
          <p:nvPr/>
        </p:nvSpPr>
        <p:spPr bwMode="auto">
          <a:xfrm>
            <a:off x="8665881" y="526263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5" name="PageRight_E761">
            <a:extLst>
              <a:ext uri="{FF2B5EF4-FFF2-40B4-BE49-F238E27FC236}">
                <a16:creationId xmlns:a16="http://schemas.microsoft.com/office/drawing/2014/main" id="{DA6F1AF3-02EE-2A46-A090-1D529592CBAC}"/>
              </a:ext>
              <a:ext uri="{C183D7F6-B498-43B3-948B-1728B52AA6E4}">
                <adec:decorative xmlns:adec="http://schemas.microsoft.com/office/drawing/2017/decorative" val="1"/>
              </a:ext>
            </a:extLst>
          </p:cNvPr>
          <p:cNvSpPr>
            <a:spLocks noChangeAspect="1" noEditPoints="1"/>
          </p:cNvSpPr>
          <p:nvPr/>
        </p:nvSpPr>
        <p:spPr bwMode="auto">
          <a:xfrm>
            <a:off x="8665881" y="296747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2295C480-4FB2-F348-8199-B46E09253D9D}"/>
              </a:ext>
            </a:extLst>
          </p:cNvPr>
          <p:cNvSpPr txBox="1"/>
          <p:nvPr/>
        </p:nvSpPr>
        <p:spPr>
          <a:xfrm>
            <a:off x="9053767" y="2460090"/>
            <a:ext cx="2991748" cy="3170099"/>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World-class Spark serverless compute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Pro and low-code authoring experience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Schedule and orchestrate data transformations with notebooks and Spark jobs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Launch clusters on demand and dynamically scale in, scale out, pause, and resume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Perform code-free interactive data exploration and add to your data pipeline</a:t>
            </a:r>
          </a:p>
        </p:txBody>
      </p:sp>
      <p:grpSp>
        <p:nvGrpSpPr>
          <p:cNvPr id="89" name="Group 88">
            <a:extLst>
              <a:ext uri="{FF2B5EF4-FFF2-40B4-BE49-F238E27FC236}">
                <a16:creationId xmlns:a16="http://schemas.microsoft.com/office/drawing/2014/main" id="{445480F6-E075-AC4D-EEA5-54B3CC4AB6C5}"/>
              </a:ext>
              <a:ext uri="{C183D7F6-B498-43B3-948B-1728B52AA6E4}">
                <adec:decorative xmlns:adec="http://schemas.microsoft.com/office/drawing/2017/decorative" val="1"/>
              </a:ext>
            </a:extLst>
          </p:cNvPr>
          <p:cNvGrpSpPr/>
          <p:nvPr/>
        </p:nvGrpSpPr>
        <p:grpSpPr>
          <a:xfrm>
            <a:off x="1818250" y="2530850"/>
            <a:ext cx="1044000" cy="1108800"/>
            <a:chOff x="7990940" y="93724"/>
            <a:chExt cx="1068404" cy="1107951"/>
          </a:xfrm>
        </p:grpSpPr>
        <p:sp>
          <p:nvSpPr>
            <p:cNvPr id="50" name="Rounded Rectangle 49">
              <a:extLst>
                <a:ext uri="{FF2B5EF4-FFF2-40B4-BE49-F238E27FC236}">
                  <a16:creationId xmlns:a16="http://schemas.microsoft.com/office/drawing/2014/main" id="{A6035B8A-E214-4F98-1843-199378777B17}"/>
                </a:ext>
                <a:ext uri="{C183D7F6-B498-43B3-948B-1728B52AA6E4}">
                  <adec:decorative xmlns:adec="http://schemas.microsoft.com/office/drawing/2017/decorative" val="1"/>
                </a:ext>
              </a:extLst>
            </p:cNvPr>
            <p:cNvSpPr/>
            <p:nvPr/>
          </p:nvSpPr>
          <p:spPr bwMode="auto">
            <a:xfrm>
              <a:off x="7990940" y="93724"/>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ext Placeholder 2">
              <a:extLst>
                <a:ext uri="{FF2B5EF4-FFF2-40B4-BE49-F238E27FC236}">
                  <a16:creationId xmlns:a16="http://schemas.microsoft.com/office/drawing/2014/main" id="{84F7986A-1BFB-8DD2-A92A-AF67975B56E4}"/>
                </a:ext>
              </a:extLst>
            </p:cNvPr>
            <p:cNvSpPr txBox="1">
              <a:spLocks/>
            </p:cNvSpPr>
            <p:nvPr/>
          </p:nvSpPr>
          <p:spPr>
            <a:xfrm>
              <a:off x="7991528" y="548801"/>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3D2F0602-34B4-E654-0D19-310DA4E3FEFA}"/>
                </a:ext>
              </a:extLst>
            </p:cNvPr>
            <p:cNvSpPr txBox="1">
              <a:spLocks/>
            </p:cNvSpPr>
            <p:nvPr/>
          </p:nvSpPr>
          <p:spPr>
            <a:xfrm>
              <a:off x="7991528" y="930165"/>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3" name="Picture 2" descr="A blue and black logo&#10;&#10;Description automatically generated with low confidence">
              <a:extLst>
                <a:ext uri="{FF2B5EF4-FFF2-40B4-BE49-F238E27FC236}">
                  <a16:creationId xmlns:a16="http://schemas.microsoft.com/office/drawing/2014/main" id="{3C7316D8-7E08-6A16-5FD7-4E3A9562DD8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92738" y="274055"/>
              <a:ext cx="254439" cy="254936"/>
            </a:xfrm>
            <a:prstGeom prst="rect">
              <a:avLst/>
            </a:prstGeom>
          </p:spPr>
        </p:pic>
      </p:grpSp>
      <p:grpSp>
        <p:nvGrpSpPr>
          <p:cNvPr id="19" name="Group 18">
            <a:extLst>
              <a:ext uri="{FF2B5EF4-FFF2-40B4-BE49-F238E27FC236}">
                <a16:creationId xmlns:a16="http://schemas.microsoft.com/office/drawing/2014/main" id="{8B009556-E723-AF9A-8D22-7C9AB51C6C24}"/>
              </a:ext>
              <a:ext uri="{C183D7F6-B498-43B3-948B-1728B52AA6E4}">
                <adec:decorative xmlns:adec="http://schemas.microsoft.com/office/drawing/2017/decorative" val="1"/>
              </a:ext>
            </a:extLst>
          </p:cNvPr>
          <p:cNvGrpSpPr/>
          <p:nvPr/>
        </p:nvGrpSpPr>
        <p:grpSpPr>
          <a:xfrm>
            <a:off x="4036082" y="2540126"/>
            <a:ext cx="1044000" cy="1108800"/>
            <a:chOff x="4017954" y="2540126"/>
            <a:chExt cx="1076918" cy="1107950"/>
          </a:xfrm>
        </p:grpSpPr>
        <p:sp>
          <p:nvSpPr>
            <p:cNvPr id="21" name="Rounded Rectangle 13">
              <a:extLst>
                <a:ext uri="{FF2B5EF4-FFF2-40B4-BE49-F238E27FC236}">
                  <a16:creationId xmlns:a16="http://schemas.microsoft.com/office/drawing/2014/main" id="{D65F9E81-AAAA-C920-19AB-F833BEC03595}"/>
                </a:ext>
                <a:ext uri="{C183D7F6-B498-43B3-948B-1728B52AA6E4}">
                  <adec:decorative xmlns:adec="http://schemas.microsoft.com/office/drawing/2017/decorative" val="1"/>
                </a:ext>
              </a:extLst>
            </p:cNvPr>
            <p:cNvSpPr/>
            <p:nvPr/>
          </p:nvSpPr>
          <p:spPr bwMode="auto">
            <a:xfrm>
              <a:off x="401795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Text Placeholder 2">
              <a:extLst>
                <a:ext uri="{FF2B5EF4-FFF2-40B4-BE49-F238E27FC236}">
                  <a16:creationId xmlns:a16="http://schemas.microsoft.com/office/drawing/2014/main" id="{30B66DD9-CAC4-6753-9460-E3FFF77A46F5}"/>
                </a:ext>
              </a:extLst>
            </p:cNvPr>
            <p:cNvSpPr txBox="1">
              <a:spLocks/>
            </p:cNvSpPr>
            <p:nvPr/>
          </p:nvSpPr>
          <p:spPr>
            <a:xfrm>
              <a:off x="4027055"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53" name="Text Placeholder 2">
              <a:extLst>
                <a:ext uri="{FF2B5EF4-FFF2-40B4-BE49-F238E27FC236}">
                  <a16:creationId xmlns:a16="http://schemas.microsoft.com/office/drawing/2014/main" id="{13054BAA-16B6-0190-EA95-1271DA856F72}"/>
                </a:ext>
              </a:extLst>
            </p:cNvPr>
            <p:cNvSpPr txBox="1">
              <a:spLocks/>
            </p:cNvSpPr>
            <p:nvPr/>
          </p:nvSpPr>
          <p:spPr>
            <a:xfrm>
              <a:off x="402705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sp>
        <p:nvSpPr>
          <p:cNvPr id="54" name="Rounded Rectangle 31">
            <a:extLst>
              <a:ext uri="{FF2B5EF4-FFF2-40B4-BE49-F238E27FC236}">
                <a16:creationId xmlns:a16="http://schemas.microsoft.com/office/drawing/2014/main" id="{7281DC54-33EF-937F-28C1-48DF6CA17501}"/>
              </a:ext>
              <a:ext uri="{C183D7F6-B498-43B3-948B-1728B52AA6E4}">
                <adec:decorative xmlns:adec="http://schemas.microsoft.com/office/drawing/2017/decorative" val="1"/>
              </a:ext>
            </a:extLst>
          </p:cNvPr>
          <p:cNvSpPr/>
          <p:nvPr/>
        </p:nvSpPr>
        <p:spPr bwMode="auto">
          <a:xfrm>
            <a:off x="711230" y="4212839"/>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5" name="Picture 54" descr="OneLake Logo">
            <a:extLst>
              <a:ext uri="{FF2B5EF4-FFF2-40B4-BE49-F238E27FC236}">
                <a16:creationId xmlns:a16="http://schemas.microsoft.com/office/drawing/2014/main" id="{B354840E-A8F6-3495-AC7B-2DDFE2C7D8A8}"/>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78243" y="4359220"/>
            <a:ext cx="165780" cy="166104"/>
          </a:xfrm>
          <a:prstGeom prst="rect">
            <a:avLst/>
          </a:prstGeom>
        </p:spPr>
      </p:pic>
      <p:sp>
        <p:nvSpPr>
          <p:cNvPr id="56" name="Rounded Rectangle 33">
            <a:extLst>
              <a:ext uri="{FF2B5EF4-FFF2-40B4-BE49-F238E27FC236}">
                <a16:creationId xmlns:a16="http://schemas.microsoft.com/office/drawing/2014/main" id="{2617C048-40AD-E061-4264-4362E0D62FBF}"/>
              </a:ext>
              <a:ext uri="{C183D7F6-B498-43B3-948B-1728B52AA6E4}">
                <adec:decorative xmlns:adec="http://schemas.microsoft.com/office/drawing/2017/decorative" val="1"/>
              </a:ext>
            </a:extLst>
          </p:cNvPr>
          <p:cNvSpPr/>
          <p:nvPr/>
        </p:nvSpPr>
        <p:spPr bwMode="auto">
          <a:xfrm>
            <a:off x="711230" y="4724653"/>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Text Placeholder 2">
            <a:extLst>
              <a:ext uri="{FF2B5EF4-FFF2-40B4-BE49-F238E27FC236}">
                <a16:creationId xmlns:a16="http://schemas.microsoft.com/office/drawing/2014/main" id="{8CB48B43-D60E-A806-AD2E-82978EB8532C}"/>
              </a:ext>
            </a:extLst>
          </p:cNvPr>
          <p:cNvSpPr txBox="1">
            <a:spLocks/>
          </p:cNvSpPr>
          <p:nvPr/>
        </p:nvSpPr>
        <p:spPr>
          <a:xfrm>
            <a:off x="1143411" y="4874495"/>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58" name="Text Placeholder 2">
            <a:extLst>
              <a:ext uri="{FF2B5EF4-FFF2-40B4-BE49-F238E27FC236}">
                <a16:creationId xmlns:a16="http://schemas.microsoft.com/office/drawing/2014/main" id="{9B1EE19C-1A2D-1259-8883-938900132E46}"/>
              </a:ext>
            </a:extLst>
          </p:cNvPr>
          <p:cNvSpPr txBox="1">
            <a:spLocks/>
          </p:cNvSpPr>
          <p:nvPr/>
        </p:nvSpPr>
        <p:spPr>
          <a:xfrm>
            <a:off x="1143411" y="436268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59" name="Rounded Rectangle 85">
            <a:extLst>
              <a:ext uri="{FF2B5EF4-FFF2-40B4-BE49-F238E27FC236}">
                <a16:creationId xmlns:a16="http://schemas.microsoft.com/office/drawing/2014/main" id="{1F46C608-13CE-DCAA-6C10-773AC0DAD8B4}"/>
              </a:ext>
              <a:ext uri="{C183D7F6-B498-43B3-948B-1728B52AA6E4}">
                <adec:decorative xmlns:adec="http://schemas.microsoft.com/office/drawing/2017/decorative" val="1"/>
              </a:ext>
            </a:extLst>
          </p:cNvPr>
          <p:cNvSpPr/>
          <p:nvPr/>
        </p:nvSpPr>
        <p:spPr bwMode="auto">
          <a:xfrm>
            <a:off x="710964" y="3701025"/>
            <a:ext cx="7712811"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 Placeholder 2">
            <a:extLst>
              <a:ext uri="{FF2B5EF4-FFF2-40B4-BE49-F238E27FC236}">
                <a16:creationId xmlns:a16="http://schemas.microsoft.com/office/drawing/2014/main" id="{ADCF7554-4D5B-8219-B617-D6A5FAC757EA}"/>
              </a:ext>
            </a:extLst>
          </p:cNvPr>
          <p:cNvSpPr txBox="1">
            <a:spLocks/>
          </p:cNvSpPr>
          <p:nvPr/>
        </p:nvSpPr>
        <p:spPr>
          <a:xfrm>
            <a:off x="1143146" y="385086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61" name="Picture 60">
            <a:extLst>
              <a:ext uri="{FF2B5EF4-FFF2-40B4-BE49-F238E27FC236}">
                <a16:creationId xmlns:a16="http://schemas.microsoft.com/office/drawing/2014/main" id="{2AE3AA72-46F7-5D2D-A6AB-D63F0666B2DC}"/>
              </a:ext>
              <a:ext uri="{C183D7F6-B498-43B3-948B-1728B52AA6E4}">
                <adec:decorative xmlns:adec="http://schemas.microsoft.com/office/drawing/2017/decorative" val="1"/>
              </a:ext>
            </a:extLst>
          </p:cNvPr>
          <p:cNvPicPr>
            <a:picLocks noChangeAspect="1"/>
          </p:cNvPicPr>
          <p:nvPr/>
        </p:nvPicPr>
        <p:blipFill rotWithShape="1">
          <a:blip r:embed="rId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317" y="3815776"/>
            <a:ext cx="240513" cy="229364"/>
          </a:xfrm>
          <a:prstGeom prst="rect">
            <a:avLst/>
          </a:prstGeom>
          <a:ln>
            <a:solidFill>
              <a:srgbClr val="E6E6E6"/>
            </a:solidFill>
          </a:ln>
        </p:spPr>
      </p:pic>
      <p:pic>
        <p:nvPicPr>
          <p:cNvPr id="62" name="Picture 61">
            <a:extLst>
              <a:ext uri="{FF2B5EF4-FFF2-40B4-BE49-F238E27FC236}">
                <a16:creationId xmlns:a16="http://schemas.microsoft.com/office/drawing/2014/main" id="{B59C32E0-6033-4FA2-BD03-B53443A8290A}"/>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0170" y="4863124"/>
            <a:ext cx="181925" cy="181925"/>
          </a:xfrm>
          <a:prstGeom prst="rect">
            <a:avLst/>
          </a:prstGeom>
        </p:spPr>
      </p:pic>
      <p:grpSp>
        <p:nvGrpSpPr>
          <p:cNvPr id="64" name="Group 63">
            <a:extLst>
              <a:ext uri="{FF2B5EF4-FFF2-40B4-BE49-F238E27FC236}">
                <a16:creationId xmlns:a16="http://schemas.microsoft.com/office/drawing/2014/main" id="{244748A0-F600-09AF-A405-8DD2FB0F241E}"/>
              </a:ext>
              <a:ext uri="{C183D7F6-B498-43B3-948B-1728B52AA6E4}">
                <adec:decorative xmlns:adec="http://schemas.microsoft.com/office/drawing/2017/decorative" val="1"/>
              </a:ext>
            </a:extLst>
          </p:cNvPr>
          <p:cNvGrpSpPr/>
          <p:nvPr/>
        </p:nvGrpSpPr>
        <p:grpSpPr>
          <a:xfrm>
            <a:off x="2927166" y="2540126"/>
            <a:ext cx="1044000" cy="1108800"/>
            <a:chOff x="2916384" y="2540126"/>
            <a:chExt cx="1073347" cy="1107950"/>
          </a:xfrm>
        </p:grpSpPr>
        <p:sp>
          <p:nvSpPr>
            <p:cNvPr id="65" name="Rounded Rectangle 14">
              <a:extLst>
                <a:ext uri="{FF2B5EF4-FFF2-40B4-BE49-F238E27FC236}">
                  <a16:creationId xmlns:a16="http://schemas.microsoft.com/office/drawing/2014/main" id="{890E1F7F-EE9F-6522-231F-5A8265537EAB}"/>
                </a:ext>
                <a:ext uri="{C183D7F6-B498-43B3-948B-1728B52AA6E4}">
                  <adec:decorative xmlns:adec="http://schemas.microsoft.com/office/drawing/2017/decorative" val="1"/>
                </a:ext>
              </a:extLst>
            </p:cNvPr>
            <p:cNvSpPr/>
            <p:nvPr/>
          </p:nvSpPr>
          <p:spPr bwMode="auto">
            <a:xfrm>
              <a:off x="291638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6" name="Text Placeholder 2">
              <a:extLst>
                <a:ext uri="{FF2B5EF4-FFF2-40B4-BE49-F238E27FC236}">
                  <a16:creationId xmlns:a16="http://schemas.microsoft.com/office/drawing/2014/main" id="{2A06ADAF-159E-4906-CD5C-06D6E1438D54}"/>
                </a:ext>
              </a:extLst>
            </p:cNvPr>
            <p:cNvSpPr txBox="1">
              <a:spLocks/>
            </p:cNvSpPr>
            <p:nvPr/>
          </p:nvSpPr>
          <p:spPr>
            <a:xfrm>
              <a:off x="2921913" y="2995203"/>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67" name="Text Placeholder 2">
              <a:extLst>
                <a:ext uri="{FF2B5EF4-FFF2-40B4-BE49-F238E27FC236}">
                  <a16:creationId xmlns:a16="http://schemas.microsoft.com/office/drawing/2014/main" id="{6CB45B84-4347-C00C-8EF0-183798E0D092}"/>
                </a:ext>
              </a:extLst>
            </p:cNvPr>
            <p:cNvSpPr txBox="1">
              <a:spLocks/>
            </p:cNvSpPr>
            <p:nvPr/>
          </p:nvSpPr>
          <p:spPr>
            <a:xfrm>
              <a:off x="2921914"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68" name="Picture 67" descr="Synapse Logo">
              <a:extLst>
                <a:ext uri="{FF2B5EF4-FFF2-40B4-BE49-F238E27FC236}">
                  <a16:creationId xmlns:a16="http://schemas.microsoft.com/office/drawing/2014/main" id="{88AC6DCD-DACA-2946-97F3-0F37E33B8ED7}"/>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3341756" y="2723431"/>
              <a:ext cx="221752" cy="222186"/>
            </a:xfrm>
            <a:prstGeom prst="rect">
              <a:avLst/>
            </a:prstGeom>
          </p:spPr>
        </p:pic>
      </p:grpSp>
      <p:pic>
        <p:nvPicPr>
          <p:cNvPr id="69" name="Picture 68" descr="Azure AI Logo">
            <a:extLst>
              <a:ext uri="{FF2B5EF4-FFF2-40B4-BE49-F238E27FC236}">
                <a16:creationId xmlns:a16="http://schemas.microsoft.com/office/drawing/2014/main" id="{BDD6C9C3-9B71-C180-9C0C-147CEB5C896B}"/>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443810" y="2717455"/>
            <a:ext cx="234305" cy="234761"/>
          </a:xfrm>
          <a:prstGeom prst="rect">
            <a:avLst/>
          </a:prstGeom>
        </p:spPr>
      </p:pic>
      <p:grpSp>
        <p:nvGrpSpPr>
          <p:cNvPr id="70" name="Group 69">
            <a:extLst>
              <a:ext uri="{FF2B5EF4-FFF2-40B4-BE49-F238E27FC236}">
                <a16:creationId xmlns:a16="http://schemas.microsoft.com/office/drawing/2014/main" id="{F7D11978-BAA0-8272-75D4-374560FCFF3D}"/>
              </a:ext>
              <a:ext uri="{C183D7F6-B498-43B3-948B-1728B52AA6E4}">
                <adec:decorative xmlns:adec="http://schemas.microsoft.com/office/drawing/2017/decorative" val="1"/>
              </a:ext>
            </a:extLst>
          </p:cNvPr>
          <p:cNvGrpSpPr/>
          <p:nvPr/>
        </p:nvGrpSpPr>
        <p:grpSpPr>
          <a:xfrm>
            <a:off x="5144998" y="2540126"/>
            <a:ext cx="1044000" cy="1108800"/>
            <a:chOff x="5127534" y="2540126"/>
            <a:chExt cx="1071947" cy="1107950"/>
          </a:xfrm>
        </p:grpSpPr>
        <p:sp>
          <p:nvSpPr>
            <p:cNvPr id="71" name="Rounded Rectangle 28">
              <a:extLst>
                <a:ext uri="{FF2B5EF4-FFF2-40B4-BE49-F238E27FC236}">
                  <a16:creationId xmlns:a16="http://schemas.microsoft.com/office/drawing/2014/main" id="{561CEB79-B709-88C2-A6DD-27F2FB83B48C}"/>
                </a:ext>
                <a:ext uri="{C183D7F6-B498-43B3-948B-1728B52AA6E4}">
                  <adec:decorative xmlns:adec="http://schemas.microsoft.com/office/drawing/2017/decorative" val="1"/>
                </a:ext>
              </a:extLst>
            </p:cNvPr>
            <p:cNvSpPr/>
            <p:nvPr/>
          </p:nvSpPr>
          <p:spPr bwMode="auto">
            <a:xfrm>
              <a:off x="512753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Text Placeholder 2">
              <a:extLst>
                <a:ext uri="{FF2B5EF4-FFF2-40B4-BE49-F238E27FC236}">
                  <a16:creationId xmlns:a16="http://schemas.microsoft.com/office/drawing/2014/main" id="{A441A99F-606C-CBE9-CFF2-4413B71F93EB}"/>
                </a:ext>
              </a:extLst>
            </p:cNvPr>
            <p:cNvSpPr txBox="1">
              <a:spLocks/>
            </p:cNvSpPr>
            <p:nvPr/>
          </p:nvSpPr>
          <p:spPr>
            <a:xfrm>
              <a:off x="5131664"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dirty="0">
                <a:ln>
                  <a:noFill/>
                </a:ln>
                <a:solidFill>
                  <a:srgbClr val="565656"/>
                </a:solidFill>
                <a:effectLst/>
                <a:uLnTx/>
                <a:uFillTx/>
                <a:latin typeface="Segoe UI"/>
                <a:ea typeface="+mn-ea"/>
                <a:cs typeface="Segoe UI" panose="020B0502040204020203" pitchFamily="34" charset="0"/>
              </a:endParaRPr>
            </a:p>
          </p:txBody>
        </p:sp>
        <p:sp>
          <p:nvSpPr>
            <p:cNvPr id="73" name="Text Placeholder 2">
              <a:extLst>
                <a:ext uri="{FF2B5EF4-FFF2-40B4-BE49-F238E27FC236}">
                  <a16:creationId xmlns:a16="http://schemas.microsoft.com/office/drawing/2014/main" id="{D2D282BD-CFB7-F0D8-ED61-51047A00232C}"/>
                </a:ext>
              </a:extLst>
            </p:cNvPr>
            <p:cNvSpPr txBox="1">
              <a:spLocks/>
            </p:cNvSpPr>
            <p:nvPr/>
          </p:nvSpPr>
          <p:spPr>
            <a:xfrm>
              <a:off x="5131665"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74" name="Picture 73" descr="Data Explorer Logo">
              <a:extLst>
                <a:ext uri="{FF2B5EF4-FFF2-40B4-BE49-F238E27FC236}">
                  <a16:creationId xmlns:a16="http://schemas.microsoft.com/office/drawing/2014/main" id="{1EB0EA02-EA75-5653-3333-3372A1D8271B}"/>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53926" y="2717455"/>
              <a:ext cx="231758" cy="232211"/>
            </a:xfrm>
            <a:prstGeom prst="rect">
              <a:avLst/>
            </a:prstGeom>
          </p:spPr>
        </p:pic>
      </p:grpSp>
      <p:grpSp>
        <p:nvGrpSpPr>
          <p:cNvPr id="75" name="Group 74">
            <a:extLst>
              <a:ext uri="{FF2B5EF4-FFF2-40B4-BE49-F238E27FC236}">
                <a16:creationId xmlns:a16="http://schemas.microsoft.com/office/drawing/2014/main" id="{B2C28FC7-968C-4817-95A7-58752064CF19}"/>
              </a:ext>
              <a:ext uri="{C183D7F6-B498-43B3-948B-1728B52AA6E4}">
                <adec:decorative xmlns:adec="http://schemas.microsoft.com/office/drawing/2017/decorative" val="1"/>
              </a:ext>
            </a:extLst>
          </p:cNvPr>
          <p:cNvGrpSpPr/>
          <p:nvPr/>
        </p:nvGrpSpPr>
        <p:grpSpPr>
          <a:xfrm>
            <a:off x="709334" y="2540125"/>
            <a:ext cx="1044000" cy="1108800"/>
            <a:chOff x="709334" y="2540126"/>
            <a:chExt cx="1096216" cy="1107951"/>
          </a:xfrm>
        </p:grpSpPr>
        <p:sp>
          <p:nvSpPr>
            <p:cNvPr id="76" name="Rounded Rectangle 17">
              <a:extLst>
                <a:ext uri="{FF2B5EF4-FFF2-40B4-BE49-F238E27FC236}">
                  <a16:creationId xmlns:a16="http://schemas.microsoft.com/office/drawing/2014/main" id="{430719DF-C4DB-C31F-B555-B4D48B18CF38}"/>
                </a:ext>
                <a:ext uri="{C183D7F6-B498-43B3-948B-1728B52AA6E4}">
                  <adec:decorative xmlns:adec="http://schemas.microsoft.com/office/drawing/2017/decorative" val="1"/>
                </a:ext>
              </a:extLst>
            </p:cNvPr>
            <p:cNvSpPr/>
            <p:nvPr/>
          </p:nvSpPr>
          <p:spPr bwMode="auto">
            <a:xfrm>
              <a:off x="709334" y="2540126"/>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7" name="Text Placeholder 2">
              <a:extLst>
                <a:ext uri="{FF2B5EF4-FFF2-40B4-BE49-F238E27FC236}">
                  <a16:creationId xmlns:a16="http://schemas.microsoft.com/office/drawing/2014/main" id="{443F8AC0-3D74-B258-A310-67190D7F9954}"/>
                </a:ext>
              </a:extLst>
            </p:cNvPr>
            <p:cNvSpPr txBox="1">
              <a:spLocks/>
            </p:cNvSpPr>
            <p:nvPr/>
          </p:nvSpPr>
          <p:spPr>
            <a:xfrm>
              <a:off x="71096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78" name="Text Placeholder 2">
              <a:extLst>
                <a:ext uri="{FF2B5EF4-FFF2-40B4-BE49-F238E27FC236}">
                  <a16:creationId xmlns:a16="http://schemas.microsoft.com/office/drawing/2014/main" id="{82FD09B0-6F82-B6EE-F417-CF512792B84D}"/>
                </a:ext>
              </a:extLst>
            </p:cNvPr>
            <p:cNvSpPr txBox="1">
              <a:spLocks/>
            </p:cNvSpPr>
            <p:nvPr/>
          </p:nvSpPr>
          <p:spPr>
            <a:xfrm>
              <a:off x="737732" y="2992664"/>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79" name="Picture 78" descr="Data Factory Logo">
              <a:extLst>
                <a:ext uri="{FF2B5EF4-FFF2-40B4-BE49-F238E27FC236}">
                  <a16:creationId xmlns:a16="http://schemas.microsoft.com/office/drawing/2014/main" id="{9149A60E-ABC4-D16A-1C5F-9419425260FC}"/>
                </a:ext>
              </a:extLst>
            </p:cNvPr>
            <p:cNvPicPr>
              <a:picLocks noChangeAspect="1"/>
            </p:cNvPicPr>
            <p:nvPr/>
          </p:nvPicPr>
          <p:blipFill>
            <a:blip r:embed="rId10" cstate="print">
              <a:duotone>
                <a:prstClr val="black"/>
                <a:schemeClr val="tx2">
                  <a:tint val="45000"/>
                  <a:satMod val="400000"/>
                </a:schemeClr>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1122356" y="2717455"/>
              <a:ext cx="229671" cy="230120"/>
            </a:xfrm>
            <a:prstGeom prst="rect">
              <a:avLst/>
            </a:prstGeom>
          </p:spPr>
        </p:pic>
      </p:grpSp>
      <p:grpSp>
        <p:nvGrpSpPr>
          <p:cNvPr id="80" name="Group 79">
            <a:extLst>
              <a:ext uri="{FF2B5EF4-FFF2-40B4-BE49-F238E27FC236}">
                <a16:creationId xmlns:a16="http://schemas.microsoft.com/office/drawing/2014/main" id="{474660E2-0855-9240-84DE-755F0D8EDB2B}"/>
              </a:ext>
              <a:ext uri="{C183D7F6-B498-43B3-948B-1728B52AA6E4}">
                <adec:decorative xmlns:adec="http://schemas.microsoft.com/office/drawing/2017/decorative" val="1"/>
              </a:ext>
            </a:extLst>
          </p:cNvPr>
          <p:cNvGrpSpPr/>
          <p:nvPr/>
        </p:nvGrpSpPr>
        <p:grpSpPr>
          <a:xfrm>
            <a:off x="6253914" y="2540126"/>
            <a:ext cx="1044000" cy="1108800"/>
            <a:chOff x="6239206" y="2540126"/>
            <a:chExt cx="1068081" cy="1107950"/>
          </a:xfrm>
        </p:grpSpPr>
        <p:sp>
          <p:nvSpPr>
            <p:cNvPr id="81" name="Rounded Rectangle 29">
              <a:extLst>
                <a:ext uri="{FF2B5EF4-FFF2-40B4-BE49-F238E27FC236}">
                  <a16:creationId xmlns:a16="http://schemas.microsoft.com/office/drawing/2014/main" id="{852D7ACD-C670-25B9-4343-F7C34D13482F}"/>
                </a:ext>
                <a:ext uri="{C183D7F6-B498-43B3-948B-1728B52AA6E4}">
                  <adec:decorative xmlns:adec="http://schemas.microsoft.com/office/drawing/2017/decorative" val="1"/>
                </a:ext>
              </a:extLst>
            </p:cNvPr>
            <p:cNvSpPr/>
            <p:nvPr/>
          </p:nvSpPr>
          <p:spPr bwMode="auto">
            <a:xfrm>
              <a:off x="6239338"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Text Placeholder 2">
              <a:extLst>
                <a:ext uri="{FF2B5EF4-FFF2-40B4-BE49-F238E27FC236}">
                  <a16:creationId xmlns:a16="http://schemas.microsoft.com/office/drawing/2014/main" id="{91254270-2C31-7EE6-2561-9533DB99CCE5}"/>
                </a:ext>
              </a:extLst>
            </p:cNvPr>
            <p:cNvSpPr txBox="1">
              <a:spLocks/>
            </p:cNvSpPr>
            <p:nvPr/>
          </p:nvSpPr>
          <p:spPr>
            <a:xfrm>
              <a:off x="6239471"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dirty="0">
                <a:ln>
                  <a:noFill/>
                </a:ln>
                <a:solidFill>
                  <a:srgbClr val="737373">
                    <a:lumMod val="75000"/>
                  </a:srgbClr>
                </a:solidFill>
                <a:effectLst/>
                <a:uLnTx/>
                <a:uFillTx/>
                <a:latin typeface="Segoe UI"/>
                <a:ea typeface="+mn-ea"/>
                <a:cs typeface="Segoe UI" panose="020B0502040204020203" pitchFamily="34" charset="0"/>
              </a:endParaRPr>
            </a:p>
          </p:txBody>
        </p:sp>
        <p:sp>
          <p:nvSpPr>
            <p:cNvPr id="83" name="Text Placeholder 2">
              <a:extLst>
                <a:ext uri="{FF2B5EF4-FFF2-40B4-BE49-F238E27FC236}">
                  <a16:creationId xmlns:a16="http://schemas.microsoft.com/office/drawing/2014/main" id="{2D685E52-A77A-2777-E836-1C8A212317D8}"/>
                </a:ext>
              </a:extLst>
            </p:cNvPr>
            <p:cNvSpPr txBox="1">
              <a:spLocks/>
            </p:cNvSpPr>
            <p:nvPr/>
          </p:nvSpPr>
          <p:spPr>
            <a:xfrm>
              <a:off x="62392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84" name="Picture 83">
              <a:extLst>
                <a:ext uri="{FF2B5EF4-FFF2-40B4-BE49-F238E27FC236}">
                  <a16:creationId xmlns:a16="http://schemas.microsoft.com/office/drawing/2014/main" id="{5DB980BA-E230-B3C2-5F87-E2C9C68EE082}"/>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646103" y="2724511"/>
              <a:ext cx="254022" cy="254022"/>
            </a:xfrm>
            <a:prstGeom prst="rect">
              <a:avLst/>
            </a:prstGeom>
          </p:spPr>
        </p:pic>
      </p:grpSp>
      <p:grpSp>
        <p:nvGrpSpPr>
          <p:cNvPr id="85" name="Group 84">
            <a:extLst>
              <a:ext uri="{FF2B5EF4-FFF2-40B4-BE49-F238E27FC236}">
                <a16:creationId xmlns:a16="http://schemas.microsoft.com/office/drawing/2014/main" id="{78685FC0-4A10-B0EF-6F19-928269CCC33D}"/>
              </a:ext>
              <a:ext uri="{C183D7F6-B498-43B3-948B-1728B52AA6E4}">
                <adec:decorative xmlns:adec="http://schemas.microsoft.com/office/drawing/2017/decorative" val="1"/>
              </a:ext>
            </a:extLst>
          </p:cNvPr>
          <p:cNvGrpSpPr/>
          <p:nvPr/>
        </p:nvGrpSpPr>
        <p:grpSpPr>
          <a:xfrm>
            <a:off x="7362831" y="2530481"/>
            <a:ext cx="1044000" cy="1108800"/>
            <a:chOff x="7362831" y="2530482"/>
            <a:chExt cx="1089225" cy="1107951"/>
          </a:xfrm>
        </p:grpSpPr>
        <p:sp>
          <p:nvSpPr>
            <p:cNvPr id="86" name="Rounded Rectangle 15">
              <a:extLst>
                <a:ext uri="{FF2B5EF4-FFF2-40B4-BE49-F238E27FC236}">
                  <a16:creationId xmlns:a16="http://schemas.microsoft.com/office/drawing/2014/main" id="{FC34FF1F-5437-6DEB-5CC4-58533A787DB6}"/>
                </a:ext>
                <a:ext uri="{C183D7F6-B498-43B3-948B-1728B52AA6E4}">
                  <adec:decorative xmlns:adec="http://schemas.microsoft.com/office/drawing/2017/decorative" val="1"/>
                </a:ext>
              </a:extLst>
            </p:cNvPr>
            <p:cNvSpPr/>
            <p:nvPr/>
          </p:nvSpPr>
          <p:spPr bwMode="auto">
            <a:xfrm>
              <a:off x="7384240" y="253048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7" name="Text Placeholder 2">
              <a:extLst>
                <a:ext uri="{FF2B5EF4-FFF2-40B4-BE49-F238E27FC236}">
                  <a16:creationId xmlns:a16="http://schemas.microsoft.com/office/drawing/2014/main" id="{46430A31-FAE5-4C65-1D03-F582F01EA410}"/>
                </a:ext>
              </a:extLst>
            </p:cNvPr>
            <p:cNvSpPr txBox="1">
              <a:spLocks/>
            </p:cNvSpPr>
            <p:nvPr/>
          </p:nvSpPr>
          <p:spPr>
            <a:xfrm>
              <a:off x="7362831" y="3025055"/>
              <a:ext cx="1067816" cy="166104"/>
            </a:xfrm>
            <a:prstGeom prst="rect">
              <a:avLst/>
            </a:prstGeom>
          </p:spPr>
          <p:txBody>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800" b="1" i="0" u="none" strike="noStrike" cap="none" spc="0" normalizeH="0" baseline="0">
                  <a:ln>
                    <a:noFill/>
                  </a:ln>
                  <a:solidFill>
                    <a:srgbClr val="565656"/>
                  </a:solidFill>
                  <a:effectLst/>
                  <a:uLnTx/>
                  <a:uFillTx/>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Data</a:t>
              </a:r>
              <a:b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Activator</a:t>
              </a:r>
            </a:p>
          </p:txBody>
        </p:sp>
        <p:pic>
          <p:nvPicPr>
            <p:cNvPr id="88" name="Picture 87">
              <a:extLst>
                <a:ext uri="{FF2B5EF4-FFF2-40B4-BE49-F238E27FC236}">
                  <a16:creationId xmlns:a16="http://schemas.microsoft.com/office/drawing/2014/main" id="{DB6E7F13-AA79-C728-C270-99855D056731}"/>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7753844" y="2743204"/>
              <a:ext cx="285790" cy="285790"/>
            </a:xfrm>
            <a:prstGeom prst="rect">
              <a:avLst/>
            </a:prstGeom>
          </p:spPr>
        </p:pic>
      </p:grpSp>
    </p:spTree>
    <p:extLst>
      <p:ext uri="{BB962C8B-B14F-4D97-AF65-F5344CB8AC3E}">
        <p14:creationId xmlns:p14="http://schemas.microsoft.com/office/powerpoint/2010/main" val="294528318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57DAE6-92A3-414F-B7FA-044C8FF801CA}"/>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warehouse experience</a:t>
            </a:r>
          </a:p>
        </p:txBody>
      </p:sp>
      <p:sp>
        <p:nvSpPr>
          <p:cNvPr id="2" name="Subtitle 1">
            <a:extLst>
              <a:ext uri="{FF2B5EF4-FFF2-40B4-BE49-F238E27FC236}">
                <a16:creationId xmlns:a16="http://schemas.microsoft.com/office/drawing/2014/main" id="{B194DFA3-CFB6-B848-A1A0-1D24F3A3637B}"/>
              </a:ext>
            </a:extLst>
          </p:cNvPr>
          <p:cNvSpPr>
            <a:spLocks noGrp="1"/>
          </p:cNvSpPr>
          <p:nvPr>
            <p:ph type="subTitle" idx="1"/>
          </p:nvPr>
        </p:nvSpPr>
        <p:spPr/>
        <p:txBody>
          <a:bodyPr/>
          <a:lstStyle/>
          <a:p>
            <a:r>
              <a:rPr lang="en-US"/>
              <a:t>Achieve data platform goals with east and cost efficiency, while empowering your developers and engineers with accelerated reporting and insights</a:t>
            </a:r>
          </a:p>
        </p:txBody>
      </p:sp>
      <p:grpSp>
        <p:nvGrpSpPr>
          <p:cNvPr id="89" name="Group 88">
            <a:extLst>
              <a:ext uri="{FF2B5EF4-FFF2-40B4-BE49-F238E27FC236}">
                <a16:creationId xmlns:a16="http://schemas.microsoft.com/office/drawing/2014/main" id="{662196CF-EE56-129F-88D4-F388193A45AD}"/>
              </a:ext>
              <a:ext uri="{C183D7F6-B498-43B3-948B-1728B52AA6E4}">
                <adec:decorative xmlns:adec="http://schemas.microsoft.com/office/drawing/2017/decorative" val="1"/>
              </a:ext>
            </a:extLst>
          </p:cNvPr>
          <p:cNvGrpSpPr/>
          <p:nvPr/>
        </p:nvGrpSpPr>
        <p:grpSpPr>
          <a:xfrm>
            <a:off x="2927166" y="2540124"/>
            <a:ext cx="1044000" cy="1108800"/>
            <a:chOff x="8139619" y="166848"/>
            <a:chExt cx="1074603" cy="1107951"/>
          </a:xfrm>
        </p:grpSpPr>
        <p:sp>
          <p:nvSpPr>
            <p:cNvPr id="16" name="Rounded Rectangle 15">
              <a:extLst>
                <a:ext uri="{FF2B5EF4-FFF2-40B4-BE49-F238E27FC236}">
                  <a16:creationId xmlns:a16="http://schemas.microsoft.com/office/drawing/2014/main" id="{F413B95A-6F6A-F551-CDD4-44C3F56C4A35}"/>
                </a:ext>
                <a:ext uri="{C183D7F6-B498-43B3-948B-1728B52AA6E4}">
                  <adec:decorative xmlns:adec="http://schemas.microsoft.com/office/drawing/2017/decorative" val="1"/>
                </a:ext>
              </a:extLst>
            </p:cNvPr>
            <p:cNvSpPr/>
            <p:nvPr/>
          </p:nvSpPr>
          <p:spPr bwMode="auto">
            <a:xfrm>
              <a:off x="8139619" y="166848"/>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ext Placeholder 2">
              <a:extLst>
                <a:ext uri="{FF2B5EF4-FFF2-40B4-BE49-F238E27FC236}">
                  <a16:creationId xmlns:a16="http://schemas.microsoft.com/office/drawing/2014/main" id="{38BE8157-272E-C1E6-C2A6-CAE51A6DDBE0}"/>
                </a:ext>
              </a:extLst>
            </p:cNvPr>
            <p:cNvSpPr txBox="1">
              <a:spLocks/>
            </p:cNvSpPr>
            <p:nvPr/>
          </p:nvSpPr>
          <p:spPr>
            <a:xfrm>
              <a:off x="8146404" y="621925"/>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173AB27B-D78C-EB19-36D7-0B786099826C}"/>
                </a:ext>
              </a:extLst>
            </p:cNvPr>
            <p:cNvSpPr txBox="1">
              <a:spLocks/>
            </p:cNvSpPr>
            <p:nvPr/>
          </p:nvSpPr>
          <p:spPr>
            <a:xfrm>
              <a:off x="8146405" y="1003289"/>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50" name="Picture 49" descr="A picture containing screenshot, electric blue, graphics, blue&#10;&#10;Description automatically generated">
              <a:extLst>
                <a:ext uri="{FF2B5EF4-FFF2-40B4-BE49-F238E27FC236}">
                  <a16:creationId xmlns:a16="http://schemas.microsoft.com/office/drawing/2014/main" id="{488D6183-FCC8-8FE6-0C03-E911FED783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65750" y="351194"/>
              <a:ext cx="222403" cy="222838"/>
            </a:xfrm>
            <a:prstGeom prst="rect">
              <a:avLst/>
            </a:prstGeom>
          </p:spPr>
        </p:pic>
      </p:grpSp>
      <p:sp>
        <p:nvSpPr>
          <p:cNvPr id="8" name="PageRight_E761">
            <a:extLst>
              <a:ext uri="{FF2B5EF4-FFF2-40B4-BE49-F238E27FC236}">
                <a16:creationId xmlns:a16="http://schemas.microsoft.com/office/drawing/2014/main" id="{9DD45775-1A50-6942-9555-3BF832AB88BC}"/>
              </a:ext>
              <a:ext uri="{C183D7F6-B498-43B3-948B-1728B52AA6E4}">
                <adec:decorative xmlns:adec="http://schemas.microsoft.com/office/drawing/2017/decorative" val="1"/>
              </a:ext>
            </a:extLst>
          </p:cNvPr>
          <p:cNvSpPr>
            <a:spLocks noChangeAspect="1" noEditPoints="1"/>
          </p:cNvSpPr>
          <p:nvPr/>
        </p:nvSpPr>
        <p:spPr bwMode="auto">
          <a:xfrm>
            <a:off x="8735664" y="254493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0A842CFD-8205-1D4C-A4A6-9F62A92A5784}"/>
              </a:ext>
              <a:ext uri="{C183D7F6-B498-43B3-948B-1728B52AA6E4}">
                <adec:decorative xmlns:adec="http://schemas.microsoft.com/office/drawing/2017/decorative" val="1"/>
              </a:ext>
            </a:extLst>
          </p:cNvPr>
          <p:cNvSpPr>
            <a:spLocks noChangeAspect="1" noEditPoints="1"/>
          </p:cNvSpPr>
          <p:nvPr/>
        </p:nvSpPr>
        <p:spPr bwMode="auto">
          <a:xfrm>
            <a:off x="8735664" y="338052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B794E346-C970-FC49-B4B8-A34041078B11}"/>
              </a:ext>
              <a:ext uri="{C183D7F6-B498-43B3-948B-1728B52AA6E4}">
                <adec:decorative xmlns:adec="http://schemas.microsoft.com/office/drawing/2017/decorative" val="1"/>
              </a:ext>
            </a:extLst>
          </p:cNvPr>
          <p:cNvSpPr>
            <a:spLocks noChangeAspect="1" noEditPoints="1"/>
          </p:cNvSpPr>
          <p:nvPr/>
        </p:nvSpPr>
        <p:spPr bwMode="auto">
          <a:xfrm>
            <a:off x="8734647" y="404514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B242BD31-8A8D-C74A-B148-EE3FC97DD92C}"/>
              </a:ext>
              <a:ext uri="{C183D7F6-B498-43B3-948B-1728B52AA6E4}">
                <adec:decorative xmlns:adec="http://schemas.microsoft.com/office/drawing/2017/decorative" val="1"/>
              </a:ext>
            </a:extLst>
          </p:cNvPr>
          <p:cNvSpPr>
            <a:spLocks noChangeAspect="1" noEditPoints="1"/>
          </p:cNvSpPr>
          <p:nvPr/>
        </p:nvSpPr>
        <p:spPr bwMode="auto">
          <a:xfrm>
            <a:off x="8734647" y="5075305"/>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D2238AB8-0CD6-214F-8A3E-A391E3B98234}"/>
              </a:ext>
              <a:ext uri="{C183D7F6-B498-43B3-948B-1728B52AA6E4}">
                <adec:decorative xmlns:adec="http://schemas.microsoft.com/office/drawing/2017/decorative" val="1"/>
              </a:ext>
            </a:extLst>
          </p:cNvPr>
          <p:cNvSpPr>
            <a:spLocks noChangeAspect="1" noEditPoints="1"/>
          </p:cNvSpPr>
          <p:nvPr/>
        </p:nvSpPr>
        <p:spPr bwMode="auto">
          <a:xfrm>
            <a:off x="8734647" y="575367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185447BA-E6DA-4048-872A-0482A7052DA6}"/>
              </a:ext>
            </a:extLst>
          </p:cNvPr>
          <p:cNvSpPr txBox="1"/>
          <p:nvPr/>
        </p:nvSpPr>
        <p:spPr>
          <a:xfrm>
            <a:off x="9051175" y="2497173"/>
            <a:ext cx="3016647" cy="3908762"/>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Industry-leading SQL performance and scale, including reporting tools using T-SQL and TDS end-points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Fully separate compute storage that can independently scale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Build relational layers on top of physical data in </a:t>
            </a:r>
            <a:r>
              <a:rPr kumimoji="0" lang="en-US" sz="1200" b="0" i="0" u="none" strike="noStrike" kern="1200" cap="none" spc="0" normalizeH="0" baseline="0" noProof="0" dirty="0" err="1">
                <a:ln>
                  <a:noFill/>
                </a:ln>
                <a:solidFill>
                  <a:srgbClr val="000000"/>
                </a:solidFill>
                <a:effectLst/>
                <a:uLnTx/>
                <a:uFillTx/>
                <a:latin typeface="Segoe UI"/>
                <a:ea typeface="+mn-ea"/>
                <a:cs typeface="Segoe UI"/>
              </a:rPr>
              <a:t>lakehouse</a:t>
            </a:r>
            <a:r>
              <a:rPr kumimoji="0" lang="en-US" sz="1200" b="0" i="0" u="none" strike="noStrike" kern="1200" cap="none" spc="0" normalizeH="0" baseline="0" noProof="0" dirty="0">
                <a:ln>
                  <a:noFill/>
                </a:ln>
                <a:solidFill>
                  <a:srgbClr val="000000"/>
                </a:solidFill>
                <a:effectLst/>
                <a:uLnTx/>
                <a:uFillTx/>
                <a:latin typeface="Segoe UI"/>
                <a:ea typeface="+mn-ea"/>
                <a:cs typeface="Segoe UI"/>
              </a:rPr>
              <a:t> and natively store data in open Parquet/Delta Lake to remove need for data duplicity</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Consumer data with Power BI for reporting and visualization</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TLS 1.2 encryption protects all connections for granular security across your data platform</a:t>
            </a:r>
          </a:p>
        </p:txBody>
      </p:sp>
      <p:grpSp>
        <p:nvGrpSpPr>
          <p:cNvPr id="3" name="Group 2">
            <a:extLst>
              <a:ext uri="{FF2B5EF4-FFF2-40B4-BE49-F238E27FC236}">
                <a16:creationId xmlns:a16="http://schemas.microsoft.com/office/drawing/2014/main" id="{F386CD77-7229-082C-BBEF-4A1E52855064}"/>
              </a:ext>
              <a:ext uri="{C183D7F6-B498-43B3-948B-1728B52AA6E4}">
                <adec:decorative xmlns:adec="http://schemas.microsoft.com/office/drawing/2017/decorative" val="1"/>
              </a:ext>
            </a:extLst>
          </p:cNvPr>
          <p:cNvGrpSpPr/>
          <p:nvPr/>
        </p:nvGrpSpPr>
        <p:grpSpPr>
          <a:xfrm>
            <a:off x="1818250" y="2540125"/>
            <a:ext cx="1044000" cy="1108800"/>
            <a:chOff x="1805868" y="2540126"/>
            <a:chExt cx="1078454" cy="1107951"/>
          </a:xfrm>
        </p:grpSpPr>
        <p:sp>
          <p:nvSpPr>
            <p:cNvPr id="17" name="Rounded Rectangle 16">
              <a:extLst>
                <a:ext uri="{FF2B5EF4-FFF2-40B4-BE49-F238E27FC236}">
                  <a16:creationId xmlns:a16="http://schemas.microsoft.com/office/drawing/2014/main" id="{0CE3E1F9-D32E-4E95-E80A-7DD9900A3AB8}"/>
                </a:ext>
                <a:ext uri="{C183D7F6-B498-43B3-948B-1728B52AA6E4}">
                  <adec:decorative xmlns:adec="http://schemas.microsoft.com/office/drawing/2017/decorative" val="1"/>
                </a:ext>
              </a:extLst>
            </p:cNvPr>
            <p:cNvSpPr/>
            <p:nvPr/>
          </p:nvSpPr>
          <p:spPr bwMode="auto">
            <a:xfrm>
              <a:off x="1805868" y="2540126"/>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Text Placeholder 2">
              <a:extLst>
                <a:ext uri="{FF2B5EF4-FFF2-40B4-BE49-F238E27FC236}">
                  <a16:creationId xmlns:a16="http://schemas.microsoft.com/office/drawing/2014/main" id="{36A7AF17-AF56-FC4D-D1D7-16B6FB0367AA}"/>
                </a:ext>
              </a:extLst>
            </p:cNvPr>
            <p:cNvSpPr txBox="1">
              <a:spLocks/>
            </p:cNvSpPr>
            <p:nvPr/>
          </p:nvSpPr>
          <p:spPr>
            <a:xfrm>
              <a:off x="1816506"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2" name="Text Placeholder 2">
              <a:extLst>
                <a:ext uri="{FF2B5EF4-FFF2-40B4-BE49-F238E27FC236}">
                  <a16:creationId xmlns:a16="http://schemas.microsoft.com/office/drawing/2014/main" id="{72AE2358-951B-2804-E8D5-428145C6CB84}"/>
                </a:ext>
              </a:extLst>
            </p:cNvPr>
            <p:cNvSpPr txBox="1">
              <a:spLocks/>
            </p:cNvSpPr>
            <p:nvPr/>
          </p:nvSpPr>
          <p:spPr>
            <a:xfrm>
              <a:off x="18165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grpSp>
        <p:nvGrpSpPr>
          <p:cNvPr id="47" name="Group 46">
            <a:extLst>
              <a:ext uri="{FF2B5EF4-FFF2-40B4-BE49-F238E27FC236}">
                <a16:creationId xmlns:a16="http://schemas.microsoft.com/office/drawing/2014/main" id="{F9426B6A-DE8B-0620-1CFB-831B38646FC8}"/>
              </a:ext>
              <a:ext uri="{C183D7F6-B498-43B3-948B-1728B52AA6E4}">
                <adec:decorative xmlns:adec="http://schemas.microsoft.com/office/drawing/2017/decorative" val="1"/>
              </a:ext>
            </a:extLst>
          </p:cNvPr>
          <p:cNvGrpSpPr/>
          <p:nvPr/>
        </p:nvGrpSpPr>
        <p:grpSpPr>
          <a:xfrm>
            <a:off x="4036082" y="2540126"/>
            <a:ext cx="1044000" cy="1108800"/>
            <a:chOff x="4017954" y="2540126"/>
            <a:chExt cx="1076918" cy="1107950"/>
          </a:xfrm>
        </p:grpSpPr>
        <p:sp>
          <p:nvSpPr>
            <p:cNvPr id="51" name="Rounded Rectangle 13">
              <a:extLst>
                <a:ext uri="{FF2B5EF4-FFF2-40B4-BE49-F238E27FC236}">
                  <a16:creationId xmlns:a16="http://schemas.microsoft.com/office/drawing/2014/main" id="{2164943D-A5B4-D94B-69DC-FC78FAFCCCC6}"/>
                </a:ext>
                <a:ext uri="{C183D7F6-B498-43B3-948B-1728B52AA6E4}">
                  <adec:decorative xmlns:adec="http://schemas.microsoft.com/office/drawing/2017/decorative" val="1"/>
                </a:ext>
              </a:extLst>
            </p:cNvPr>
            <p:cNvSpPr/>
            <p:nvPr/>
          </p:nvSpPr>
          <p:spPr bwMode="auto">
            <a:xfrm>
              <a:off x="401795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Text Placeholder 2">
              <a:extLst>
                <a:ext uri="{FF2B5EF4-FFF2-40B4-BE49-F238E27FC236}">
                  <a16:creationId xmlns:a16="http://schemas.microsoft.com/office/drawing/2014/main" id="{03BA69E4-6A37-37ED-B296-C2C8A5BC5E10}"/>
                </a:ext>
              </a:extLst>
            </p:cNvPr>
            <p:cNvSpPr txBox="1">
              <a:spLocks/>
            </p:cNvSpPr>
            <p:nvPr/>
          </p:nvSpPr>
          <p:spPr>
            <a:xfrm>
              <a:off x="4027055"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53" name="Text Placeholder 2">
              <a:extLst>
                <a:ext uri="{FF2B5EF4-FFF2-40B4-BE49-F238E27FC236}">
                  <a16:creationId xmlns:a16="http://schemas.microsoft.com/office/drawing/2014/main" id="{97B0E2F0-3ED7-1AA4-F621-61CEA59AF2C2}"/>
                </a:ext>
              </a:extLst>
            </p:cNvPr>
            <p:cNvSpPr txBox="1">
              <a:spLocks/>
            </p:cNvSpPr>
            <p:nvPr/>
          </p:nvSpPr>
          <p:spPr>
            <a:xfrm>
              <a:off x="402705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sp>
        <p:nvSpPr>
          <p:cNvPr id="54" name="Rounded Rectangle 31">
            <a:extLst>
              <a:ext uri="{FF2B5EF4-FFF2-40B4-BE49-F238E27FC236}">
                <a16:creationId xmlns:a16="http://schemas.microsoft.com/office/drawing/2014/main" id="{B34CA749-C2F2-5FCC-FFE7-19CF279768CC}"/>
              </a:ext>
              <a:ext uri="{C183D7F6-B498-43B3-948B-1728B52AA6E4}">
                <adec:decorative xmlns:adec="http://schemas.microsoft.com/office/drawing/2017/decorative" val="1"/>
              </a:ext>
            </a:extLst>
          </p:cNvPr>
          <p:cNvSpPr/>
          <p:nvPr/>
        </p:nvSpPr>
        <p:spPr bwMode="auto">
          <a:xfrm>
            <a:off x="711230" y="4212839"/>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5" name="Picture 54" descr="OneLake Logo">
            <a:extLst>
              <a:ext uri="{FF2B5EF4-FFF2-40B4-BE49-F238E27FC236}">
                <a16:creationId xmlns:a16="http://schemas.microsoft.com/office/drawing/2014/main" id="{F9A700FF-F653-5D49-922D-1E3ECBA7A5B3}"/>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78243" y="4359220"/>
            <a:ext cx="165780" cy="166104"/>
          </a:xfrm>
          <a:prstGeom prst="rect">
            <a:avLst/>
          </a:prstGeom>
        </p:spPr>
      </p:pic>
      <p:sp>
        <p:nvSpPr>
          <p:cNvPr id="56" name="Rounded Rectangle 33">
            <a:extLst>
              <a:ext uri="{FF2B5EF4-FFF2-40B4-BE49-F238E27FC236}">
                <a16:creationId xmlns:a16="http://schemas.microsoft.com/office/drawing/2014/main" id="{E4131C34-67AB-B325-EC36-82EBEEDDD2D7}"/>
              </a:ext>
              <a:ext uri="{C183D7F6-B498-43B3-948B-1728B52AA6E4}">
                <adec:decorative xmlns:adec="http://schemas.microsoft.com/office/drawing/2017/decorative" val="1"/>
              </a:ext>
            </a:extLst>
          </p:cNvPr>
          <p:cNvSpPr/>
          <p:nvPr/>
        </p:nvSpPr>
        <p:spPr bwMode="auto">
          <a:xfrm>
            <a:off x="711230" y="4724653"/>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Text Placeholder 2">
            <a:extLst>
              <a:ext uri="{FF2B5EF4-FFF2-40B4-BE49-F238E27FC236}">
                <a16:creationId xmlns:a16="http://schemas.microsoft.com/office/drawing/2014/main" id="{44C20D8A-FDBE-D036-C4A1-1E1D7A122507}"/>
              </a:ext>
            </a:extLst>
          </p:cNvPr>
          <p:cNvSpPr txBox="1">
            <a:spLocks/>
          </p:cNvSpPr>
          <p:nvPr/>
        </p:nvSpPr>
        <p:spPr>
          <a:xfrm>
            <a:off x="1143411" y="4874495"/>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58" name="Text Placeholder 2">
            <a:extLst>
              <a:ext uri="{FF2B5EF4-FFF2-40B4-BE49-F238E27FC236}">
                <a16:creationId xmlns:a16="http://schemas.microsoft.com/office/drawing/2014/main" id="{9D12F099-98F0-BAB0-8B50-C47C9B3ED06D}"/>
              </a:ext>
            </a:extLst>
          </p:cNvPr>
          <p:cNvSpPr txBox="1">
            <a:spLocks/>
          </p:cNvSpPr>
          <p:nvPr/>
        </p:nvSpPr>
        <p:spPr>
          <a:xfrm>
            <a:off x="1143411" y="436268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59" name="Rounded Rectangle 85">
            <a:extLst>
              <a:ext uri="{FF2B5EF4-FFF2-40B4-BE49-F238E27FC236}">
                <a16:creationId xmlns:a16="http://schemas.microsoft.com/office/drawing/2014/main" id="{B812F323-9261-DCED-609A-39E07252B9C3}"/>
              </a:ext>
              <a:ext uri="{C183D7F6-B498-43B3-948B-1728B52AA6E4}">
                <adec:decorative xmlns:adec="http://schemas.microsoft.com/office/drawing/2017/decorative" val="1"/>
              </a:ext>
            </a:extLst>
          </p:cNvPr>
          <p:cNvSpPr/>
          <p:nvPr/>
        </p:nvSpPr>
        <p:spPr bwMode="auto">
          <a:xfrm>
            <a:off x="710964" y="3701025"/>
            <a:ext cx="7712811"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 Placeholder 2">
            <a:extLst>
              <a:ext uri="{FF2B5EF4-FFF2-40B4-BE49-F238E27FC236}">
                <a16:creationId xmlns:a16="http://schemas.microsoft.com/office/drawing/2014/main" id="{C7136D92-A67D-E696-5AB9-103C65EF12D7}"/>
              </a:ext>
            </a:extLst>
          </p:cNvPr>
          <p:cNvSpPr txBox="1">
            <a:spLocks/>
          </p:cNvSpPr>
          <p:nvPr/>
        </p:nvSpPr>
        <p:spPr>
          <a:xfrm>
            <a:off x="1143146" y="385086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61" name="Picture 60">
            <a:extLst>
              <a:ext uri="{FF2B5EF4-FFF2-40B4-BE49-F238E27FC236}">
                <a16:creationId xmlns:a16="http://schemas.microsoft.com/office/drawing/2014/main" id="{455DEE68-8107-6017-AF85-DCB4147D2F1E}"/>
              </a:ext>
              <a:ext uri="{C183D7F6-B498-43B3-948B-1728B52AA6E4}">
                <adec:decorative xmlns:adec="http://schemas.microsoft.com/office/drawing/2017/decorative" val="1"/>
              </a:ext>
            </a:extLst>
          </p:cNvPr>
          <p:cNvPicPr>
            <a:picLocks noChangeAspect="1"/>
          </p:cNvPicPr>
          <p:nvPr/>
        </p:nvPicPr>
        <p:blipFill rotWithShape="1">
          <a:blip r:embed="rId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317" y="3815776"/>
            <a:ext cx="240513" cy="229364"/>
          </a:xfrm>
          <a:prstGeom prst="rect">
            <a:avLst/>
          </a:prstGeom>
          <a:ln>
            <a:solidFill>
              <a:srgbClr val="E6E6E6"/>
            </a:solidFill>
          </a:ln>
        </p:spPr>
      </p:pic>
      <p:pic>
        <p:nvPicPr>
          <p:cNvPr id="62" name="Picture 61">
            <a:extLst>
              <a:ext uri="{FF2B5EF4-FFF2-40B4-BE49-F238E27FC236}">
                <a16:creationId xmlns:a16="http://schemas.microsoft.com/office/drawing/2014/main" id="{147F5DB1-185B-748D-8956-CAED9B8C1D3F}"/>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0170" y="4863124"/>
            <a:ext cx="181925" cy="181925"/>
          </a:xfrm>
          <a:prstGeom prst="rect">
            <a:avLst/>
          </a:prstGeom>
        </p:spPr>
      </p:pic>
      <p:pic>
        <p:nvPicPr>
          <p:cNvPr id="63" name="Picture 62" descr="Synapse Spark Logo">
            <a:extLst>
              <a:ext uri="{FF2B5EF4-FFF2-40B4-BE49-F238E27FC236}">
                <a16:creationId xmlns:a16="http://schemas.microsoft.com/office/drawing/2014/main" id="{F9849B12-5F06-890F-988A-B662A5565413}"/>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219720" y="2708705"/>
            <a:ext cx="240111" cy="240580"/>
          </a:xfrm>
          <a:prstGeom prst="rect">
            <a:avLst/>
          </a:prstGeom>
        </p:spPr>
      </p:pic>
      <p:pic>
        <p:nvPicPr>
          <p:cNvPr id="69" name="Picture 68" descr="Azure AI Logo">
            <a:extLst>
              <a:ext uri="{FF2B5EF4-FFF2-40B4-BE49-F238E27FC236}">
                <a16:creationId xmlns:a16="http://schemas.microsoft.com/office/drawing/2014/main" id="{D47E7EC1-E00D-76D1-A0BC-FC50F64524F5}"/>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443810" y="2717455"/>
            <a:ext cx="234305" cy="234761"/>
          </a:xfrm>
          <a:prstGeom prst="rect">
            <a:avLst/>
          </a:prstGeom>
        </p:spPr>
      </p:pic>
      <p:grpSp>
        <p:nvGrpSpPr>
          <p:cNvPr id="70" name="Group 69">
            <a:extLst>
              <a:ext uri="{FF2B5EF4-FFF2-40B4-BE49-F238E27FC236}">
                <a16:creationId xmlns:a16="http://schemas.microsoft.com/office/drawing/2014/main" id="{B2CF2C31-BD77-E622-1DAF-0A0B3CB9573B}"/>
              </a:ext>
              <a:ext uri="{C183D7F6-B498-43B3-948B-1728B52AA6E4}">
                <adec:decorative xmlns:adec="http://schemas.microsoft.com/office/drawing/2017/decorative" val="1"/>
              </a:ext>
            </a:extLst>
          </p:cNvPr>
          <p:cNvGrpSpPr/>
          <p:nvPr/>
        </p:nvGrpSpPr>
        <p:grpSpPr>
          <a:xfrm>
            <a:off x="5144998" y="2540126"/>
            <a:ext cx="1044000" cy="1108800"/>
            <a:chOff x="5127534" y="2540126"/>
            <a:chExt cx="1071947" cy="1107950"/>
          </a:xfrm>
        </p:grpSpPr>
        <p:sp>
          <p:nvSpPr>
            <p:cNvPr id="71" name="Rounded Rectangle 28">
              <a:extLst>
                <a:ext uri="{FF2B5EF4-FFF2-40B4-BE49-F238E27FC236}">
                  <a16:creationId xmlns:a16="http://schemas.microsoft.com/office/drawing/2014/main" id="{6589AB6D-A25A-1960-8703-127345F6EA3B}"/>
                </a:ext>
                <a:ext uri="{C183D7F6-B498-43B3-948B-1728B52AA6E4}">
                  <adec:decorative xmlns:adec="http://schemas.microsoft.com/office/drawing/2017/decorative" val="1"/>
                </a:ext>
              </a:extLst>
            </p:cNvPr>
            <p:cNvSpPr/>
            <p:nvPr/>
          </p:nvSpPr>
          <p:spPr bwMode="auto">
            <a:xfrm>
              <a:off x="512753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Text Placeholder 2">
              <a:extLst>
                <a:ext uri="{FF2B5EF4-FFF2-40B4-BE49-F238E27FC236}">
                  <a16:creationId xmlns:a16="http://schemas.microsoft.com/office/drawing/2014/main" id="{2D12E21A-7127-7C91-B025-470277BFC04D}"/>
                </a:ext>
              </a:extLst>
            </p:cNvPr>
            <p:cNvSpPr txBox="1">
              <a:spLocks/>
            </p:cNvSpPr>
            <p:nvPr/>
          </p:nvSpPr>
          <p:spPr>
            <a:xfrm>
              <a:off x="5131664"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dirty="0">
                <a:ln>
                  <a:noFill/>
                </a:ln>
                <a:solidFill>
                  <a:srgbClr val="565656"/>
                </a:solidFill>
                <a:effectLst/>
                <a:uLnTx/>
                <a:uFillTx/>
                <a:latin typeface="Segoe UI"/>
                <a:ea typeface="+mn-ea"/>
                <a:cs typeface="Segoe UI" panose="020B0502040204020203" pitchFamily="34" charset="0"/>
              </a:endParaRPr>
            </a:p>
          </p:txBody>
        </p:sp>
        <p:sp>
          <p:nvSpPr>
            <p:cNvPr id="73" name="Text Placeholder 2">
              <a:extLst>
                <a:ext uri="{FF2B5EF4-FFF2-40B4-BE49-F238E27FC236}">
                  <a16:creationId xmlns:a16="http://schemas.microsoft.com/office/drawing/2014/main" id="{6E758ED5-82D1-6EDC-6C65-94F3AC5E751D}"/>
                </a:ext>
              </a:extLst>
            </p:cNvPr>
            <p:cNvSpPr txBox="1">
              <a:spLocks/>
            </p:cNvSpPr>
            <p:nvPr/>
          </p:nvSpPr>
          <p:spPr>
            <a:xfrm>
              <a:off x="5131665"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74" name="Picture 73" descr="Data Explorer Logo">
              <a:extLst>
                <a:ext uri="{FF2B5EF4-FFF2-40B4-BE49-F238E27FC236}">
                  <a16:creationId xmlns:a16="http://schemas.microsoft.com/office/drawing/2014/main" id="{D0BAF58B-C6E9-0146-2476-CE0D01101E25}"/>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53926" y="2717455"/>
              <a:ext cx="231758" cy="232211"/>
            </a:xfrm>
            <a:prstGeom prst="rect">
              <a:avLst/>
            </a:prstGeom>
          </p:spPr>
        </p:pic>
      </p:grpSp>
      <p:grpSp>
        <p:nvGrpSpPr>
          <p:cNvPr id="75" name="Group 74">
            <a:extLst>
              <a:ext uri="{FF2B5EF4-FFF2-40B4-BE49-F238E27FC236}">
                <a16:creationId xmlns:a16="http://schemas.microsoft.com/office/drawing/2014/main" id="{DEA08713-E252-71FA-6CC2-3C1F8C56A028}"/>
              </a:ext>
              <a:ext uri="{C183D7F6-B498-43B3-948B-1728B52AA6E4}">
                <adec:decorative xmlns:adec="http://schemas.microsoft.com/office/drawing/2017/decorative" val="1"/>
              </a:ext>
            </a:extLst>
          </p:cNvPr>
          <p:cNvGrpSpPr/>
          <p:nvPr/>
        </p:nvGrpSpPr>
        <p:grpSpPr>
          <a:xfrm>
            <a:off x="709334" y="2540125"/>
            <a:ext cx="1044000" cy="1108800"/>
            <a:chOff x="709334" y="2540126"/>
            <a:chExt cx="1096216" cy="1107951"/>
          </a:xfrm>
        </p:grpSpPr>
        <p:sp>
          <p:nvSpPr>
            <p:cNvPr id="76" name="Rounded Rectangle 17">
              <a:extLst>
                <a:ext uri="{FF2B5EF4-FFF2-40B4-BE49-F238E27FC236}">
                  <a16:creationId xmlns:a16="http://schemas.microsoft.com/office/drawing/2014/main" id="{0E39F6A9-744B-D742-9E0E-BF493920B800}"/>
                </a:ext>
                <a:ext uri="{C183D7F6-B498-43B3-948B-1728B52AA6E4}">
                  <adec:decorative xmlns:adec="http://schemas.microsoft.com/office/drawing/2017/decorative" val="1"/>
                </a:ext>
              </a:extLst>
            </p:cNvPr>
            <p:cNvSpPr/>
            <p:nvPr/>
          </p:nvSpPr>
          <p:spPr bwMode="auto">
            <a:xfrm>
              <a:off x="709334" y="2540126"/>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7" name="Text Placeholder 2">
              <a:extLst>
                <a:ext uri="{FF2B5EF4-FFF2-40B4-BE49-F238E27FC236}">
                  <a16:creationId xmlns:a16="http://schemas.microsoft.com/office/drawing/2014/main" id="{6D4C0ECE-23FA-9626-FD22-0EE266836BE3}"/>
                </a:ext>
              </a:extLst>
            </p:cNvPr>
            <p:cNvSpPr txBox="1">
              <a:spLocks/>
            </p:cNvSpPr>
            <p:nvPr/>
          </p:nvSpPr>
          <p:spPr>
            <a:xfrm>
              <a:off x="71096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78" name="Text Placeholder 2">
              <a:extLst>
                <a:ext uri="{FF2B5EF4-FFF2-40B4-BE49-F238E27FC236}">
                  <a16:creationId xmlns:a16="http://schemas.microsoft.com/office/drawing/2014/main" id="{D6898AE1-FA3A-F078-AFB8-968794E3E989}"/>
                </a:ext>
              </a:extLst>
            </p:cNvPr>
            <p:cNvSpPr txBox="1">
              <a:spLocks/>
            </p:cNvSpPr>
            <p:nvPr/>
          </p:nvSpPr>
          <p:spPr>
            <a:xfrm>
              <a:off x="737732" y="2992664"/>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79" name="Picture 78" descr="Data Factory Logo">
              <a:extLst>
                <a:ext uri="{FF2B5EF4-FFF2-40B4-BE49-F238E27FC236}">
                  <a16:creationId xmlns:a16="http://schemas.microsoft.com/office/drawing/2014/main" id="{FECEA88C-396A-D7FC-0431-F312B9C10251}"/>
                </a:ext>
              </a:extLst>
            </p:cNvPr>
            <p:cNvPicPr>
              <a:picLocks noChangeAspect="1"/>
            </p:cNvPicPr>
            <p:nvPr/>
          </p:nvPicPr>
          <p:blipFill>
            <a:blip r:embed="rId10" cstate="print">
              <a:duotone>
                <a:prstClr val="black"/>
                <a:schemeClr val="tx2">
                  <a:tint val="45000"/>
                  <a:satMod val="400000"/>
                </a:schemeClr>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1122356" y="2717455"/>
              <a:ext cx="229671" cy="230120"/>
            </a:xfrm>
            <a:prstGeom prst="rect">
              <a:avLst/>
            </a:prstGeom>
          </p:spPr>
        </p:pic>
      </p:grpSp>
      <p:grpSp>
        <p:nvGrpSpPr>
          <p:cNvPr id="80" name="Group 79">
            <a:extLst>
              <a:ext uri="{FF2B5EF4-FFF2-40B4-BE49-F238E27FC236}">
                <a16:creationId xmlns:a16="http://schemas.microsoft.com/office/drawing/2014/main" id="{F5B26F77-AA1B-7B6D-3509-A3E0766F0BEA}"/>
              </a:ext>
              <a:ext uri="{C183D7F6-B498-43B3-948B-1728B52AA6E4}">
                <adec:decorative xmlns:adec="http://schemas.microsoft.com/office/drawing/2017/decorative" val="1"/>
              </a:ext>
            </a:extLst>
          </p:cNvPr>
          <p:cNvGrpSpPr/>
          <p:nvPr/>
        </p:nvGrpSpPr>
        <p:grpSpPr>
          <a:xfrm>
            <a:off x="6253914" y="2540126"/>
            <a:ext cx="1044000" cy="1108800"/>
            <a:chOff x="6239206" y="2540126"/>
            <a:chExt cx="1068081" cy="1107950"/>
          </a:xfrm>
        </p:grpSpPr>
        <p:sp>
          <p:nvSpPr>
            <p:cNvPr id="81" name="Rounded Rectangle 29">
              <a:extLst>
                <a:ext uri="{FF2B5EF4-FFF2-40B4-BE49-F238E27FC236}">
                  <a16:creationId xmlns:a16="http://schemas.microsoft.com/office/drawing/2014/main" id="{EBCD6075-F163-E82D-7133-2F23BB32FE24}"/>
                </a:ext>
                <a:ext uri="{C183D7F6-B498-43B3-948B-1728B52AA6E4}">
                  <adec:decorative xmlns:adec="http://schemas.microsoft.com/office/drawing/2017/decorative" val="1"/>
                </a:ext>
              </a:extLst>
            </p:cNvPr>
            <p:cNvSpPr/>
            <p:nvPr/>
          </p:nvSpPr>
          <p:spPr bwMode="auto">
            <a:xfrm>
              <a:off x="6239338"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Text Placeholder 2">
              <a:extLst>
                <a:ext uri="{FF2B5EF4-FFF2-40B4-BE49-F238E27FC236}">
                  <a16:creationId xmlns:a16="http://schemas.microsoft.com/office/drawing/2014/main" id="{6F9F19F3-073B-D8BB-CB38-31509ECF882E}"/>
                </a:ext>
              </a:extLst>
            </p:cNvPr>
            <p:cNvSpPr txBox="1">
              <a:spLocks/>
            </p:cNvSpPr>
            <p:nvPr/>
          </p:nvSpPr>
          <p:spPr>
            <a:xfrm>
              <a:off x="6239471"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dirty="0">
                <a:ln>
                  <a:noFill/>
                </a:ln>
                <a:solidFill>
                  <a:srgbClr val="737373">
                    <a:lumMod val="75000"/>
                  </a:srgbClr>
                </a:solidFill>
                <a:effectLst/>
                <a:uLnTx/>
                <a:uFillTx/>
                <a:latin typeface="Segoe UI"/>
                <a:ea typeface="+mn-ea"/>
                <a:cs typeface="Segoe UI" panose="020B0502040204020203" pitchFamily="34" charset="0"/>
              </a:endParaRPr>
            </a:p>
          </p:txBody>
        </p:sp>
        <p:sp>
          <p:nvSpPr>
            <p:cNvPr id="83" name="Text Placeholder 2">
              <a:extLst>
                <a:ext uri="{FF2B5EF4-FFF2-40B4-BE49-F238E27FC236}">
                  <a16:creationId xmlns:a16="http://schemas.microsoft.com/office/drawing/2014/main" id="{5A704A7E-1230-7B72-2F84-B3F65B900CAD}"/>
                </a:ext>
              </a:extLst>
            </p:cNvPr>
            <p:cNvSpPr txBox="1">
              <a:spLocks/>
            </p:cNvSpPr>
            <p:nvPr/>
          </p:nvSpPr>
          <p:spPr>
            <a:xfrm>
              <a:off x="62392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84" name="Picture 83">
              <a:extLst>
                <a:ext uri="{FF2B5EF4-FFF2-40B4-BE49-F238E27FC236}">
                  <a16:creationId xmlns:a16="http://schemas.microsoft.com/office/drawing/2014/main" id="{3D6B2121-7448-8FFF-650A-D2BB15BA6467}"/>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646103" y="2724511"/>
              <a:ext cx="254022" cy="254022"/>
            </a:xfrm>
            <a:prstGeom prst="rect">
              <a:avLst/>
            </a:prstGeom>
          </p:spPr>
        </p:pic>
      </p:grpSp>
      <p:grpSp>
        <p:nvGrpSpPr>
          <p:cNvPr id="85" name="Group 84">
            <a:extLst>
              <a:ext uri="{FF2B5EF4-FFF2-40B4-BE49-F238E27FC236}">
                <a16:creationId xmlns:a16="http://schemas.microsoft.com/office/drawing/2014/main" id="{655EF44C-EFA7-84C7-E9D2-3F08254B2F73}"/>
              </a:ext>
              <a:ext uri="{C183D7F6-B498-43B3-948B-1728B52AA6E4}">
                <adec:decorative xmlns:adec="http://schemas.microsoft.com/office/drawing/2017/decorative" val="1"/>
              </a:ext>
            </a:extLst>
          </p:cNvPr>
          <p:cNvGrpSpPr/>
          <p:nvPr/>
        </p:nvGrpSpPr>
        <p:grpSpPr>
          <a:xfrm>
            <a:off x="7362831" y="2530481"/>
            <a:ext cx="1044000" cy="1108800"/>
            <a:chOff x="7362831" y="2530482"/>
            <a:chExt cx="1089225" cy="1107951"/>
          </a:xfrm>
        </p:grpSpPr>
        <p:sp>
          <p:nvSpPr>
            <p:cNvPr id="86" name="Rounded Rectangle 15">
              <a:extLst>
                <a:ext uri="{FF2B5EF4-FFF2-40B4-BE49-F238E27FC236}">
                  <a16:creationId xmlns:a16="http://schemas.microsoft.com/office/drawing/2014/main" id="{24680566-7AD7-84EB-886F-176033E1906F}"/>
                </a:ext>
                <a:ext uri="{C183D7F6-B498-43B3-948B-1728B52AA6E4}">
                  <adec:decorative xmlns:adec="http://schemas.microsoft.com/office/drawing/2017/decorative" val="1"/>
                </a:ext>
              </a:extLst>
            </p:cNvPr>
            <p:cNvSpPr/>
            <p:nvPr/>
          </p:nvSpPr>
          <p:spPr bwMode="auto">
            <a:xfrm>
              <a:off x="7384240" y="253048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7" name="Text Placeholder 2">
              <a:extLst>
                <a:ext uri="{FF2B5EF4-FFF2-40B4-BE49-F238E27FC236}">
                  <a16:creationId xmlns:a16="http://schemas.microsoft.com/office/drawing/2014/main" id="{8B1A97AE-B2DD-2E16-03B7-43FF15FEDF02}"/>
                </a:ext>
              </a:extLst>
            </p:cNvPr>
            <p:cNvSpPr txBox="1">
              <a:spLocks/>
            </p:cNvSpPr>
            <p:nvPr/>
          </p:nvSpPr>
          <p:spPr>
            <a:xfrm>
              <a:off x="7362831" y="3025055"/>
              <a:ext cx="1067816" cy="166104"/>
            </a:xfrm>
            <a:prstGeom prst="rect">
              <a:avLst/>
            </a:prstGeom>
          </p:spPr>
          <p:txBody>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800" b="1" i="0" u="none" strike="noStrike" cap="none" spc="0" normalizeH="0" baseline="0">
                  <a:ln>
                    <a:noFill/>
                  </a:ln>
                  <a:solidFill>
                    <a:srgbClr val="565656"/>
                  </a:solidFill>
                  <a:effectLst/>
                  <a:uLnTx/>
                  <a:uFillTx/>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Data</a:t>
              </a:r>
              <a:b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Activator</a:t>
              </a:r>
            </a:p>
          </p:txBody>
        </p:sp>
        <p:pic>
          <p:nvPicPr>
            <p:cNvPr id="88" name="Picture 87">
              <a:extLst>
                <a:ext uri="{FF2B5EF4-FFF2-40B4-BE49-F238E27FC236}">
                  <a16:creationId xmlns:a16="http://schemas.microsoft.com/office/drawing/2014/main" id="{632DE047-A9DB-82FE-8FB7-FDAE2888B47C}"/>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7753844" y="2743204"/>
              <a:ext cx="285790" cy="285790"/>
            </a:xfrm>
            <a:prstGeom prst="rect">
              <a:avLst/>
            </a:prstGeom>
          </p:spPr>
        </p:pic>
      </p:grpSp>
    </p:spTree>
    <p:extLst>
      <p:ext uri="{BB962C8B-B14F-4D97-AF65-F5344CB8AC3E}">
        <p14:creationId xmlns:p14="http://schemas.microsoft.com/office/powerpoint/2010/main" val="207787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8D7EACD-C438-A84B-AA74-D67560F48EF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science experience</a:t>
            </a:r>
          </a:p>
        </p:txBody>
      </p:sp>
      <p:sp>
        <p:nvSpPr>
          <p:cNvPr id="2" name="Subtitle 1">
            <a:extLst>
              <a:ext uri="{FF2B5EF4-FFF2-40B4-BE49-F238E27FC236}">
                <a16:creationId xmlns:a16="http://schemas.microsoft.com/office/drawing/2014/main" id="{79193320-3B4B-6F4E-93E9-D414E5015E3C}"/>
              </a:ext>
            </a:extLst>
          </p:cNvPr>
          <p:cNvSpPr>
            <a:spLocks noGrp="1"/>
          </p:cNvSpPr>
          <p:nvPr>
            <p:ph type="subTitle" idx="1"/>
          </p:nvPr>
        </p:nvSpPr>
        <p:spPr/>
        <p:txBody>
          <a:bodyPr/>
          <a:lstStyle/>
          <a:p>
            <a:r>
              <a:rPr lang="en-US"/>
              <a:t>Build, deploy, and operationalize machine learning models with boundaryless collaboration and seamless integration with Azure ML</a:t>
            </a:r>
          </a:p>
        </p:txBody>
      </p:sp>
      <p:grpSp>
        <p:nvGrpSpPr>
          <p:cNvPr id="86" name="Group 85">
            <a:extLst>
              <a:ext uri="{FF2B5EF4-FFF2-40B4-BE49-F238E27FC236}">
                <a16:creationId xmlns:a16="http://schemas.microsoft.com/office/drawing/2014/main" id="{BB12B805-7F7C-4C43-F6A5-445F625F600E}"/>
              </a:ext>
              <a:ext uri="{C183D7F6-B498-43B3-948B-1728B52AA6E4}">
                <adec:decorative xmlns:adec="http://schemas.microsoft.com/office/drawing/2017/decorative" val="1"/>
              </a:ext>
            </a:extLst>
          </p:cNvPr>
          <p:cNvGrpSpPr/>
          <p:nvPr/>
        </p:nvGrpSpPr>
        <p:grpSpPr>
          <a:xfrm>
            <a:off x="4036082" y="2538776"/>
            <a:ext cx="1044000" cy="1108800"/>
            <a:chOff x="8113633" y="203032"/>
            <a:chExt cx="1067971" cy="1107951"/>
          </a:xfrm>
        </p:grpSpPr>
        <p:sp>
          <p:nvSpPr>
            <p:cNvPr id="88" name="Rounded Rectangle 87">
              <a:extLst>
                <a:ext uri="{FF2B5EF4-FFF2-40B4-BE49-F238E27FC236}">
                  <a16:creationId xmlns:a16="http://schemas.microsoft.com/office/drawing/2014/main" id="{0829D54D-BABF-8F3A-24F9-46911C6CBE8A}"/>
                </a:ext>
                <a:ext uri="{C183D7F6-B498-43B3-948B-1728B52AA6E4}">
                  <adec:decorative xmlns:adec="http://schemas.microsoft.com/office/drawing/2017/decorative" val="1"/>
                </a:ext>
              </a:extLst>
            </p:cNvPr>
            <p:cNvSpPr/>
            <p:nvPr/>
          </p:nvSpPr>
          <p:spPr bwMode="auto">
            <a:xfrm>
              <a:off x="8113788" y="203032"/>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3" name="Text Placeholder 2">
              <a:extLst>
                <a:ext uri="{FF2B5EF4-FFF2-40B4-BE49-F238E27FC236}">
                  <a16:creationId xmlns:a16="http://schemas.microsoft.com/office/drawing/2014/main" id="{5F504D99-9246-F14D-772C-FAF6F6DB97E3}"/>
                </a:ext>
              </a:extLst>
            </p:cNvPr>
            <p:cNvSpPr txBox="1">
              <a:spLocks/>
            </p:cNvSpPr>
            <p:nvPr/>
          </p:nvSpPr>
          <p:spPr>
            <a:xfrm>
              <a:off x="8113633" y="658109"/>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Science</a:t>
              </a:r>
            </a:p>
          </p:txBody>
        </p:sp>
        <p:sp>
          <p:nvSpPr>
            <p:cNvPr id="64" name="Text Placeholder 2">
              <a:extLst>
                <a:ext uri="{FF2B5EF4-FFF2-40B4-BE49-F238E27FC236}">
                  <a16:creationId xmlns:a16="http://schemas.microsoft.com/office/drawing/2014/main" id="{E521B742-6256-DE5C-4F44-BE34DEC450DD}"/>
                </a:ext>
              </a:extLst>
            </p:cNvPr>
            <p:cNvSpPr txBox="1">
              <a:spLocks/>
            </p:cNvSpPr>
            <p:nvPr/>
          </p:nvSpPr>
          <p:spPr>
            <a:xfrm>
              <a:off x="8113634" y="10394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90" name="Picture 89" descr="A blue logo with a black background&#10;&#10;Description automatically generated with low confidence">
              <a:extLst>
                <a:ext uri="{FF2B5EF4-FFF2-40B4-BE49-F238E27FC236}">
                  <a16:creationId xmlns:a16="http://schemas.microsoft.com/office/drawing/2014/main" id="{77B6840F-9D17-6701-EFB3-9925ED6AEA4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24647" y="303454"/>
              <a:ext cx="245788" cy="246268"/>
            </a:xfrm>
            <a:prstGeom prst="rect">
              <a:avLst/>
            </a:prstGeom>
          </p:spPr>
        </p:pic>
      </p:grpSp>
      <p:sp>
        <p:nvSpPr>
          <p:cNvPr id="7" name="TextBox 6">
            <a:extLst>
              <a:ext uri="{FF2B5EF4-FFF2-40B4-BE49-F238E27FC236}">
                <a16:creationId xmlns:a16="http://schemas.microsoft.com/office/drawing/2014/main" id="{B8D82FD8-B5B8-4B41-8E23-EDA6CF4A6313}"/>
              </a:ext>
            </a:extLst>
          </p:cNvPr>
          <p:cNvSpPr txBox="1"/>
          <p:nvPr/>
        </p:nvSpPr>
        <p:spPr>
          <a:xfrm>
            <a:off x="9056825" y="2482508"/>
            <a:ext cx="2795272" cy="3539430"/>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Access data from multiple sources and store data and insights in </a:t>
            </a:r>
            <a:r>
              <a:rPr kumimoji="0" lang="en-US" sz="1200" b="0" i="0" u="none" strike="noStrike" kern="1200" cap="none" spc="0" normalizeH="0" baseline="0" noProof="0" dirty="0" err="1">
                <a:ln>
                  <a:noFill/>
                </a:ln>
                <a:solidFill>
                  <a:srgbClr val="000000"/>
                </a:solidFill>
                <a:effectLst/>
                <a:uLnTx/>
                <a:uFillTx/>
                <a:latin typeface="Segoe UI"/>
                <a:ea typeface="+mn-ea"/>
                <a:cs typeface="Segoe UI"/>
              </a:rPr>
              <a:t>lakehouse</a:t>
            </a:r>
            <a:r>
              <a:rPr kumimoji="0" lang="en-US" sz="1200" b="0" i="0" u="none" strike="noStrike" kern="1200" cap="none" spc="0" normalizeH="0" baseline="0" noProof="0" dirty="0">
                <a:ln>
                  <a:noFill/>
                </a:ln>
                <a:solidFill>
                  <a:srgbClr val="000000"/>
                </a:solidFill>
                <a:effectLst/>
                <a:uLnTx/>
                <a:uFillTx/>
                <a:latin typeface="Segoe UI"/>
                <a:ea typeface="+mn-ea"/>
                <a:cs typeface="Segoe UI"/>
              </a:rPr>
              <a:t>(s)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Leverage data science capabilities for model prediction at scale to gain and share business insights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Iterate, build, and track Machine Learning experiments using ML flow</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Perform transformation, exploration, and featurization by leveraging built-in experiences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Collaborate with others via Notebook, Power BI, and </a:t>
            </a:r>
            <a:r>
              <a:rPr kumimoji="0" lang="en-US" sz="1200" b="0" i="0" u="none" strike="noStrike" kern="1200" cap="none" spc="0" normalizeH="0" baseline="0" noProof="0" dirty="0" err="1">
                <a:ln>
                  <a:noFill/>
                </a:ln>
                <a:solidFill>
                  <a:srgbClr val="000000"/>
                </a:solidFill>
                <a:effectLst/>
                <a:uLnTx/>
                <a:uFillTx/>
                <a:latin typeface="Segoe UI"/>
                <a:ea typeface="+mn-ea"/>
                <a:cs typeface="Segoe UI"/>
              </a:rPr>
              <a:t>lakehouses</a:t>
            </a:r>
            <a:r>
              <a:rPr kumimoji="0" lang="en-US" sz="1200" b="0" i="0" u="none" strike="noStrike" kern="1200" cap="none" spc="0" normalizeH="0" baseline="0" noProof="0" dirty="0">
                <a:ln>
                  <a:noFill/>
                </a:ln>
                <a:solidFill>
                  <a:srgbClr val="000000"/>
                </a:solidFill>
                <a:effectLst/>
                <a:uLnTx/>
                <a:uFillTx/>
                <a:latin typeface="Segoe UI"/>
                <a:ea typeface="+mn-ea"/>
                <a:cs typeface="Segoe UI"/>
              </a:rPr>
              <a:t> in real-time</a:t>
            </a: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8" name="PageRight_E761">
            <a:extLst>
              <a:ext uri="{FF2B5EF4-FFF2-40B4-BE49-F238E27FC236}">
                <a16:creationId xmlns:a16="http://schemas.microsoft.com/office/drawing/2014/main" id="{C8904F3C-E23D-3741-89AE-0A0574F6A297}"/>
              </a:ext>
              <a:ext uri="{C183D7F6-B498-43B3-948B-1728B52AA6E4}">
                <adec:decorative xmlns:adec="http://schemas.microsoft.com/office/drawing/2017/decorative" val="1"/>
              </a:ext>
            </a:extLst>
          </p:cNvPr>
          <p:cNvSpPr>
            <a:spLocks noChangeAspect="1" noEditPoints="1"/>
          </p:cNvSpPr>
          <p:nvPr/>
        </p:nvSpPr>
        <p:spPr bwMode="auto">
          <a:xfrm>
            <a:off x="8728037" y="251389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5C1BC377-66BF-A042-940D-323CF3455585}"/>
              </a:ext>
              <a:ext uri="{C183D7F6-B498-43B3-948B-1728B52AA6E4}">
                <adec:decorative xmlns:adec="http://schemas.microsoft.com/office/drawing/2017/decorative" val="1"/>
              </a:ext>
            </a:extLst>
          </p:cNvPr>
          <p:cNvSpPr>
            <a:spLocks noChangeAspect="1" noEditPoints="1"/>
          </p:cNvSpPr>
          <p:nvPr/>
        </p:nvSpPr>
        <p:spPr bwMode="auto">
          <a:xfrm>
            <a:off x="8728037" y="318883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E5A105F9-1620-684A-B8CB-1C7F3CDDCEF3}"/>
              </a:ext>
              <a:ext uri="{C183D7F6-B498-43B3-948B-1728B52AA6E4}">
                <adec:decorative xmlns:adec="http://schemas.microsoft.com/office/drawing/2017/decorative" val="1"/>
              </a:ext>
            </a:extLst>
          </p:cNvPr>
          <p:cNvSpPr>
            <a:spLocks noChangeAspect="1" noEditPoints="1"/>
          </p:cNvSpPr>
          <p:nvPr/>
        </p:nvSpPr>
        <p:spPr bwMode="auto">
          <a:xfrm>
            <a:off x="8727020" y="402868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9B8984BE-6E8A-EA46-A29F-D9D354B40978}"/>
              </a:ext>
              <a:ext uri="{C183D7F6-B498-43B3-948B-1728B52AA6E4}">
                <adec:decorative xmlns:adec="http://schemas.microsoft.com/office/drawing/2017/decorative" val="1"/>
              </a:ext>
            </a:extLst>
          </p:cNvPr>
          <p:cNvSpPr>
            <a:spLocks noChangeAspect="1" noEditPoints="1"/>
          </p:cNvSpPr>
          <p:nvPr/>
        </p:nvSpPr>
        <p:spPr bwMode="auto">
          <a:xfrm>
            <a:off x="8727020" y="475804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DE5E1D6A-41EC-FE4C-8EBD-5E91ED85D1CA}"/>
              </a:ext>
              <a:ext uri="{C183D7F6-B498-43B3-948B-1728B52AA6E4}">
                <adec:decorative xmlns:adec="http://schemas.microsoft.com/office/drawing/2017/decorative" val="1"/>
              </a:ext>
            </a:extLst>
          </p:cNvPr>
          <p:cNvSpPr>
            <a:spLocks noChangeAspect="1" noEditPoints="1"/>
          </p:cNvSpPr>
          <p:nvPr/>
        </p:nvSpPr>
        <p:spPr bwMode="auto">
          <a:xfrm>
            <a:off x="8727020" y="5577518"/>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6785774F-688D-FA6A-591D-5E2B0FFEE12B}"/>
              </a:ext>
              <a:ext uri="{C183D7F6-B498-43B3-948B-1728B52AA6E4}">
                <adec:decorative xmlns:adec="http://schemas.microsoft.com/office/drawing/2017/decorative" val="1"/>
              </a:ext>
            </a:extLst>
          </p:cNvPr>
          <p:cNvGrpSpPr/>
          <p:nvPr/>
        </p:nvGrpSpPr>
        <p:grpSpPr>
          <a:xfrm>
            <a:off x="1818250" y="2540125"/>
            <a:ext cx="1044000" cy="1108800"/>
            <a:chOff x="1805868" y="2540126"/>
            <a:chExt cx="1078454" cy="1107951"/>
          </a:xfrm>
        </p:grpSpPr>
        <p:sp>
          <p:nvSpPr>
            <p:cNvPr id="15" name="Rounded Rectangle 16">
              <a:extLst>
                <a:ext uri="{FF2B5EF4-FFF2-40B4-BE49-F238E27FC236}">
                  <a16:creationId xmlns:a16="http://schemas.microsoft.com/office/drawing/2014/main" id="{B7C60EF4-3FC8-FB26-C69C-460DCFE71954}"/>
                </a:ext>
                <a:ext uri="{C183D7F6-B498-43B3-948B-1728B52AA6E4}">
                  <adec:decorative xmlns:adec="http://schemas.microsoft.com/office/drawing/2017/decorative" val="1"/>
                </a:ext>
              </a:extLst>
            </p:cNvPr>
            <p:cNvSpPr/>
            <p:nvPr/>
          </p:nvSpPr>
          <p:spPr bwMode="auto">
            <a:xfrm>
              <a:off x="1805868" y="2540126"/>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Text Placeholder 2">
              <a:extLst>
                <a:ext uri="{FF2B5EF4-FFF2-40B4-BE49-F238E27FC236}">
                  <a16:creationId xmlns:a16="http://schemas.microsoft.com/office/drawing/2014/main" id="{F259D2A4-BF2A-D32F-142D-D21D6AF3B5A0}"/>
                </a:ext>
              </a:extLst>
            </p:cNvPr>
            <p:cNvSpPr txBox="1">
              <a:spLocks/>
            </p:cNvSpPr>
            <p:nvPr/>
          </p:nvSpPr>
          <p:spPr>
            <a:xfrm>
              <a:off x="1816506"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17" name="Text Placeholder 2">
              <a:extLst>
                <a:ext uri="{FF2B5EF4-FFF2-40B4-BE49-F238E27FC236}">
                  <a16:creationId xmlns:a16="http://schemas.microsoft.com/office/drawing/2014/main" id="{AA0CFE9B-B290-6DEC-224D-A969A5C8F67F}"/>
                </a:ext>
              </a:extLst>
            </p:cNvPr>
            <p:cNvSpPr txBox="1">
              <a:spLocks/>
            </p:cNvSpPr>
            <p:nvPr/>
          </p:nvSpPr>
          <p:spPr>
            <a:xfrm>
              <a:off x="18165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sp>
        <p:nvSpPr>
          <p:cNvPr id="22" name="Rounded Rectangle 31">
            <a:extLst>
              <a:ext uri="{FF2B5EF4-FFF2-40B4-BE49-F238E27FC236}">
                <a16:creationId xmlns:a16="http://schemas.microsoft.com/office/drawing/2014/main" id="{985C6FBB-968A-2480-6E25-4AD47D04813C}"/>
              </a:ext>
              <a:ext uri="{C183D7F6-B498-43B3-948B-1728B52AA6E4}">
                <adec:decorative xmlns:adec="http://schemas.microsoft.com/office/drawing/2017/decorative" val="1"/>
              </a:ext>
            </a:extLst>
          </p:cNvPr>
          <p:cNvSpPr/>
          <p:nvPr/>
        </p:nvSpPr>
        <p:spPr bwMode="auto">
          <a:xfrm>
            <a:off x="711230" y="4212839"/>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3" name="Picture 22" descr="OneLake Logo">
            <a:extLst>
              <a:ext uri="{FF2B5EF4-FFF2-40B4-BE49-F238E27FC236}">
                <a16:creationId xmlns:a16="http://schemas.microsoft.com/office/drawing/2014/main" id="{1723CE97-0FED-FBA5-63A4-49FA44159CCB}"/>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78243" y="4359220"/>
            <a:ext cx="165780" cy="166104"/>
          </a:xfrm>
          <a:prstGeom prst="rect">
            <a:avLst/>
          </a:prstGeom>
        </p:spPr>
      </p:pic>
      <p:sp>
        <p:nvSpPr>
          <p:cNvPr id="24" name="Rounded Rectangle 33">
            <a:extLst>
              <a:ext uri="{FF2B5EF4-FFF2-40B4-BE49-F238E27FC236}">
                <a16:creationId xmlns:a16="http://schemas.microsoft.com/office/drawing/2014/main" id="{583BCA43-E272-F78C-676A-3D49006ADD1D}"/>
              </a:ext>
              <a:ext uri="{C183D7F6-B498-43B3-948B-1728B52AA6E4}">
                <adec:decorative xmlns:adec="http://schemas.microsoft.com/office/drawing/2017/decorative" val="1"/>
              </a:ext>
            </a:extLst>
          </p:cNvPr>
          <p:cNvSpPr/>
          <p:nvPr/>
        </p:nvSpPr>
        <p:spPr bwMode="auto">
          <a:xfrm>
            <a:off x="711230" y="4724653"/>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Text Placeholder 2">
            <a:extLst>
              <a:ext uri="{FF2B5EF4-FFF2-40B4-BE49-F238E27FC236}">
                <a16:creationId xmlns:a16="http://schemas.microsoft.com/office/drawing/2014/main" id="{6AED3D22-93BF-1FD5-6A3F-CE9B8F157E44}"/>
              </a:ext>
            </a:extLst>
          </p:cNvPr>
          <p:cNvSpPr txBox="1">
            <a:spLocks/>
          </p:cNvSpPr>
          <p:nvPr/>
        </p:nvSpPr>
        <p:spPr>
          <a:xfrm>
            <a:off x="1143411" y="4874495"/>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71313DC5-483D-9ED7-16F9-A660BBE29CA0}"/>
              </a:ext>
            </a:extLst>
          </p:cNvPr>
          <p:cNvSpPr txBox="1">
            <a:spLocks/>
          </p:cNvSpPr>
          <p:nvPr/>
        </p:nvSpPr>
        <p:spPr>
          <a:xfrm>
            <a:off x="1143411" y="436268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27" name="Rounded Rectangle 85">
            <a:extLst>
              <a:ext uri="{FF2B5EF4-FFF2-40B4-BE49-F238E27FC236}">
                <a16:creationId xmlns:a16="http://schemas.microsoft.com/office/drawing/2014/main" id="{9FE4DFC5-9D0D-17E5-3DCB-63A41663E000}"/>
              </a:ext>
              <a:ext uri="{C183D7F6-B498-43B3-948B-1728B52AA6E4}">
                <adec:decorative xmlns:adec="http://schemas.microsoft.com/office/drawing/2017/decorative" val="1"/>
              </a:ext>
            </a:extLst>
          </p:cNvPr>
          <p:cNvSpPr/>
          <p:nvPr/>
        </p:nvSpPr>
        <p:spPr bwMode="auto">
          <a:xfrm>
            <a:off x="710964" y="3701025"/>
            <a:ext cx="7712811"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Text Placeholder 2">
            <a:extLst>
              <a:ext uri="{FF2B5EF4-FFF2-40B4-BE49-F238E27FC236}">
                <a16:creationId xmlns:a16="http://schemas.microsoft.com/office/drawing/2014/main" id="{B01EE499-46A4-93B1-2200-C5B0878EB7D6}"/>
              </a:ext>
            </a:extLst>
          </p:cNvPr>
          <p:cNvSpPr txBox="1">
            <a:spLocks/>
          </p:cNvSpPr>
          <p:nvPr/>
        </p:nvSpPr>
        <p:spPr>
          <a:xfrm>
            <a:off x="1143146" y="385086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29" name="Picture 28">
            <a:extLst>
              <a:ext uri="{FF2B5EF4-FFF2-40B4-BE49-F238E27FC236}">
                <a16:creationId xmlns:a16="http://schemas.microsoft.com/office/drawing/2014/main" id="{C022E62B-0326-C456-8C80-C9EC8C2ABBF5}"/>
              </a:ext>
              <a:ext uri="{C183D7F6-B498-43B3-948B-1728B52AA6E4}">
                <adec:decorative xmlns:adec="http://schemas.microsoft.com/office/drawing/2017/decorative" val="1"/>
              </a:ext>
            </a:extLst>
          </p:cNvPr>
          <p:cNvPicPr>
            <a:picLocks noChangeAspect="1"/>
          </p:cNvPicPr>
          <p:nvPr/>
        </p:nvPicPr>
        <p:blipFill rotWithShape="1">
          <a:blip r:embed="rId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317" y="3815776"/>
            <a:ext cx="240513" cy="229364"/>
          </a:xfrm>
          <a:prstGeom prst="rect">
            <a:avLst/>
          </a:prstGeom>
          <a:ln>
            <a:solidFill>
              <a:srgbClr val="E6E6E6"/>
            </a:solidFill>
          </a:ln>
        </p:spPr>
      </p:pic>
      <p:pic>
        <p:nvPicPr>
          <p:cNvPr id="30" name="Picture 29">
            <a:extLst>
              <a:ext uri="{FF2B5EF4-FFF2-40B4-BE49-F238E27FC236}">
                <a16:creationId xmlns:a16="http://schemas.microsoft.com/office/drawing/2014/main" id="{2C0CA80E-C8AC-F4B7-8C92-ED3173C4CFDA}"/>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0170" y="4863124"/>
            <a:ext cx="181925" cy="181925"/>
          </a:xfrm>
          <a:prstGeom prst="rect">
            <a:avLst/>
          </a:prstGeom>
        </p:spPr>
      </p:pic>
      <p:pic>
        <p:nvPicPr>
          <p:cNvPr id="31" name="Picture 30" descr="Synapse Spark Logo">
            <a:extLst>
              <a:ext uri="{FF2B5EF4-FFF2-40B4-BE49-F238E27FC236}">
                <a16:creationId xmlns:a16="http://schemas.microsoft.com/office/drawing/2014/main" id="{D5E62BD9-622A-97B7-4CE3-6905C4401CA7}"/>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219720" y="2708705"/>
            <a:ext cx="240111" cy="240580"/>
          </a:xfrm>
          <a:prstGeom prst="rect">
            <a:avLst/>
          </a:prstGeom>
        </p:spPr>
      </p:pic>
      <p:grpSp>
        <p:nvGrpSpPr>
          <p:cNvPr id="32" name="Group 31">
            <a:extLst>
              <a:ext uri="{FF2B5EF4-FFF2-40B4-BE49-F238E27FC236}">
                <a16:creationId xmlns:a16="http://schemas.microsoft.com/office/drawing/2014/main" id="{B3232A7A-D044-C60F-AA8B-A133A288C21A}"/>
              </a:ext>
              <a:ext uri="{C183D7F6-B498-43B3-948B-1728B52AA6E4}">
                <adec:decorative xmlns:adec="http://schemas.microsoft.com/office/drawing/2017/decorative" val="1"/>
              </a:ext>
            </a:extLst>
          </p:cNvPr>
          <p:cNvGrpSpPr/>
          <p:nvPr/>
        </p:nvGrpSpPr>
        <p:grpSpPr>
          <a:xfrm>
            <a:off x="2927166" y="2540126"/>
            <a:ext cx="1044000" cy="1108800"/>
            <a:chOff x="2916384" y="2540126"/>
            <a:chExt cx="1073347" cy="1107950"/>
          </a:xfrm>
        </p:grpSpPr>
        <p:sp>
          <p:nvSpPr>
            <p:cNvPr id="33" name="Rounded Rectangle 14">
              <a:extLst>
                <a:ext uri="{FF2B5EF4-FFF2-40B4-BE49-F238E27FC236}">
                  <a16:creationId xmlns:a16="http://schemas.microsoft.com/office/drawing/2014/main" id="{7C51EBB8-CF72-F8EB-70DE-5E6CE934DBFA}"/>
                </a:ext>
                <a:ext uri="{C183D7F6-B498-43B3-948B-1728B52AA6E4}">
                  <adec:decorative xmlns:adec="http://schemas.microsoft.com/office/drawing/2017/decorative" val="1"/>
                </a:ext>
              </a:extLst>
            </p:cNvPr>
            <p:cNvSpPr/>
            <p:nvPr/>
          </p:nvSpPr>
          <p:spPr bwMode="auto">
            <a:xfrm>
              <a:off x="291638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Text Placeholder 2">
              <a:extLst>
                <a:ext uri="{FF2B5EF4-FFF2-40B4-BE49-F238E27FC236}">
                  <a16:creationId xmlns:a16="http://schemas.microsoft.com/office/drawing/2014/main" id="{8D05D17E-1606-5750-09FB-6D210026DC77}"/>
                </a:ext>
              </a:extLst>
            </p:cNvPr>
            <p:cNvSpPr txBox="1">
              <a:spLocks/>
            </p:cNvSpPr>
            <p:nvPr/>
          </p:nvSpPr>
          <p:spPr>
            <a:xfrm>
              <a:off x="2921913" y="2995203"/>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5" name="Text Placeholder 2">
              <a:extLst>
                <a:ext uri="{FF2B5EF4-FFF2-40B4-BE49-F238E27FC236}">
                  <a16:creationId xmlns:a16="http://schemas.microsoft.com/office/drawing/2014/main" id="{2FE1419B-1CBA-52B4-0076-BC5B4C4D1952}"/>
                </a:ext>
              </a:extLst>
            </p:cNvPr>
            <p:cNvSpPr txBox="1">
              <a:spLocks/>
            </p:cNvSpPr>
            <p:nvPr/>
          </p:nvSpPr>
          <p:spPr>
            <a:xfrm>
              <a:off x="2921914"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36" name="Picture 35" descr="Synapse Logo">
              <a:extLst>
                <a:ext uri="{FF2B5EF4-FFF2-40B4-BE49-F238E27FC236}">
                  <a16:creationId xmlns:a16="http://schemas.microsoft.com/office/drawing/2014/main" id="{BFE1F0A4-0970-513A-78C0-0E67F07B6250}"/>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3341756" y="2723431"/>
              <a:ext cx="221752" cy="222186"/>
            </a:xfrm>
            <a:prstGeom prst="rect">
              <a:avLst/>
            </a:prstGeom>
          </p:spPr>
        </p:pic>
      </p:grpSp>
      <p:grpSp>
        <p:nvGrpSpPr>
          <p:cNvPr id="38" name="Group 37">
            <a:extLst>
              <a:ext uri="{FF2B5EF4-FFF2-40B4-BE49-F238E27FC236}">
                <a16:creationId xmlns:a16="http://schemas.microsoft.com/office/drawing/2014/main" id="{D347BEBB-9EE1-BA1C-E853-D5E2405371B3}"/>
              </a:ext>
              <a:ext uri="{C183D7F6-B498-43B3-948B-1728B52AA6E4}">
                <adec:decorative xmlns:adec="http://schemas.microsoft.com/office/drawing/2017/decorative" val="1"/>
              </a:ext>
            </a:extLst>
          </p:cNvPr>
          <p:cNvGrpSpPr/>
          <p:nvPr/>
        </p:nvGrpSpPr>
        <p:grpSpPr>
          <a:xfrm>
            <a:off x="5144998" y="2540126"/>
            <a:ext cx="1044000" cy="1108800"/>
            <a:chOff x="5127534" y="2540126"/>
            <a:chExt cx="1071947" cy="1107950"/>
          </a:xfrm>
        </p:grpSpPr>
        <p:sp>
          <p:nvSpPr>
            <p:cNvPr id="39" name="Rounded Rectangle 28">
              <a:extLst>
                <a:ext uri="{FF2B5EF4-FFF2-40B4-BE49-F238E27FC236}">
                  <a16:creationId xmlns:a16="http://schemas.microsoft.com/office/drawing/2014/main" id="{CB0CDDED-96C1-3D5E-0A37-099847EF4FFD}"/>
                </a:ext>
                <a:ext uri="{C183D7F6-B498-43B3-948B-1728B52AA6E4}">
                  <adec:decorative xmlns:adec="http://schemas.microsoft.com/office/drawing/2017/decorative" val="1"/>
                </a:ext>
              </a:extLst>
            </p:cNvPr>
            <p:cNvSpPr/>
            <p:nvPr/>
          </p:nvSpPr>
          <p:spPr bwMode="auto">
            <a:xfrm>
              <a:off x="512753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 Placeholder 2">
              <a:extLst>
                <a:ext uri="{FF2B5EF4-FFF2-40B4-BE49-F238E27FC236}">
                  <a16:creationId xmlns:a16="http://schemas.microsoft.com/office/drawing/2014/main" id="{57FFBE34-462C-C6BF-B38F-D4811DC420BA}"/>
                </a:ext>
              </a:extLst>
            </p:cNvPr>
            <p:cNvSpPr txBox="1">
              <a:spLocks/>
            </p:cNvSpPr>
            <p:nvPr/>
          </p:nvSpPr>
          <p:spPr>
            <a:xfrm>
              <a:off x="5131664"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dirty="0">
                <a:ln>
                  <a:noFill/>
                </a:ln>
                <a:solidFill>
                  <a:srgbClr val="565656"/>
                </a:solidFill>
                <a:effectLst/>
                <a:uLnTx/>
                <a:uFillTx/>
                <a:latin typeface="Segoe UI"/>
                <a:ea typeface="+mn-ea"/>
                <a:cs typeface="Segoe UI" panose="020B0502040204020203" pitchFamily="34" charset="0"/>
              </a:endParaRPr>
            </a:p>
          </p:txBody>
        </p:sp>
        <p:sp>
          <p:nvSpPr>
            <p:cNvPr id="41" name="Text Placeholder 2">
              <a:extLst>
                <a:ext uri="{FF2B5EF4-FFF2-40B4-BE49-F238E27FC236}">
                  <a16:creationId xmlns:a16="http://schemas.microsoft.com/office/drawing/2014/main" id="{21B80628-52F9-36CC-8B3C-29274FC35454}"/>
                </a:ext>
              </a:extLst>
            </p:cNvPr>
            <p:cNvSpPr txBox="1">
              <a:spLocks/>
            </p:cNvSpPr>
            <p:nvPr/>
          </p:nvSpPr>
          <p:spPr>
            <a:xfrm>
              <a:off x="5131665"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42" name="Picture 41" descr="Data Explorer Logo">
              <a:extLst>
                <a:ext uri="{FF2B5EF4-FFF2-40B4-BE49-F238E27FC236}">
                  <a16:creationId xmlns:a16="http://schemas.microsoft.com/office/drawing/2014/main" id="{0AB77660-DFDB-0359-7054-CE37C2957C17}"/>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53926" y="2717455"/>
              <a:ext cx="231758" cy="232211"/>
            </a:xfrm>
            <a:prstGeom prst="rect">
              <a:avLst/>
            </a:prstGeom>
          </p:spPr>
        </p:pic>
      </p:grpSp>
      <p:grpSp>
        <p:nvGrpSpPr>
          <p:cNvPr id="43" name="Group 42">
            <a:extLst>
              <a:ext uri="{FF2B5EF4-FFF2-40B4-BE49-F238E27FC236}">
                <a16:creationId xmlns:a16="http://schemas.microsoft.com/office/drawing/2014/main" id="{46EFA562-EB49-0449-ED33-D32E0D21758B}"/>
              </a:ext>
              <a:ext uri="{C183D7F6-B498-43B3-948B-1728B52AA6E4}">
                <adec:decorative xmlns:adec="http://schemas.microsoft.com/office/drawing/2017/decorative" val="1"/>
              </a:ext>
            </a:extLst>
          </p:cNvPr>
          <p:cNvGrpSpPr/>
          <p:nvPr/>
        </p:nvGrpSpPr>
        <p:grpSpPr>
          <a:xfrm>
            <a:off x="709334" y="2540125"/>
            <a:ext cx="1044000" cy="1108800"/>
            <a:chOff x="709334" y="2540126"/>
            <a:chExt cx="1096216" cy="1107951"/>
          </a:xfrm>
        </p:grpSpPr>
        <p:sp>
          <p:nvSpPr>
            <p:cNvPr id="44" name="Rounded Rectangle 17">
              <a:extLst>
                <a:ext uri="{FF2B5EF4-FFF2-40B4-BE49-F238E27FC236}">
                  <a16:creationId xmlns:a16="http://schemas.microsoft.com/office/drawing/2014/main" id="{43383409-A55E-89D8-61EE-DA058EB20C04}"/>
                </a:ext>
                <a:ext uri="{C183D7F6-B498-43B3-948B-1728B52AA6E4}">
                  <adec:decorative xmlns:adec="http://schemas.microsoft.com/office/drawing/2017/decorative" val="1"/>
                </a:ext>
              </a:extLst>
            </p:cNvPr>
            <p:cNvSpPr/>
            <p:nvPr/>
          </p:nvSpPr>
          <p:spPr bwMode="auto">
            <a:xfrm>
              <a:off x="709334" y="2540126"/>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ext Placeholder 2">
              <a:extLst>
                <a:ext uri="{FF2B5EF4-FFF2-40B4-BE49-F238E27FC236}">
                  <a16:creationId xmlns:a16="http://schemas.microsoft.com/office/drawing/2014/main" id="{B024E92E-93B8-D4F6-0F7B-2F57FFFD6867}"/>
                </a:ext>
              </a:extLst>
            </p:cNvPr>
            <p:cNvSpPr txBox="1">
              <a:spLocks/>
            </p:cNvSpPr>
            <p:nvPr/>
          </p:nvSpPr>
          <p:spPr>
            <a:xfrm>
              <a:off x="71096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46" name="Text Placeholder 2">
              <a:extLst>
                <a:ext uri="{FF2B5EF4-FFF2-40B4-BE49-F238E27FC236}">
                  <a16:creationId xmlns:a16="http://schemas.microsoft.com/office/drawing/2014/main" id="{CE4ABF60-DE5A-F93C-2605-7C8484DC5D48}"/>
                </a:ext>
              </a:extLst>
            </p:cNvPr>
            <p:cNvSpPr txBox="1">
              <a:spLocks/>
            </p:cNvSpPr>
            <p:nvPr/>
          </p:nvSpPr>
          <p:spPr>
            <a:xfrm>
              <a:off x="737732" y="2992664"/>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7" name="Picture 46" descr="Data Factory Logo">
              <a:extLst>
                <a:ext uri="{FF2B5EF4-FFF2-40B4-BE49-F238E27FC236}">
                  <a16:creationId xmlns:a16="http://schemas.microsoft.com/office/drawing/2014/main" id="{C40B56F1-F0A9-E6D6-3848-BD0EF0C22806}"/>
                </a:ext>
              </a:extLst>
            </p:cNvPr>
            <p:cNvPicPr>
              <a:picLocks noChangeAspect="1"/>
            </p:cNvPicPr>
            <p:nvPr/>
          </p:nvPicPr>
          <p:blipFill>
            <a:blip r:embed="rId10" cstate="print">
              <a:duotone>
                <a:prstClr val="black"/>
                <a:schemeClr val="tx2">
                  <a:tint val="45000"/>
                  <a:satMod val="400000"/>
                </a:schemeClr>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1122356" y="2717455"/>
              <a:ext cx="229671" cy="230120"/>
            </a:xfrm>
            <a:prstGeom prst="rect">
              <a:avLst/>
            </a:prstGeom>
          </p:spPr>
        </p:pic>
      </p:grpSp>
      <p:grpSp>
        <p:nvGrpSpPr>
          <p:cNvPr id="48" name="Group 47">
            <a:extLst>
              <a:ext uri="{FF2B5EF4-FFF2-40B4-BE49-F238E27FC236}">
                <a16:creationId xmlns:a16="http://schemas.microsoft.com/office/drawing/2014/main" id="{B3A52CC6-F1C9-DBD3-15B3-F88789E942A9}"/>
              </a:ext>
              <a:ext uri="{C183D7F6-B498-43B3-948B-1728B52AA6E4}">
                <adec:decorative xmlns:adec="http://schemas.microsoft.com/office/drawing/2017/decorative" val="1"/>
              </a:ext>
            </a:extLst>
          </p:cNvPr>
          <p:cNvGrpSpPr/>
          <p:nvPr/>
        </p:nvGrpSpPr>
        <p:grpSpPr>
          <a:xfrm>
            <a:off x="6253914" y="2540126"/>
            <a:ext cx="1044000" cy="1108800"/>
            <a:chOff x="6239206" y="2540126"/>
            <a:chExt cx="1068081" cy="1107950"/>
          </a:xfrm>
        </p:grpSpPr>
        <p:sp>
          <p:nvSpPr>
            <p:cNvPr id="49" name="Rounded Rectangle 29">
              <a:extLst>
                <a:ext uri="{FF2B5EF4-FFF2-40B4-BE49-F238E27FC236}">
                  <a16:creationId xmlns:a16="http://schemas.microsoft.com/office/drawing/2014/main" id="{AFE2D881-F6E4-2638-C0AA-2851F00AA2F5}"/>
                </a:ext>
                <a:ext uri="{C183D7F6-B498-43B3-948B-1728B52AA6E4}">
                  <adec:decorative xmlns:adec="http://schemas.microsoft.com/office/drawing/2017/decorative" val="1"/>
                </a:ext>
              </a:extLst>
            </p:cNvPr>
            <p:cNvSpPr/>
            <p:nvPr/>
          </p:nvSpPr>
          <p:spPr bwMode="auto">
            <a:xfrm>
              <a:off x="6239338"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Text Placeholder 2">
              <a:extLst>
                <a:ext uri="{FF2B5EF4-FFF2-40B4-BE49-F238E27FC236}">
                  <a16:creationId xmlns:a16="http://schemas.microsoft.com/office/drawing/2014/main" id="{474B5E31-F69C-321A-9B52-C2314A9DF097}"/>
                </a:ext>
              </a:extLst>
            </p:cNvPr>
            <p:cNvSpPr txBox="1">
              <a:spLocks/>
            </p:cNvSpPr>
            <p:nvPr/>
          </p:nvSpPr>
          <p:spPr>
            <a:xfrm>
              <a:off x="6239471"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dirty="0">
                <a:ln>
                  <a:noFill/>
                </a:ln>
                <a:solidFill>
                  <a:srgbClr val="737373">
                    <a:lumMod val="75000"/>
                  </a:srgbClr>
                </a:solidFill>
                <a:effectLst/>
                <a:uLnTx/>
                <a:uFillTx/>
                <a:latin typeface="Segoe UI"/>
                <a:ea typeface="+mn-ea"/>
                <a:cs typeface="Segoe UI" panose="020B0502040204020203" pitchFamily="34" charset="0"/>
              </a:endParaRPr>
            </a:p>
          </p:txBody>
        </p:sp>
        <p:sp>
          <p:nvSpPr>
            <p:cNvPr id="51" name="Text Placeholder 2">
              <a:extLst>
                <a:ext uri="{FF2B5EF4-FFF2-40B4-BE49-F238E27FC236}">
                  <a16:creationId xmlns:a16="http://schemas.microsoft.com/office/drawing/2014/main" id="{F2761775-B205-F7E7-EA22-88DA743EAB05}"/>
                </a:ext>
              </a:extLst>
            </p:cNvPr>
            <p:cNvSpPr txBox="1">
              <a:spLocks/>
            </p:cNvSpPr>
            <p:nvPr/>
          </p:nvSpPr>
          <p:spPr>
            <a:xfrm>
              <a:off x="62392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54" name="Picture 53">
              <a:extLst>
                <a:ext uri="{FF2B5EF4-FFF2-40B4-BE49-F238E27FC236}">
                  <a16:creationId xmlns:a16="http://schemas.microsoft.com/office/drawing/2014/main" id="{FAEBB6C9-6586-6518-9282-668CDC0964A2}"/>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646103" y="2724511"/>
              <a:ext cx="254022" cy="254022"/>
            </a:xfrm>
            <a:prstGeom prst="rect">
              <a:avLst/>
            </a:prstGeom>
          </p:spPr>
        </p:pic>
      </p:grpSp>
      <p:grpSp>
        <p:nvGrpSpPr>
          <p:cNvPr id="55" name="Group 54">
            <a:extLst>
              <a:ext uri="{FF2B5EF4-FFF2-40B4-BE49-F238E27FC236}">
                <a16:creationId xmlns:a16="http://schemas.microsoft.com/office/drawing/2014/main" id="{D782EF6B-35F7-2571-946E-270A64A7E196}"/>
              </a:ext>
              <a:ext uri="{C183D7F6-B498-43B3-948B-1728B52AA6E4}">
                <adec:decorative xmlns:adec="http://schemas.microsoft.com/office/drawing/2017/decorative" val="1"/>
              </a:ext>
            </a:extLst>
          </p:cNvPr>
          <p:cNvGrpSpPr/>
          <p:nvPr/>
        </p:nvGrpSpPr>
        <p:grpSpPr>
          <a:xfrm>
            <a:off x="7362831" y="2530481"/>
            <a:ext cx="1044000" cy="1108800"/>
            <a:chOff x="7362831" y="2530482"/>
            <a:chExt cx="1089225" cy="1107951"/>
          </a:xfrm>
        </p:grpSpPr>
        <p:sp>
          <p:nvSpPr>
            <p:cNvPr id="62" name="Rounded Rectangle 15">
              <a:extLst>
                <a:ext uri="{FF2B5EF4-FFF2-40B4-BE49-F238E27FC236}">
                  <a16:creationId xmlns:a16="http://schemas.microsoft.com/office/drawing/2014/main" id="{CD14138D-4826-FC5B-355C-8D8E55E88DD0}"/>
                </a:ext>
                <a:ext uri="{C183D7F6-B498-43B3-948B-1728B52AA6E4}">
                  <adec:decorative xmlns:adec="http://schemas.microsoft.com/office/drawing/2017/decorative" val="1"/>
                </a:ext>
              </a:extLst>
            </p:cNvPr>
            <p:cNvSpPr/>
            <p:nvPr/>
          </p:nvSpPr>
          <p:spPr bwMode="auto">
            <a:xfrm>
              <a:off x="7384240" y="253048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4" name="Text Placeholder 2">
              <a:extLst>
                <a:ext uri="{FF2B5EF4-FFF2-40B4-BE49-F238E27FC236}">
                  <a16:creationId xmlns:a16="http://schemas.microsoft.com/office/drawing/2014/main" id="{498629F4-9DB4-C75D-2C8F-235ED113FEF7}"/>
                </a:ext>
              </a:extLst>
            </p:cNvPr>
            <p:cNvSpPr txBox="1">
              <a:spLocks/>
            </p:cNvSpPr>
            <p:nvPr/>
          </p:nvSpPr>
          <p:spPr>
            <a:xfrm>
              <a:off x="7362831" y="3025055"/>
              <a:ext cx="1067816" cy="166104"/>
            </a:xfrm>
            <a:prstGeom prst="rect">
              <a:avLst/>
            </a:prstGeom>
          </p:spPr>
          <p:txBody>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800" b="1" i="0" u="none" strike="noStrike" cap="none" spc="0" normalizeH="0" baseline="0">
                  <a:ln>
                    <a:noFill/>
                  </a:ln>
                  <a:solidFill>
                    <a:srgbClr val="565656"/>
                  </a:solidFill>
                  <a:effectLst/>
                  <a:uLnTx/>
                  <a:uFillTx/>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Data</a:t>
              </a:r>
              <a:b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Activator</a:t>
              </a:r>
            </a:p>
          </p:txBody>
        </p:sp>
        <p:pic>
          <p:nvPicPr>
            <p:cNvPr id="85" name="Picture 84">
              <a:extLst>
                <a:ext uri="{FF2B5EF4-FFF2-40B4-BE49-F238E27FC236}">
                  <a16:creationId xmlns:a16="http://schemas.microsoft.com/office/drawing/2014/main" id="{22FFC6EF-1A7B-4D6B-72B2-611D77119CB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7753844" y="2743204"/>
              <a:ext cx="285790" cy="285790"/>
            </a:xfrm>
            <a:prstGeom prst="rect">
              <a:avLst/>
            </a:prstGeom>
          </p:spPr>
        </p:pic>
      </p:grpSp>
    </p:spTree>
    <p:extLst>
      <p:ext uri="{BB962C8B-B14F-4D97-AF65-F5344CB8AC3E}">
        <p14:creationId xmlns:p14="http://schemas.microsoft.com/office/powerpoint/2010/main" val="151509025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EAABA02-3D25-1E48-BA83-851D1BEEE183}"/>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Real-time analytics experience</a:t>
            </a:r>
          </a:p>
        </p:txBody>
      </p:sp>
      <p:sp>
        <p:nvSpPr>
          <p:cNvPr id="2" name="Subtitle 1">
            <a:extLst>
              <a:ext uri="{FF2B5EF4-FFF2-40B4-BE49-F238E27FC236}">
                <a16:creationId xmlns:a16="http://schemas.microsoft.com/office/drawing/2014/main" id="{DF4F85E6-1F4D-C545-94C1-E9D2117F8D17}"/>
              </a:ext>
            </a:extLst>
          </p:cNvPr>
          <p:cNvSpPr>
            <a:spLocks noGrp="1"/>
          </p:cNvSpPr>
          <p:nvPr>
            <p:ph type="subTitle" idx="1"/>
          </p:nvPr>
        </p:nvSpPr>
        <p:spPr/>
        <p:txBody>
          <a:bodyPr/>
          <a:lstStyle/>
          <a:p>
            <a:r>
              <a:rPr lang="en-US"/>
              <a:t>Unlock value and turn insights into actions with real-time analysis across telemetry data to better predict, optimize, and improve data applications</a:t>
            </a:r>
          </a:p>
        </p:txBody>
      </p:sp>
      <p:sp>
        <p:nvSpPr>
          <p:cNvPr id="8" name="PageRight_E761">
            <a:extLst>
              <a:ext uri="{FF2B5EF4-FFF2-40B4-BE49-F238E27FC236}">
                <a16:creationId xmlns:a16="http://schemas.microsoft.com/office/drawing/2014/main" id="{2448EA14-2FD7-A748-96AF-58476EA7C787}"/>
              </a:ext>
              <a:ext uri="{C183D7F6-B498-43B3-948B-1728B52AA6E4}">
                <adec:decorative xmlns:adec="http://schemas.microsoft.com/office/drawing/2017/decorative" val="1"/>
              </a:ext>
            </a:extLst>
          </p:cNvPr>
          <p:cNvSpPr>
            <a:spLocks noChangeAspect="1" noEditPoints="1"/>
          </p:cNvSpPr>
          <p:nvPr/>
        </p:nvSpPr>
        <p:spPr bwMode="auto">
          <a:xfrm>
            <a:off x="8742459" y="255316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C5007031-4634-E347-8B3D-B087D2154CCD}"/>
              </a:ext>
              <a:ext uri="{C183D7F6-B498-43B3-948B-1728B52AA6E4}">
                <adec:decorative xmlns:adec="http://schemas.microsoft.com/office/drawing/2017/decorative" val="1"/>
              </a:ext>
            </a:extLst>
          </p:cNvPr>
          <p:cNvSpPr>
            <a:spLocks noChangeAspect="1" noEditPoints="1"/>
          </p:cNvSpPr>
          <p:nvPr/>
        </p:nvSpPr>
        <p:spPr bwMode="auto">
          <a:xfrm>
            <a:off x="8721819" y="360118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475C30FB-25A4-2742-9043-D11792590FCD}"/>
              </a:ext>
              <a:ext uri="{C183D7F6-B498-43B3-948B-1728B52AA6E4}">
                <adec:decorative xmlns:adec="http://schemas.microsoft.com/office/drawing/2017/decorative" val="1"/>
              </a:ext>
            </a:extLst>
          </p:cNvPr>
          <p:cNvSpPr>
            <a:spLocks noChangeAspect="1" noEditPoints="1"/>
          </p:cNvSpPr>
          <p:nvPr/>
        </p:nvSpPr>
        <p:spPr bwMode="auto">
          <a:xfrm>
            <a:off x="8742459" y="4642428"/>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D55194CB-B6C1-2649-98C8-112AE40AC2F2}"/>
              </a:ext>
              <a:ext uri="{C183D7F6-B498-43B3-948B-1728B52AA6E4}">
                <adec:decorative xmlns:adec="http://schemas.microsoft.com/office/drawing/2017/decorative" val="1"/>
              </a:ext>
            </a:extLst>
          </p:cNvPr>
          <p:cNvSpPr>
            <a:spLocks noChangeAspect="1" noEditPoints="1"/>
          </p:cNvSpPr>
          <p:nvPr/>
        </p:nvSpPr>
        <p:spPr bwMode="auto">
          <a:xfrm>
            <a:off x="8721819" y="548754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1A915C4-79A6-D547-B19B-88E8D30175AF}"/>
              </a:ext>
            </a:extLst>
          </p:cNvPr>
          <p:cNvSpPr txBox="1"/>
          <p:nvPr/>
        </p:nvSpPr>
        <p:spPr>
          <a:xfrm>
            <a:off x="9059881" y="2532148"/>
            <a:ext cx="2906342" cy="3785652"/>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High velocity, low latency data analysis capable of indexing diverse data formats and structures up to several petabytes large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Leverage Kusto Query Language (KQL) to explore data and discover patterns, identify anomalies and outliers, and create statistical modeling</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Easy ingestion of data from any source, in any data format, like applications, websites, and IoT devices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Democratize data responsibly with Microsoft Purview and use observability with Data Activator to activate timely actions</a:t>
            </a:r>
          </a:p>
        </p:txBody>
      </p:sp>
      <p:grpSp>
        <p:nvGrpSpPr>
          <p:cNvPr id="93" name="Group 92">
            <a:extLst>
              <a:ext uri="{FF2B5EF4-FFF2-40B4-BE49-F238E27FC236}">
                <a16:creationId xmlns:a16="http://schemas.microsoft.com/office/drawing/2014/main" id="{43671D11-65CE-7CA7-42DC-8A1E33895D06}"/>
              </a:ext>
              <a:ext uri="{C183D7F6-B498-43B3-948B-1728B52AA6E4}">
                <adec:decorative xmlns:adec="http://schemas.microsoft.com/office/drawing/2017/decorative" val="1"/>
              </a:ext>
            </a:extLst>
          </p:cNvPr>
          <p:cNvGrpSpPr/>
          <p:nvPr/>
        </p:nvGrpSpPr>
        <p:grpSpPr>
          <a:xfrm>
            <a:off x="5144998" y="2541206"/>
            <a:ext cx="1044000" cy="1108800"/>
            <a:chOff x="8609994" y="93724"/>
            <a:chExt cx="1070835" cy="1107951"/>
          </a:xfrm>
        </p:grpSpPr>
        <p:grpSp>
          <p:nvGrpSpPr>
            <p:cNvPr id="92" name="Group 91">
              <a:extLst>
                <a:ext uri="{FF2B5EF4-FFF2-40B4-BE49-F238E27FC236}">
                  <a16:creationId xmlns:a16="http://schemas.microsoft.com/office/drawing/2014/main" id="{BABAA6F4-253D-993D-F323-6685661F5FAD}"/>
                </a:ext>
              </a:extLst>
            </p:cNvPr>
            <p:cNvGrpSpPr/>
            <p:nvPr/>
          </p:nvGrpSpPr>
          <p:grpSpPr>
            <a:xfrm>
              <a:off x="8609994" y="93724"/>
              <a:ext cx="1070835" cy="1107951"/>
              <a:chOff x="8609994" y="93724"/>
              <a:chExt cx="1070835" cy="1107951"/>
            </a:xfrm>
          </p:grpSpPr>
          <p:sp>
            <p:nvSpPr>
              <p:cNvPr id="3" name="Rounded Rectangle 14">
                <a:extLst>
                  <a:ext uri="{FF2B5EF4-FFF2-40B4-BE49-F238E27FC236}">
                    <a16:creationId xmlns:a16="http://schemas.microsoft.com/office/drawing/2014/main" id="{F187023A-E46A-1737-8063-320F4561C80E}"/>
                  </a:ext>
                  <a:ext uri="{C183D7F6-B498-43B3-948B-1728B52AA6E4}">
                    <adec:decorative xmlns:adec="http://schemas.microsoft.com/office/drawing/2017/decorative" val="1"/>
                  </a:ext>
                </a:extLst>
              </p:cNvPr>
              <p:cNvSpPr/>
              <p:nvPr/>
            </p:nvSpPr>
            <p:spPr bwMode="auto">
              <a:xfrm>
                <a:off x="8609994" y="93724"/>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Text Placeholder 2">
                <a:extLst>
                  <a:ext uri="{FF2B5EF4-FFF2-40B4-BE49-F238E27FC236}">
                    <a16:creationId xmlns:a16="http://schemas.microsoft.com/office/drawing/2014/main" id="{AC109E3E-6850-A352-3146-DE137794D3FE}"/>
                  </a:ext>
                </a:extLst>
              </p:cNvPr>
              <p:cNvSpPr txBox="1">
                <a:spLocks/>
              </p:cNvSpPr>
              <p:nvPr/>
            </p:nvSpPr>
            <p:spPr>
              <a:xfrm>
                <a:off x="8613012" y="548801"/>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6C38EE1D-7F77-545F-9FF2-CE6B8F5F9C66}"/>
                  </a:ext>
                </a:extLst>
              </p:cNvPr>
              <p:cNvSpPr txBox="1">
                <a:spLocks/>
              </p:cNvSpPr>
              <p:nvPr/>
            </p:nvSpPr>
            <p:spPr>
              <a:xfrm>
                <a:off x="8613013" y="930165"/>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pic>
          <p:nvPicPr>
            <p:cNvPr id="45" name="Picture 44" descr="A picture containing screenshot, graphics, electric blue, graphic design&#10;&#10;Description automatically generated">
              <a:extLst>
                <a:ext uri="{FF2B5EF4-FFF2-40B4-BE49-F238E27FC236}">
                  <a16:creationId xmlns:a16="http://schemas.microsoft.com/office/drawing/2014/main" id="{BEF57F79-1F9E-09F8-CEE2-CE94E48B903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021643" y="277029"/>
              <a:ext cx="235871" cy="236332"/>
            </a:xfrm>
            <a:prstGeom prst="rect">
              <a:avLst/>
            </a:prstGeom>
          </p:spPr>
        </p:pic>
      </p:grpSp>
      <p:grpSp>
        <p:nvGrpSpPr>
          <p:cNvPr id="46" name="Group 45">
            <a:extLst>
              <a:ext uri="{FF2B5EF4-FFF2-40B4-BE49-F238E27FC236}">
                <a16:creationId xmlns:a16="http://schemas.microsoft.com/office/drawing/2014/main" id="{F2A89FB3-DB82-9870-6B51-3E1FF1D72CD1}"/>
              </a:ext>
              <a:ext uri="{C183D7F6-B498-43B3-948B-1728B52AA6E4}">
                <adec:decorative xmlns:adec="http://schemas.microsoft.com/office/drawing/2017/decorative" val="1"/>
              </a:ext>
            </a:extLst>
          </p:cNvPr>
          <p:cNvGrpSpPr/>
          <p:nvPr/>
        </p:nvGrpSpPr>
        <p:grpSpPr>
          <a:xfrm>
            <a:off x="1818250" y="2540125"/>
            <a:ext cx="1044000" cy="1108800"/>
            <a:chOff x="1805868" y="2540126"/>
            <a:chExt cx="1078454" cy="1107951"/>
          </a:xfrm>
        </p:grpSpPr>
        <p:sp>
          <p:nvSpPr>
            <p:cNvPr id="47" name="Rounded Rectangle 16">
              <a:extLst>
                <a:ext uri="{FF2B5EF4-FFF2-40B4-BE49-F238E27FC236}">
                  <a16:creationId xmlns:a16="http://schemas.microsoft.com/office/drawing/2014/main" id="{5EA11629-98C1-BF2A-6435-1419440F423E}"/>
                </a:ext>
                <a:ext uri="{C183D7F6-B498-43B3-948B-1728B52AA6E4}">
                  <adec:decorative xmlns:adec="http://schemas.microsoft.com/office/drawing/2017/decorative" val="1"/>
                </a:ext>
              </a:extLst>
            </p:cNvPr>
            <p:cNvSpPr/>
            <p:nvPr/>
          </p:nvSpPr>
          <p:spPr bwMode="auto">
            <a:xfrm>
              <a:off x="1805868" y="2540126"/>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Text Placeholder 2">
              <a:extLst>
                <a:ext uri="{FF2B5EF4-FFF2-40B4-BE49-F238E27FC236}">
                  <a16:creationId xmlns:a16="http://schemas.microsoft.com/office/drawing/2014/main" id="{1C1C483C-C303-AD1F-9105-1D9B805E5D9B}"/>
                </a:ext>
              </a:extLst>
            </p:cNvPr>
            <p:cNvSpPr txBox="1">
              <a:spLocks/>
            </p:cNvSpPr>
            <p:nvPr/>
          </p:nvSpPr>
          <p:spPr>
            <a:xfrm>
              <a:off x="1816506"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52" name="Text Placeholder 2">
              <a:extLst>
                <a:ext uri="{FF2B5EF4-FFF2-40B4-BE49-F238E27FC236}">
                  <a16:creationId xmlns:a16="http://schemas.microsoft.com/office/drawing/2014/main" id="{0F5EA0A8-0C57-0D5A-25A3-77B71AA587E7}"/>
                </a:ext>
              </a:extLst>
            </p:cNvPr>
            <p:cNvSpPr txBox="1">
              <a:spLocks/>
            </p:cNvSpPr>
            <p:nvPr/>
          </p:nvSpPr>
          <p:spPr>
            <a:xfrm>
              <a:off x="18165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grpSp>
        <p:nvGrpSpPr>
          <p:cNvPr id="53" name="Group 52">
            <a:extLst>
              <a:ext uri="{FF2B5EF4-FFF2-40B4-BE49-F238E27FC236}">
                <a16:creationId xmlns:a16="http://schemas.microsoft.com/office/drawing/2014/main" id="{C7216F61-C614-A1BC-69F9-0DE0C80D4C12}"/>
              </a:ext>
              <a:ext uri="{C183D7F6-B498-43B3-948B-1728B52AA6E4}">
                <adec:decorative xmlns:adec="http://schemas.microsoft.com/office/drawing/2017/decorative" val="1"/>
              </a:ext>
            </a:extLst>
          </p:cNvPr>
          <p:cNvGrpSpPr/>
          <p:nvPr/>
        </p:nvGrpSpPr>
        <p:grpSpPr>
          <a:xfrm>
            <a:off x="4036082" y="2540126"/>
            <a:ext cx="1044000" cy="1108800"/>
            <a:chOff x="4017954" y="2540126"/>
            <a:chExt cx="1076918" cy="1107950"/>
          </a:xfrm>
        </p:grpSpPr>
        <p:sp>
          <p:nvSpPr>
            <p:cNvPr id="54" name="Rounded Rectangle 13">
              <a:extLst>
                <a:ext uri="{FF2B5EF4-FFF2-40B4-BE49-F238E27FC236}">
                  <a16:creationId xmlns:a16="http://schemas.microsoft.com/office/drawing/2014/main" id="{E5AA5E3F-3D09-1D01-5AB2-9EF6434B2F34}"/>
                </a:ext>
                <a:ext uri="{C183D7F6-B498-43B3-948B-1728B52AA6E4}">
                  <adec:decorative xmlns:adec="http://schemas.microsoft.com/office/drawing/2017/decorative" val="1"/>
                </a:ext>
              </a:extLst>
            </p:cNvPr>
            <p:cNvSpPr/>
            <p:nvPr/>
          </p:nvSpPr>
          <p:spPr bwMode="auto">
            <a:xfrm>
              <a:off x="401795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Text Placeholder 2">
              <a:extLst>
                <a:ext uri="{FF2B5EF4-FFF2-40B4-BE49-F238E27FC236}">
                  <a16:creationId xmlns:a16="http://schemas.microsoft.com/office/drawing/2014/main" id="{7B7407F8-4474-DDE7-84E5-144946DBD6E1}"/>
                </a:ext>
              </a:extLst>
            </p:cNvPr>
            <p:cNvSpPr txBox="1">
              <a:spLocks/>
            </p:cNvSpPr>
            <p:nvPr/>
          </p:nvSpPr>
          <p:spPr>
            <a:xfrm>
              <a:off x="4027055"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56" name="Text Placeholder 2">
              <a:extLst>
                <a:ext uri="{FF2B5EF4-FFF2-40B4-BE49-F238E27FC236}">
                  <a16:creationId xmlns:a16="http://schemas.microsoft.com/office/drawing/2014/main" id="{DBABF92E-BD14-9874-DF94-0A1D7538C17F}"/>
                </a:ext>
              </a:extLst>
            </p:cNvPr>
            <p:cNvSpPr txBox="1">
              <a:spLocks/>
            </p:cNvSpPr>
            <p:nvPr/>
          </p:nvSpPr>
          <p:spPr>
            <a:xfrm>
              <a:off x="402705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sp>
        <p:nvSpPr>
          <p:cNvPr id="57" name="Rounded Rectangle 31">
            <a:extLst>
              <a:ext uri="{FF2B5EF4-FFF2-40B4-BE49-F238E27FC236}">
                <a16:creationId xmlns:a16="http://schemas.microsoft.com/office/drawing/2014/main" id="{05E093C2-A300-FF41-CF50-FEF7892C3FE9}"/>
              </a:ext>
              <a:ext uri="{C183D7F6-B498-43B3-948B-1728B52AA6E4}">
                <adec:decorative xmlns:adec="http://schemas.microsoft.com/office/drawing/2017/decorative" val="1"/>
              </a:ext>
            </a:extLst>
          </p:cNvPr>
          <p:cNvSpPr/>
          <p:nvPr/>
        </p:nvSpPr>
        <p:spPr bwMode="auto">
          <a:xfrm>
            <a:off x="711230" y="4212839"/>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8" name="Picture 57" descr="OneLake Logo">
            <a:extLst>
              <a:ext uri="{FF2B5EF4-FFF2-40B4-BE49-F238E27FC236}">
                <a16:creationId xmlns:a16="http://schemas.microsoft.com/office/drawing/2014/main" id="{415917AC-E326-4413-8A7E-DD90CDB28421}"/>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78243" y="4359220"/>
            <a:ext cx="165780" cy="166104"/>
          </a:xfrm>
          <a:prstGeom prst="rect">
            <a:avLst/>
          </a:prstGeom>
        </p:spPr>
      </p:pic>
      <p:sp>
        <p:nvSpPr>
          <p:cNvPr id="59" name="Rounded Rectangle 33">
            <a:extLst>
              <a:ext uri="{FF2B5EF4-FFF2-40B4-BE49-F238E27FC236}">
                <a16:creationId xmlns:a16="http://schemas.microsoft.com/office/drawing/2014/main" id="{FEBA3241-9FE4-E535-E31F-36854674FE84}"/>
              </a:ext>
              <a:ext uri="{C183D7F6-B498-43B3-948B-1728B52AA6E4}">
                <adec:decorative xmlns:adec="http://schemas.microsoft.com/office/drawing/2017/decorative" val="1"/>
              </a:ext>
            </a:extLst>
          </p:cNvPr>
          <p:cNvSpPr/>
          <p:nvPr/>
        </p:nvSpPr>
        <p:spPr bwMode="auto">
          <a:xfrm>
            <a:off x="711230" y="4724653"/>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 Placeholder 2">
            <a:extLst>
              <a:ext uri="{FF2B5EF4-FFF2-40B4-BE49-F238E27FC236}">
                <a16:creationId xmlns:a16="http://schemas.microsoft.com/office/drawing/2014/main" id="{A9AA2D61-C5CC-F5FE-C645-EC608418A60E}"/>
              </a:ext>
            </a:extLst>
          </p:cNvPr>
          <p:cNvSpPr txBox="1">
            <a:spLocks/>
          </p:cNvSpPr>
          <p:nvPr/>
        </p:nvSpPr>
        <p:spPr>
          <a:xfrm>
            <a:off x="1143411" y="4874495"/>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61" name="Text Placeholder 2">
            <a:extLst>
              <a:ext uri="{FF2B5EF4-FFF2-40B4-BE49-F238E27FC236}">
                <a16:creationId xmlns:a16="http://schemas.microsoft.com/office/drawing/2014/main" id="{D266CD53-369D-F30F-C70D-839A0A5AB393}"/>
              </a:ext>
            </a:extLst>
          </p:cNvPr>
          <p:cNvSpPr txBox="1">
            <a:spLocks/>
          </p:cNvSpPr>
          <p:nvPr/>
        </p:nvSpPr>
        <p:spPr>
          <a:xfrm>
            <a:off x="1143411" y="436268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62" name="Rounded Rectangle 85">
            <a:extLst>
              <a:ext uri="{FF2B5EF4-FFF2-40B4-BE49-F238E27FC236}">
                <a16:creationId xmlns:a16="http://schemas.microsoft.com/office/drawing/2014/main" id="{E893027B-DE91-9B68-0908-20DF4EF50BCE}"/>
              </a:ext>
              <a:ext uri="{C183D7F6-B498-43B3-948B-1728B52AA6E4}">
                <adec:decorative xmlns:adec="http://schemas.microsoft.com/office/drawing/2017/decorative" val="1"/>
              </a:ext>
            </a:extLst>
          </p:cNvPr>
          <p:cNvSpPr/>
          <p:nvPr/>
        </p:nvSpPr>
        <p:spPr bwMode="auto">
          <a:xfrm>
            <a:off x="710964" y="3701025"/>
            <a:ext cx="7712811"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Text Placeholder 2">
            <a:extLst>
              <a:ext uri="{FF2B5EF4-FFF2-40B4-BE49-F238E27FC236}">
                <a16:creationId xmlns:a16="http://schemas.microsoft.com/office/drawing/2014/main" id="{4279DEB9-7582-E194-03AE-2231BB6B0F72}"/>
              </a:ext>
            </a:extLst>
          </p:cNvPr>
          <p:cNvSpPr txBox="1">
            <a:spLocks/>
          </p:cNvSpPr>
          <p:nvPr/>
        </p:nvSpPr>
        <p:spPr>
          <a:xfrm>
            <a:off x="1143146" y="385086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64" name="Picture 63">
            <a:extLst>
              <a:ext uri="{FF2B5EF4-FFF2-40B4-BE49-F238E27FC236}">
                <a16:creationId xmlns:a16="http://schemas.microsoft.com/office/drawing/2014/main" id="{16202FD2-A5A0-9C28-FAB7-7568C0189289}"/>
              </a:ext>
              <a:ext uri="{C183D7F6-B498-43B3-948B-1728B52AA6E4}">
                <adec:decorative xmlns:adec="http://schemas.microsoft.com/office/drawing/2017/decorative" val="1"/>
              </a:ext>
            </a:extLst>
          </p:cNvPr>
          <p:cNvPicPr>
            <a:picLocks noChangeAspect="1"/>
          </p:cNvPicPr>
          <p:nvPr/>
        </p:nvPicPr>
        <p:blipFill rotWithShape="1">
          <a:blip r:embed="rId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317" y="3815776"/>
            <a:ext cx="240513" cy="229364"/>
          </a:xfrm>
          <a:prstGeom prst="rect">
            <a:avLst/>
          </a:prstGeom>
          <a:ln>
            <a:solidFill>
              <a:srgbClr val="E6E6E6"/>
            </a:solidFill>
          </a:ln>
        </p:spPr>
      </p:pic>
      <p:pic>
        <p:nvPicPr>
          <p:cNvPr id="65" name="Picture 64">
            <a:extLst>
              <a:ext uri="{FF2B5EF4-FFF2-40B4-BE49-F238E27FC236}">
                <a16:creationId xmlns:a16="http://schemas.microsoft.com/office/drawing/2014/main" id="{6D3A3C56-E860-025A-C084-684B69C0A2F6}"/>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0170" y="4863124"/>
            <a:ext cx="181925" cy="181925"/>
          </a:xfrm>
          <a:prstGeom prst="rect">
            <a:avLst/>
          </a:prstGeom>
        </p:spPr>
      </p:pic>
      <p:pic>
        <p:nvPicPr>
          <p:cNvPr id="66" name="Picture 65" descr="Synapse Spark Logo">
            <a:extLst>
              <a:ext uri="{FF2B5EF4-FFF2-40B4-BE49-F238E27FC236}">
                <a16:creationId xmlns:a16="http://schemas.microsoft.com/office/drawing/2014/main" id="{BAA38B9D-F633-1104-88B0-BE5F7A462ECF}"/>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219720" y="2708705"/>
            <a:ext cx="240111" cy="240580"/>
          </a:xfrm>
          <a:prstGeom prst="rect">
            <a:avLst/>
          </a:prstGeom>
        </p:spPr>
      </p:pic>
      <p:grpSp>
        <p:nvGrpSpPr>
          <p:cNvPr id="67" name="Group 66">
            <a:extLst>
              <a:ext uri="{FF2B5EF4-FFF2-40B4-BE49-F238E27FC236}">
                <a16:creationId xmlns:a16="http://schemas.microsoft.com/office/drawing/2014/main" id="{14902D5A-10B0-3E30-937D-8F700F74CDE3}"/>
              </a:ext>
              <a:ext uri="{C183D7F6-B498-43B3-948B-1728B52AA6E4}">
                <adec:decorative xmlns:adec="http://schemas.microsoft.com/office/drawing/2017/decorative" val="1"/>
              </a:ext>
            </a:extLst>
          </p:cNvPr>
          <p:cNvGrpSpPr/>
          <p:nvPr/>
        </p:nvGrpSpPr>
        <p:grpSpPr>
          <a:xfrm>
            <a:off x="2927166" y="2540126"/>
            <a:ext cx="1044000" cy="1108800"/>
            <a:chOff x="2916384" y="2540126"/>
            <a:chExt cx="1073347" cy="1107950"/>
          </a:xfrm>
        </p:grpSpPr>
        <p:sp>
          <p:nvSpPr>
            <p:cNvPr id="68" name="Rounded Rectangle 14">
              <a:extLst>
                <a:ext uri="{FF2B5EF4-FFF2-40B4-BE49-F238E27FC236}">
                  <a16:creationId xmlns:a16="http://schemas.microsoft.com/office/drawing/2014/main" id="{0D6BC66C-AD7D-EEAF-CB36-FB8AE7A03C06}"/>
                </a:ext>
                <a:ext uri="{C183D7F6-B498-43B3-948B-1728B52AA6E4}">
                  <adec:decorative xmlns:adec="http://schemas.microsoft.com/office/drawing/2017/decorative" val="1"/>
                </a:ext>
              </a:extLst>
            </p:cNvPr>
            <p:cNvSpPr/>
            <p:nvPr/>
          </p:nvSpPr>
          <p:spPr bwMode="auto">
            <a:xfrm>
              <a:off x="291638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9" name="Text Placeholder 2">
              <a:extLst>
                <a:ext uri="{FF2B5EF4-FFF2-40B4-BE49-F238E27FC236}">
                  <a16:creationId xmlns:a16="http://schemas.microsoft.com/office/drawing/2014/main" id="{D8B70C8A-71A8-2F52-7038-80CA237DD09C}"/>
                </a:ext>
              </a:extLst>
            </p:cNvPr>
            <p:cNvSpPr txBox="1">
              <a:spLocks/>
            </p:cNvSpPr>
            <p:nvPr/>
          </p:nvSpPr>
          <p:spPr>
            <a:xfrm>
              <a:off x="2921913" y="2995203"/>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70" name="Text Placeholder 2">
              <a:extLst>
                <a:ext uri="{FF2B5EF4-FFF2-40B4-BE49-F238E27FC236}">
                  <a16:creationId xmlns:a16="http://schemas.microsoft.com/office/drawing/2014/main" id="{DEAE83CA-DDB9-C6FD-BAE1-696D3070BBDE}"/>
                </a:ext>
              </a:extLst>
            </p:cNvPr>
            <p:cNvSpPr txBox="1">
              <a:spLocks/>
            </p:cNvSpPr>
            <p:nvPr/>
          </p:nvSpPr>
          <p:spPr>
            <a:xfrm>
              <a:off x="2921914"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71" name="Picture 70" descr="Synapse Logo">
              <a:extLst>
                <a:ext uri="{FF2B5EF4-FFF2-40B4-BE49-F238E27FC236}">
                  <a16:creationId xmlns:a16="http://schemas.microsoft.com/office/drawing/2014/main" id="{69970370-5C45-3413-B6C9-4303AE1D8D21}"/>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3341756" y="2723431"/>
              <a:ext cx="221752" cy="222186"/>
            </a:xfrm>
            <a:prstGeom prst="rect">
              <a:avLst/>
            </a:prstGeom>
          </p:spPr>
        </p:pic>
      </p:grpSp>
      <p:pic>
        <p:nvPicPr>
          <p:cNvPr id="72" name="Picture 71" descr="Azure AI Logo">
            <a:extLst>
              <a:ext uri="{FF2B5EF4-FFF2-40B4-BE49-F238E27FC236}">
                <a16:creationId xmlns:a16="http://schemas.microsoft.com/office/drawing/2014/main" id="{44525F95-4AB1-2270-427B-4D1C0A402622}"/>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443810" y="2717455"/>
            <a:ext cx="234305" cy="234761"/>
          </a:xfrm>
          <a:prstGeom prst="rect">
            <a:avLst/>
          </a:prstGeom>
        </p:spPr>
      </p:pic>
      <p:grpSp>
        <p:nvGrpSpPr>
          <p:cNvPr id="78" name="Group 77">
            <a:extLst>
              <a:ext uri="{FF2B5EF4-FFF2-40B4-BE49-F238E27FC236}">
                <a16:creationId xmlns:a16="http://schemas.microsoft.com/office/drawing/2014/main" id="{4D8E9E68-ABB2-7BA9-70BD-DC8A83B0A1CF}"/>
              </a:ext>
              <a:ext uri="{C183D7F6-B498-43B3-948B-1728B52AA6E4}">
                <adec:decorative xmlns:adec="http://schemas.microsoft.com/office/drawing/2017/decorative" val="1"/>
              </a:ext>
            </a:extLst>
          </p:cNvPr>
          <p:cNvGrpSpPr/>
          <p:nvPr/>
        </p:nvGrpSpPr>
        <p:grpSpPr>
          <a:xfrm>
            <a:off x="709334" y="2540125"/>
            <a:ext cx="1044000" cy="1108800"/>
            <a:chOff x="709334" y="2540126"/>
            <a:chExt cx="1096216" cy="1107951"/>
          </a:xfrm>
        </p:grpSpPr>
        <p:sp>
          <p:nvSpPr>
            <p:cNvPr id="79" name="Rounded Rectangle 17">
              <a:extLst>
                <a:ext uri="{FF2B5EF4-FFF2-40B4-BE49-F238E27FC236}">
                  <a16:creationId xmlns:a16="http://schemas.microsoft.com/office/drawing/2014/main" id="{AF4A25FB-9A8B-BC9C-A870-5ADD7122AD6C}"/>
                </a:ext>
                <a:ext uri="{C183D7F6-B498-43B3-948B-1728B52AA6E4}">
                  <adec:decorative xmlns:adec="http://schemas.microsoft.com/office/drawing/2017/decorative" val="1"/>
                </a:ext>
              </a:extLst>
            </p:cNvPr>
            <p:cNvSpPr/>
            <p:nvPr/>
          </p:nvSpPr>
          <p:spPr bwMode="auto">
            <a:xfrm>
              <a:off x="709334" y="2540126"/>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0" name="Text Placeholder 2">
              <a:extLst>
                <a:ext uri="{FF2B5EF4-FFF2-40B4-BE49-F238E27FC236}">
                  <a16:creationId xmlns:a16="http://schemas.microsoft.com/office/drawing/2014/main" id="{102B9700-C479-0A29-FFC5-FE6A7A4E4895}"/>
                </a:ext>
              </a:extLst>
            </p:cNvPr>
            <p:cNvSpPr txBox="1">
              <a:spLocks/>
            </p:cNvSpPr>
            <p:nvPr/>
          </p:nvSpPr>
          <p:spPr>
            <a:xfrm>
              <a:off x="71096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81" name="Text Placeholder 2">
              <a:extLst>
                <a:ext uri="{FF2B5EF4-FFF2-40B4-BE49-F238E27FC236}">
                  <a16:creationId xmlns:a16="http://schemas.microsoft.com/office/drawing/2014/main" id="{517C2526-A608-1EA1-0540-4539418600D7}"/>
                </a:ext>
              </a:extLst>
            </p:cNvPr>
            <p:cNvSpPr txBox="1">
              <a:spLocks/>
            </p:cNvSpPr>
            <p:nvPr/>
          </p:nvSpPr>
          <p:spPr>
            <a:xfrm>
              <a:off x="737732" y="2992664"/>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82" name="Picture 81" descr="Data Factory Logo">
              <a:extLst>
                <a:ext uri="{FF2B5EF4-FFF2-40B4-BE49-F238E27FC236}">
                  <a16:creationId xmlns:a16="http://schemas.microsoft.com/office/drawing/2014/main" id="{E7EF01BE-E596-2B1B-1453-639814D00175}"/>
                </a:ext>
              </a:extLst>
            </p:cNvPr>
            <p:cNvPicPr>
              <a:picLocks noChangeAspect="1"/>
            </p:cNvPicPr>
            <p:nvPr/>
          </p:nvPicPr>
          <p:blipFill>
            <a:blip r:embed="rId10" cstate="print">
              <a:duotone>
                <a:prstClr val="black"/>
                <a:schemeClr val="tx2">
                  <a:tint val="45000"/>
                  <a:satMod val="400000"/>
                </a:schemeClr>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1122356" y="2717455"/>
              <a:ext cx="229671" cy="230120"/>
            </a:xfrm>
            <a:prstGeom prst="rect">
              <a:avLst/>
            </a:prstGeom>
          </p:spPr>
        </p:pic>
      </p:grpSp>
      <p:grpSp>
        <p:nvGrpSpPr>
          <p:cNvPr id="83" name="Group 82">
            <a:extLst>
              <a:ext uri="{FF2B5EF4-FFF2-40B4-BE49-F238E27FC236}">
                <a16:creationId xmlns:a16="http://schemas.microsoft.com/office/drawing/2014/main" id="{7A9224E8-0666-A04F-41AF-59554EBA557D}"/>
              </a:ext>
              <a:ext uri="{C183D7F6-B498-43B3-948B-1728B52AA6E4}">
                <adec:decorative xmlns:adec="http://schemas.microsoft.com/office/drawing/2017/decorative" val="1"/>
              </a:ext>
            </a:extLst>
          </p:cNvPr>
          <p:cNvGrpSpPr/>
          <p:nvPr/>
        </p:nvGrpSpPr>
        <p:grpSpPr>
          <a:xfrm>
            <a:off x="6253914" y="2540126"/>
            <a:ext cx="1044000" cy="1108800"/>
            <a:chOff x="6239206" y="2540126"/>
            <a:chExt cx="1068081" cy="1107950"/>
          </a:xfrm>
        </p:grpSpPr>
        <p:sp>
          <p:nvSpPr>
            <p:cNvPr id="84" name="Rounded Rectangle 29">
              <a:extLst>
                <a:ext uri="{FF2B5EF4-FFF2-40B4-BE49-F238E27FC236}">
                  <a16:creationId xmlns:a16="http://schemas.microsoft.com/office/drawing/2014/main" id="{A2D76176-6892-205D-4D88-6B3159AF2FB0}"/>
                </a:ext>
                <a:ext uri="{C183D7F6-B498-43B3-948B-1728B52AA6E4}">
                  <adec:decorative xmlns:adec="http://schemas.microsoft.com/office/drawing/2017/decorative" val="1"/>
                </a:ext>
              </a:extLst>
            </p:cNvPr>
            <p:cNvSpPr/>
            <p:nvPr/>
          </p:nvSpPr>
          <p:spPr bwMode="auto">
            <a:xfrm>
              <a:off x="6239338"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Text Placeholder 2">
              <a:extLst>
                <a:ext uri="{FF2B5EF4-FFF2-40B4-BE49-F238E27FC236}">
                  <a16:creationId xmlns:a16="http://schemas.microsoft.com/office/drawing/2014/main" id="{F930DBFE-0EEE-B4C7-5D1D-C11B72A55BA6}"/>
                </a:ext>
              </a:extLst>
            </p:cNvPr>
            <p:cNvSpPr txBox="1">
              <a:spLocks/>
            </p:cNvSpPr>
            <p:nvPr/>
          </p:nvSpPr>
          <p:spPr>
            <a:xfrm>
              <a:off x="6239471"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dirty="0">
                <a:ln>
                  <a:noFill/>
                </a:ln>
                <a:solidFill>
                  <a:srgbClr val="737373">
                    <a:lumMod val="75000"/>
                  </a:srgbClr>
                </a:solidFill>
                <a:effectLst/>
                <a:uLnTx/>
                <a:uFillTx/>
                <a:latin typeface="Segoe UI"/>
                <a:ea typeface="+mn-ea"/>
                <a:cs typeface="Segoe UI" panose="020B0502040204020203" pitchFamily="34" charset="0"/>
              </a:endParaRPr>
            </a:p>
          </p:txBody>
        </p:sp>
        <p:sp>
          <p:nvSpPr>
            <p:cNvPr id="86" name="Text Placeholder 2">
              <a:extLst>
                <a:ext uri="{FF2B5EF4-FFF2-40B4-BE49-F238E27FC236}">
                  <a16:creationId xmlns:a16="http://schemas.microsoft.com/office/drawing/2014/main" id="{2C28FAC9-A96D-DE7C-7E02-AC23AB1415E9}"/>
                </a:ext>
              </a:extLst>
            </p:cNvPr>
            <p:cNvSpPr txBox="1">
              <a:spLocks/>
            </p:cNvSpPr>
            <p:nvPr/>
          </p:nvSpPr>
          <p:spPr>
            <a:xfrm>
              <a:off x="62392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87" name="Picture 86">
              <a:extLst>
                <a:ext uri="{FF2B5EF4-FFF2-40B4-BE49-F238E27FC236}">
                  <a16:creationId xmlns:a16="http://schemas.microsoft.com/office/drawing/2014/main" id="{B0A9272D-4EAB-F1BF-73C1-CB5CBF61C686}"/>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646103" y="2724511"/>
              <a:ext cx="254022" cy="254022"/>
            </a:xfrm>
            <a:prstGeom prst="rect">
              <a:avLst/>
            </a:prstGeom>
          </p:spPr>
        </p:pic>
      </p:grpSp>
      <p:grpSp>
        <p:nvGrpSpPr>
          <p:cNvPr id="88" name="Group 87">
            <a:extLst>
              <a:ext uri="{FF2B5EF4-FFF2-40B4-BE49-F238E27FC236}">
                <a16:creationId xmlns:a16="http://schemas.microsoft.com/office/drawing/2014/main" id="{2549D1C0-9386-F563-2160-A97A0A9BCD7E}"/>
              </a:ext>
              <a:ext uri="{C183D7F6-B498-43B3-948B-1728B52AA6E4}">
                <adec:decorative xmlns:adec="http://schemas.microsoft.com/office/drawing/2017/decorative" val="1"/>
              </a:ext>
            </a:extLst>
          </p:cNvPr>
          <p:cNvGrpSpPr/>
          <p:nvPr/>
        </p:nvGrpSpPr>
        <p:grpSpPr>
          <a:xfrm>
            <a:off x="7362831" y="2530481"/>
            <a:ext cx="1044000" cy="1108800"/>
            <a:chOff x="7362831" y="2530482"/>
            <a:chExt cx="1089225" cy="1107951"/>
          </a:xfrm>
        </p:grpSpPr>
        <p:sp>
          <p:nvSpPr>
            <p:cNvPr id="89" name="Rounded Rectangle 15">
              <a:extLst>
                <a:ext uri="{FF2B5EF4-FFF2-40B4-BE49-F238E27FC236}">
                  <a16:creationId xmlns:a16="http://schemas.microsoft.com/office/drawing/2014/main" id="{D9094C73-2122-D673-85B9-0739001242A3}"/>
                </a:ext>
                <a:ext uri="{C183D7F6-B498-43B3-948B-1728B52AA6E4}">
                  <adec:decorative xmlns:adec="http://schemas.microsoft.com/office/drawing/2017/decorative" val="1"/>
                </a:ext>
              </a:extLst>
            </p:cNvPr>
            <p:cNvSpPr/>
            <p:nvPr/>
          </p:nvSpPr>
          <p:spPr bwMode="auto">
            <a:xfrm>
              <a:off x="7384240" y="253048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0" name="Text Placeholder 2">
              <a:extLst>
                <a:ext uri="{FF2B5EF4-FFF2-40B4-BE49-F238E27FC236}">
                  <a16:creationId xmlns:a16="http://schemas.microsoft.com/office/drawing/2014/main" id="{511725DB-861D-71FD-1A64-73A6E8C63DB3}"/>
                </a:ext>
              </a:extLst>
            </p:cNvPr>
            <p:cNvSpPr txBox="1">
              <a:spLocks/>
            </p:cNvSpPr>
            <p:nvPr/>
          </p:nvSpPr>
          <p:spPr>
            <a:xfrm>
              <a:off x="7362831" y="3025055"/>
              <a:ext cx="1067816" cy="166104"/>
            </a:xfrm>
            <a:prstGeom prst="rect">
              <a:avLst/>
            </a:prstGeom>
          </p:spPr>
          <p:txBody>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800" b="1" i="0" u="none" strike="noStrike" cap="none" spc="0" normalizeH="0" baseline="0">
                  <a:ln>
                    <a:noFill/>
                  </a:ln>
                  <a:solidFill>
                    <a:srgbClr val="565656"/>
                  </a:solidFill>
                  <a:effectLst/>
                  <a:uLnTx/>
                  <a:uFillTx/>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Data</a:t>
              </a:r>
              <a:b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Activator</a:t>
              </a:r>
            </a:p>
          </p:txBody>
        </p:sp>
        <p:pic>
          <p:nvPicPr>
            <p:cNvPr id="91" name="Picture 90">
              <a:extLst>
                <a:ext uri="{FF2B5EF4-FFF2-40B4-BE49-F238E27FC236}">
                  <a16:creationId xmlns:a16="http://schemas.microsoft.com/office/drawing/2014/main" id="{B01B9C9D-5A63-2DCD-BA09-30293457794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7753844" y="2743204"/>
              <a:ext cx="285790" cy="285790"/>
            </a:xfrm>
            <a:prstGeom prst="rect">
              <a:avLst/>
            </a:prstGeom>
          </p:spPr>
        </p:pic>
      </p:grpSp>
    </p:spTree>
    <p:extLst>
      <p:ext uri="{BB962C8B-B14F-4D97-AF65-F5344CB8AC3E}">
        <p14:creationId xmlns:p14="http://schemas.microsoft.com/office/powerpoint/2010/main" val="5302362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97CDD8-4154-6F40-ADB0-0CB4B5A8E34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Business intelligence experience</a:t>
            </a:r>
          </a:p>
        </p:txBody>
      </p:sp>
      <p:sp>
        <p:nvSpPr>
          <p:cNvPr id="2" name="Subtitle 1">
            <a:extLst>
              <a:ext uri="{FF2B5EF4-FFF2-40B4-BE49-F238E27FC236}">
                <a16:creationId xmlns:a16="http://schemas.microsoft.com/office/drawing/2014/main" id="{B04883DE-DE63-2942-B6F5-6CCB4A6E8BC5}"/>
              </a:ext>
            </a:extLst>
          </p:cNvPr>
          <p:cNvSpPr>
            <a:spLocks noGrp="1"/>
          </p:cNvSpPr>
          <p:nvPr>
            <p:ph type="subTitle" idx="1"/>
          </p:nvPr>
        </p:nvSpPr>
        <p:spPr/>
        <p:txBody>
          <a:bodyPr/>
          <a:lstStyle/>
          <a:p>
            <a:r>
              <a:rPr lang="en-US" dirty="0"/>
              <a:t>Uncover powerful insights with intelligence visuals, leverage data quickly and intuitively, and help achieve faster and better data-based decisions with the industry leading Power BI platform</a:t>
            </a:r>
          </a:p>
        </p:txBody>
      </p:sp>
      <p:sp>
        <p:nvSpPr>
          <p:cNvPr id="8" name="PageRight_E761">
            <a:extLst>
              <a:ext uri="{FF2B5EF4-FFF2-40B4-BE49-F238E27FC236}">
                <a16:creationId xmlns:a16="http://schemas.microsoft.com/office/drawing/2014/main" id="{135F32D2-1E7F-F746-AE06-237FD667DB14}"/>
              </a:ext>
              <a:ext uri="{C183D7F6-B498-43B3-948B-1728B52AA6E4}">
                <adec:decorative xmlns:adec="http://schemas.microsoft.com/office/drawing/2017/decorative" val="1"/>
              </a:ext>
            </a:extLst>
          </p:cNvPr>
          <p:cNvSpPr>
            <a:spLocks noChangeAspect="1" noEditPoints="1"/>
          </p:cNvSpPr>
          <p:nvPr/>
        </p:nvSpPr>
        <p:spPr bwMode="auto">
          <a:xfrm>
            <a:off x="8618889" y="259054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BE07E1D4-A42E-6E4F-8DE5-25339E7E7B6C}"/>
              </a:ext>
              <a:ext uri="{C183D7F6-B498-43B3-948B-1728B52AA6E4}">
                <adec:decorative xmlns:adec="http://schemas.microsoft.com/office/drawing/2017/decorative" val="1"/>
              </a:ext>
            </a:extLst>
          </p:cNvPr>
          <p:cNvSpPr>
            <a:spLocks noChangeAspect="1" noEditPoints="1"/>
          </p:cNvSpPr>
          <p:nvPr/>
        </p:nvSpPr>
        <p:spPr bwMode="auto">
          <a:xfrm>
            <a:off x="8648294" y="312455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64E44A15-B4AB-A644-8A55-F94A08E680D9}"/>
              </a:ext>
              <a:ext uri="{C183D7F6-B498-43B3-948B-1728B52AA6E4}">
                <adec:decorative xmlns:adec="http://schemas.microsoft.com/office/drawing/2017/decorative" val="1"/>
              </a:ext>
            </a:extLst>
          </p:cNvPr>
          <p:cNvSpPr>
            <a:spLocks noChangeAspect="1" noEditPoints="1"/>
          </p:cNvSpPr>
          <p:nvPr/>
        </p:nvSpPr>
        <p:spPr bwMode="auto">
          <a:xfrm>
            <a:off x="8618889" y="413491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AD0C9BF5-41B2-6449-A87B-3A0B27BD4E85}"/>
              </a:ext>
              <a:ext uri="{C183D7F6-B498-43B3-948B-1728B52AA6E4}">
                <adec:decorative xmlns:adec="http://schemas.microsoft.com/office/drawing/2017/decorative" val="1"/>
              </a:ext>
            </a:extLst>
          </p:cNvPr>
          <p:cNvSpPr>
            <a:spLocks noChangeAspect="1" noEditPoints="1"/>
          </p:cNvSpPr>
          <p:nvPr/>
        </p:nvSpPr>
        <p:spPr bwMode="auto">
          <a:xfrm>
            <a:off x="8618889" y="4874495"/>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7E65188-F646-B64E-A971-010501981AFF}"/>
              </a:ext>
            </a:extLst>
          </p:cNvPr>
          <p:cNvSpPr txBox="1"/>
          <p:nvPr/>
        </p:nvSpPr>
        <p:spPr>
          <a:xfrm>
            <a:off x="8947934" y="2546601"/>
            <a:ext cx="3029578" cy="286232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Native Integration with Microsoft 365 </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Powerful built-in AI capabilities and visuals illuminate hidden patterns, opportunities and anomalies in data with the click of a button</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Connect to, index, and certify datasets in the Power BI data hub</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Build governed databases, like data models or data marts, in a trusted and secure hub</a:t>
            </a:r>
          </a:p>
        </p:txBody>
      </p:sp>
      <p:grpSp>
        <p:nvGrpSpPr>
          <p:cNvPr id="91" name="Group 90">
            <a:extLst>
              <a:ext uri="{FF2B5EF4-FFF2-40B4-BE49-F238E27FC236}">
                <a16:creationId xmlns:a16="http://schemas.microsoft.com/office/drawing/2014/main" id="{5C050772-FCE5-F36E-4E59-9F15BB5E1F1F}"/>
              </a:ext>
              <a:ext uri="{C183D7F6-B498-43B3-948B-1728B52AA6E4}">
                <adec:decorative xmlns:adec="http://schemas.microsoft.com/office/drawing/2017/decorative" val="1"/>
              </a:ext>
            </a:extLst>
          </p:cNvPr>
          <p:cNvGrpSpPr/>
          <p:nvPr/>
        </p:nvGrpSpPr>
        <p:grpSpPr>
          <a:xfrm>
            <a:off x="6253914" y="2524438"/>
            <a:ext cx="1044000" cy="1108800"/>
            <a:chOff x="8201121" y="133474"/>
            <a:chExt cx="1069855" cy="1107951"/>
          </a:xfrm>
        </p:grpSpPr>
        <p:sp>
          <p:nvSpPr>
            <p:cNvPr id="3" name="Rounded Rectangle 15">
              <a:extLst>
                <a:ext uri="{FF2B5EF4-FFF2-40B4-BE49-F238E27FC236}">
                  <a16:creationId xmlns:a16="http://schemas.microsoft.com/office/drawing/2014/main" id="{AEC6DDF7-C5C6-3499-95DC-BC74B3E629AA}"/>
                </a:ext>
                <a:ext uri="{C183D7F6-B498-43B3-948B-1728B52AA6E4}">
                  <adec:decorative xmlns:adec="http://schemas.microsoft.com/office/drawing/2017/decorative" val="1"/>
                </a:ext>
              </a:extLst>
            </p:cNvPr>
            <p:cNvSpPr/>
            <p:nvPr/>
          </p:nvSpPr>
          <p:spPr bwMode="auto">
            <a:xfrm>
              <a:off x="8203160" y="133474"/>
              <a:ext cx="1067816" cy="1107951"/>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 name="Text Placeholder 2">
              <a:extLst>
                <a:ext uri="{FF2B5EF4-FFF2-40B4-BE49-F238E27FC236}">
                  <a16:creationId xmlns:a16="http://schemas.microsoft.com/office/drawing/2014/main" id="{4FFAE159-5085-4364-F79A-99B3716AA822}"/>
                </a:ext>
              </a:extLst>
            </p:cNvPr>
            <p:cNvSpPr txBox="1">
              <a:spLocks/>
            </p:cNvSpPr>
            <p:nvPr/>
          </p:nvSpPr>
          <p:spPr>
            <a:xfrm>
              <a:off x="8201386" y="588551"/>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19" name="Text Placeholder 2">
              <a:extLst>
                <a:ext uri="{FF2B5EF4-FFF2-40B4-BE49-F238E27FC236}">
                  <a16:creationId xmlns:a16="http://schemas.microsoft.com/office/drawing/2014/main" id="{53436C9B-F00D-DEC2-DA33-501BA4312AF6}"/>
                </a:ext>
              </a:extLst>
            </p:cNvPr>
            <p:cNvSpPr txBox="1">
              <a:spLocks/>
            </p:cNvSpPr>
            <p:nvPr/>
          </p:nvSpPr>
          <p:spPr>
            <a:xfrm>
              <a:off x="8201121" y="969915"/>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pic>
          <p:nvPicPr>
            <p:cNvPr id="40" name="Picture 39" descr="A picture containing yellow, screenshot, design&#10;&#10;Description automatically generated">
              <a:extLst>
                <a:ext uri="{FF2B5EF4-FFF2-40B4-BE49-F238E27FC236}">
                  <a16:creationId xmlns:a16="http://schemas.microsoft.com/office/drawing/2014/main" id="{FA63247B-9CE4-38C1-D4D4-248E0AEF750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26192" y="335197"/>
              <a:ext cx="217490" cy="217914"/>
            </a:xfrm>
            <a:prstGeom prst="rect">
              <a:avLst/>
            </a:prstGeom>
          </p:spPr>
        </p:pic>
      </p:grpSp>
      <p:grpSp>
        <p:nvGrpSpPr>
          <p:cNvPr id="43" name="Group 42">
            <a:extLst>
              <a:ext uri="{FF2B5EF4-FFF2-40B4-BE49-F238E27FC236}">
                <a16:creationId xmlns:a16="http://schemas.microsoft.com/office/drawing/2014/main" id="{F577F3F2-5DF3-CA90-5F74-643D3ED8252C}"/>
              </a:ext>
              <a:ext uri="{C183D7F6-B498-43B3-948B-1728B52AA6E4}">
                <adec:decorative xmlns:adec="http://schemas.microsoft.com/office/drawing/2017/decorative" val="1"/>
              </a:ext>
            </a:extLst>
          </p:cNvPr>
          <p:cNvGrpSpPr/>
          <p:nvPr/>
        </p:nvGrpSpPr>
        <p:grpSpPr>
          <a:xfrm>
            <a:off x="1818250" y="2540125"/>
            <a:ext cx="1044000" cy="1108800"/>
            <a:chOff x="1805868" y="2540126"/>
            <a:chExt cx="1078454" cy="1107951"/>
          </a:xfrm>
        </p:grpSpPr>
        <p:sp>
          <p:nvSpPr>
            <p:cNvPr id="44" name="Rounded Rectangle 16">
              <a:extLst>
                <a:ext uri="{FF2B5EF4-FFF2-40B4-BE49-F238E27FC236}">
                  <a16:creationId xmlns:a16="http://schemas.microsoft.com/office/drawing/2014/main" id="{291E9F4A-A9BB-AAC0-D97B-8AC59FB8FA93}"/>
                </a:ext>
                <a:ext uri="{C183D7F6-B498-43B3-948B-1728B52AA6E4}">
                  <adec:decorative xmlns:adec="http://schemas.microsoft.com/office/drawing/2017/decorative" val="1"/>
                </a:ext>
              </a:extLst>
            </p:cNvPr>
            <p:cNvSpPr/>
            <p:nvPr/>
          </p:nvSpPr>
          <p:spPr bwMode="auto">
            <a:xfrm>
              <a:off x="1805868" y="2540126"/>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ext Placeholder 2">
              <a:extLst>
                <a:ext uri="{FF2B5EF4-FFF2-40B4-BE49-F238E27FC236}">
                  <a16:creationId xmlns:a16="http://schemas.microsoft.com/office/drawing/2014/main" id="{CF894B47-5B31-D87B-B036-4E98AB1176AE}"/>
                </a:ext>
              </a:extLst>
            </p:cNvPr>
            <p:cNvSpPr txBox="1">
              <a:spLocks/>
            </p:cNvSpPr>
            <p:nvPr/>
          </p:nvSpPr>
          <p:spPr>
            <a:xfrm>
              <a:off x="1816506"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51" name="Text Placeholder 2">
              <a:extLst>
                <a:ext uri="{FF2B5EF4-FFF2-40B4-BE49-F238E27FC236}">
                  <a16:creationId xmlns:a16="http://schemas.microsoft.com/office/drawing/2014/main" id="{522E2DBF-7B39-C1D8-63D1-5F839411A44D}"/>
                </a:ext>
              </a:extLst>
            </p:cNvPr>
            <p:cNvSpPr txBox="1">
              <a:spLocks/>
            </p:cNvSpPr>
            <p:nvPr/>
          </p:nvSpPr>
          <p:spPr>
            <a:xfrm>
              <a:off x="18165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grpSp>
        <p:nvGrpSpPr>
          <p:cNvPr id="52" name="Group 51">
            <a:extLst>
              <a:ext uri="{FF2B5EF4-FFF2-40B4-BE49-F238E27FC236}">
                <a16:creationId xmlns:a16="http://schemas.microsoft.com/office/drawing/2014/main" id="{1E5CC3DD-8E47-DE7D-8716-DA6B97576B33}"/>
              </a:ext>
              <a:ext uri="{C183D7F6-B498-43B3-948B-1728B52AA6E4}">
                <adec:decorative xmlns:adec="http://schemas.microsoft.com/office/drawing/2017/decorative" val="1"/>
              </a:ext>
            </a:extLst>
          </p:cNvPr>
          <p:cNvGrpSpPr/>
          <p:nvPr/>
        </p:nvGrpSpPr>
        <p:grpSpPr>
          <a:xfrm>
            <a:off x="4036082" y="2540126"/>
            <a:ext cx="1044000" cy="1108800"/>
            <a:chOff x="4017954" y="2540126"/>
            <a:chExt cx="1076918" cy="1107950"/>
          </a:xfrm>
        </p:grpSpPr>
        <p:sp>
          <p:nvSpPr>
            <p:cNvPr id="53" name="Rounded Rectangle 13">
              <a:extLst>
                <a:ext uri="{FF2B5EF4-FFF2-40B4-BE49-F238E27FC236}">
                  <a16:creationId xmlns:a16="http://schemas.microsoft.com/office/drawing/2014/main" id="{E411010D-4131-F714-7DF3-3CD28ECB6451}"/>
                </a:ext>
                <a:ext uri="{C183D7F6-B498-43B3-948B-1728B52AA6E4}">
                  <adec:decorative xmlns:adec="http://schemas.microsoft.com/office/drawing/2017/decorative" val="1"/>
                </a:ext>
              </a:extLst>
            </p:cNvPr>
            <p:cNvSpPr/>
            <p:nvPr/>
          </p:nvSpPr>
          <p:spPr bwMode="auto">
            <a:xfrm>
              <a:off x="401795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 Placeholder 2">
              <a:extLst>
                <a:ext uri="{FF2B5EF4-FFF2-40B4-BE49-F238E27FC236}">
                  <a16:creationId xmlns:a16="http://schemas.microsoft.com/office/drawing/2014/main" id="{E13A690E-DA73-E025-BF1C-5C5471ACE5D1}"/>
                </a:ext>
              </a:extLst>
            </p:cNvPr>
            <p:cNvSpPr txBox="1">
              <a:spLocks/>
            </p:cNvSpPr>
            <p:nvPr/>
          </p:nvSpPr>
          <p:spPr>
            <a:xfrm>
              <a:off x="4027055"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55" name="Text Placeholder 2">
              <a:extLst>
                <a:ext uri="{FF2B5EF4-FFF2-40B4-BE49-F238E27FC236}">
                  <a16:creationId xmlns:a16="http://schemas.microsoft.com/office/drawing/2014/main" id="{BC38E5F0-0450-6CE1-C23D-9E2C7F636A63}"/>
                </a:ext>
              </a:extLst>
            </p:cNvPr>
            <p:cNvSpPr txBox="1">
              <a:spLocks/>
            </p:cNvSpPr>
            <p:nvPr/>
          </p:nvSpPr>
          <p:spPr>
            <a:xfrm>
              <a:off x="402705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grpSp>
      <p:sp>
        <p:nvSpPr>
          <p:cNvPr id="56" name="Rounded Rectangle 31">
            <a:extLst>
              <a:ext uri="{FF2B5EF4-FFF2-40B4-BE49-F238E27FC236}">
                <a16:creationId xmlns:a16="http://schemas.microsoft.com/office/drawing/2014/main" id="{CDF30FE2-0176-AEA7-09F9-C6E2D2DA3A60}"/>
              </a:ext>
              <a:ext uri="{C183D7F6-B498-43B3-948B-1728B52AA6E4}">
                <adec:decorative xmlns:adec="http://schemas.microsoft.com/office/drawing/2017/decorative" val="1"/>
              </a:ext>
            </a:extLst>
          </p:cNvPr>
          <p:cNvSpPr/>
          <p:nvPr/>
        </p:nvSpPr>
        <p:spPr bwMode="auto">
          <a:xfrm>
            <a:off x="711230" y="4212839"/>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7" name="Picture 56" descr="OneLake Logo">
            <a:extLst>
              <a:ext uri="{FF2B5EF4-FFF2-40B4-BE49-F238E27FC236}">
                <a16:creationId xmlns:a16="http://schemas.microsoft.com/office/drawing/2014/main" id="{A2A0E701-1C13-FAD8-E08A-CBFD50FF41C9}"/>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78243" y="4359220"/>
            <a:ext cx="165780" cy="166104"/>
          </a:xfrm>
          <a:prstGeom prst="rect">
            <a:avLst/>
          </a:prstGeom>
        </p:spPr>
      </p:pic>
      <p:sp>
        <p:nvSpPr>
          <p:cNvPr id="58" name="Rounded Rectangle 33">
            <a:extLst>
              <a:ext uri="{FF2B5EF4-FFF2-40B4-BE49-F238E27FC236}">
                <a16:creationId xmlns:a16="http://schemas.microsoft.com/office/drawing/2014/main" id="{9376AA22-7391-7112-1438-7FE48F240A2E}"/>
              </a:ext>
              <a:ext uri="{C183D7F6-B498-43B3-948B-1728B52AA6E4}">
                <adec:decorative xmlns:adec="http://schemas.microsoft.com/office/drawing/2017/decorative" val="1"/>
              </a:ext>
            </a:extLst>
          </p:cNvPr>
          <p:cNvSpPr/>
          <p:nvPr/>
        </p:nvSpPr>
        <p:spPr bwMode="auto">
          <a:xfrm>
            <a:off x="711230" y="4724653"/>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Text Placeholder 2">
            <a:extLst>
              <a:ext uri="{FF2B5EF4-FFF2-40B4-BE49-F238E27FC236}">
                <a16:creationId xmlns:a16="http://schemas.microsoft.com/office/drawing/2014/main" id="{4627A97E-4D81-5C1A-A59B-5AB268998EE5}"/>
              </a:ext>
            </a:extLst>
          </p:cNvPr>
          <p:cNvSpPr txBox="1">
            <a:spLocks/>
          </p:cNvSpPr>
          <p:nvPr/>
        </p:nvSpPr>
        <p:spPr>
          <a:xfrm>
            <a:off x="1143411" y="4874495"/>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60" name="Text Placeholder 2">
            <a:extLst>
              <a:ext uri="{FF2B5EF4-FFF2-40B4-BE49-F238E27FC236}">
                <a16:creationId xmlns:a16="http://schemas.microsoft.com/office/drawing/2014/main" id="{B8A87B9C-81DD-6F5A-C212-7442CB1240FB}"/>
              </a:ext>
            </a:extLst>
          </p:cNvPr>
          <p:cNvSpPr txBox="1">
            <a:spLocks/>
          </p:cNvSpPr>
          <p:nvPr/>
        </p:nvSpPr>
        <p:spPr>
          <a:xfrm>
            <a:off x="1143411" y="436268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61" name="Rounded Rectangle 85">
            <a:extLst>
              <a:ext uri="{FF2B5EF4-FFF2-40B4-BE49-F238E27FC236}">
                <a16:creationId xmlns:a16="http://schemas.microsoft.com/office/drawing/2014/main" id="{1EBE191E-A006-DAD0-885D-CA4FF47ACA3C}"/>
              </a:ext>
              <a:ext uri="{C183D7F6-B498-43B3-948B-1728B52AA6E4}">
                <adec:decorative xmlns:adec="http://schemas.microsoft.com/office/drawing/2017/decorative" val="1"/>
              </a:ext>
            </a:extLst>
          </p:cNvPr>
          <p:cNvSpPr/>
          <p:nvPr/>
        </p:nvSpPr>
        <p:spPr bwMode="auto">
          <a:xfrm>
            <a:off x="710964" y="3701025"/>
            <a:ext cx="7712811"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Text Placeholder 2">
            <a:extLst>
              <a:ext uri="{FF2B5EF4-FFF2-40B4-BE49-F238E27FC236}">
                <a16:creationId xmlns:a16="http://schemas.microsoft.com/office/drawing/2014/main" id="{87AA4B8B-26E3-66D1-D0A3-A3A279D6474F}"/>
              </a:ext>
            </a:extLst>
          </p:cNvPr>
          <p:cNvSpPr txBox="1">
            <a:spLocks/>
          </p:cNvSpPr>
          <p:nvPr/>
        </p:nvSpPr>
        <p:spPr>
          <a:xfrm>
            <a:off x="1143146" y="385086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63" name="Picture 62">
            <a:extLst>
              <a:ext uri="{FF2B5EF4-FFF2-40B4-BE49-F238E27FC236}">
                <a16:creationId xmlns:a16="http://schemas.microsoft.com/office/drawing/2014/main" id="{894ABF1A-F41F-E593-F8A5-2E6B46749477}"/>
              </a:ext>
              <a:ext uri="{C183D7F6-B498-43B3-948B-1728B52AA6E4}">
                <adec:decorative xmlns:adec="http://schemas.microsoft.com/office/drawing/2017/decorative" val="1"/>
              </a:ext>
            </a:extLst>
          </p:cNvPr>
          <p:cNvPicPr>
            <a:picLocks noChangeAspect="1"/>
          </p:cNvPicPr>
          <p:nvPr/>
        </p:nvPicPr>
        <p:blipFill rotWithShape="1">
          <a:blip r:embed="rId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317" y="3815776"/>
            <a:ext cx="240513" cy="229364"/>
          </a:xfrm>
          <a:prstGeom prst="rect">
            <a:avLst/>
          </a:prstGeom>
          <a:ln>
            <a:solidFill>
              <a:srgbClr val="E6E6E6"/>
            </a:solidFill>
          </a:ln>
        </p:spPr>
      </p:pic>
      <p:pic>
        <p:nvPicPr>
          <p:cNvPr id="64" name="Picture 63">
            <a:extLst>
              <a:ext uri="{FF2B5EF4-FFF2-40B4-BE49-F238E27FC236}">
                <a16:creationId xmlns:a16="http://schemas.microsoft.com/office/drawing/2014/main" id="{C09EDAC5-433A-E5B0-57D3-7817701B6A68}"/>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70170" y="4863124"/>
            <a:ext cx="181925" cy="181925"/>
          </a:xfrm>
          <a:prstGeom prst="rect">
            <a:avLst/>
          </a:prstGeom>
        </p:spPr>
      </p:pic>
      <p:pic>
        <p:nvPicPr>
          <p:cNvPr id="65" name="Picture 64" descr="Synapse Spark Logo">
            <a:extLst>
              <a:ext uri="{FF2B5EF4-FFF2-40B4-BE49-F238E27FC236}">
                <a16:creationId xmlns:a16="http://schemas.microsoft.com/office/drawing/2014/main" id="{D284BF54-F358-DE56-76B8-B6749AA59EFB}"/>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219720" y="2708705"/>
            <a:ext cx="240111" cy="240580"/>
          </a:xfrm>
          <a:prstGeom prst="rect">
            <a:avLst/>
          </a:prstGeom>
        </p:spPr>
      </p:pic>
      <p:grpSp>
        <p:nvGrpSpPr>
          <p:cNvPr id="66" name="Group 65">
            <a:extLst>
              <a:ext uri="{FF2B5EF4-FFF2-40B4-BE49-F238E27FC236}">
                <a16:creationId xmlns:a16="http://schemas.microsoft.com/office/drawing/2014/main" id="{ABB501EC-D4E5-75BA-E254-1E65AE7B2E28}"/>
              </a:ext>
              <a:ext uri="{C183D7F6-B498-43B3-948B-1728B52AA6E4}">
                <adec:decorative xmlns:adec="http://schemas.microsoft.com/office/drawing/2017/decorative" val="1"/>
              </a:ext>
            </a:extLst>
          </p:cNvPr>
          <p:cNvGrpSpPr/>
          <p:nvPr/>
        </p:nvGrpSpPr>
        <p:grpSpPr>
          <a:xfrm>
            <a:off x="2927166" y="2540126"/>
            <a:ext cx="1044000" cy="1108800"/>
            <a:chOff x="2916384" y="2540126"/>
            <a:chExt cx="1073347" cy="1107950"/>
          </a:xfrm>
        </p:grpSpPr>
        <p:sp>
          <p:nvSpPr>
            <p:cNvPr id="67" name="Rounded Rectangle 14">
              <a:extLst>
                <a:ext uri="{FF2B5EF4-FFF2-40B4-BE49-F238E27FC236}">
                  <a16:creationId xmlns:a16="http://schemas.microsoft.com/office/drawing/2014/main" id="{AB1CC7E1-028D-265C-19A8-CBC771303DB2}"/>
                </a:ext>
                <a:ext uri="{C183D7F6-B498-43B3-948B-1728B52AA6E4}">
                  <adec:decorative xmlns:adec="http://schemas.microsoft.com/office/drawing/2017/decorative" val="1"/>
                </a:ext>
              </a:extLst>
            </p:cNvPr>
            <p:cNvSpPr/>
            <p:nvPr/>
          </p:nvSpPr>
          <p:spPr bwMode="auto">
            <a:xfrm>
              <a:off x="291638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8" name="Text Placeholder 2">
              <a:extLst>
                <a:ext uri="{FF2B5EF4-FFF2-40B4-BE49-F238E27FC236}">
                  <a16:creationId xmlns:a16="http://schemas.microsoft.com/office/drawing/2014/main" id="{A5C8FC2F-9975-6253-B3B0-102ECB2065AC}"/>
                </a:ext>
              </a:extLst>
            </p:cNvPr>
            <p:cNvSpPr txBox="1">
              <a:spLocks/>
            </p:cNvSpPr>
            <p:nvPr/>
          </p:nvSpPr>
          <p:spPr>
            <a:xfrm>
              <a:off x="2921913" y="2995203"/>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69" name="Text Placeholder 2">
              <a:extLst>
                <a:ext uri="{FF2B5EF4-FFF2-40B4-BE49-F238E27FC236}">
                  <a16:creationId xmlns:a16="http://schemas.microsoft.com/office/drawing/2014/main" id="{501EC402-C9E5-3B29-C324-53EBD3D663A3}"/>
                </a:ext>
              </a:extLst>
            </p:cNvPr>
            <p:cNvSpPr txBox="1">
              <a:spLocks/>
            </p:cNvSpPr>
            <p:nvPr/>
          </p:nvSpPr>
          <p:spPr>
            <a:xfrm>
              <a:off x="2921914"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70" name="Picture 69" descr="Synapse Logo">
              <a:extLst>
                <a:ext uri="{FF2B5EF4-FFF2-40B4-BE49-F238E27FC236}">
                  <a16:creationId xmlns:a16="http://schemas.microsoft.com/office/drawing/2014/main" id="{3E5033C3-E912-E04D-AB70-4E252A4FB11C}"/>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3341756" y="2723431"/>
              <a:ext cx="221752" cy="222186"/>
            </a:xfrm>
            <a:prstGeom prst="rect">
              <a:avLst/>
            </a:prstGeom>
          </p:spPr>
        </p:pic>
      </p:grpSp>
      <p:pic>
        <p:nvPicPr>
          <p:cNvPr id="71" name="Picture 70" descr="Azure AI Logo">
            <a:extLst>
              <a:ext uri="{FF2B5EF4-FFF2-40B4-BE49-F238E27FC236}">
                <a16:creationId xmlns:a16="http://schemas.microsoft.com/office/drawing/2014/main" id="{AE3F0F68-1F96-6CF9-1167-8F2C98D150A1}"/>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443810" y="2717455"/>
            <a:ext cx="234305" cy="234761"/>
          </a:xfrm>
          <a:prstGeom prst="rect">
            <a:avLst/>
          </a:prstGeom>
        </p:spPr>
      </p:pic>
      <p:grpSp>
        <p:nvGrpSpPr>
          <p:cNvPr id="72" name="Group 71">
            <a:extLst>
              <a:ext uri="{FF2B5EF4-FFF2-40B4-BE49-F238E27FC236}">
                <a16:creationId xmlns:a16="http://schemas.microsoft.com/office/drawing/2014/main" id="{B311A18C-1554-7775-D860-ED1436C9AD4D}"/>
              </a:ext>
              <a:ext uri="{C183D7F6-B498-43B3-948B-1728B52AA6E4}">
                <adec:decorative xmlns:adec="http://schemas.microsoft.com/office/drawing/2017/decorative" val="1"/>
              </a:ext>
            </a:extLst>
          </p:cNvPr>
          <p:cNvGrpSpPr/>
          <p:nvPr/>
        </p:nvGrpSpPr>
        <p:grpSpPr>
          <a:xfrm>
            <a:off x="5144998" y="2540126"/>
            <a:ext cx="1044000" cy="1108800"/>
            <a:chOff x="5127534" y="2540126"/>
            <a:chExt cx="1071947" cy="1107950"/>
          </a:xfrm>
        </p:grpSpPr>
        <p:sp>
          <p:nvSpPr>
            <p:cNvPr id="73" name="Rounded Rectangle 28">
              <a:extLst>
                <a:ext uri="{FF2B5EF4-FFF2-40B4-BE49-F238E27FC236}">
                  <a16:creationId xmlns:a16="http://schemas.microsoft.com/office/drawing/2014/main" id="{37955F36-F675-F9D5-B2DA-F24E83705DA9}"/>
                </a:ext>
                <a:ext uri="{C183D7F6-B498-43B3-948B-1728B52AA6E4}">
                  <adec:decorative xmlns:adec="http://schemas.microsoft.com/office/drawing/2017/decorative" val="1"/>
                </a:ext>
              </a:extLst>
            </p:cNvPr>
            <p:cNvSpPr/>
            <p:nvPr/>
          </p:nvSpPr>
          <p:spPr bwMode="auto">
            <a:xfrm>
              <a:off x="5127534" y="2540126"/>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Text Placeholder 2">
              <a:extLst>
                <a:ext uri="{FF2B5EF4-FFF2-40B4-BE49-F238E27FC236}">
                  <a16:creationId xmlns:a16="http://schemas.microsoft.com/office/drawing/2014/main" id="{CECDFFD8-A3CC-73EA-FF54-B2C75BA85C32}"/>
                </a:ext>
              </a:extLst>
            </p:cNvPr>
            <p:cNvSpPr txBox="1">
              <a:spLocks/>
            </p:cNvSpPr>
            <p:nvPr/>
          </p:nvSpPr>
          <p:spPr>
            <a:xfrm>
              <a:off x="5131664"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dirty="0">
                <a:ln>
                  <a:noFill/>
                </a:ln>
                <a:solidFill>
                  <a:srgbClr val="565656"/>
                </a:solidFill>
                <a:effectLst/>
                <a:uLnTx/>
                <a:uFillTx/>
                <a:latin typeface="Segoe UI"/>
                <a:ea typeface="+mn-ea"/>
                <a:cs typeface="Segoe UI" panose="020B0502040204020203" pitchFamily="34" charset="0"/>
              </a:endParaRPr>
            </a:p>
          </p:txBody>
        </p:sp>
        <p:sp>
          <p:nvSpPr>
            <p:cNvPr id="75" name="Text Placeholder 2">
              <a:extLst>
                <a:ext uri="{FF2B5EF4-FFF2-40B4-BE49-F238E27FC236}">
                  <a16:creationId xmlns:a16="http://schemas.microsoft.com/office/drawing/2014/main" id="{7BD84177-50B9-4FF3-9FB0-DD73CE5CE990}"/>
                </a:ext>
              </a:extLst>
            </p:cNvPr>
            <p:cNvSpPr txBox="1">
              <a:spLocks/>
            </p:cNvSpPr>
            <p:nvPr/>
          </p:nvSpPr>
          <p:spPr>
            <a:xfrm>
              <a:off x="5131665"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76" name="Picture 75" descr="Data Explorer Logo">
              <a:extLst>
                <a:ext uri="{FF2B5EF4-FFF2-40B4-BE49-F238E27FC236}">
                  <a16:creationId xmlns:a16="http://schemas.microsoft.com/office/drawing/2014/main" id="{032B8FEC-B82D-11B4-DA59-822001C70051}"/>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53926" y="2717455"/>
              <a:ext cx="231758" cy="232211"/>
            </a:xfrm>
            <a:prstGeom prst="rect">
              <a:avLst/>
            </a:prstGeom>
          </p:spPr>
        </p:pic>
      </p:grpSp>
      <p:grpSp>
        <p:nvGrpSpPr>
          <p:cNvPr id="77" name="Group 76">
            <a:extLst>
              <a:ext uri="{FF2B5EF4-FFF2-40B4-BE49-F238E27FC236}">
                <a16:creationId xmlns:a16="http://schemas.microsoft.com/office/drawing/2014/main" id="{DEF88973-B6EB-E3DA-F201-6A4E7BCF726A}"/>
              </a:ext>
              <a:ext uri="{C183D7F6-B498-43B3-948B-1728B52AA6E4}">
                <adec:decorative xmlns:adec="http://schemas.microsoft.com/office/drawing/2017/decorative" val="1"/>
              </a:ext>
            </a:extLst>
          </p:cNvPr>
          <p:cNvGrpSpPr/>
          <p:nvPr/>
        </p:nvGrpSpPr>
        <p:grpSpPr>
          <a:xfrm>
            <a:off x="709334" y="2540125"/>
            <a:ext cx="1044000" cy="1108800"/>
            <a:chOff x="709334" y="2540126"/>
            <a:chExt cx="1096216" cy="1107951"/>
          </a:xfrm>
        </p:grpSpPr>
        <p:sp>
          <p:nvSpPr>
            <p:cNvPr id="78" name="Rounded Rectangle 17">
              <a:extLst>
                <a:ext uri="{FF2B5EF4-FFF2-40B4-BE49-F238E27FC236}">
                  <a16:creationId xmlns:a16="http://schemas.microsoft.com/office/drawing/2014/main" id="{C1DDC7D5-7EDF-8D41-541C-8300A6EBAE28}"/>
                </a:ext>
                <a:ext uri="{C183D7F6-B498-43B3-948B-1728B52AA6E4}">
                  <adec:decorative xmlns:adec="http://schemas.microsoft.com/office/drawing/2017/decorative" val="1"/>
                </a:ext>
              </a:extLst>
            </p:cNvPr>
            <p:cNvSpPr/>
            <p:nvPr/>
          </p:nvSpPr>
          <p:spPr bwMode="auto">
            <a:xfrm>
              <a:off x="709334" y="2540126"/>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9" name="Text Placeholder 2">
              <a:extLst>
                <a:ext uri="{FF2B5EF4-FFF2-40B4-BE49-F238E27FC236}">
                  <a16:creationId xmlns:a16="http://schemas.microsoft.com/office/drawing/2014/main" id="{44458659-FBE1-16AC-B307-3B8F87544D36}"/>
                </a:ext>
              </a:extLst>
            </p:cNvPr>
            <p:cNvSpPr txBox="1">
              <a:spLocks/>
            </p:cNvSpPr>
            <p:nvPr/>
          </p:nvSpPr>
          <p:spPr>
            <a:xfrm>
              <a:off x="71096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80" name="Text Placeholder 2">
              <a:extLst>
                <a:ext uri="{FF2B5EF4-FFF2-40B4-BE49-F238E27FC236}">
                  <a16:creationId xmlns:a16="http://schemas.microsoft.com/office/drawing/2014/main" id="{BC100956-EC77-AD75-0151-C7D5D9731E2D}"/>
                </a:ext>
              </a:extLst>
            </p:cNvPr>
            <p:cNvSpPr txBox="1">
              <a:spLocks/>
            </p:cNvSpPr>
            <p:nvPr/>
          </p:nvSpPr>
          <p:spPr>
            <a:xfrm>
              <a:off x="737732" y="2992664"/>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81" name="Picture 80" descr="Data Factory Logo">
              <a:extLst>
                <a:ext uri="{FF2B5EF4-FFF2-40B4-BE49-F238E27FC236}">
                  <a16:creationId xmlns:a16="http://schemas.microsoft.com/office/drawing/2014/main" id="{7EBAE746-AFDF-2A0E-255E-9B05A69FD524}"/>
                </a:ext>
              </a:extLst>
            </p:cNvPr>
            <p:cNvPicPr>
              <a:picLocks noChangeAspect="1"/>
            </p:cNvPicPr>
            <p:nvPr/>
          </p:nvPicPr>
          <p:blipFill>
            <a:blip r:embed="rId11" cstate="print">
              <a:duotone>
                <a:prstClr val="black"/>
                <a:schemeClr val="tx2">
                  <a:tint val="45000"/>
                  <a:satMod val="400000"/>
                </a:schemeClr>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p:blipFill>
          <p:spPr>
            <a:xfrm>
              <a:off x="1122356" y="2717455"/>
              <a:ext cx="229671" cy="230120"/>
            </a:xfrm>
            <a:prstGeom prst="rect">
              <a:avLst/>
            </a:prstGeom>
          </p:spPr>
        </p:pic>
      </p:grpSp>
      <p:grpSp>
        <p:nvGrpSpPr>
          <p:cNvPr id="87" name="Group 86">
            <a:extLst>
              <a:ext uri="{FF2B5EF4-FFF2-40B4-BE49-F238E27FC236}">
                <a16:creationId xmlns:a16="http://schemas.microsoft.com/office/drawing/2014/main" id="{16D8E879-18BB-5C50-B52B-9AE333BBFB1C}"/>
              </a:ext>
              <a:ext uri="{C183D7F6-B498-43B3-948B-1728B52AA6E4}">
                <adec:decorative xmlns:adec="http://schemas.microsoft.com/office/drawing/2017/decorative" val="1"/>
              </a:ext>
            </a:extLst>
          </p:cNvPr>
          <p:cNvGrpSpPr/>
          <p:nvPr/>
        </p:nvGrpSpPr>
        <p:grpSpPr>
          <a:xfrm>
            <a:off x="7362831" y="2530481"/>
            <a:ext cx="1044000" cy="1108800"/>
            <a:chOff x="7362831" y="2530482"/>
            <a:chExt cx="1089225" cy="1107951"/>
          </a:xfrm>
        </p:grpSpPr>
        <p:sp>
          <p:nvSpPr>
            <p:cNvPr id="88" name="Rounded Rectangle 15">
              <a:extLst>
                <a:ext uri="{FF2B5EF4-FFF2-40B4-BE49-F238E27FC236}">
                  <a16:creationId xmlns:a16="http://schemas.microsoft.com/office/drawing/2014/main" id="{70F633FE-6270-EBE4-EADC-EEF77874243F}"/>
                </a:ext>
                <a:ext uri="{C183D7F6-B498-43B3-948B-1728B52AA6E4}">
                  <adec:decorative xmlns:adec="http://schemas.microsoft.com/office/drawing/2017/decorative" val="1"/>
                </a:ext>
              </a:extLst>
            </p:cNvPr>
            <p:cNvSpPr/>
            <p:nvPr/>
          </p:nvSpPr>
          <p:spPr bwMode="auto">
            <a:xfrm>
              <a:off x="7384240" y="253048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9" name="Text Placeholder 2">
              <a:extLst>
                <a:ext uri="{FF2B5EF4-FFF2-40B4-BE49-F238E27FC236}">
                  <a16:creationId xmlns:a16="http://schemas.microsoft.com/office/drawing/2014/main" id="{47B9335B-0556-0433-ADC0-6C5C95B7FC2B}"/>
                </a:ext>
              </a:extLst>
            </p:cNvPr>
            <p:cNvSpPr txBox="1">
              <a:spLocks/>
            </p:cNvSpPr>
            <p:nvPr/>
          </p:nvSpPr>
          <p:spPr>
            <a:xfrm>
              <a:off x="7362831" y="3025055"/>
              <a:ext cx="1067816" cy="166104"/>
            </a:xfrm>
            <a:prstGeom prst="rect">
              <a:avLst/>
            </a:prstGeom>
          </p:spPr>
          <p:txBody>
            <a:bodyPr/>
            <a:lstStyle>
              <a:defPPr>
                <a:defRPr lang="en-US"/>
              </a:defPPr>
              <a:lvl1pPr marR="0" lvl="0" indent="0" algn="ctr" defTabSz="932742" fontAlgn="auto">
                <a:lnSpc>
                  <a:spcPct val="100000"/>
                </a:lnSpc>
                <a:spcBef>
                  <a:spcPct val="20000"/>
                </a:spcBef>
                <a:spcAft>
                  <a:spcPts val="0"/>
                </a:spcAft>
                <a:buClrTx/>
                <a:buSzPct val="90000"/>
                <a:buFont typeface="Wingdings" panose="05000000000000000000" pitchFamily="2" charset="2"/>
                <a:buNone/>
                <a:tabLst/>
                <a:defRPr kumimoji="0" sz="800" b="1" i="0" u="none" strike="noStrike" cap="none" spc="0" normalizeH="0" baseline="0">
                  <a:ln>
                    <a:noFill/>
                  </a:ln>
                  <a:solidFill>
                    <a:srgbClr val="565656"/>
                  </a:solidFill>
                  <a:effectLst/>
                  <a:uLnTx/>
                  <a:uFillTx/>
                  <a:latin typeface="Segoe UI" panose="020B0502040204020203" pitchFamily="34" charset="0"/>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Data</a:t>
              </a:r>
              <a:b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solidFill>
                    <a:srgbClr val="565656"/>
                  </a:solidFill>
                  <a:effectLst/>
                  <a:uLnTx/>
                  <a:uFillTx/>
                  <a:latin typeface="Segoe UI" panose="020B0502040204020203" pitchFamily="34" charset="0"/>
                  <a:ea typeface="+mn-ea"/>
                  <a:cs typeface="Segoe UI" panose="020B0502040204020203" pitchFamily="34" charset="0"/>
                </a:rPr>
                <a:t>Activator</a:t>
              </a:r>
            </a:p>
          </p:txBody>
        </p:sp>
        <p:pic>
          <p:nvPicPr>
            <p:cNvPr id="90" name="Picture 89">
              <a:extLst>
                <a:ext uri="{FF2B5EF4-FFF2-40B4-BE49-F238E27FC236}">
                  <a16:creationId xmlns:a16="http://schemas.microsoft.com/office/drawing/2014/main" id="{FF6A3B09-F8C9-3866-2C6B-F2C65045E25B}"/>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a:off x="7753844" y="2743204"/>
              <a:ext cx="285790" cy="285790"/>
            </a:xfrm>
            <a:prstGeom prst="rect">
              <a:avLst/>
            </a:prstGeom>
          </p:spPr>
        </p:pic>
      </p:grpSp>
    </p:spTree>
    <p:extLst>
      <p:ext uri="{BB962C8B-B14F-4D97-AF65-F5344CB8AC3E}">
        <p14:creationId xmlns:p14="http://schemas.microsoft.com/office/powerpoint/2010/main" val="20157793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97CDD8-4154-6F40-ADB0-0CB4B5A8E34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Activator experience</a:t>
            </a:r>
          </a:p>
        </p:txBody>
      </p:sp>
      <p:sp>
        <p:nvSpPr>
          <p:cNvPr id="2" name="Subtitle 1">
            <a:extLst>
              <a:ext uri="{FF2B5EF4-FFF2-40B4-BE49-F238E27FC236}">
                <a16:creationId xmlns:a16="http://schemas.microsoft.com/office/drawing/2014/main" id="{B04883DE-DE63-2942-B6F5-6CCB4A6E8BC5}"/>
              </a:ext>
            </a:extLst>
          </p:cNvPr>
          <p:cNvSpPr>
            <a:spLocks noGrp="1"/>
          </p:cNvSpPr>
          <p:nvPr>
            <p:ph type="subTitle" idx="1"/>
          </p:nvPr>
        </p:nvSpPr>
        <p:spPr/>
        <p:txBody>
          <a:bodyPr/>
          <a:lstStyle/>
          <a:p>
            <a:r>
              <a:rPr lang="en-US" dirty="0"/>
              <a:t>Eliminate manual monitoring of operational dashboards. Automatically detect actionable conditions in your data, then drive alerts and actions, without writing code.</a:t>
            </a:r>
          </a:p>
        </p:txBody>
      </p:sp>
      <p:sp>
        <p:nvSpPr>
          <p:cNvPr id="8" name="PageRight_E761">
            <a:extLst>
              <a:ext uri="{FF2B5EF4-FFF2-40B4-BE49-F238E27FC236}">
                <a16:creationId xmlns:a16="http://schemas.microsoft.com/office/drawing/2014/main" id="{135F32D2-1E7F-F746-AE06-237FD667DB14}"/>
              </a:ext>
              <a:ext uri="{C183D7F6-B498-43B3-948B-1728B52AA6E4}">
                <adec:decorative xmlns:adec="http://schemas.microsoft.com/office/drawing/2017/decorative" val="1"/>
              </a:ext>
            </a:extLst>
          </p:cNvPr>
          <p:cNvSpPr>
            <a:spLocks noChangeAspect="1" noEditPoints="1"/>
          </p:cNvSpPr>
          <p:nvPr/>
        </p:nvSpPr>
        <p:spPr bwMode="auto">
          <a:xfrm>
            <a:off x="8607929" y="258153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BE07E1D4-A42E-6E4F-8DE5-25339E7E7B6C}"/>
              </a:ext>
              <a:ext uri="{C183D7F6-B498-43B3-948B-1728B52AA6E4}">
                <adec:decorative xmlns:adec="http://schemas.microsoft.com/office/drawing/2017/decorative" val="1"/>
              </a:ext>
            </a:extLst>
          </p:cNvPr>
          <p:cNvSpPr>
            <a:spLocks noChangeAspect="1" noEditPoints="1"/>
          </p:cNvSpPr>
          <p:nvPr/>
        </p:nvSpPr>
        <p:spPr bwMode="auto">
          <a:xfrm>
            <a:off x="8607929" y="3233431"/>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64E44A15-B4AB-A644-8A55-F94A08E680D9}"/>
              </a:ext>
              <a:ext uri="{C183D7F6-B498-43B3-948B-1728B52AA6E4}">
                <adec:decorative xmlns:adec="http://schemas.microsoft.com/office/drawing/2017/decorative" val="1"/>
              </a:ext>
            </a:extLst>
          </p:cNvPr>
          <p:cNvSpPr>
            <a:spLocks noChangeAspect="1" noEditPoints="1"/>
          </p:cNvSpPr>
          <p:nvPr/>
        </p:nvSpPr>
        <p:spPr bwMode="auto">
          <a:xfrm>
            <a:off x="8607929" y="388533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AD0C9BF5-41B2-6449-A87B-3A0B27BD4E85}"/>
              </a:ext>
              <a:ext uri="{C183D7F6-B498-43B3-948B-1728B52AA6E4}">
                <adec:decorative xmlns:adec="http://schemas.microsoft.com/office/drawing/2017/decorative" val="1"/>
              </a:ext>
            </a:extLst>
          </p:cNvPr>
          <p:cNvSpPr>
            <a:spLocks noChangeAspect="1" noEditPoints="1"/>
          </p:cNvSpPr>
          <p:nvPr/>
        </p:nvSpPr>
        <p:spPr bwMode="auto">
          <a:xfrm>
            <a:off x="8607929" y="456516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D7E65188-F646-B64E-A971-010501981AFF}"/>
              </a:ext>
            </a:extLst>
          </p:cNvPr>
          <p:cNvSpPr txBox="1"/>
          <p:nvPr/>
        </p:nvSpPr>
        <p:spPr>
          <a:xfrm>
            <a:off x="8936974" y="2476948"/>
            <a:ext cx="3119560" cy="286232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Automatically monitor Power BI datasets and event streams.</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Define no-code rules to detect actionable conditions in your data.</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Send alerts in Microsoft Teams or email when actionable conditions occur.</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Combine Data Activator with Power Automate to send alerts via 3</a:t>
            </a:r>
            <a:r>
              <a:rPr kumimoji="0" lang="en-US" sz="1200" b="0" i="0" u="none" strike="noStrike" kern="120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rd</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party systems, or trigger actions in ticketing systems and other apps.</a:t>
            </a:r>
          </a:p>
        </p:txBody>
      </p:sp>
      <p:sp>
        <p:nvSpPr>
          <p:cNvPr id="19" name="Rounded Rectangle 28">
            <a:extLst>
              <a:ext uri="{FF2B5EF4-FFF2-40B4-BE49-F238E27FC236}">
                <a16:creationId xmlns:a16="http://schemas.microsoft.com/office/drawing/2014/main" id="{486223CB-D392-D9AD-B2CA-317E24E1039E}"/>
              </a:ext>
              <a:ext uri="{C183D7F6-B498-43B3-948B-1728B52AA6E4}">
                <adec:decorative xmlns:adec="http://schemas.microsoft.com/office/drawing/2017/decorative" val="1"/>
              </a:ext>
            </a:extLst>
          </p:cNvPr>
          <p:cNvSpPr/>
          <p:nvPr/>
        </p:nvSpPr>
        <p:spPr bwMode="auto">
          <a:xfrm>
            <a:off x="5159270" y="2540126"/>
            <a:ext cx="1044000" cy="110880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ounded Rectangle 13">
            <a:extLst>
              <a:ext uri="{FF2B5EF4-FFF2-40B4-BE49-F238E27FC236}">
                <a16:creationId xmlns:a16="http://schemas.microsoft.com/office/drawing/2014/main" id="{5FF7715F-32C1-323C-DC45-E6BDA55080A3}"/>
              </a:ext>
              <a:ext uri="{C183D7F6-B498-43B3-948B-1728B52AA6E4}">
                <adec:decorative xmlns:adec="http://schemas.microsoft.com/office/drawing/2017/decorative" val="1"/>
              </a:ext>
            </a:extLst>
          </p:cNvPr>
          <p:cNvSpPr/>
          <p:nvPr/>
        </p:nvSpPr>
        <p:spPr bwMode="auto">
          <a:xfrm>
            <a:off x="4046786" y="2540126"/>
            <a:ext cx="1044000" cy="110880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Rounded Rectangle 14">
            <a:extLst>
              <a:ext uri="{FF2B5EF4-FFF2-40B4-BE49-F238E27FC236}">
                <a16:creationId xmlns:a16="http://schemas.microsoft.com/office/drawing/2014/main" id="{FB32E9B7-7BC3-B7BF-783D-CF1525850609}"/>
              </a:ext>
              <a:ext uri="{C183D7F6-B498-43B3-948B-1728B52AA6E4}">
                <adec:decorative xmlns:adec="http://schemas.microsoft.com/office/drawing/2017/decorative" val="1"/>
              </a:ext>
            </a:extLst>
          </p:cNvPr>
          <p:cNvSpPr/>
          <p:nvPr/>
        </p:nvSpPr>
        <p:spPr bwMode="auto">
          <a:xfrm>
            <a:off x="2934302" y="2540126"/>
            <a:ext cx="1044000" cy="110880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Rounded Rectangle 16">
            <a:extLst>
              <a:ext uri="{FF2B5EF4-FFF2-40B4-BE49-F238E27FC236}">
                <a16:creationId xmlns:a16="http://schemas.microsoft.com/office/drawing/2014/main" id="{26D2BED0-C656-1B3E-6AE7-814A660E6ABD}"/>
              </a:ext>
              <a:ext uri="{C183D7F6-B498-43B3-948B-1728B52AA6E4}">
                <adec:decorative xmlns:adec="http://schemas.microsoft.com/office/drawing/2017/decorative" val="1"/>
              </a:ext>
            </a:extLst>
          </p:cNvPr>
          <p:cNvSpPr/>
          <p:nvPr/>
        </p:nvSpPr>
        <p:spPr bwMode="auto">
          <a:xfrm>
            <a:off x="1821818" y="2540125"/>
            <a:ext cx="1044000" cy="110880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1" name="Rounded Rectangle 17">
            <a:extLst>
              <a:ext uri="{FF2B5EF4-FFF2-40B4-BE49-F238E27FC236}">
                <a16:creationId xmlns:a16="http://schemas.microsoft.com/office/drawing/2014/main" id="{F8F812A6-0AD9-9E97-BE2E-28976BA9E6F0}"/>
              </a:ext>
              <a:ext uri="{C183D7F6-B498-43B3-948B-1728B52AA6E4}">
                <adec:decorative xmlns:adec="http://schemas.microsoft.com/office/drawing/2017/decorative" val="1"/>
              </a:ext>
            </a:extLst>
          </p:cNvPr>
          <p:cNvSpPr/>
          <p:nvPr/>
        </p:nvSpPr>
        <p:spPr bwMode="auto">
          <a:xfrm>
            <a:off x="709334" y="2540125"/>
            <a:ext cx="1044000" cy="110880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2" name="Text Placeholder 2">
            <a:extLst>
              <a:ext uri="{FF2B5EF4-FFF2-40B4-BE49-F238E27FC236}">
                <a16:creationId xmlns:a16="http://schemas.microsoft.com/office/drawing/2014/main" id="{1FEC0245-1CC7-CB3F-0CE0-CE5B0BD5383C}"/>
              </a:ext>
            </a:extLst>
          </p:cNvPr>
          <p:cNvSpPr txBox="1">
            <a:spLocks/>
          </p:cNvSpPr>
          <p:nvPr/>
        </p:nvSpPr>
        <p:spPr>
          <a:xfrm>
            <a:off x="71096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53" name="Text Placeholder 2">
            <a:extLst>
              <a:ext uri="{FF2B5EF4-FFF2-40B4-BE49-F238E27FC236}">
                <a16:creationId xmlns:a16="http://schemas.microsoft.com/office/drawing/2014/main" id="{E9212C3A-8A3D-168B-33F1-D0715D98454D}"/>
              </a:ext>
            </a:extLst>
          </p:cNvPr>
          <p:cNvSpPr txBox="1">
            <a:spLocks/>
          </p:cNvSpPr>
          <p:nvPr/>
        </p:nvSpPr>
        <p:spPr>
          <a:xfrm>
            <a:off x="1816506"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54" name="Text Placeholder 2">
            <a:extLst>
              <a:ext uri="{FF2B5EF4-FFF2-40B4-BE49-F238E27FC236}">
                <a16:creationId xmlns:a16="http://schemas.microsoft.com/office/drawing/2014/main" id="{AC4243AB-0841-2C87-C5A2-BE608E34EB18}"/>
              </a:ext>
            </a:extLst>
          </p:cNvPr>
          <p:cNvSpPr txBox="1">
            <a:spLocks/>
          </p:cNvSpPr>
          <p:nvPr/>
        </p:nvSpPr>
        <p:spPr>
          <a:xfrm>
            <a:off x="18165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55" name="Text Placeholder 2">
            <a:extLst>
              <a:ext uri="{FF2B5EF4-FFF2-40B4-BE49-F238E27FC236}">
                <a16:creationId xmlns:a16="http://schemas.microsoft.com/office/drawing/2014/main" id="{B6C9949C-7FBD-8B76-A803-33B0C3B916B3}"/>
              </a:ext>
            </a:extLst>
          </p:cNvPr>
          <p:cNvSpPr txBox="1">
            <a:spLocks/>
          </p:cNvSpPr>
          <p:nvPr/>
        </p:nvSpPr>
        <p:spPr>
          <a:xfrm>
            <a:off x="2921913" y="2995203"/>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56" name="Text Placeholder 2">
            <a:extLst>
              <a:ext uri="{FF2B5EF4-FFF2-40B4-BE49-F238E27FC236}">
                <a16:creationId xmlns:a16="http://schemas.microsoft.com/office/drawing/2014/main" id="{AFD985AA-C4C4-4651-B324-FA19C96685B2}"/>
              </a:ext>
            </a:extLst>
          </p:cNvPr>
          <p:cNvSpPr txBox="1">
            <a:spLocks/>
          </p:cNvSpPr>
          <p:nvPr/>
        </p:nvSpPr>
        <p:spPr>
          <a:xfrm>
            <a:off x="2921914"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57" name="Text Placeholder 2">
            <a:extLst>
              <a:ext uri="{FF2B5EF4-FFF2-40B4-BE49-F238E27FC236}">
                <a16:creationId xmlns:a16="http://schemas.microsoft.com/office/drawing/2014/main" id="{DC0B778E-98C4-A1AE-7C3D-52D83A1E6405}"/>
              </a:ext>
            </a:extLst>
          </p:cNvPr>
          <p:cNvSpPr txBox="1">
            <a:spLocks/>
          </p:cNvSpPr>
          <p:nvPr/>
        </p:nvSpPr>
        <p:spPr>
          <a:xfrm>
            <a:off x="4027055"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58" name="Text Placeholder 2">
            <a:extLst>
              <a:ext uri="{FF2B5EF4-FFF2-40B4-BE49-F238E27FC236}">
                <a16:creationId xmlns:a16="http://schemas.microsoft.com/office/drawing/2014/main" id="{9BB139F9-FF64-F052-D267-D639526D1335}"/>
              </a:ext>
            </a:extLst>
          </p:cNvPr>
          <p:cNvSpPr txBox="1">
            <a:spLocks/>
          </p:cNvSpPr>
          <p:nvPr/>
        </p:nvSpPr>
        <p:spPr>
          <a:xfrm>
            <a:off x="402705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59" name="Text Placeholder 2">
            <a:extLst>
              <a:ext uri="{FF2B5EF4-FFF2-40B4-BE49-F238E27FC236}">
                <a16:creationId xmlns:a16="http://schemas.microsoft.com/office/drawing/2014/main" id="{3797D9AD-4E48-FE44-E000-8371BA73E370}"/>
              </a:ext>
            </a:extLst>
          </p:cNvPr>
          <p:cNvSpPr txBox="1">
            <a:spLocks/>
          </p:cNvSpPr>
          <p:nvPr/>
        </p:nvSpPr>
        <p:spPr>
          <a:xfrm>
            <a:off x="5131664" y="2995203"/>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60" name="Text Placeholder 2">
            <a:extLst>
              <a:ext uri="{FF2B5EF4-FFF2-40B4-BE49-F238E27FC236}">
                <a16:creationId xmlns:a16="http://schemas.microsoft.com/office/drawing/2014/main" id="{C707C553-8D0A-F16C-0AAD-3B3C691ED111}"/>
              </a:ext>
            </a:extLst>
          </p:cNvPr>
          <p:cNvSpPr txBox="1">
            <a:spLocks/>
          </p:cNvSpPr>
          <p:nvPr/>
        </p:nvSpPr>
        <p:spPr>
          <a:xfrm>
            <a:off x="5131665"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63" name="Rounded Rectangle 31">
            <a:extLst>
              <a:ext uri="{FF2B5EF4-FFF2-40B4-BE49-F238E27FC236}">
                <a16:creationId xmlns:a16="http://schemas.microsoft.com/office/drawing/2014/main" id="{207B2589-D2AF-6259-90B3-CFEC8401307C}"/>
              </a:ext>
              <a:ext uri="{C183D7F6-B498-43B3-948B-1728B52AA6E4}">
                <adec:decorative xmlns:adec="http://schemas.microsoft.com/office/drawing/2017/decorative" val="1"/>
              </a:ext>
            </a:extLst>
          </p:cNvPr>
          <p:cNvSpPr/>
          <p:nvPr/>
        </p:nvSpPr>
        <p:spPr bwMode="auto">
          <a:xfrm>
            <a:off x="711230" y="4212839"/>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4" name="Picture 63" descr="OneLake Logo">
            <a:extLst>
              <a:ext uri="{FF2B5EF4-FFF2-40B4-BE49-F238E27FC236}">
                <a16:creationId xmlns:a16="http://schemas.microsoft.com/office/drawing/2014/main" id="{2C925BEC-0590-94B5-ED54-9284721BD8D5}"/>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78243" y="4359220"/>
            <a:ext cx="165780" cy="166104"/>
          </a:xfrm>
          <a:prstGeom prst="rect">
            <a:avLst/>
          </a:prstGeom>
        </p:spPr>
      </p:pic>
      <p:sp>
        <p:nvSpPr>
          <p:cNvPr id="65" name="Rounded Rectangle 33">
            <a:extLst>
              <a:ext uri="{FF2B5EF4-FFF2-40B4-BE49-F238E27FC236}">
                <a16:creationId xmlns:a16="http://schemas.microsoft.com/office/drawing/2014/main" id="{11BFA390-F813-3ACB-9043-4FECC6FE2D6A}"/>
              </a:ext>
              <a:ext uri="{C183D7F6-B498-43B3-948B-1728B52AA6E4}">
                <adec:decorative xmlns:adec="http://schemas.microsoft.com/office/drawing/2017/decorative" val="1"/>
              </a:ext>
            </a:extLst>
          </p:cNvPr>
          <p:cNvSpPr/>
          <p:nvPr/>
        </p:nvSpPr>
        <p:spPr bwMode="auto">
          <a:xfrm>
            <a:off x="711230" y="4724653"/>
            <a:ext cx="7712545"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Text Placeholder 2">
            <a:extLst>
              <a:ext uri="{FF2B5EF4-FFF2-40B4-BE49-F238E27FC236}">
                <a16:creationId xmlns:a16="http://schemas.microsoft.com/office/drawing/2014/main" id="{B80249C0-AAC5-4ACC-CBA4-608F6EC0C2C4}"/>
              </a:ext>
            </a:extLst>
          </p:cNvPr>
          <p:cNvSpPr txBox="1">
            <a:spLocks/>
          </p:cNvSpPr>
          <p:nvPr/>
        </p:nvSpPr>
        <p:spPr>
          <a:xfrm>
            <a:off x="1143411" y="4874495"/>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67" name="Text Placeholder 2">
            <a:extLst>
              <a:ext uri="{FF2B5EF4-FFF2-40B4-BE49-F238E27FC236}">
                <a16:creationId xmlns:a16="http://schemas.microsoft.com/office/drawing/2014/main" id="{C445BF9E-EAB2-023E-9617-826DE9966683}"/>
              </a:ext>
            </a:extLst>
          </p:cNvPr>
          <p:cNvSpPr txBox="1">
            <a:spLocks/>
          </p:cNvSpPr>
          <p:nvPr/>
        </p:nvSpPr>
        <p:spPr>
          <a:xfrm>
            <a:off x="1143411" y="436268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68" name="Rounded Rectangle 85">
            <a:extLst>
              <a:ext uri="{FF2B5EF4-FFF2-40B4-BE49-F238E27FC236}">
                <a16:creationId xmlns:a16="http://schemas.microsoft.com/office/drawing/2014/main" id="{25FDF86B-19B6-0E08-9E75-461D8F2B459D}"/>
              </a:ext>
              <a:ext uri="{C183D7F6-B498-43B3-948B-1728B52AA6E4}">
                <adec:decorative xmlns:adec="http://schemas.microsoft.com/office/drawing/2017/decorative" val="1"/>
              </a:ext>
            </a:extLst>
          </p:cNvPr>
          <p:cNvSpPr/>
          <p:nvPr/>
        </p:nvSpPr>
        <p:spPr bwMode="auto">
          <a:xfrm>
            <a:off x="710964" y="3701025"/>
            <a:ext cx="7712811"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Text Placeholder 2">
            <a:extLst>
              <a:ext uri="{FF2B5EF4-FFF2-40B4-BE49-F238E27FC236}">
                <a16:creationId xmlns:a16="http://schemas.microsoft.com/office/drawing/2014/main" id="{3793E783-01ED-6FC7-CB79-9AF4BDAF3717}"/>
              </a:ext>
            </a:extLst>
          </p:cNvPr>
          <p:cNvSpPr txBox="1">
            <a:spLocks/>
          </p:cNvSpPr>
          <p:nvPr/>
        </p:nvSpPr>
        <p:spPr>
          <a:xfrm>
            <a:off x="1143146" y="385086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70" name="Picture 69">
            <a:extLst>
              <a:ext uri="{FF2B5EF4-FFF2-40B4-BE49-F238E27FC236}">
                <a16:creationId xmlns:a16="http://schemas.microsoft.com/office/drawing/2014/main" id="{8E8A3A48-D1BA-4296-3571-3374BBCC6398}"/>
              </a:ext>
              <a:ext uri="{C183D7F6-B498-43B3-948B-1728B52AA6E4}">
                <adec:decorative xmlns:adec="http://schemas.microsoft.com/office/drawing/2017/decorative" val="1"/>
              </a:ext>
            </a:extLst>
          </p:cNvPr>
          <p:cNvPicPr>
            <a:picLocks noChangeAspect="1"/>
          </p:cNvPicPr>
          <p:nvPr/>
        </p:nvPicPr>
        <p:blipFill rotWithShape="1">
          <a:blip r:embed="rId4"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42317" y="3815776"/>
            <a:ext cx="240513" cy="229364"/>
          </a:xfrm>
          <a:prstGeom prst="rect">
            <a:avLst/>
          </a:prstGeom>
          <a:ln>
            <a:solidFill>
              <a:srgbClr val="E6E6E6"/>
            </a:solidFill>
          </a:ln>
        </p:spPr>
      </p:pic>
      <p:pic>
        <p:nvPicPr>
          <p:cNvPr id="71" name="Picture 70">
            <a:extLst>
              <a:ext uri="{FF2B5EF4-FFF2-40B4-BE49-F238E27FC236}">
                <a16:creationId xmlns:a16="http://schemas.microsoft.com/office/drawing/2014/main" id="{F7CCEF17-F943-F108-20FE-15AA920404B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0170" y="4863124"/>
            <a:ext cx="181925" cy="181925"/>
          </a:xfrm>
          <a:prstGeom prst="rect">
            <a:avLst/>
          </a:prstGeom>
        </p:spPr>
      </p:pic>
      <p:sp>
        <p:nvSpPr>
          <p:cNvPr id="72" name="Text Placeholder 2">
            <a:extLst>
              <a:ext uri="{FF2B5EF4-FFF2-40B4-BE49-F238E27FC236}">
                <a16:creationId xmlns:a16="http://schemas.microsoft.com/office/drawing/2014/main" id="{03B4902E-8B14-E650-FD15-9049A2808B86}"/>
              </a:ext>
            </a:extLst>
          </p:cNvPr>
          <p:cNvSpPr txBox="1">
            <a:spLocks/>
          </p:cNvSpPr>
          <p:nvPr/>
        </p:nvSpPr>
        <p:spPr>
          <a:xfrm>
            <a:off x="737732" y="2992664"/>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73" name="Picture 72" descr="Synapse Spark Logo">
            <a:extLst>
              <a:ext uri="{FF2B5EF4-FFF2-40B4-BE49-F238E27FC236}">
                <a16:creationId xmlns:a16="http://schemas.microsoft.com/office/drawing/2014/main" id="{4E7A2538-D592-A8DA-542B-56BF08A9F129}"/>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219720" y="2708705"/>
            <a:ext cx="240111" cy="240580"/>
          </a:xfrm>
          <a:prstGeom prst="rect">
            <a:avLst/>
          </a:prstGeom>
        </p:spPr>
      </p:pic>
      <p:pic>
        <p:nvPicPr>
          <p:cNvPr id="74" name="Picture 73" descr="Synapse Logo">
            <a:extLst>
              <a:ext uri="{FF2B5EF4-FFF2-40B4-BE49-F238E27FC236}">
                <a16:creationId xmlns:a16="http://schemas.microsoft.com/office/drawing/2014/main" id="{BDAD9D78-B12F-DB01-7BD4-A1D26ED4C14E}"/>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3341756" y="2723431"/>
            <a:ext cx="221752" cy="222186"/>
          </a:xfrm>
          <a:prstGeom prst="rect">
            <a:avLst/>
          </a:prstGeom>
        </p:spPr>
      </p:pic>
      <p:pic>
        <p:nvPicPr>
          <p:cNvPr id="75" name="Picture 74" descr="Azure AI Logo">
            <a:extLst>
              <a:ext uri="{FF2B5EF4-FFF2-40B4-BE49-F238E27FC236}">
                <a16:creationId xmlns:a16="http://schemas.microsoft.com/office/drawing/2014/main" id="{D3D9D4DB-29B6-5B5E-51E1-66BB6461EF1A}"/>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443810" y="2717455"/>
            <a:ext cx="234305" cy="234761"/>
          </a:xfrm>
          <a:prstGeom prst="rect">
            <a:avLst/>
          </a:prstGeom>
        </p:spPr>
      </p:pic>
      <p:pic>
        <p:nvPicPr>
          <p:cNvPr id="76" name="Picture 75" descr="Data Explorer Logo">
            <a:extLst>
              <a:ext uri="{FF2B5EF4-FFF2-40B4-BE49-F238E27FC236}">
                <a16:creationId xmlns:a16="http://schemas.microsoft.com/office/drawing/2014/main" id="{CA856CD7-D3A7-E096-EB6B-3960035CDF60}"/>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53926" y="2717455"/>
            <a:ext cx="231758" cy="232211"/>
          </a:xfrm>
          <a:prstGeom prst="rect">
            <a:avLst/>
          </a:prstGeom>
        </p:spPr>
      </p:pic>
      <p:pic>
        <p:nvPicPr>
          <p:cNvPr id="78" name="Picture 77" descr="Data Factory Logo">
            <a:extLst>
              <a:ext uri="{FF2B5EF4-FFF2-40B4-BE49-F238E27FC236}">
                <a16:creationId xmlns:a16="http://schemas.microsoft.com/office/drawing/2014/main" id="{E8B08124-9DC9-D4F3-BFDF-74DF23AA714E}"/>
              </a:ext>
            </a:extLst>
          </p:cNvPr>
          <p:cNvPicPr>
            <a:picLocks noChangeAspect="1"/>
          </p:cNvPicPr>
          <p:nvPr/>
        </p:nvPicPr>
        <p:blipFill>
          <a:blip r:embed="rId10" cstate="print">
            <a:duotone>
              <a:prstClr val="black"/>
              <a:schemeClr val="tx2">
                <a:tint val="45000"/>
                <a:satMod val="400000"/>
              </a:schemeClr>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1122356" y="2717455"/>
            <a:ext cx="229671" cy="230120"/>
          </a:xfrm>
          <a:prstGeom prst="rect">
            <a:avLst/>
          </a:prstGeom>
        </p:spPr>
      </p:pic>
      <p:sp>
        <p:nvSpPr>
          <p:cNvPr id="79" name="Rounded Rectangle 29">
            <a:extLst>
              <a:ext uri="{FF2B5EF4-FFF2-40B4-BE49-F238E27FC236}">
                <a16:creationId xmlns:a16="http://schemas.microsoft.com/office/drawing/2014/main" id="{7F95A99B-74CB-D624-9994-E4C756AC72E1}"/>
              </a:ext>
              <a:ext uri="{C183D7F6-B498-43B3-948B-1728B52AA6E4}">
                <adec:decorative xmlns:adec="http://schemas.microsoft.com/office/drawing/2017/decorative" val="1"/>
              </a:ext>
            </a:extLst>
          </p:cNvPr>
          <p:cNvSpPr/>
          <p:nvPr/>
        </p:nvSpPr>
        <p:spPr bwMode="auto">
          <a:xfrm>
            <a:off x="6271754" y="2540126"/>
            <a:ext cx="1044000" cy="110880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Text Placeholder 2">
            <a:extLst>
              <a:ext uri="{FF2B5EF4-FFF2-40B4-BE49-F238E27FC236}">
                <a16:creationId xmlns:a16="http://schemas.microsoft.com/office/drawing/2014/main" id="{820F6078-4AB2-6408-4F93-44BC66F0C12A}"/>
              </a:ext>
            </a:extLst>
          </p:cNvPr>
          <p:cNvSpPr txBox="1">
            <a:spLocks/>
          </p:cNvSpPr>
          <p:nvPr/>
        </p:nvSpPr>
        <p:spPr>
          <a:xfrm>
            <a:off x="6239471" y="299520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81" name="Text Placeholder 2">
            <a:extLst>
              <a:ext uri="{FF2B5EF4-FFF2-40B4-BE49-F238E27FC236}">
                <a16:creationId xmlns:a16="http://schemas.microsoft.com/office/drawing/2014/main" id="{8F3F2D2E-09C7-7F56-2B6F-E9C48F7F28C3}"/>
              </a:ext>
            </a:extLst>
          </p:cNvPr>
          <p:cNvSpPr txBox="1">
            <a:spLocks/>
          </p:cNvSpPr>
          <p:nvPr/>
        </p:nvSpPr>
        <p:spPr>
          <a:xfrm>
            <a:off x="6239206" y="3376567"/>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82" name="Picture 81">
            <a:extLst>
              <a:ext uri="{FF2B5EF4-FFF2-40B4-BE49-F238E27FC236}">
                <a16:creationId xmlns:a16="http://schemas.microsoft.com/office/drawing/2014/main" id="{6F9A681C-AD87-49D9-7B8D-DCD7ACA11944}"/>
              </a:ext>
              <a:ext uri="{C183D7F6-B498-43B3-948B-1728B52AA6E4}">
                <adec:decorative xmlns:adec="http://schemas.microsoft.com/office/drawing/2017/decorative" val="1"/>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646103" y="2724511"/>
            <a:ext cx="254022" cy="254022"/>
          </a:xfrm>
          <a:prstGeom prst="rect">
            <a:avLst/>
          </a:prstGeom>
        </p:spPr>
      </p:pic>
      <p:sp>
        <p:nvSpPr>
          <p:cNvPr id="84" name="Rounded Rectangle 15">
            <a:extLst>
              <a:ext uri="{FF2B5EF4-FFF2-40B4-BE49-F238E27FC236}">
                <a16:creationId xmlns:a16="http://schemas.microsoft.com/office/drawing/2014/main" id="{5FDC0815-632E-7CFD-004B-F3E69B58E552}"/>
              </a:ext>
              <a:ext uri="{C183D7F6-B498-43B3-948B-1728B52AA6E4}">
                <adec:decorative xmlns:adec="http://schemas.microsoft.com/office/drawing/2017/decorative" val="1"/>
              </a:ext>
            </a:extLst>
          </p:cNvPr>
          <p:cNvSpPr/>
          <p:nvPr/>
        </p:nvSpPr>
        <p:spPr bwMode="auto">
          <a:xfrm>
            <a:off x="7384240" y="2530481"/>
            <a:ext cx="1044000" cy="1108800"/>
          </a:xfrm>
          <a:prstGeom prst="roundRect">
            <a:avLst>
              <a:gd name="adj" fmla="val 3999"/>
            </a:avLst>
          </a:prstGeom>
          <a:solidFill>
            <a:schemeClr val="bg1"/>
          </a:solidFill>
          <a:ln w="28575">
            <a:gradFill>
              <a:gsLst>
                <a:gs pos="100000">
                  <a:schemeClr val="accent4"/>
                </a:gs>
                <a:gs pos="0">
                  <a:schemeClr val="accent6"/>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7" name="Text Placeholder 2">
            <a:extLst>
              <a:ext uri="{FF2B5EF4-FFF2-40B4-BE49-F238E27FC236}">
                <a16:creationId xmlns:a16="http://schemas.microsoft.com/office/drawing/2014/main" id="{18FA2D5A-A7F4-28EB-6D1E-32445F363B73}"/>
              </a:ext>
            </a:extLst>
          </p:cNvPr>
          <p:cNvSpPr txBox="1">
            <a:spLocks/>
          </p:cNvSpPr>
          <p:nvPr/>
        </p:nvSpPr>
        <p:spPr>
          <a:xfrm>
            <a:off x="7362831" y="3025055"/>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a:t>
            </a:r>
            <a:br>
              <a:rPr kumimoji="0" lang="en-US" sz="8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br>
            <a:r>
              <a:rPr kumimoji="0" lang="en-US" sz="8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Activator</a:t>
            </a:r>
            <a:endParaRPr kumimoji="0" lang="en-US" sz="8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pic>
        <p:nvPicPr>
          <p:cNvPr id="89" name="Graphic 88">
            <a:extLst>
              <a:ext uri="{FF2B5EF4-FFF2-40B4-BE49-F238E27FC236}">
                <a16:creationId xmlns:a16="http://schemas.microsoft.com/office/drawing/2014/main" id="{830082E7-1B1C-B6AC-6674-834D1F963FF7}"/>
              </a:ext>
              <a:ext uri="{C183D7F6-B498-43B3-948B-1728B52AA6E4}">
                <adec:decorative xmlns:adec="http://schemas.microsoft.com/office/drawing/2017/decorative" val="1"/>
              </a:ext>
            </a:extLst>
          </p:cNvPr>
          <p:cNvPicPr>
            <a:picLocks noChangeAspect="1"/>
          </p:cNvPicPr>
          <p:nvPr/>
        </p:nvPicPr>
        <p:blipFill>
          <a:blip r:embed="rId14" cstate="print">
            <a:alphaModFix/>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754363" y="2764715"/>
            <a:ext cx="249963" cy="250940"/>
          </a:xfrm>
          <a:prstGeom prst="rect">
            <a:avLst/>
          </a:prstGeom>
        </p:spPr>
      </p:pic>
    </p:spTree>
    <p:extLst>
      <p:ext uri="{BB962C8B-B14F-4D97-AF65-F5344CB8AC3E}">
        <p14:creationId xmlns:p14="http://schemas.microsoft.com/office/powerpoint/2010/main" val="12118750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97CDD8-4154-6F40-ADB0-0CB4B5A8E346}"/>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Serverless compute</a:t>
            </a:r>
          </a:p>
        </p:txBody>
      </p:sp>
      <p:sp>
        <p:nvSpPr>
          <p:cNvPr id="2" name="Subtitle 1">
            <a:extLst>
              <a:ext uri="{FF2B5EF4-FFF2-40B4-BE49-F238E27FC236}">
                <a16:creationId xmlns:a16="http://schemas.microsoft.com/office/drawing/2014/main" id="{B04883DE-DE63-2942-B6F5-6CCB4A6E8BC5}"/>
              </a:ext>
            </a:extLst>
          </p:cNvPr>
          <p:cNvSpPr>
            <a:spLocks noGrp="1"/>
          </p:cNvSpPr>
          <p:nvPr>
            <p:ph type="subTitle" idx="1"/>
          </p:nvPr>
        </p:nvSpPr>
        <p:spPr/>
        <p:txBody>
          <a:bodyPr/>
          <a:lstStyle/>
          <a:p>
            <a:r>
              <a:rPr lang="en-US"/>
              <a:t>Run workloads without having to provision compute. Live compute pools are already provisioned with a workspace resulting in instant productivity. </a:t>
            </a:r>
          </a:p>
        </p:txBody>
      </p:sp>
      <p:grpSp>
        <p:nvGrpSpPr>
          <p:cNvPr id="39" name="Group 38" descr="A chart containing Data Integration, Data Engineering, Data Warehouse, Data Science, Really time analytics, and business intelligence arranged horizontally. Below them, Serverless compute, OneLake and Security, governance and administration encapsulate them. Serverless Compute is highlighted">
            <a:extLst>
              <a:ext uri="{FF2B5EF4-FFF2-40B4-BE49-F238E27FC236}">
                <a16:creationId xmlns:a16="http://schemas.microsoft.com/office/drawing/2014/main" id="{F8722430-0AE0-C890-8CF3-4C9C282DEDB5}"/>
              </a:ext>
            </a:extLst>
          </p:cNvPr>
          <p:cNvGrpSpPr/>
          <p:nvPr/>
        </p:nvGrpSpPr>
        <p:grpSpPr>
          <a:xfrm>
            <a:off x="709334" y="2540126"/>
            <a:ext cx="6598085" cy="2643393"/>
            <a:chOff x="725960" y="2415431"/>
            <a:chExt cx="6598085" cy="2643393"/>
          </a:xfrm>
        </p:grpSpPr>
        <p:sp>
          <p:nvSpPr>
            <p:cNvPr id="7" name="Rounded Rectangle 6">
              <a:extLst>
                <a:ext uri="{FF2B5EF4-FFF2-40B4-BE49-F238E27FC236}">
                  <a16:creationId xmlns:a16="http://schemas.microsoft.com/office/drawing/2014/main" id="{934F9F45-D713-4E17-5575-58D4161BDBD7}"/>
                </a:ext>
                <a:ext uri="{C183D7F6-B498-43B3-948B-1728B52AA6E4}">
                  <adec:decorative xmlns:adec="http://schemas.microsoft.com/office/drawing/2017/decorative" val="1"/>
                </a:ext>
              </a:extLst>
            </p:cNvPr>
            <p:cNvSpPr/>
            <p:nvPr/>
          </p:nvSpPr>
          <p:spPr bwMode="auto">
            <a:xfrm>
              <a:off x="514416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C2660859-3187-C802-5A2A-C8EC2635F4B9}"/>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3937F64-39EE-71B8-05A7-784B44D43C2A}"/>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Rounded Rectangle 10">
              <a:extLst>
                <a:ext uri="{FF2B5EF4-FFF2-40B4-BE49-F238E27FC236}">
                  <a16:creationId xmlns:a16="http://schemas.microsoft.com/office/drawing/2014/main" id="{6909B8A5-BB38-8006-313B-D2127F8CE831}"/>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 name="Rounded Rectangle 11">
              <a:extLst>
                <a:ext uri="{FF2B5EF4-FFF2-40B4-BE49-F238E27FC236}">
                  <a16:creationId xmlns:a16="http://schemas.microsoft.com/office/drawing/2014/main" id="{51694CA7-7D24-BD80-7373-B3578033F1DD}"/>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2" name="Rounded Rectangle 51">
              <a:extLst>
                <a:ext uri="{FF2B5EF4-FFF2-40B4-BE49-F238E27FC236}">
                  <a16:creationId xmlns:a16="http://schemas.microsoft.com/office/drawing/2014/main" id="{632719FF-5151-183C-68A9-F1F447B7E63D}"/>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 Placeholder 2">
              <a:extLst>
                <a:ext uri="{FF2B5EF4-FFF2-40B4-BE49-F238E27FC236}">
                  <a16:creationId xmlns:a16="http://schemas.microsoft.com/office/drawing/2014/main" id="{36C5A22E-B23F-378B-D705-6C3E2DD39727}"/>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2" name="Text Placeholder 2">
              <a:extLst>
                <a:ext uri="{FF2B5EF4-FFF2-40B4-BE49-F238E27FC236}">
                  <a16:creationId xmlns:a16="http://schemas.microsoft.com/office/drawing/2014/main" id="{56FD77B0-5A50-95FA-210A-9CB1628AF4D4}"/>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12C13B7F-7CBF-D160-3847-C69E8940CF0A}"/>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FD94618F-1438-84EF-C5E7-0C156E66437D}"/>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C828DC6E-4E01-39E2-A483-0AAEE0B9DB2C}"/>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A83E8492-CCB5-C008-5998-F9CFCE05FE53}"/>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7" name="Text Placeholder 2">
              <a:extLst>
                <a:ext uri="{FF2B5EF4-FFF2-40B4-BE49-F238E27FC236}">
                  <a16:creationId xmlns:a16="http://schemas.microsoft.com/office/drawing/2014/main" id="{9CD21662-2463-49BC-F268-15374C37A250}"/>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C46AE993-DDB6-75F0-75D7-032C38358A04}"/>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9" name="Text Placeholder 2">
              <a:extLst>
                <a:ext uri="{FF2B5EF4-FFF2-40B4-BE49-F238E27FC236}">
                  <a16:creationId xmlns:a16="http://schemas.microsoft.com/office/drawing/2014/main" id="{44E94953-9374-5787-479F-C49763A75EFC}"/>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Text Placeholder 2">
              <a:extLst>
                <a:ext uri="{FF2B5EF4-FFF2-40B4-BE49-F238E27FC236}">
                  <a16:creationId xmlns:a16="http://schemas.microsoft.com/office/drawing/2014/main" id="{283002F1-29AF-5766-C320-373BB8DEC10C}"/>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320FBB2D-F301-1AD3-6954-4665C57A66AA}"/>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2" name="Rounded Rectangle 31">
              <a:extLst>
                <a:ext uri="{FF2B5EF4-FFF2-40B4-BE49-F238E27FC236}">
                  <a16:creationId xmlns:a16="http://schemas.microsoft.com/office/drawing/2014/main" id="{A36A8D0E-6C4A-0C44-1BE9-0EBACC3F71B4}"/>
                </a:ext>
                <a:ext uri="{C183D7F6-B498-43B3-948B-1728B52AA6E4}">
                  <adec:decorative xmlns:adec="http://schemas.microsoft.com/office/drawing/2017/decorative" val="1"/>
                </a:ext>
              </a:extLst>
            </p:cNvPr>
            <p:cNvSpPr/>
            <p:nvPr/>
          </p:nvSpPr>
          <p:spPr bwMode="auto">
            <a:xfrm>
              <a:off x="727856" y="4088144"/>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3" name="Picture 32" descr="OneLake Logo">
              <a:extLst>
                <a:ext uri="{FF2B5EF4-FFF2-40B4-BE49-F238E27FC236}">
                  <a16:creationId xmlns:a16="http://schemas.microsoft.com/office/drawing/2014/main" id="{05654683-6E94-9EE3-5B36-65E73439D0E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94869" y="4234525"/>
              <a:ext cx="165780" cy="166104"/>
            </a:xfrm>
            <a:prstGeom prst="rect">
              <a:avLst/>
            </a:prstGeom>
          </p:spPr>
        </p:pic>
        <p:sp>
          <p:nvSpPr>
            <p:cNvPr id="34" name="Rounded Rectangle 33">
              <a:extLst>
                <a:ext uri="{FF2B5EF4-FFF2-40B4-BE49-F238E27FC236}">
                  <a16:creationId xmlns:a16="http://schemas.microsoft.com/office/drawing/2014/main" id="{F13C58A2-47FC-905D-8C2C-B75F6B14BB79}"/>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ext Placeholder 2">
              <a:extLst>
                <a:ext uri="{FF2B5EF4-FFF2-40B4-BE49-F238E27FC236}">
                  <a16:creationId xmlns:a16="http://schemas.microsoft.com/office/drawing/2014/main" id="{6D47731F-F251-6AF7-6D88-A1A488F4B3C9}"/>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6" name="Text Placeholder 2">
              <a:extLst>
                <a:ext uri="{FF2B5EF4-FFF2-40B4-BE49-F238E27FC236}">
                  <a16:creationId xmlns:a16="http://schemas.microsoft.com/office/drawing/2014/main" id="{BFA644B1-0C06-9633-81C4-6DA493507705}"/>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7" name="Rounded Rectangle 85">
              <a:extLst>
                <a:ext uri="{FF2B5EF4-FFF2-40B4-BE49-F238E27FC236}">
                  <a16:creationId xmlns:a16="http://schemas.microsoft.com/office/drawing/2014/main" id="{E91550E9-1050-7416-6A42-148CFB9AC31A}"/>
                </a:ext>
                <a:ext uri="{C183D7F6-B498-43B3-948B-1728B52AA6E4}">
                  <adec:decorative xmlns:adec="http://schemas.microsoft.com/office/drawing/2017/decorative" val="1"/>
                </a:ext>
              </a:extLst>
            </p:cNvPr>
            <p:cNvSpPr/>
            <p:nvPr/>
          </p:nvSpPr>
          <p:spPr bwMode="auto">
            <a:xfrm>
              <a:off x="727591" y="3576330"/>
              <a:ext cx="6596189" cy="458866"/>
            </a:xfrm>
            <a:prstGeom prst="roundRect">
              <a:avLst>
                <a:gd name="adj" fmla="val 3999"/>
              </a:avLst>
            </a:prstGeom>
            <a:solidFill>
              <a:schemeClr val="bg1"/>
            </a:solidFill>
            <a:ln w="28575">
              <a:gradFill>
                <a:gsLst>
                  <a:gs pos="0">
                    <a:schemeClr val="accent6"/>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Text Placeholder 2">
              <a:extLst>
                <a:ext uri="{FF2B5EF4-FFF2-40B4-BE49-F238E27FC236}">
                  <a16:creationId xmlns:a16="http://schemas.microsoft.com/office/drawing/2014/main" id="{0FE40617-86DF-6581-F151-3ED799D5E470}"/>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pic>
          <p:nvPicPr>
            <p:cNvPr id="40" name="Picture 39">
              <a:extLst>
                <a:ext uri="{FF2B5EF4-FFF2-40B4-BE49-F238E27FC236}">
                  <a16:creationId xmlns:a16="http://schemas.microsoft.com/office/drawing/2014/main" id="{141FC29C-A52F-E96A-01C1-1E1C7BFFF2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6796" y="4738429"/>
              <a:ext cx="181925" cy="181925"/>
            </a:xfrm>
            <a:prstGeom prst="rect">
              <a:avLst/>
            </a:prstGeom>
          </p:spPr>
        </p:pic>
        <p:sp>
          <p:nvSpPr>
            <p:cNvPr id="41" name="Text Placeholder 2">
              <a:extLst>
                <a:ext uri="{FF2B5EF4-FFF2-40B4-BE49-F238E27FC236}">
                  <a16:creationId xmlns:a16="http://schemas.microsoft.com/office/drawing/2014/main" id="{D715B905-340B-A9E6-4652-E4207CC900B4}"/>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5" name="Picture 44" descr="Synapse Spark Logo">
              <a:extLst>
                <a:ext uri="{FF2B5EF4-FFF2-40B4-BE49-F238E27FC236}">
                  <a16:creationId xmlns:a16="http://schemas.microsoft.com/office/drawing/2014/main" id="{BE4CF773-3313-562E-53EF-94F98E79ACE5}"/>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236346" y="2584010"/>
              <a:ext cx="240111" cy="240580"/>
            </a:xfrm>
            <a:prstGeom prst="rect">
              <a:avLst/>
            </a:prstGeom>
          </p:spPr>
        </p:pic>
        <p:pic>
          <p:nvPicPr>
            <p:cNvPr id="46" name="Picture 45" descr="Synapse Logo">
              <a:extLst>
                <a:ext uri="{FF2B5EF4-FFF2-40B4-BE49-F238E27FC236}">
                  <a16:creationId xmlns:a16="http://schemas.microsoft.com/office/drawing/2014/main" id="{8ADB1F70-3CA1-4E32-8802-0C348B09EF04}"/>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3358382" y="2598736"/>
              <a:ext cx="221752" cy="222186"/>
            </a:xfrm>
            <a:prstGeom prst="rect">
              <a:avLst/>
            </a:prstGeom>
          </p:spPr>
        </p:pic>
        <p:pic>
          <p:nvPicPr>
            <p:cNvPr id="47" name="Picture 46" descr="Azure AI Logo">
              <a:extLst>
                <a:ext uri="{FF2B5EF4-FFF2-40B4-BE49-F238E27FC236}">
                  <a16:creationId xmlns:a16="http://schemas.microsoft.com/office/drawing/2014/main" id="{F89C64CD-6470-1159-BE37-E4D43596740E}"/>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460436" y="2592760"/>
              <a:ext cx="234305" cy="234761"/>
            </a:xfrm>
            <a:prstGeom prst="rect">
              <a:avLst/>
            </a:prstGeom>
          </p:spPr>
        </p:pic>
        <p:pic>
          <p:nvPicPr>
            <p:cNvPr id="48" name="Picture 47" descr="Data Explorer Logo">
              <a:extLst>
                <a:ext uri="{FF2B5EF4-FFF2-40B4-BE49-F238E27FC236}">
                  <a16:creationId xmlns:a16="http://schemas.microsoft.com/office/drawing/2014/main" id="{1C28179C-ED1B-A6C5-3922-59D8A8D687BA}"/>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70552" y="2592760"/>
              <a:ext cx="231758" cy="232211"/>
            </a:xfrm>
            <a:prstGeom prst="rect">
              <a:avLst/>
            </a:prstGeom>
          </p:spPr>
        </p:pic>
        <p:pic>
          <p:nvPicPr>
            <p:cNvPr id="10" name="Picture 9">
              <a:extLst>
                <a:ext uri="{FF2B5EF4-FFF2-40B4-BE49-F238E27FC236}">
                  <a16:creationId xmlns:a16="http://schemas.microsoft.com/office/drawing/2014/main" id="{34B6D023-216B-A34C-FB42-D61EED1A2963}"/>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67772" y="3686513"/>
              <a:ext cx="243706" cy="232409"/>
            </a:xfrm>
            <a:prstGeom prst="rect">
              <a:avLst/>
            </a:prstGeom>
            <a:ln w="38100">
              <a:solidFill>
                <a:srgbClr val="FFFFFF"/>
              </a:solidFill>
            </a:ln>
          </p:spPr>
        </p:pic>
        <p:pic>
          <p:nvPicPr>
            <p:cNvPr id="19" name="Picture 18" descr="Data Factory Logo">
              <a:extLst>
                <a:ext uri="{FF2B5EF4-FFF2-40B4-BE49-F238E27FC236}">
                  <a16:creationId xmlns:a16="http://schemas.microsoft.com/office/drawing/2014/main" id="{CB345AA7-5EDB-E460-4975-94625CB1F07E}"/>
                </a:ext>
              </a:extLst>
            </p:cNvPr>
            <p:cNvPicPr>
              <a:picLocks noChangeAspect="1"/>
            </p:cNvPicPr>
            <p:nvPr/>
          </p:nvPicPr>
          <p:blipFill>
            <a:blip r:embed="rId10" cstate="print">
              <a:duotone>
                <a:prstClr val="black"/>
                <a:schemeClr val="tx2">
                  <a:tint val="45000"/>
                  <a:satMod val="400000"/>
                </a:schemeClr>
              </a:duotone>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a:ext>
              </a:extLst>
            </a:blip>
            <a:srcRect/>
            <a:stretch/>
          </p:blipFill>
          <p:spPr>
            <a:xfrm>
              <a:off x="1138982" y="2592760"/>
              <a:ext cx="229671" cy="230120"/>
            </a:xfrm>
            <a:prstGeom prst="rect">
              <a:avLst/>
            </a:prstGeom>
          </p:spPr>
        </p:pic>
        <p:pic>
          <p:nvPicPr>
            <p:cNvPr id="53" name="Picture 52">
              <a:extLst>
                <a:ext uri="{FF2B5EF4-FFF2-40B4-BE49-F238E27FC236}">
                  <a16:creationId xmlns:a16="http://schemas.microsoft.com/office/drawing/2014/main" id="{465D9E2C-E3D3-BAAF-DDE8-55FE5C756210}"/>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6662729" y="2599816"/>
              <a:ext cx="254022" cy="254022"/>
            </a:xfrm>
            <a:prstGeom prst="rect">
              <a:avLst/>
            </a:prstGeom>
          </p:spPr>
        </p:pic>
      </p:grpSp>
      <p:sp>
        <p:nvSpPr>
          <p:cNvPr id="15" name="PageRight_E761">
            <a:extLst>
              <a:ext uri="{FF2B5EF4-FFF2-40B4-BE49-F238E27FC236}">
                <a16:creationId xmlns:a16="http://schemas.microsoft.com/office/drawing/2014/main" id="{5C6BEEFE-EAF3-1943-869B-7E734DD146C9}"/>
              </a:ext>
              <a:ext uri="{C183D7F6-B498-43B3-948B-1728B52AA6E4}">
                <adec:decorative xmlns:adec="http://schemas.microsoft.com/office/drawing/2017/decorative" val="1"/>
              </a:ext>
            </a:extLst>
          </p:cNvPr>
          <p:cNvSpPr>
            <a:spLocks noChangeAspect="1" noEditPoints="1"/>
          </p:cNvSpPr>
          <p:nvPr/>
        </p:nvSpPr>
        <p:spPr bwMode="auto">
          <a:xfrm>
            <a:off x="7805625" y="2529117"/>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6" name="PageRight_E761">
            <a:extLst>
              <a:ext uri="{FF2B5EF4-FFF2-40B4-BE49-F238E27FC236}">
                <a16:creationId xmlns:a16="http://schemas.microsoft.com/office/drawing/2014/main" id="{960F4C99-64EC-544F-89BF-E04966047B4B}"/>
              </a:ext>
              <a:ext uri="{C183D7F6-B498-43B3-948B-1728B52AA6E4}">
                <adec:decorative xmlns:adec="http://schemas.microsoft.com/office/drawing/2017/decorative" val="1"/>
              </a:ext>
            </a:extLst>
          </p:cNvPr>
          <p:cNvSpPr>
            <a:spLocks noChangeAspect="1" noEditPoints="1"/>
          </p:cNvSpPr>
          <p:nvPr/>
        </p:nvSpPr>
        <p:spPr bwMode="auto">
          <a:xfrm>
            <a:off x="7805625" y="3069033"/>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7" name="PageRight_E761">
            <a:extLst>
              <a:ext uri="{FF2B5EF4-FFF2-40B4-BE49-F238E27FC236}">
                <a16:creationId xmlns:a16="http://schemas.microsoft.com/office/drawing/2014/main" id="{7BB8385E-D8E3-FA4D-A0E3-4EE9693E849D}"/>
              </a:ext>
              <a:ext uri="{C183D7F6-B498-43B3-948B-1728B52AA6E4}">
                <adec:decorative xmlns:adec="http://schemas.microsoft.com/office/drawing/2017/decorative" val="1"/>
              </a:ext>
            </a:extLst>
          </p:cNvPr>
          <p:cNvSpPr>
            <a:spLocks noChangeAspect="1" noEditPoints="1"/>
          </p:cNvSpPr>
          <p:nvPr/>
        </p:nvSpPr>
        <p:spPr bwMode="auto">
          <a:xfrm>
            <a:off x="7805625" y="361783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8" name="PageRight_E761">
            <a:extLst>
              <a:ext uri="{FF2B5EF4-FFF2-40B4-BE49-F238E27FC236}">
                <a16:creationId xmlns:a16="http://schemas.microsoft.com/office/drawing/2014/main" id="{E5AA8154-4D3A-4C48-8266-E9BD4D483DFB}"/>
              </a:ext>
              <a:ext uri="{C183D7F6-B498-43B3-948B-1728B52AA6E4}">
                <adec:decorative xmlns:adec="http://schemas.microsoft.com/office/drawing/2017/decorative" val="1"/>
              </a:ext>
            </a:extLst>
          </p:cNvPr>
          <p:cNvSpPr>
            <a:spLocks noChangeAspect="1" noEditPoints="1"/>
          </p:cNvSpPr>
          <p:nvPr/>
        </p:nvSpPr>
        <p:spPr bwMode="auto">
          <a:xfrm>
            <a:off x="7805625" y="434974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0E945C2B-A8F2-EF4A-8B05-FEBBDE532E1C}"/>
              </a:ext>
            </a:extLst>
          </p:cNvPr>
          <p:cNvSpPr txBox="1"/>
          <p:nvPr/>
        </p:nvSpPr>
        <p:spPr>
          <a:xfrm>
            <a:off x="8125553" y="2478371"/>
            <a:ext cx="3340285" cy="269817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Limitless scale for the most demanding jobs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Automatically create with each workspace</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With support for high concurrency mode there’s no need to start a new session to run a notebook</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Memory optimized</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5459707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302750-9B1A-A24C-A799-59616ED1E6F0}"/>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Unified data foundation with </a:t>
            </a:r>
            <a:r>
              <a:rPr kumimoji="0" lang="en-US" sz="3600" b="1" i="0" u="none" strike="noStrike" kern="1200" cap="none" spc="0" normalizeH="0" baseline="0" noProof="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endPar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sp>
        <p:nvSpPr>
          <p:cNvPr id="2" name="Subtitle 1">
            <a:extLst>
              <a:ext uri="{FF2B5EF4-FFF2-40B4-BE49-F238E27FC236}">
                <a16:creationId xmlns:a16="http://schemas.microsoft.com/office/drawing/2014/main" id="{35F112AB-08BB-5948-90A0-5CD67F02EC4E}"/>
              </a:ext>
            </a:extLst>
          </p:cNvPr>
          <p:cNvSpPr>
            <a:spLocks noGrp="1"/>
          </p:cNvSpPr>
          <p:nvPr>
            <p:ph type="subTitle" idx="1"/>
          </p:nvPr>
        </p:nvSpPr>
        <p:spPr/>
        <p:txBody>
          <a:bodyPr/>
          <a:lstStyle/>
          <a:p>
            <a:r>
              <a:rPr lang="en-US"/>
              <a:t>Eliminate pervasive and chaotic data siloes to provide a unified, secure, and centralized storage system for developers with </a:t>
            </a:r>
            <a:r>
              <a:rPr lang="en-US" err="1"/>
              <a:t>OneLake</a:t>
            </a:r>
            <a:r>
              <a:rPr lang="en-US"/>
              <a:t>––the “OneDrive” for data</a:t>
            </a:r>
          </a:p>
        </p:txBody>
      </p:sp>
      <p:grpSp>
        <p:nvGrpSpPr>
          <p:cNvPr id="14" name="Group 13" descr="A chart containing Data Integration, Data Engineering, Data Warehouse, Data Science, Really time analytics, and business intelligence arranged horizontally. Below them, Serverless compute, OneLake and Security, governance and administration encapsulate them. OneLake is highlighted">
            <a:extLst>
              <a:ext uri="{FF2B5EF4-FFF2-40B4-BE49-F238E27FC236}">
                <a16:creationId xmlns:a16="http://schemas.microsoft.com/office/drawing/2014/main" id="{14E31E8A-0460-02FD-2F25-32DBEA2B5A6E}"/>
              </a:ext>
            </a:extLst>
          </p:cNvPr>
          <p:cNvGrpSpPr/>
          <p:nvPr/>
        </p:nvGrpSpPr>
        <p:grpSpPr>
          <a:xfrm>
            <a:off x="709334" y="2540126"/>
            <a:ext cx="6598085" cy="2643393"/>
            <a:chOff x="725960" y="2415431"/>
            <a:chExt cx="6598085" cy="2643393"/>
          </a:xfrm>
        </p:grpSpPr>
        <p:sp>
          <p:nvSpPr>
            <p:cNvPr id="3" name="Rounded Rectangle 2">
              <a:extLst>
                <a:ext uri="{FF2B5EF4-FFF2-40B4-BE49-F238E27FC236}">
                  <a16:creationId xmlns:a16="http://schemas.microsoft.com/office/drawing/2014/main" id="{57728EBF-5413-3C49-F51D-F203AD616795}"/>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CFE8AE34-300C-670B-87BF-B03F161B5A2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662729" y="2599816"/>
              <a:ext cx="254022" cy="254022"/>
            </a:xfrm>
            <a:prstGeom prst="rect">
              <a:avLst/>
            </a:prstGeom>
          </p:spPr>
        </p:pic>
        <p:sp>
          <p:nvSpPr>
            <p:cNvPr id="51" name="Rounded Rectangle 85">
              <a:extLst>
                <a:ext uri="{FF2B5EF4-FFF2-40B4-BE49-F238E27FC236}">
                  <a16:creationId xmlns:a16="http://schemas.microsoft.com/office/drawing/2014/main" id="{14709339-D1B4-C4D3-6FAC-74CABEB5EEE9}"/>
                </a:ext>
                <a:ext uri="{C183D7F6-B498-43B3-948B-1728B52AA6E4}">
                  <adec:decorative xmlns:adec="http://schemas.microsoft.com/office/drawing/2017/decorative" val="1"/>
                </a:ext>
              </a:extLst>
            </p:cNvPr>
            <p:cNvSpPr/>
            <p:nvPr/>
          </p:nvSpPr>
          <p:spPr bwMode="auto">
            <a:xfrm>
              <a:off x="727090" y="4084511"/>
              <a:ext cx="6596189" cy="458866"/>
            </a:xfrm>
            <a:prstGeom prst="roundRect">
              <a:avLst>
                <a:gd name="adj" fmla="val 3999"/>
              </a:avLst>
            </a:prstGeom>
            <a:solidFill>
              <a:schemeClr val="bg1"/>
            </a:solidFill>
            <a:ln w="28575">
              <a:gradFill>
                <a:gsLst>
                  <a:gs pos="0">
                    <a:schemeClr val="accent6"/>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2D750736-B378-03BB-37EE-148CCC5A8BBD}"/>
                </a:ext>
                <a:ext uri="{C183D7F6-B498-43B3-948B-1728B52AA6E4}">
                  <adec:decorative xmlns:adec="http://schemas.microsoft.com/office/drawing/2017/decorative" val="1"/>
                </a:ext>
              </a:extLst>
            </p:cNvPr>
            <p:cNvSpPr/>
            <p:nvPr/>
          </p:nvSpPr>
          <p:spPr bwMode="auto">
            <a:xfrm>
              <a:off x="514416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8535AFE-31BC-D54F-CCD8-B3AE3400DDB6}"/>
                </a:ext>
                <a:ext uri="{C183D7F6-B498-43B3-948B-1728B52AA6E4}">
                  <adec:decorative xmlns:adec="http://schemas.microsoft.com/office/drawing/2017/decorative" val="1"/>
                </a:ext>
              </a:extLst>
            </p:cNvPr>
            <p:cNvSpPr/>
            <p:nvPr/>
          </p:nvSpPr>
          <p:spPr bwMode="auto">
            <a:xfrm>
              <a:off x="403458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A3E45147-9FFC-6F9A-EED2-5F6C35646110}"/>
                </a:ext>
                <a:ext uri="{C183D7F6-B498-43B3-948B-1728B52AA6E4}">
                  <adec:decorative xmlns:adec="http://schemas.microsoft.com/office/drawing/2017/decorative" val="1"/>
                </a:ext>
              </a:extLst>
            </p:cNvPr>
            <p:cNvSpPr/>
            <p:nvPr/>
          </p:nvSpPr>
          <p:spPr bwMode="auto">
            <a:xfrm>
              <a:off x="2933010"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 name="Rounded Rectangle 19">
              <a:extLst>
                <a:ext uri="{FF2B5EF4-FFF2-40B4-BE49-F238E27FC236}">
                  <a16:creationId xmlns:a16="http://schemas.microsoft.com/office/drawing/2014/main" id="{113B481E-6C1E-8659-E391-A9391F6DD71C}"/>
                </a:ext>
                <a:ext uri="{C183D7F6-B498-43B3-948B-1728B52AA6E4}">
                  <adec:decorative xmlns:adec="http://schemas.microsoft.com/office/drawing/2017/decorative" val="1"/>
                </a:ext>
              </a:extLst>
            </p:cNvPr>
            <p:cNvSpPr/>
            <p:nvPr/>
          </p:nvSpPr>
          <p:spPr bwMode="auto">
            <a:xfrm>
              <a:off x="1822494"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ounded Rectangle 20">
              <a:extLst>
                <a:ext uri="{FF2B5EF4-FFF2-40B4-BE49-F238E27FC236}">
                  <a16:creationId xmlns:a16="http://schemas.microsoft.com/office/drawing/2014/main" id="{AD4032C0-351E-0A3A-7F55-5529A497551F}"/>
                </a:ext>
                <a:ext uri="{C183D7F6-B498-43B3-948B-1728B52AA6E4}">
                  <adec:decorative xmlns:adec="http://schemas.microsoft.com/office/drawing/2017/decorative" val="1"/>
                </a:ext>
              </a:extLst>
            </p:cNvPr>
            <p:cNvSpPr/>
            <p:nvPr/>
          </p:nvSpPr>
          <p:spPr bwMode="auto">
            <a:xfrm>
              <a:off x="725960" y="2415431"/>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Text Placeholder 2">
              <a:extLst>
                <a:ext uri="{FF2B5EF4-FFF2-40B4-BE49-F238E27FC236}">
                  <a16:creationId xmlns:a16="http://schemas.microsoft.com/office/drawing/2014/main" id="{C680613A-8857-8801-4497-7FE00C18E945}"/>
                </a:ext>
              </a:extLst>
            </p:cNvPr>
            <p:cNvSpPr txBox="1">
              <a:spLocks/>
            </p:cNvSpPr>
            <p:nvPr/>
          </p:nvSpPr>
          <p:spPr>
            <a:xfrm>
              <a:off x="72759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4" name="Text Placeholder 2">
              <a:extLst>
                <a:ext uri="{FF2B5EF4-FFF2-40B4-BE49-F238E27FC236}">
                  <a16:creationId xmlns:a16="http://schemas.microsoft.com/office/drawing/2014/main" id="{F8070600-0BF4-62AB-9139-04BCF918F518}"/>
                </a:ext>
              </a:extLst>
            </p:cNvPr>
            <p:cNvSpPr txBox="1">
              <a:spLocks/>
            </p:cNvSpPr>
            <p:nvPr/>
          </p:nvSpPr>
          <p:spPr>
            <a:xfrm>
              <a:off x="1833132"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6C885B90-BDF9-AF2D-7367-AF86761E5445}"/>
                </a:ext>
              </a:extLst>
            </p:cNvPr>
            <p:cNvSpPr txBox="1">
              <a:spLocks/>
            </p:cNvSpPr>
            <p:nvPr/>
          </p:nvSpPr>
          <p:spPr>
            <a:xfrm>
              <a:off x="18331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0BBACCEB-C267-8177-0523-6FB81416DF0D}"/>
                </a:ext>
              </a:extLst>
            </p:cNvPr>
            <p:cNvSpPr txBox="1">
              <a:spLocks/>
            </p:cNvSpPr>
            <p:nvPr/>
          </p:nvSpPr>
          <p:spPr>
            <a:xfrm>
              <a:off x="2938539" y="2870508"/>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D8CD1505-70AC-6BBD-9D64-E739BC5C49B7}"/>
                </a:ext>
              </a:extLst>
            </p:cNvPr>
            <p:cNvSpPr txBox="1">
              <a:spLocks/>
            </p:cNvSpPr>
            <p:nvPr/>
          </p:nvSpPr>
          <p:spPr>
            <a:xfrm>
              <a:off x="2938540"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557EB72F-377D-8749-A783-0AEE2904857A}"/>
                </a:ext>
              </a:extLst>
            </p:cNvPr>
            <p:cNvSpPr txBox="1">
              <a:spLocks/>
            </p:cNvSpPr>
            <p:nvPr/>
          </p:nvSpPr>
          <p:spPr>
            <a:xfrm>
              <a:off x="4043681"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29" name="Text Placeholder 2">
              <a:extLst>
                <a:ext uri="{FF2B5EF4-FFF2-40B4-BE49-F238E27FC236}">
                  <a16:creationId xmlns:a16="http://schemas.microsoft.com/office/drawing/2014/main" id="{A24B8F8A-18E0-9C8C-3001-0CF5081F5078}"/>
                </a:ext>
              </a:extLst>
            </p:cNvPr>
            <p:cNvSpPr txBox="1">
              <a:spLocks/>
            </p:cNvSpPr>
            <p:nvPr/>
          </p:nvSpPr>
          <p:spPr>
            <a:xfrm>
              <a:off x="404368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0" name="Text Placeholder 2">
              <a:extLst>
                <a:ext uri="{FF2B5EF4-FFF2-40B4-BE49-F238E27FC236}">
                  <a16:creationId xmlns:a16="http://schemas.microsoft.com/office/drawing/2014/main" id="{CD198A1C-7948-2B09-7806-3BE43B0F3B89}"/>
                </a:ext>
              </a:extLst>
            </p:cNvPr>
            <p:cNvSpPr txBox="1">
              <a:spLocks/>
            </p:cNvSpPr>
            <p:nvPr/>
          </p:nvSpPr>
          <p:spPr>
            <a:xfrm>
              <a:off x="5148290" y="2870508"/>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098A0019-9680-323B-47D1-1F3C2A4B025F}"/>
                </a:ext>
              </a:extLst>
            </p:cNvPr>
            <p:cNvSpPr txBox="1">
              <a:spLocks/>
            </p:cNvSpPr>
            <p:nvPr/>
          </p:nvSpPr>
          <p:spPr>
            <a:xfrm>
              <a:off x="5148291"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A15376DC-132B-2262-FA9D-C16FA9260C52}"/>
                </a:ext>
              </a:extLst>
            </p:cNvPr>
            <p:cNvSpPr txBox="1">
              <a:spLocks/>
            </p:cNvSpPr>
            <p:nvPr/>
          </p:nvSpPr>
          <p:spPr>
            <a:xfrm>
              <a:off x="6256097" y="287050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3" name="Text Placeholder 2">
              <a:extLst>
                <a:ext uri="{FF2B5EF4-FFF2-40B4-BE49-F238E27FC236}">
                  <a16:creationId xmlns:a16="http://schemas.microsoft.com/office/drawing/2014/main" id="{1F520812-BC86-DBB2-321C-F5C2E60EE506}"/>
                </a:ext>
              </a:extLst>
            </p:cNvPr>
            <p:cNvSpPr txBox="1">
              <a:spLocks/>
            </p:cNvSpPr>
            <p:nvPr/>
          </p:nvSpPr>
          <p:spPr>
            <a:xfrm>
              <a:off x="6255832" y="325187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4" name="Rounded Rectangle 33">
              <a:extLst>
                <a:ext uri="{FF2B5EF4-FFF2-40B4-BE49-F238E27FC236}">
                  <a16:creationId xmlns:a16="http://schemas.microsoft.com/office/drawing/2014/main" id="{2AD744D0-0DAF-AEC3-1FE6-8BB1E39CF015}"/>
                </a:ext>
                <a:ext uri="{C183D7F6-B498-43B3-948B-1728B52AA6E4}">
                  <adec:decorative xmlns:adec="http://schemas.microsoft.com/office/drawing/2017/decorative" val="1"/>
                </a:ext>
              </a:extLst>
            </p:cNvPr>
            <p:cNvSpPr/>
            <p:nvPr/>
          </p:nvSpPr>
          <p:spPr bwMode="auto">
            <a:xfrm>
              <a:off x="727856" y="3576410"/>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ounded Rectangle 35">
              <a:extLst>
                <a:ext uri="{FF2B5EF4-FFF2-40B4-BE49-F238E27FC236}">
                  <a16:creationId xmlns:a16="http://schemas.microsoft.com/office/drawing/2014/main" id="{75D3076E-057A-706B-F2E2-6DA127A70B7C}"/>
                </a:ext>
                <a:ext uri="{C183D7F6-B498-43B3-948B-1728B52AA6E4}">
                  <adec:decorative xmlns:adec="http://schemas.microsoft.com/office/drawing/2017/decorative" val="1"/>
                </a:ext>
              </a:extLst>
            </p:cNvPr>
            <p:cNvSpPr/>
            <p:nvPr/>
          </p:nvSpPr>
          <p:spPr bwMode="auto">
            <a:xfrm>
              <a:off x="727856" y="4599958"/>
              <a:ext cx="6596189"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 Placeholder 2">
              <a:extLst>
                <a:ext uri="{FF2B5EF4-FFF2-40B4-BE49-F238E27FC236}">
                  <a16:creationId xmlns:a16="http://schemas.microsoft.com/office/drawing/2014/main" id="{87B40A78-9B71-F17F-4410-24607777E14F}"/>
                </a:ext>
              </a:extLst>
            </p:cNvPr>
            <p:cNvSpPr txBox="1">
              <a:spLocks/>
            </p:cNvSpPr>
            <p:nvPr/>
          </p:nvSpPr>
          <p:spPr>
            <a:xfrm>
              <a:off x="1160037" y="4749800"/>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sp>
          <p:nvSpPr>
            <p:cNvPr id="38" name="Text Placeholder 2">
              <a:extLst>
                <a:ext uri="{FF2B5EF4-FFF2-40B4-BE49-F238E27FC236}">
                  <a16:creationId xmlns:a16="http://schemas.microsoft.com/office/drawing/2014/main" id="{A912153E-B47E-BE79-EB29-C78F501D5115}"/>
                </a:ext>
              </a:extLst>
            </p:cNvPr>
            <p:cNvSpPr txBox="1">
              <a:spLocks/>
            </p:cNvSpPr>
            <p:nvPr/>
          </p:nvSpPr>
          <p:spPr>
            <a:xfrm>
              <a:off x="1160037" y="4237986"/>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117865"/>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40" name="Text Placeholder 2">
              <a:extLst>
                <a:ext uri="{FF2B5EF4-FFF2-40B4-BE49-F238E27FC236}">
                  <a16:creationId xmlns:a16="http://schemas.microsoft.com/office/drawing/2014/main" id="{10E033C4-ECA6-BE0C-CEC1-BE8B122D8D41}"/>
                </a:ext>
              </a:extLst>
            </p:cNvPr>
            <p:cNvSpPr txBox="1">
              <a:spLocks/>
            </p:cNvSpPr>
            <p:nvPr/>
          </p:nvSpPr>
          <p:spPr>
            <a:xfrm>
              <a:off x="1159772" y="3726171"/>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1" name="Picture 40">
              <a:extLst>
                <a:ext uri="{FF2B5EF4-FFF2-40B4-BE49-F238E27FC236}">
                  <a16:creationId xmlns:a16="http://schemas.microsoft.com/office/drawing/2014/main" id="{BF4E06C2-F164-D61D-8484-F5FD941031DB}"/>
                </a:ext>
              </a:extLst>
            </p:cNvPr>
            <p:cNvPicPr>
              <a:picLocks noChangeAspect="1"/>
            </p:cNvPicPr>
            <p:nvPr/>
          </p:nvPicPr>
          <p:blipFill rotWithShape="1">
            <a:blip r:embed="rId5"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58943" y="3691081"/>
              <a:ext cx="240513" cy="229364"/>
            </a:xfrm>
            <a:prstGeom prst="rect">
              <a:avLst/>
            </a:prstGeom>
            <a:ln>
              <a:solidFill>
                <a:srgbClr val="E6E6E6"/>
              </a:solidFill>
            </a:ln>
          </p:spPr>
        </p:pic>
        <p:pic>
          <p:nvPicPr>
            <p:cNvPr id="42" name="Picture 41">
              <a:extLst>
                <a:ext uri="{FF2B5EF4-FFF2-40B4-BE49-F238E27FC236}">
                  <a16:creationId xmlns:a16="http://schemas.microsoft.com/office/drawing/2014/main" id="{E02BC765-4399-F735-4F9F-5889242E9CE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86796" y="4738429"/>
              <a:ext cx="181925" cy="181925"/>
            </a:xfrm>
            <a:prstGeom prst="rect">
              <a:avLst/>
            </a:prstGeom>
          </p:spPr>
        </p:pic>
        <p:sp>
          <p:nvSpPr>
            <p:cNvPr id="43" name="Text Placeholder 2">
              <a:extLst>
                <a:ext uri="{FF2B5EF4-FFF2-40B4-BE49-F238E27FC236}">
                  <a16:creationId xmlns:a16="http://schemas.microsoft.com/office/drawing/2014/main" id="{A81F2FDD-ABD6-2AE3-D370-80EBD53C41AC}"/>
                </a:ext>
              </a:extLst>
            </p:cNvPr>
            <p:cNvSpPr txBox="1">
              <a:spLocks/>
            </p:cNvSpPr>
            <p:nvPr/>
          </p:nvSpPr>
          <p:spPr>
            <a:xfrm>
              <a:off x="754358" y="286796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pic>
          <p:nvPicPr>
            <p:cNvPr id="47" name="Picture 46" descr="Synapse Spark Logo">
              <a:extLst>
                <a:ext uri="{FF2B5EF4-FFF2-40B4-BE49-F238E27FC236}">
                  <a16:creationId xmlns:a16="http://schemas.microsoft.com/office/drawing/2014/main" id="{B22DC73E-2A49-3E48-7816-D63D8EA11018}"/>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236346" y="2584010"/>
              <a:ext cx="240111" cy="240580"/>
            </a:xfrm>
            <a:prstGeom prst="rect">
              <a:avLst/>
            </a:prstGeom>
          </p:spPr>
        </p:pic>
        <p:pic>
          <p:nvPicPr>
            <p:cNvPr id="48" name="Picture 47" descr="Synapse Logo">
              <a:extLst>
                <a:ext uri="{FF2B5EF4-FFF2-40B4-BE49-F238E27FC236}">
                  <a16:creationId xmlns:a16="http://schemas.microsoft.com/office/drawing/2014/main" id="{B1C3EC38-E770-2E0C-0293-239912166BE3}"/>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3358382" y="2598736"/>
              <a:ext cx="221752" cy="222186"/>
            </a:xfrm>
            <a:prstGeom prst="rect">
              <a:avLst/>
            </a:prstGeom>
          </p:spPr>
        </p:pic>
        <p:pic>
          <p:nvPicPr>
            <p:cNvPr id="49" name="Picture 48" descr="Azure AI Logo">
              <a:extLst>
                <a:ext uri="{FF2B5EF4-FFF2-40B4-BE49-F238E27FC236}">
                  <a16:creationId xmlns:a16="http://schemas.microsoft.com/office/drawing/2014/main" id="{1921255B-60D8-2FC9-0EEF-EA7039FC577C}"/>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460436" y="2592760"/>
              <a:ext cx="234305" cy="234761"/>
            </a:xfrm>
            <a:prstGeom prst="rect">
              <a:avLst/>
            </a:prstGeom>
          </p:spPr>
        </p:pic>
        <p:pic>
          <p:nvPicPr>
            <p:cNvPr id="50" name="Picture 49" descr="Data Explorer Logo">
              <a:extLst>
                <a:ext uri="{FF2B5EF4-FFF2-40B4-BE49-F238E27FC236}">
                  <a16:creationId xmlns:a16="http://schemas.microsoft.com/office/drawing/2014/main" id="{99478CE0-CD6C-83DC-8DC4-1097A7802BC6}"/>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70552" y="2592760"/>
              <a:ext cx="231758" cy="232211"/>
            </a:xfrm>
            <a:prstGeom prst="rect">
              <a:avLst/>
            </a:prstGeom>
          </p:spPr>
        </p:pic>
        <p:pic>
          <p:nvPicPr>
            <p:cNvPr id="80" name="Picture 79" descr="A blue logo with a black background&#10;&#10;Description automatically generated with low confidence">
              <a:extLst>
                <a:ext uri="{FF2B5EF4-FFF2-40B4-BE49-F238E27FC236}">
                  <a16:creationId xmlns:a16="http://schemas.microsoft.com/office/drawing/2014/main" id="{6ED3EB14-C2F1-6B7A-33FE-6EDF2BF70AB9}"/>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92923" y="4228944"/>
              <a:ext cx="169669" cy="170000"/>
            </a:xfrm>
            <a:prstGeom prst="rect">
              <a:avLst/>
            </a:prstGeom>
          </p:spPr>
        </p:pic>
        <p:pic>
          <p:nvPicPr>
            <p:cNvPr id="13" name="Picture 12" descr="Data Factory Logo">
              <a:extLst>
                <a:ext uri="{FF2B5EF4-FFF2-40B4-BE49-F238E27FC236}">
                  <a16:creationId xmlns:a16="http://schemas.microsoft.com/office/drawing/2014/main" id="{A9495DF4-FFF4-EA20-83BA-A412128309AB}"/>
                </a:ext>
              </a:extLst>
            </p:cNvPr>
            <p:cNvPicPr>
              <a:picLocks noChangeAspect="1"/>
            </p:cNvPicPr>
            <p:nvPr/>
          </p:nvPicPr>
          <p:blipFill>
            <a:blip r:embed="rId12" cstate="print">
              <a:duotone>
                <a:prstClr val="black"/>
                <a:schemeClr val="tx2">
                  <a:tint val="45000"/>
                  <a:satMod val="400000"/>
                </a:schemeClr>
              </a:duoton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a:ext>
              </a:extLst>
            </a:blip>
            <a:srcRect/>
            <a:stretch/>
          </p:blipFill>
          <p:spPr>
            <a:xfrm>
              <a:off x="1138982" y="2592760"/>
              <a:ext cx="229671" cy="230120"/>
            </a:xfrm>
            <a:prstGeom prst="rect">
              <a:avLst/>
            </a:prstGeom>
          </p:spPr>
        </p:pic>
      </p:grpSp>
      <p:sp>
        <p:nvSpPr>
          <p:cNvPr id="8" name="PageRight_E761">
            <a:extLst>
              <a:ext uri="{FF2B5EF4-FFF2-40B4-BE49-F238E27FC236}">
                <a16:creationId xmlns:a16="http://schemas.microsoft.com/office/drawing/2014/main" id="{7DBF3DD6-573E-5549-880E-15AC7CEE576C}"/>
              </a:ext>
              <a:ext uri="{C183D7F6-B498-43B3-948B-1728B52AA6E4}">
                <adec:decorative xmlns:adec="http://schemas.microsoft.com/office/drawing/2017/decorative" val="1"/>
              </a:ext>
            </a:extLst>
          </p:cNvPr>
          <p:cNvSpPr>
            <a:spLocks noChangeAspect="1" noEditPoints="1"/>
          </p:cNvSpPr>
          <p:nvPr/>
        </p:nvSpPr>
        <p:spPr bwMode="auto">
          <a:xfrm>
            <a:off x="7807039" y="2536269"/>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E77F074C-9FB6-924B-BD27-80A29D4C12F5}"/>
              </a:ext>
              <a:ext uri="{C183D7F6-B498-43B3-948B-1728B52AA6E4}">
                <adec:decorative xmlns:adec="http://schemas.microsoft.com/office/drawing/2017/decorative" val="1"/>
              </a:ext>
            </a:extLst>
          </p:cNvPr>
          <p:cNvSpPr>
            <a:spLocks noChangeAspect="1" noEditPoints="1"/>
          </p:cNvSpPr>
          <p:nvPr/>
        </p:nvSpPr>
        <p:spPr bwMode="auto">
          <a:xfrm>
            <a:off x="7807039" y="290037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2622315D-65DC-AD4B-9B68-E704847EA657}"/>
              </a:ext>
              <a:ext uri="{C183D7F6-B498-43B3-948B-1728B52AA6E4}">
                <adec:decorative xmlns:adec="http://schemas.microsoft.com/office/drawing/2017/decorative" val="1"/>
              </a:ext>
            </a:extLst>
          </p:cNvPr>
          <p:cNvSpPr>
            <a:spLocks noChangeAspect="1" noEditPoints="1"/>
          </p:cNvSpPr>
          <p:nvPr/>
        </p:nvSpPr>
        <p:spPr bwMode="auto">
          <a:xfrm>
            <a:off x="7807039" y="365662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50DE5AF5-0D59-444A-9CB0-6EED3BB52B0C}"/>
              </a:ext>
              <a:ext uri="{C183D7F6-B498-43B3-948B-1728B52AA6E4}">
                <adec:decorative xmlns:adec="http://schemas.microsoft.com/office/drawing/2017/decorative" val="1"/>
              </a:ext>
            </a:extLst>
          </p:cNvPr>
          <p:cNvSpPr>
            <a:spLocks noChangeAspect="1" noEditPoints="1"/>
          </p:cNvSpPr>
          <p:nvPr/>
        </p:nvSpPr>
        <p:spPr bwMode="auto">
          <a:xfrm>
            <a:off x="7807039" y="479249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525E16BF-0752-3444-894A-655DF647F6FE}"/>
              </a:ext>
              <a:ext uri="{C183D7F6-B498-43B3-948B-1728B52AA6E4}">
                <adec:decorative xmlns:adec="http://schemas.microsoft.com/office/drawing/2017/decorative" val="1"/>
              </a:ext>
            </a:extLst>
          </p:cNvPr>
          <p:cNvSpPr>
            <a:spLocks noChangeAspect="1" noEditPoints="1"/>
          </p:cNvSpPr>
          <p:nvPr/>
        </p:nvSpPr>
        <p:spPr bwMode="auto">
          <a:xfrm>
            <a:off x="7807039" y="4225254"/>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3BFBF62-09CC-1E42-9BDC-2AFC247D3F4A}"/>
              </a:ext>
            </a:extLst>
          </p:cNvPr>
          <p:cNvSpPr txBox="1"/>
          <p:nvPr/>
        </p:nvSpPr>
        <p:spPr>
          <a:xfrm>
            <a:off x="8127727" y="2485523"/>
            <a:ext cx="3338111" cy="3129062"/>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 single SaaS lake for the whole organization</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Abstraction layer over Azure Storage and third-party storage services, provisioned automatically with the tenant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All workloads automatically store their data in </a:t>
            </a:r>
            <a:r>
              <a:rPr kumimoji="0" lang="en-US" sz="12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workspace folders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All data is organized in an intuitive hierarchical namespace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in </a:t>
            </a:r>
            <a:r>
              <a:rPr kumimoji="0" lang="en-US" sz="12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is automatically indexed for discovery, sharing, governance, and compliance</a:t>
            </a:r>
          </a:p>
          <a:p>
            <a:pPr marL="0" marR="0" lvl="0" indent="0" algn="l" defTabSz="914400" rtl="0" eaLnBrk="1" fontAlgn="auto" latinLnBrk="0" hangingPunct="1">
              <a:lnSpc>
                <a:spcPct val="100000"/>
              </a:lnSpc>
              <a:spcBef>
                <a:spcPts val="0"/>
              </a:spcBef>
              <a:spcAft>
                <a:spcPts val="2400"/>
              </a:spcAft>
              <a:buClrTx/>
              <a:buSzTx/>
              <a:buFont typeface="Arial" panose="020B0604020202020204" pitchFamily="34" charset="0"/>
              <a:buNone/>
              <a:tabLst/>
              <a:defRPr/>
            </a:pP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973659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7A6589D-59FC-3B47-95C4-03503B5A474A}"/>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Persistent data governance and security</a:t>
            </a:r>
          </a:p>
        </p:txBody>
      </p:sp>
      <p:sp>
        <p:nvSpPr>
          <p:cNvPr id="2" name="Subtitle 1">
            <a:extLst>
              <a:ext uri="{FF2B5EF4-FFF2-40B4-BE49-F238E27FC236}">
                <a16:creationId xmlns:a16="http://schemas.microsoft.com/office/drawing/2014/main" id="{FB1B16EE-DC58-124F-A036-AAC289A86763}"/>
              </a:ext>
            </a:extLst>
          </p:cNvPr>
          <p:cNvSpPr>
            <a:spLocks noGrp="1"/>
          </p:cNvSpPr>
          <p:nvPr>
            <p:ph type="subTitle" idx="1"/>
          </p:nvPr>
        </p:nvSpPr>
        <p:spPr/>
        <p:txBody>
          <a:bodyPr/>
          <a:lstStyle/>
          <a:p>
            <a:r>
              <a:rPr lang="en-US"/>
              <a:t>Built-in security and reliability features secure your data, and a set of governance and compliance capabilities help you manage, protect, and monitor sensitive information</a:t>
            </a:r>
          </a:p>
        </p:txBody>
      </p:sp>
      <p:grpSp>
        <p:nvGrpSpPr>
          <p:cNvPr id="44" name="Group 43" descr="A chart containing Data Integration, Data Engineering, Data Warehouse, Data Science, Really time analytics, and business intelligence arranged horizontally. Below them, Serverless compute, OneLake and Security, governance and administration encapsulate them. Security, governance and administration is highlighted">
            <a:extLst>
              <a:ext uri="{FF2B5EF4-FFF2-40B4-BE49-F238E27FC236}">
                <a16:creationId xmlns:a16="http://schemas.microsoft.com/office/drawing/2014/main" id="{452ACFB7-0860-DE92-C42E-CF4D926B8B0D}"/>
              </a:ext>
            </a:extLst>
          </p:cNvPr>
          <p:cNvGrpSpPr/>
          <p:nvPr/>
        </p:nvGrpSpPr>
        <p:grpSpPr>
          <a:xfrm>
            <a:off x="709334" y="2540126"/>
            <a:ext cx="6615498" cy="2642853"/>
            <a:chOff x="725960" y="2415431"/>
            <a:chExt cx="6615498" cy="2642853"/>
          </a:xfrm>
        </p:grpSpPr>
        <p:sp>
          <p:nvSpPr>
            <p:cNvPr id="17" name="Rounded Rectangle 85">
              <a:extLst>
                <a:ext uri="{FF2B5EF4-FFF2-40B4-BE49-F238E27FC236}">
                  <a16:creationId xmlns:a16="http://schemas.microsoft.com/office/drawing/2014/main" id="{4DE48D40-BFE5-DD6B-09B3-F1FCDEB44536}"/>
                </a:ext>
                <a:ext uri="{C183D7F6-B498-43B3-948B-1728B52AA6E4}">
                  <adec:decorative xmlns:adec="http://schemas.microsoft.com/office/drawing/2017/decorative" val="1"/>
                </a:ext>
              </a:extLst>
            </p:cNvPr>
            <p:cNvSpPr/>
            <p:nvPr/>
          </p:nvSpPr>
          <p:spPr bwMode="auto">
            <a:xfrm>
              <a:off x="727090" y="4599418"/>
              <a:ext cx="6596190" cy="458866"/>
            </a:xfrm>
            <a:prstGeom prst="roundRect">
              <a:avLst>
                <a:gd name="adj" fmla="val 3999"/>
              </a:avLst>
            </a:prstGeom>
            <a:solidFill>
              <a:schemeClr val="bg1"/>
            </a:solidFill>
            <a:ln w="28575">
              <a:gradFill>
                <a:gsLst>
                  <a:gs pos="0">
                    <a:schemeClr val="accent6"/>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B48B4733-9C4B-B377-6C75-5C4B460189C1}"/>
                </a:ext>
                <a:ext uri="{C183D7F6-B498-43B3-948B-1728B52AA6E4}">
                  <adec:decorative xmlns:adec="http://schemas.microsoft.com/office/drawing/2017/decorative" val="1"/>
                </a:ext>
              </a:extLst>
            </p:cNvPr>
            <p:cNvSpPr/>
            <p:nvPr/>
          </p:nvSpPr>
          <p:spPr bwMode="auto">
            <a:xfrm>
              <a:off x="5144160"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F795D142-0FEC-76C5-68FF-3368507C2750}"/>
                </a:ext>
                <a:ext uri="{C183D7F6-B498-43B3-948B-1728B52AA6E4}">
                  <adec:decorative xmlns:adec="http://schemas.microsoft.com/office/drawing/2017/decorative" val="1"/>
                </a:ext>
              </a:extLst>
            </p:cNvPr>
            <p:cNvSpPr/>
            <p:nvPr/>
          </p:nvSpPr>
          <p:spPr bwMode="auto">
            <a:xfrm>
              <a:off x="4034581"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ounded Rectangle 19">
              <a:extLst>
                <a:ext uri="{FF2B5EF4-FFF2-40B4-BE49-F238E27FC236}">
                  <a16:creationId xmlns:a16="http://schemas.microsoft.com/office/drawing/2014/main" id="{7391DB0D-3EE4-8677-222C-0374BF83B441}"/>
                </a:ext>
                <a:ext uri="{C183D7F6-B498-43B3-948B-1728B52AA6E4}">
                  <adec:decorative xmlns:adec="http://schemas.microsoft.com/office/drawing/2017/decorative" val="1"/>
                </a:ext>
              </a:extLst>
            </p:cNvPr>
            <p:cNvSpPr/>
            <p:nvPr/>
          </p:nvSpPr>
          <p:spPr bwMode="auto">
            <a:xfrm>
              <a:off x="2933010"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ounded Rectangle 20">
              <a:extLst>
                <a:ext uri="{FF2B5EF4-FFF2-40B4-BE49-F238E27FC236}">
                  <a16:creationId xmlns:a16="http://schemas.microsoft.com/office/drawing/2014/main" id="{0EA9D961-3A2B-A053-3D6E-631DC4FDF1EB}"/>
                </a:ext>
                <a:ext uri="{C183D7F6-B498-43B3-948B-1728B52AA6E4}">
                  <adec:decorative xmlns:adec="http://schemas.microsoft.com/office/drawing/2017/decorative" val="1"/>
                </a:ext>
              </a:extLst>
            </p:cNvPr>
            <p:cNvSpPr/>
            <p:nvPr/>
          </p:nvSpPr>
          <p:spPr bwMode="auto">
            <a:xfrm>
              <a:off x="1822494"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2" name="Rounded Rectangle 21">
              <a:extLst>
                <a:ext uri="{FF2B5EF4-FFF2-40B4-BE49-F238E27FC236}">
                  <a16:creationId xmlns:a16="http://schemas.microsoft.com/office/drawing/2014/main" id="{D753F7C3-7233-34A3-4BCC-B76031F78294}"/>
                </a:ext>
                <a:ext uri="{C183D7F6-B498-43B3-948B-1728B52AA6E4}">
                  <adec:decorative xmlns:adec="http://schemas.microsoft.com/office/drawing/2017/decorative" val="1"/>
                </a:ext>
              </a:extLst>
            </p:cNvPr>
            <p:cNvSpPr/>
            <p:nvPr/>
          </p:nvSpPr>
          <p:spPr bwMode="auto">
            <a:xfrm>
              <a:off x="725960" y="2415432"/>
              <a:ext cx="1067816" cy="1107951"/>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 name="Text Placeholder 2">
              <a:extLst>
                <a:ext uri="{FF2B5EF4-FFF2-40B4-BE49-F238E27FC236}">
                  <a16:creationId xmlns:a16="http://schemas.microsoft.com/office/drawing/2014/main" id="{1E0BD110-33A9-D25D-B081-7CACAD6D4CDB}"/>
                </a:ext>
              </a:extLst>
            </p:cNvPr>
            <p:cNvSpPr txBox="1">
              <a:spLocks/>
            </p:cNvSpPr>
            <p:nvPr/>
          </p:nvSpPr>
          <p:spPr>
            <a:xfrm>
              <a:off x="727592"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5" name="Text Placeholder 2">
              <a:extLst>
                <a:ext uri="{FF2B5EF4-FFF2-40B4-BE49-F238E27FC236}">
                  <a16:creationId xmlns:a16="http://schemas.microsoft.com/office/drawing/2014/main" id="{C5420A9C-DC5A-0395-DC1F-5FFAC9754AF5}"/>
                </a:ext>
              </a:extLst>
            </p:cNvPr>
            <p:cNvSpPr txBox="1">
              <a:spLocks/>
            </p:cNvSpPr>
            <p:nvPr/>
          </p:nvSpPr>
          <p:spPr>
            <a:xfrm>
              <a:off x="1833132" y="2870509"/>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Engineering</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6" name="Text Placeholder 2">
              <a:extLst>
                <a:ext uri="{FF2B5EF4-FFF2-40B4-BE49-F238E27FC236}">
                  <a16:creationId xmlns:a16="http://schemas.microsoft.com/office/drawing/2014/main" id="{8B886270-5F90-3FD6-CF39-F19A32788FE8}"/>
                </a:ext>
              </a:extLst>
            </p:cNvPr>
            <p:cNvSpPr txBox="1">
              <a:spLocks/>
            </p:cNvSpPr>
            <p:nvPr/>
          </p:nvSpPr>
          <p:spPr>
            <a:xfrm>
              <a:off x="1833132"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7" name="Text Placeholder 2">
              <a:extLst>
                <a:ext uri="{FF2B5EF4-FFF2-40B4-BE49-F238E27FC236}">
                  <a16:creationId xmlns:a16="http://schemas.microsoft.com/office/drawing/2014/main" id="{3F9EFE3F-064A-36D3-F621-D76B1241CFBD}"/>
                </a:ext>
              </a:extLst>
            </p:cNvPr>
            <p:cNvSpPr txBox="1">
              <a:spLocks/>
            </p:cNvSpPr>
            <p:nvPr/>
          </p:nvSpPr>
          <p:spPr>
            <a:xfrm>
              <a:off x="2938539" y="2870509"/>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Warehouse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D2A2B03E-C481-4E75-487F-5D1BA265D023}"/>
                </a:ext>
              </a:extLst>
            </p:cNvPr>
            <p:cNvSpPr txBox="1">
              <a:spLocks/>
            </p:cNvSpPr>
            <p:nvPr/>
          </p:nvSpPr>
          <p:spPr>
            <a:xfrm>
              <a:off x="2938540"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9" name="Text Placeholder 2">
              <a:extLst>
                <a:ext uri="{FF2B5EF4-FFF2-40B4-BE49-F238E27FC236}">
                  <a16:creationId xmlns:a16="http://schemas.microsoft.com/office/drawing/2014/main" id="{48699163-9325-7A2C-4F4C-BF34383D9957}"/>
                </a:ext>
              </a:extLst>
            </p:cNvPr>
            <p:cNvSpPr txBox="1">
              <a:spLocks/>
            </p:cNvSpPr>
            <p:nvPr/>
          </p:nvSpPr>
          <p:spPr>
            <a:xfrm>
              <a:off x="4043682" y="2870509"/>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Science</a:t>
              </a:r>
            </a:p>
          </p:txBody>
        </p:sp>
        <p:sp>
          <p:nvSpPr>
            <p:cNvPr id="30" name="Text Placeholder 2">
              <a:extLst>
                <a:ext uri="{FF2B5EF4-FFF2-40B4-BE49-F238E27FC236}">
                  <a16:creationId xmlns:a16="http://schemas.microsoft.com/office/drawing/2014/main" id="{1F4A1A48-BEE0-89B3-C759-831450881662}"/>
                </a:ext>
              </a:extLst>
            </p:cNvPr>
            <p:cNvSpPr txBox="1">
              <a:spLocks/>
            </p:cNvSpPr>
            <p:nvPr/>
          </p:nvSpPr>
          <p:spPr>
            <a:xfrm>
              <a:off x="4043683"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1" name="Text Placeholder 2">
              <a:extLst>
                <a:ext uri="{FF2B5EF4-FFF2-40B4-BE49-F238E27FC236}">
                  <a16:creationId xmlns:a16="http://schemas.microsoft.com/office/drawing/2014/main" id="{030DACB8-8CB9-7850-A1B7-F81932721A1A}"/>
                </a:ext>
              </a:extLst>
            </p:cNvPr>
            <p:cNvSpPr txBox="1">
              <a:spLocks/>
            </p:cNvSpPr>
            <p:nvPr/>
          </p:nvSpPr>
          <p:spPr>
            <a:xfrm>
              <a:off x="5148290" y="2870509"/>
              <a:ext cx="1067817"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Real Time Analytics</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2" name="Text Placeholder 2">
              <a:extLst>
                <a:ext uri="{FF2B5EF4-FFF2-40B4-BE49-F238E27FC236}">
                  <a16:creationId xmlns:a16="http://schemas.microsoft.com/office/drawing/2014/main" id="{FAD4CE3C-9842-26E9-1E12-53A5B2258A2F}"/>
                </a:ext>
              </a:extLst>
            </p:cNvPr>
            <p:cNvSpPr txBox="1">
              <a:spLocks/>
            </p:cNvSpPr>
            <p:nvPr/>
          </p:nvSpPr>
          <p:spPr>
            <a:xfrm>
              <a:off x="5148292"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3" name="Text Placeholder 2">
              <a:extLst>
                <a:ext uri="{FF2B5EF4-FFF2-40B4-BE49-F238E27FC236}">
                  <a16:creationId xmlns:a16="http://schemas.microsoft.com/office/drawing/2014/main" id="{3E5D3BC5-6026-6AF5-314F-5B18E8958C27}"/>
                </a:ext>
              </a:extLst>
            </p:cNvPr>
            <p:cNvSpPr txBox="1">
              <a:spLocks/>
            </p:cNvSpPr>
            <p:nvPr/>
          </p:nvSpPr>
          <p:spPr>
            <a:xfrm>
              <a:off x="6256098" y="2870509"/>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4" name="Text Placeholder 2">
              <a:extLst>
                <a:ext uri="{FF2B5EF4-FFF2-40B4-BE49-F238E27FC236}">
                  <a16:creationId xmlns:a16="http://schemas.microsoft.com/office/drawing/2014/main" id="{5DBD3CBD-DB20-4874-345B-61E37D9BFA57}"/>
                </a:ext>
              </a:extLst>
            </p:cNvPr>
            <p:cNvSpPr txBox="1">
              <a:spLocks/>
            </p:cNvSpPr>
            <p:nvPr/>
          </p:nvSpPr>
          <p:spPr>
            <a:xfrm>
              <a:off x="6255833" y="3251873"/>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35" name="Rounded Rectangle 34">
              <a:extLst>
                <a:ext uri="{FF2B5EF4-FFF2-40B4-BE49-F238E27FC236}">
                  <a16:creationId xmlns:a16="http://schemas.microsoft.com/office/drawing/2014/main" id="{DA7AC7C1-A907-9171-842C-6237BA69544F}"/>
                </a:ext>
                <a:ext uri="{C183D7F6-B498-43B3-948B-1728B52AA6E4}">
                  <adec:decorative xmlns:adec="http://schemas.microsoft.com/office/drawing/2017/decorative" val="1"/>
                </a:ext>
              </a:extLst>
            </p:cNvPr>
            <p:cNvSpPr/>
            <p:nvPr/>
          </p:nvSpPr>
          <p:spPr bwMode="auto">
            <a:xfrm>
              <a:off x="727856" y="3576411"/>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ounded Rectangle 35">
              <a:extLst>
                <a:ext uri="{FF2B5EF4-FFF2-40B4-BE49-F238E27FC236}">
                  <a16:creationId xmlns:a16="http://schemas.microsoft.com/office/drawing/2014/main" id="{6136A663-0F31-88E6-48B2-1C0B51F6551F}"/>
                </a:ext>
                <a:ext uri="{C183D7F6-B498-43B3-948B-1728B52AA6E4}">
                  <adec:decorative xmlns:adec="http://schemas.microsoft.com/office/drawing/2017/decorative" val="1"/>
                </a:ext>
              </a:extLst>
            </p:cNvPr>
            <p:cNvSpPr/>
            <p:nvPr/>
          </p:nvSpPr>
          <p:spPr bwMode="auto">
            <a:xfrm>
              <a:off x="727856" y="4085828"/>
              <a:ext cx="6596190" cy="458866"/>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Text Placeholder 2">
              <a:extLst>
                <a:ext uri="{FF2B5EF4-FFF2-40B4-BE49-F238E27FC236}">
                  <a16:creationId xmlns:a16="http://schemas.microsoft.com/office/drawing/2014/main" id="{6390FF58-5087-619E-379E-4EEBF99E293B}"/>
                </a:ext>
              </a:extLst>
            </p:cNvPr>
            <p:cNvSpPr txBox="1">
              <a:spLocks/>
            </p:cNvSpPr>
            <p:nvPr/>
          </p:nvSpPr>
          <p:spPr>
            <a:xfrm>
              <a:off x="1160037" y="4749802"/>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Security, Governance and Administration </a:t>
              </a:r>
              <a:endParaRPr kumimoji="0" lang="en-US" sz="8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38" name="Text Placeholder 2">
              <a:extLst>
                <a:ext uri="{FF2B5EF4-FFF2-40B4-BE49-F238E27FC236}">
                  <a16:creationId xmlns:a16="http://schemas.microsoft.com/office/drawing/2014/main" id="{69BF8040-10C8-EBCA-8069-AC730EFD9DAC}"/>
                </a:ext>
              </a:extLst>
            </p:cNvPr>
            <p:cNvSpPr txBox="1">
              <a:spLocks/>
            </p:cNvSpPr>
            <p:nvPr/>
          </p:nvSpPr>
          <p:spPr>
            <a:xfrm>
              <a:off x="1160037" y="4237987"/>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err="1">
                  <a:ln>
                    <a:noFill/>
                  </a:ln>
                  <a:solidFill>
                    <a:srgbClr val="565656"/>
                  </a:solidFill>
                  <a:effectLst/>
                  <a:uLnTx/>
                  <a:uFillTx/>
                  <a:latin typeface="Segoe UI" panose="020B0502040204020203" pitchFamily="34" charset="0"/>
                  <a:ea typeface="+mn-ea"/>
                  <a:cs typeface="Segoe UI" panose="020B0502040204020203" pitchFamily="34" charset="0"/>
                </a:rPr>
                <a:t>OneLake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9" name="Text Placeholder 2">
              <a:extLst>
                <a:ext uri="{FF2B5EF4-FFF2-40B4-BE49-F238E27FC236}">
                  <a16:creationId xmlns:a16="http://schemas.microsoft.com/office/drawing/2014/main" id="{0E8194D0-B37C-2C8B-BB6C-DDBD761B25F9}"/>
                </a:ext>
              </a:extLst>
            </p:cNvPr>
            <p:cNvSpPr txBox="1">
              <a:spLocks/>
            </p:cNvSpPr>
            <p:nvPr/>
          </p:nvSpPr>
          <p:spPr>
            <a:xfrm>
              <a:off x="1159772" y="3726173"/>
              <a:ext cx="2735201" cy="159183"/>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737373">
                      <a:lumMod val="75000"/>
                    </a:srgbClr>
                  </a:solidFill>
                  <a:effectLst/>
                  <a:uLnTx/>
                  <a:uFillTx/>
                  <a:latin typeface="Segoe UI" panose="020B0502040204020203" pitchFamily="34" charset="0"/>
                  <a:ea typeface="+mn-ea"/>
                  <a:cs typeface="Segoe UI" panose="020B0502040204020203" pitchFamily="34" charset="0"/>
                </a:rPr>
                <a:t>Serverless Compute</a:t>
              </a:r>
              <a:endParaRPr kumimoji="0" lang="en-US" sz="800" b="1" i="0" u="none" strike="noStrike" kern="1200" cap="none" spc="0" normalizeH="0" baseline="0" noProof="0">
                <a:ln>
                  <a:noFill/>
                </a:ln>
                <a:solidFill>
                  <a:srgbClr val="737373">
                    <a:lumMod val="75000"/>
                  </a:srgbClr>
                </a:solidFill>
                <a:effectLst/>
                <a:uLnTx/>
                <a:uFillTx/>
                <a:latin typeface="Segoe UI"/>
                <a:ea typeface="+mn-ea"/>
                <a:cs typeface="Segoe UI" panose="020B0502040204020203" pitchFamily="34" charset="0"/>
              </a:endParaRPr>
            </a:p>
          </p:txBody>
        </p:sp>
        <p:pic>
          <p:nvPicPr>
            <p:cNvPr id="40" name="Picture 39">
              <a:extLst>
                <a:ext uri="{FF2B5EF4-FFF2-40B4-BE49-F238E27FC236}">
                  <a16:creationId xmlns:a16="http://schemas.microsoft.com/office/drawing/2014/main" id="{CAFAF0F9-8DD9-940B-51A0-7F7512C3834A}"/>
                </a:ext>
              </a:extLst>
            </p:cNvPr>
            <p:cNvPicPr>
              <a:picLocks noChangeAspect="1"/>
            </p:cNvPicPr>
            <p:nvPr/>
          </p:nvPicPr>
          <p:blipFill rotWithShape="1">
            <a:blip r:embed="rId3" cstate="print">
              <a:clrChange>
                <a:clrFrom>
                  <a:srgbClr val="FFFFFF"/>
                </a:clrFrom>
                <a:clrTo>
                  <a:srgbClr val="FFFFFF">
                    <a:alpha val="0"/>
                  </a:srgbClr>
                </a:clrTo>
              </a:clrChange>
              <a:duotone>
                <a:prstClr val="black"/>
                <a:schemeClr val="accent6">
                  <a:tint val="45000"/>
                  <a:satMod val="400000"/>
                </a:schemeClr>
              </a:duotone>
              <a:extLst>
                <a:ext uri="{28A0092B-C50C-407E-A947-70E740481C1C}">
                  <a14:useLocalDpi xmlns:a14="http://schemas.microsoft.com/office/drawing/2010/main"/>
                </a:ext>
              </a:extLst>
            </a:blip>
            <a:srcRect/>
            <a:stretch/>
          </p:blipFill>
          <p:spPr>
            <a:xfrm>
              <a:off x="858943" y="3691082"/>
              <a:ext cx="240513" cy="229364"/>
            </a:xfrm>
            <a:prstGeom prst="rect">
              <a:avLst/>
            </a:prstGeom>
            <a:ln>
              <a:solidFill>
                <a:srgbClr val="E6E6E6"/>
              </a:solidFill>
            </a:ln>
          </p:spPr>
        </p:pic>
        <p:sp>
          <p:nvSpPr>
            <p:cNvPr id="42" name="Text Placeholder 2">
              <a:extLst>
                <a:ext uri="{FF2B5EF4-FFF2-40B4-BE49-F238E27FC236}">
                  <a16:creationId xmlns:a16="http://schemas.microsoft.com/office/drawing/2014/main" id="{5A8255B0-65AD-AB6E-AABB-60E92EE57C36}"/>
                </a:ext>
              </a:extLst>
            </p:cNvPr>
            <p:cNvSpPr txBox="1">
              <a:spLocks/>
            </p:cNvSpPr>
            <p:nvPr/>
          </p:nvSpPr>
          <p:spPr>
            <a:xfrm>
              <a:off x="754358" y="2867970"/>
              <a:ext cx="1067818"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Data Integration</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3" name="Rounded Rectangle 2">
              <a:extLst>
                <a:ext uri="{FF2B5EF4-FFF2-40B4-BE49-F238E27FC236}">
                  <a16:creationId xmlns:a16="http://schemas.microsoft.com/office/drawing/2014/main" id="{D57A9A93-40F4-DB60-6356-1B200ADBE0C6}"/>
                </a:ext>
                <a:ext uri="{C183D7F6-B498-43B3-948B-1728B52AA6E4}">
                  <adec:decorative xmlns:adec="http://schemas.microsoft.com/office/drawing/2017/decorative" val="1"/>
                </a:ext>
              </a:extLst>
            </p:cNvPr>
            <p:cNvSpPr/>
            <p:nvPr/>
          </p:nvSpPr>
          <p:spPr bwMode="auto">
            <a:xfrm>
              <a:off x="6255964" y="2415431"/>
              <a:ext cx="1067816" cy="1107950"/>
            </a:xfrm>
            <a:prstGeom prst="roundRect">
              <a:avLst>
                <a:gd name="adj" fmla="val 3999"/>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0382E6AF-02BF-58E8-5A7D-2577BFFC15D6}"/>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662729" y="2599816"/>
              <a:ext cx="254022" cy="254022"/>
            </a:xfrm>
            <a:prstGeom prst="rect">
              <a:avLst/>
            </a:prstGeom>
          </p:spPr>
        </p:pic>
        <p:pic>
          <p:nvPicPr>
            <p:cNvPr id="46" name="Picture 45" descr="Synapse Spark Logo">
              <a:extLst>
                <a:ext uri="{FF2B5EF4-FFF2-40B4-BE49-F238E27FC236}">
                  <a16:creationId xmlns:a16="http://schemas.microsoft.com/office/drawing/2014/main" id="{3415FE8D-F17A-0949-BB56-446F7108041B}"/>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2236346" y="2584010"/>
              <a:ext cx="240111" cy="240580"/>
            </a:xfrm>
            <a:prstGeom prst="rect">
              <a:avLst/>
            </a:prstGeom>
          </p:spPr>
        </p:pic>
        <p:pic>
          <p:nvPicPr>
            <p:cNvPr id="47" name="Picture 46" descr="Synapse Logo">
              <a:extLst>
                <a:ext uri="{FF2B5EF4-FFF2-40B4-BE49-F238E27FC236}">
                  <a16:creationId xmlns:a16="http://schemas.microsoft.com/office/drawing/2014/main" id="{34A54D05-A3F6-0D0E-25C8-330394FD524F}"/>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3358382" y="2598736"/>
              <a:ext cx="221752" cy="222186"/>
            </a:xfrm>
            <a:prstGeom prst="rect">
              <a:avLst/>
            </a:prstGeom>
          </p:spPr>
        </p:pic>
        <p:pic>
          <p:nvPicPr>
            <p:cNvPr id="48" name="Picture 47" descr="Azure AI Logo">
              <a:extLst>
                <a:ext uri="{FF2B5EF4-FFF2-40B4-BE49-F238E27FC236}">
                  <a16:creationId xmlns:a16="http://schemas.microsoft.com/office/drawing/2014/main" id="{C275D741-A8FC-189B-20DF-FFB7C70E978F}"/>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4460436" y="2592760"/>
              <a:ext cx="234305" cy="234761"/>
            </a:xfrm>
            <a:prstGeom prst="rect">
              <a:avLst/>
            </a:prstGeom>
          </p:spPr>
        </p:pic>
        <p:pic>
          <p:nvPicPr>
            <p:cNvPr id="49" name="Picture 48" descr="Data Explorer Logo">
              <a:extLst>
                <a:ext uri="{FF2B5EF4-FFF2-40B4-BE49-F238E27FC236}">
                  <a16:creationId xmlns:a16="http://schemas.microsoft.com/office/drawing/2014/main" id="{8D9B79A3-A85D-6444-3928-C00C4EE82799}"/>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570552" y="2592760"/>
              <a:ext cx="231758" cy="232211"/>
            </a:xfrm>
            <a:prstGeom prst="rect">
              <a:avLst/>
            </a:prstGeom>
          </p:spPr>
        </p:pic>
        <p:pic>
          <p:nvPicPr>
            <p:cNvPr id="51" name="Picture 50" descr="OneLake Logo">
              <a:extLst>
                <a:ext uri="{FF2B5EF4-FFF2-40B4-BE49-F238E27FC236}">
                  <a16:creationId xmlns:a16="http://schemas.microsoft.com/office/drawing/2014/main" id="{CF608944-21F3-80F1-C7F6-E9F7AC27169B}"/>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894869" y="4234525"/>
              <a:ext cx="165780" cy="166104"/>
            </a:xfrm>
            <a:prstGeom prst="rect">
              <a:avLst/>
            </a:prstGeom>
          </p:spPr>
        </p:pic>
        <p:pic>
          <p:nvPicPr>
            <p:cNvPr id="13" name="Picture 12" descr="Data Factory Logo">
              <a:extLst>
                <a:ext uri="{FF2B5EF4-FFF2-40B4-BE49-F238E27FC236}">
                  <a16:creationId xmlns:a16="http://schemas.microsoft.com/office/drawing/2014/main" id="{AEE7587F-9E09-2196-8859-9D36A9FDD5E6}"/>
                </a:ext>
              </a:extLst>
            </p:cNvPr>
            <p:cNvPicPr>
              <a:picLocks noChangeAspect="1"/>
            </p:cNvPicPr>
            <p:nvPr/>
          </p:nvPicPr>
          <p:blipFill>
            <a:blip r:embed="rId11" cstate="print">
              <a:duotone>
                <a:prstClr val="black"/>
                <a:schemeClr val="tx2">
                  <a:tint val="45000"/>
                  <a:satMod val="400000"/>
                </a:schemeClr>
              </a:duotone>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a:ext>
              </a:extLst>
            </a:blip>
            <a:srcRect/>
            <a:stretch/>
          </p:blipFill>
          <p:spPr>
            <a:xfrm>
              <a:off x="1138982" y="2592760"/>
              <a:ext cx="229671" cy="230120"/>
            </a:xfrm>
            <a:prstGeom prst="rect">
              <a:avLst/>
            </a:prstGeom>
          </p:spPr>
        </p:pic>
        <p:sp>
          <p:nvSpPr>
            <p:cNvPr id="23" name="Text Placeholder 2">
              <a:extLst>
                <a:ext uri="{FF2B5EF4-FFF2-40B4-BE49-F238E27FC236}">
                  <a16:creationId xmlns:a16="http://schemas.microsoft.com/office/drawing/2014/main" id="{35E91B0F-11AB-E023-8583-EE19470B3B08}"/>
                </a:ext>
              </a:extLst>
            </p:cNvPr>
            <p:cNvSpPr txBox="1">
              <a:spLocks/>
            </p:cNvSpPr>
            <p:nvPr/>
          </p:nvSpPr>
          <p:spPr>
            <a:xfrm>
              <a:off x="6273642" y="2864448"/>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1" i="0" u="none" strike="noStrike" kern="1200" cap="none" spc="0" normalizeH="0" baseline="0" noProof="0">
                  <a:ln>
                    <a:noFill/>
                  </a:ln>
                  <a:solidFill>
                    <a:srgbClr val="565656"/>
                  </a:solidFill>
                  <a:effectLst/>
                  <a:uLnTx/>
                  <a:uFillTx/>
                  <a:latin typeface="Segoe UI" panose="020B0502040204020203" pitchFamily="34" charset="0"/>
                  <a:ea typeface="+mn-ea"/>
                  <a:cs typeface="Segoe UI" panose="020B0502040204020203" pitchFamily="34" charset="0"/>
                </a:rPr>
                <a:t>Business Intelligence</a:t>
              </a:r>
              <a:endParaRPr kumimoji="0" lang="en-US" sz="800" b="1" i="0" u="none" strike="noStrike" kern="1200" cap="none" spc="0" normalizeH="0" baseline="0" noProof="0">
                <a:ln>
                  <a:noFill/>
                </a:ln>
                <a:solidFill>
                  <a:srgbClr val="565656"/>
                </a:solidFill>
                <a:effectLst/>
                <a:uLnTx/>
                <a:uFillTx/>
                <a:latin typeface="Segoe UI"/>
                <a:ea typeface="+mn-ea"/>
                <a:cs typeface="Segoe UI" panose="020B0502040204020203" pitchFamily="34" charset="0"/>
              </a:endParaRPr>
            </a:p>
          </p:txBody>
        </p:sp>
        <p:sp>
          <p:nvSpPr>
            <p:cNvPr id="41" name="Text Placeholder 2">
              <a:extLst>
                <a:ext uri="{FF2B5EF4-FFF2-40B4-BE49-F238E27FC236}">
                  <a16:creationId xmlns:a16="http://schemas.microsoft.com/office/drawing/2014/main" id="{C07D8B3C-34D8-DFD9-1F1D-EF9D625DFAD0}"/>
                </a:ext>
              </a:extLst>
            </p:cNvPr>
            <p:cNvSpPr txBox="1">
              <a:spLocks/>
            </p:cNvSpPr>
            <p:nvPr/>
          </p:nvSpPr>
          <p:spPr>
            <a:xfrm>
              <a:off x="6273377" y="3245812"/>
              <a:ext cx="1067816" cy="166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7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4" name="Graphic 13">
              <a:extLst>
                <a:ext uri="{FF2B5EF4-FFF2-40B4-BE49-F238E27FC236}">
                  <a16:creationId xmlns:a16="http://schemas.microsoft.com/office/drawing/2014/main" id="{99C8C6BD-2FEB-109E-AA12-E938D35D284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878772" y="4721591"/>
              <a:ext cx="215592" cy="215592"/>
            </a:xfrm>
            <a:prstGeom prst="rect">
              <a:avLst/>
            </a:prstGeom>
          </p:spPr>
        </p:pic>
      </p:grpSp>
      <p:sp>
        <p:nvSpPr>
          <p:cNvPr id="8" name="PageRight_E761">
            <a:extLst>
              <a:ext uri="{FF2B5EF4-FFF2-40B4-BE49-F238E27FC236}">
                <a16:creationId xmlns:a16="http://schemas.microsoft.com/office/drawing/2014/main" id="{30A30014-05A0-294B-90E7-A76F879E5014}"/>
              </a:ext>
              <a:ext uri="{C183D7F6-B498-43B3-948B-1728B52AA6E4}">
                <adec:decorative xmlns:adec="http://schemas.microsoft.com/office/drawing/2017/decorative" val="1"/>
              </a:ext>
            </a:extLst>
          </p:cNvPr>
          <p:cNvSpPr>
            <a:spLocks noChangeAspect="1" noEditPoints="1"/>
          </p:cNvSpPr>
          <p:nvPr/>
        </p:nvSpPr>
        <p:spPr bwMode="auto">
          <a:xfrm>
            <a:off x="7807474" y="253440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9" name="PageRight_E761">
            <a:extLst>
              <a:ext uri="{FF2B5EF4-FFF2-40B4-BE49-F238E27FC236}">
                <a16:creationId xmlns:a16="http://schemas.microsoft.com/office/drawing/2014/main" id="{8AEC9C9B-325E-484C-9B97-291F6E0BDF59}"/>
              </a:ext>
              <a:ext uri="{C183D7F6-B498-43B3-948B-1728B52AA6E4}">
                <adec:decorative xmlns:adec="http://schemas.microsoft.com/office/drawing/2017/decorative" val="1"/>
              </a:ext>
            </a:extLst>
          </p:cNvPr>
          <p:cNvSpPr>
            <a:spLocks noChangeAspect="1" noEditPoints="1"/>
          </p:cNvSpPr>
          <p:nvPr/>
        </p:nvSpPr>
        <p:spPr bwMode="auto">
          <a:xfrm>
            <a:off x="7807474" y="311216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0" name="PageRight_E761">
            <a:extLst>
              <a:ext uri="{FF2B5EF4-FFF2-40B4-BE49-F238E27FC236}">
                <a16:creationId xmlns:a16="http://schemas.microsoft.com/office/drawing/2014/main" id="{4B979481-59B2-9344-9398-458C6411C248}"/>
              </a:ext>
              <a:ext uri="{C183D7F6-B498-43B3-948B-1728B52AA6E4}">
                <adec:decorative xmlns:adec="http://schemas.microsoft.com/office/drawing/2017/decorative" val="1"/>
              </a:ext>
            </a:extLst>
          </p:cNvPr>
          <p:cNvSpPr>
            <a:spLocks noChangeAspect="1" noEditPoints="1"/>
          </p:cNvSpPr>
          <p:nvPr/>
        </p:nvSpPr>
        <p:spPr bwMode="auto">
          <a:xfrm>
            <a:off x="7807474" y="3657926"/>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1" name="PageRight_E761">
            <a:extLst>
              <a:ext uri="{FF2B5EF4-FFF2-40B4-BE49-F238E27FC236}">
                <a16:creationId xmlns:a16="http://schemas.microsoft.com/office/drawing/2014/main" id="{99951AEF-9567-1A4A-BC5A-FAA7438D91DF}"/>
              </a:ext>
              <a:ext uri="{C183D7F6-B498-43B3-948B-1728B52AA6E4}">
                <adec:decorative xmlns:adec="http://schemas.microsoft.com/office/drawing/2017/decorative" val="1"/>
              </a:ext>
            </a:extLst>
          </p:cNvPr>
          <p:cNvSpPr>
            <a:spLocks noChangeAspect="1" noEditPoints="1"/>
          </p:cNvSpPr>
          <p:nvPr/>
        </p:nvSpPr>
        <p:spPr bwMode="auto">
          <a:xfrm>
            <a:off x="7807474" y="4761732"/>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12" name="PageRight_E761">
            <a:extLst>
              <a:ext uri="{FF2B5EF4-FFF2-40B4-BE49-F238E27FC236}">
                <a16:creationId xmlns:a16="http://schemas.microsoft.com/office/drawing/2014/main" id="{B24B71E7-9E02-4E49-9015-580454FCFB5D}"/>
              </a:ext>
              <a:ext uri="{C183D7F6-B498-43B3-948B-1728B52AA6E4}">
                <adec:decorative xmlns:adec="http://schemas.microsoft.com/office/drawing/2017/decorative" val="1"/>
              </a:ext>
            </a:extLst>
          </p:cNvPr>
          <p:cNvSpPr>
            <a:spLocks noChangeAspect="1" noEditPoints="1"/>
          </p:cNvSpPr>
          <p:nvPr/>
        </p:nvSpPr>
        <p:spPr bwMode="auto">
          <a:xfrm>
            <a:off x="7807474" y="4377570"/>
            <a:ext cx="251826" cy="252011"/>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rgbClr val="1B786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84D2C4D2-912E-684E-860F-7FFD7BD432EC}"/>
              </a:ext>
            </a:extLst>
          </p:cNvPr>
          <p:cNvSpPr txBox="1"/>
          <p:nvPr/>
        </p:nvSpPr>
        <p:spPr>
          <a:xfrm>
            <a:off x="8120701" y="2524070"/>
            <a:ext cx="3418179" cy="269817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Centralized Administration via the Admin Center</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Governance powered natively by Microsoft Purview </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1919"/>
                </a:solidFill>
                <a:effectLst/>
                <a:uLnTx/>
                <a:uFillTx/>
                <a:latin typeface="Segoe UI"/>
                <a:ea typeface="+mn-ea"/>
                <a:cs typeface="Segoe UI"/>
              </a:rPr>
              <a:t>Insights via Admin Monitoring, Capacity Insights and more, enabling effective administration and governance</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Security at Data, Workspace and Network layers</a:t>
            </a:r>
            <a:b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001919"/>
                </a:solidFill>
                <a:effectLst/>
                <a:uLnTx/>
                <a:uFillTx/>
                <a:latin typeface="Segoe UI"/>
                <a:ea typeface="+mn-ea"/>
                <a:cs typeface="Segoe UI"/>
              </a:rPr>
            </a:br>
            <a:r>
              <a:rPr kumimoji="0" lang="en-US" sz="1200" b="0" i="0" u="none" strike="noStrike" kern="1200" cap="none" spc="0" normalizeH="0" baseline="0" noProof="0">
                <a:ln>
                  <a:noFill/>
                </a:ln>
                <a:solidFill>
                  <a:srgbClr val="001919"/>
                </a:solidFill>
                <a:effectLst/>
                <a:uLnTx/>
                <a:uFillTx/>
                <a:latin typeface="Segoe UI"/>
                <a:ea typeface="+mn-ea"/>
                <a:cs typeface="Segoe UI"/>
              </a:rPr>
              <a:t>Key enterprise promises like data residency, auditability and much more</a:t>
            </a:r>
          </a:p>
        </p:txBody>
      </p:sp>
    </p:spTree>
    <p:extLst>
      <p:ext uri="{BB962C8B-B14F-4D97-AF65-F5344CB8AC3E}">
        <p14:creationId xmlns:p14="http://schemas.microsoft.com/office/powerpoint/2010/main" val="1223183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2AC581-C8AF-9AE3-F94C-89F459A6C05C}"/>
              </a:ext>
            </a:extLst>
          </p:cNvPr>
          <p:cNvPicPr>
            <a:picLocks noChangeAspect="1"/>
          </p:cNvPicPr>
          <p:nvPr/>
        </p:nvPicPr>
        <p:blipFill>
          <a:blip r:embed="rId2"/>
          <a:stretch>
            <a:fillRect/>
          </a:stretch>
        </p:blipFill>
        <p:spPr>
          <a:xfrm>
            <a:off x="33442" y="0"/>
            <a:ext cx="12125116" cy="6858000"/>
          </a:xfrm>
          <a:prstGeom prst="rect">
            <a:avLst/>
          </a:prstGeom>
        </p:spPr>
      </p:pic>
    </p:spTree>
    <p:extLst>
      <p:ext uri="{BB962C8B-B14F-4D97-AF65-F5344CB8AC3E}">
        <p14:creationId xmlns:p14="http://schemas.microsoft.com/office/powerpoint/2010/main" val="288864452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727C5B-2229-B17A-4208-BD7EA5E500D9}"/>
              </a:ext>
            </a:extLst>
          </p:cNvPr>
          <p:cNvSpPr>
            <a:spLocks noGrp="1"/>
          </p:cNvSpPr>
          <p:nvPr>
            <p:ph type="body" sz="quarter" idx="10"/>
          </p:nvPr>
        </p:nvSpPr>
        <p:spPr>
          <a:xfrm>
            <a:off x="258567" y="681585"/>
            <a:ext cx="3635375" cy="6176962"/>
          </a:xfrm>
        </p:spPr>
        <p:txBody>
          <a:bodyPr/>
          <a:lstStyle/>
          <a:p>
            <a:endParaRPr lang="en-US"/>
          </a:p>
        </p:txBody>
      </p:sp>
      <p:sp>
        <p:nvSpPr>
          <p:cNvPr id="3" name="Text Placeholder 2">
            <a:extLst>
              <a:ext uri="{FF2B5EF4-FFF2-40B4-BE49-F238E27FC236}">
                <a16:creationId xmlns:a16="http://schemas.microsoft.com/office/drawing/2014/main" id="{44D9DBE9-6216-144C-B2AE-7211B8E7B479}"/>
              </a:ext>
            </a:extLst>
          </p:cNvPr>
          <p:cNvSpPr>
            <a:spLocks noGrp="1"/>
          </p:cNvSpPr>
          <p:nvPr>
            <p:ph type="title" idx="4294967295"/>
          </p:nvPr>
        </p:nvSpPr>
        <p:spPr>
          <a:xfrm>
            <a:off x="4149725" y="4748213"/>
            <a:ext cx="5010150" cy="1398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 overview</a:t>
            </a:r>
          </a:p>
        </p:txBody>
      </p:sp>
    </p:spTree>
    <p:extLst>
      <p:ext uri="{BB962C8B-B14F-4D97-AF65-F5344CB8AC3E}">
        <p14:creationId xmlns:p14="http://schemas.microsoft.com/office/powerpoint/2010/main" val="42089874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8B53AB1-C578-9841-9154-A3A3F7DC3B18}"/>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OneLake for all domains</a:t>
            </a:r>
          </a:p>
        </p:txBody>
      </p:sp>
      <p:sp>
        <p:nvSpPr>
          <p:cNvPr id="2" name="Subtitle 1">
            <a:extLst>
              <a:ext uri="{FF2B5EF4-FFF2-40B4-BE49-F238E27FC236}">
                <a16:creationId xmlns:a16="http://schemas.microsoft.com/office/drawing/2014/main" id="{58BE3354-D397-744A-BFB3-B08084C9106F}"/>
              </a:ext>
            </a:extLst>
          </p:cNvPr>
          <p:cNvSpPr>
            <a:spLocks noGrp="1"/>
          </p:cNvSpPr>
          <p:nvPr>
            <p:ph type="subTitle" idx="1"/>
          </p:nvPr>
        </p:nvSpPr>
        <p:spPr/>
        <p:txBody>
          <a:bodyPr/>
          <a:lstStyle/>
          <a:p>
            <a:r>
              <a:rPr lang="en-US"/>
              <a:t>A true data mesh across organization domains</a:t>
            </a:r>
          </a:p>
        </p:txBody>
      </p:sp>
      <p:sp>
        <p:nvSpPr>
          <p:cNvPr id="52" name="TextBox 51">
            <a:extLst>
              <a:ext uri="{FF2B5EF4-FFF2-40B4-BE49-F238E27FC236}">
                <a16:creationId xmlns:a16="http://schemas.microsoft.com/office/drawing/2014/main" id="{1DCAE42B-864F-9744-A22F-66D5E7EB1A07}"/>
              </a:ext>
            </a:extLst>
          </p:cNvPr>
          <p:cNvSpPr txBox="1"/>
          <p:nvPr/>
        </p:nvSpPr>
        <p:spPr>
          <a:xfrm>
            <a:off x="583346" y="2089610"/>
            <a:ext cx="3899412" cy="830997"/>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Introducing</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 domains </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as an integral part of Fabric: A domain is a way to logically group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together</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 all the data in an organization relevant to an area or field, according to business needs</a:t>
            </a:r>
          </a:p>
        </p:txBody>
      </p:sp>
      <p:cxnSp>
        <p:nvCxnSpPr>
          <p:cNvPr id="53" name="Straight Connector 52">
            <a:extLst>
              <a:ext uri="{FF2B5EF4-FFF2-40B4-BE49-F238E27FC236}">
                <a16:creationId xmlns:a16="http://schemas.microsoft.com/office/drawing/2014/main" id="{11E8576C-28F9-D74A-8CC4-A12E3615AB27}"/>
              </a:ext>
              <a:ext uri="{C183D7F6-B498-43B3-948B-1728B52AA6E4}">
                <adec:decorative xmlns:adec="http://schemas.microsoft.com/office/drawing/2017/decorative" val="1"/>
              </a:ext>
            </a:extLst>
          </p:cNvPr>
          <p:cNvCxnSpPr>
            <a:cxnSpLocks/>
          </p:cNvCxnSpPr>
          <p:nvPr/>
        </p:nvCxnSpPr>
        <p:spPr>
          <a:xfrm>
            <a:off x="684741" y="3010181"/>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92B4229-CB6D-7E42-A705-EB69E225A203}"/>
              </a:ext>
            </a:extLst>
          </p:cNvPr>
          <p:cNvSpPr txBox="1"/>
          <p:nvPr/>
        </p:nvSpPr>
        <p:spPr>
          <a:xfrm>
            <a:off x="584985" y="3099755"/>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Domains are defined with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domain admins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contributors</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who can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associate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workspaces and group them together under a relevant domain</a:t>
            </a:r>
          </a:p>
        </p:txBody>
      </p:sp>
      <p:cxnSp>
        <p:nvCxnSpPr>
          <p:cNvPr id="55" name="Straight Connector 54">
            <a:extLst>
              <a:ext uri="{FF2B5EF4-FFF2-40B4-BE49-F238E27FC236}">
                <a16:creationId xmlns:a16="http://schemas.microsoft.com/office/drawing/2014/main" id="{CDF196F4-1493-2444-955E-45E2F0715339}"/>
              </a:ext>
              <a:ext uri="{C183D7F6-B498-43B3-948B-1728B52AA6E4}">
                <adec:decorative xmlns:adec="http://schemas.microsoft.com/office/drawing/2017/decorative" val="1"/>
              </a:ext>
            </a:extLst>
          </p:cNvPr>
          <p:cNvCxnSpPr>
            <a:cxnSpLocks/>
          </p:cNvCxnSpPr>
          <p:nvPr/>
        </p:nvCxnSpPr>
        <p:spPr>
          <a:xfrm>
            <a:off x="684741" y="3835660"/>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D5E2BF27-55F7-6047-B67F-A426729CFA47}"/>
              </a:ext>
            </a:extLst>
          </p:cNvPr>
          <p:cNvSpPr txBox="1"/>
          <p:nvPr/>
        </p:nvSpPr>
        <p:spPr>
          <a:xfrm>
            <a:off x="584985" y="3925234"/>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Federated</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governance</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can be achieved by delegating settings to domain admins, thus allowing them to achieve more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granular control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over their business area</a:t>
            </a:r>
          </a:p>
        </p:txBody>
      </p:sp>
      <p:cxnSp>
        <p:nvCxnSpPr>
          <p:cNvPr id="57" name="Straight Connector 56">
            <a:extLst>
              <a:ext uri="{FF2B5EF4-FFF2-40B4-BE49-F238E27FC236}">
                <a16:creationId xmlns:a16="http://schemas.microsoft.com/office/drawing/2014/main" id="{3D33C3EA-599A-234B-B7F4-30E6F5C05645}"/>
              </a:ext>
              <a:ext uri="{C183D7F6-B498-43B3-948B-1728B52AA6E4}">
                <adec:decorative xmlns:adec="http://schemas.microsoft.com/office/drawing/2017/decorative" val="1"/>
              </a:ext>
            </a:extLst>
          </p:cNvPr>
          <p:cNvCxnSpPr>
            <a:cxnSpLocks/>
          </p:cNvCxnSpPr>
          <p:nvPr/>
        </p:nvCxnSpPr>
        <p:spPr>
          <a:xfrm>
            <a:off x="684741" y="4661139"/>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6AA3FD30-A70A-9546-A2A3-2A99FA8CD63A}"/>
              </a:ext>
            </a:extLst>
          </p:cNvPr>
          <p:cNvSpPr txBox="1"/>
          <p:nvPr/>
        </p:nvSpPr>
        <p:spPr>
          <a:xfrm>
            <a:off x="583346" y="4750713"/>
            <a:ext cx="3969409" cy="64633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Domains simplify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discovery</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and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consumption</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of data across the organization, thus allowing business optimized consumption</a:t>
            </a:r>
          </a:p>
        </p:txBody>
      </p:sp>
      <p:cxnSp>
        <p:nvCxnSpPr>
          <p:cNvPr id="59" name="Straight Connector 58">
            <a:extLst>
              <a:ext uri="{FF2B5EF4-FFF2-40B4-BE49-F238E27FC236}">
                <a16:creationId xmlns:a16="http://schemas.microsoft.com/office/drawing/2014/main" id="{A7D8AAA4-1E86-9D4C-A815-2F2508241EB2}"/>
              </a:ext>
              <a:ext uri="{C183D7F6-B498-43B3-948B-1728B52AA6E4}">
                <adec:decorative xmlns:adec="http://schemas.microsoft.com/office/drawing/2017/decorative" val="1"/>
              </a:ext>
            </a:extLst>
          </p:cNvPr>
          <p:cNvCxnSpPr>
            <a:cxnSpLocks/>
          </p:cNvCxnSpPr>
          <p:nvPr/>
        </p:nvCxnSpPr>
        <p:spPr>
          <a:xfrm>
            <a:off x="684741" y="5486618"/>
            <a:ext cx="370200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D0966EE3-3FD2-0F46-8A34-4F19B7044288}"/>
              </a:ext>
            </a:extLst>
          </p:cNvPr>
          <p:cNvSpPr txBox="1"/>
          <p:nvPr/>
        </p:nvSpPr>
        <p:spPr>
          <a:xfrm>
            <a:off x="583346" y="5576195"/>
            <a:ext cx="3969409" cy="461665"/>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Avoid data swamps by endorsing certain data as</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 certified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or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promoted</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thus encouraging </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reuse</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p>
        </p:txBody>
      </p:sp>
      <p:sp>
        <p:nvSpPr>
          <p:cNvPr id="7" name="Rounded Rectangle 5">
            <a:extLst>
              <a:ext uri="{FF2B5EF4-FFF2-40B4-BE49-F238E27FC236}">
                <a16:creationId xmlns:a16="http://schemas.microsoft.com/office/drawing/2014/main" id="{B9EA9C58-74DD-7943-B12F-97AC4E87A0F8}"/>
              </a:ext>
              <a:ext uri="{C183D7F6-B498-43B3-948B-1728B52AA6E4}">
                <adec:decorative xmlns:adec="http://schemas.microsoft.com/office/drawing/2017/decorative" val="1"/>
              </a:ext>
            </a:extLst>
          </p:cNvPr>
          <p:cNvSpPr/>
          <p:nvPr/>
        </p:nvSpPr>
        <p:spPr bwMode="auto">
          <a:xfrm>
            <a:off x="4799207" y="2126515"/>
            <a:ext cx="7097546" cy="4455037"/>
          </a:xfrm>
          <a:prstGeom prst="roundRect">
            <a:avLst>
              <a:gd name="adj" fmla="val 2796"/>
            </a:avLst>
          </a:prstGeom>
          <a:solidFill>
            <a:schemeClr val="bg1">
              <a:lumMod val="95000"/>
            </a:schemeClr>
          </a:solidFill>
          <a:ln w="19050">
            <a:solidFill>
              <a:schemeClr val="accent5"/>
            </a:solid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1919"/>
                  </a:gs>
                  <a:gs pos="26437">
                    <a:srgbClr val="001919"/>
                  </a:gs>
                </a:gsLst>
                <a:lin ang="2700000" scaled="0"/>
              </a:gradFill>
              <a:effectLst/>
              <a:uLnTx/>
              <a:uFillTx/>
              <a:latin typeface="Segoe UI"/>
              <a:ea typeface="Open Sans" panose="020B0606030504020204" pitchFamily="34" charset="0"/>
              <a:cs typeface="Open Sans" panose="020B0606030504020204" pitchFamily="34" charset="0"/>
            </a:endParaRPr>
          </a:p>
        </p:txBody>
      </p:sp>
      <p:sp>
        <p:nvSpPr>
          <p:cNvPr id="8" name="Rounded Rectangle 45">
            <a:extLst>
              <a:ext uri="{FF2B5EF4-FFF2-40B4-BE49-F238E27FC236}">
                <a16:creationId xmlns:a16="http://schemas.microsoft.com/office/drawing/2014/main" id="{B0AED4DF-41AB-8A43-96D6-7A98828411AD}"/>
              </a:ext>
              <a:ext uri="{C183D7F6-B498-43B3-948B-1728B52AA6E4}">
                <adec:decorative xmlns:adec="http://schemas.microsoft.com/office/drawing/2017/decorative" val="1"/>
              </a:ext>
            </a:extLst>
          </p:cNvPr>
          <p:cNvSpPr/>
          <p:nvPr/>
        </p:nvSpPr>
        <p:spPr>
          <a:xfrm>
            <a:off x="4986230" y="3192577"/>
            <a:ext cx="6723500" cy="3219083"/>
          </a:xfrm>
          <a:prstGeom prst="roundRect">
            <a:avLst>
              <a:gd name="adj" fmla="val 3289"/>
            </a:avLst>
          </a:prstGeom>
          <a:gradFill>
            <a:gsLst>
              <a:gs pos="54000">
                <a:schemeClr val="accent6"/>
              </a:gs>
              <a:gs pos="0">
                <a:schemeClr val="accent4"/>
              </a:gs>
            </a:gsLst>
            <a:path path="circle">
              <a:fillToRect l="100000" t="100000"/>
            </a:path>
          </a:gradFill>
          <a:ln w="51197" cap="flat">
            <a:noFill/>
            <a:prstDash val="solid"/>
            <a:miter/>
          </a:ln>
          <a:effectLst>
            <a:outerShdw blurRad="254000" dist="38100" dir="2700000" algn="ctr" rotWithShape="0">
              <a:srgbClr val="454142">
                <a:alpha val="2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9" name="Rounded Rectangle 45">
            <a:extLst>
              <a:ext uri="{FF2B5EF4-FFF2-40B4-BE49-F238E27FC236}">
                <a16:creationId xmlns:a16="http://schemas.microsoft.com/office/drawing/2014/main" id="{51106E9C-9FE3-B748-A341-315D044F672B}"/>
              </a:ext>
              <a:ext uri="{C183D7F6-B498-43B3-948B-1728B52AA6E4}">
                <adec:decorative xmlns:adec="http://schemas.microsoft.com/office/drawing/2017/decorative" val="1"/>
              </a:ext>
            </a:extLst>
          </p:cNvPr>
          <p:cNvSpPr/>
          <p:nvPr/>
        </p:nvSpPr>
        <p:spPr>
          <a:xfrm>
            <a:off x="5178657" y="4299292"/>
            <a:ext cx="6324595" cy="1828800"/>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err="1">
                <a:ln w="3175">
                  <a:noFill/>
                </a:ln>
                <a:gradFill>
                  <a:gsLst>
                    <a:gs pos="8621">
                      <a:srgbClr val="001919"/>
                    </a:gs>
                    <a:gs pos="20225">
                      <a:srgbClr val="001919"/>
                    </a:gs>
                  </a:gsLst>
                  <a:lin ang="5400000" scaled="1"/>
                </a:gradFill>
                <a:effectLst/>
                <a:uLnTx/>
                <a:uFillTx/>
                <a:latin typeface="Segoe UI" panose="020B0502040204020203" pitchFamily="34" charset="0"/>
                <a:ea typeface="+mn-ea"/>
                <a:cs typeface="Segoe UI" panose="020B0502040204020203" pitchFamily="34" charset="0"/>
              </a:rPr>
              <a:t>OneLake</a:t>
            </a:r>
            <a:endParaRPr kumimoji="0" lang="en-US" sz="2000" b="0" i="0" u="none" strike="noStrike" kern="1200" cap="none" spc="0" normalizeH="0" baseline="0" noProof="0">
              <a:ln w="3175">
                <a:noFill/>
              </a:ln>
              <a:gradFill>
                <a:gsLst>
                  <a:gs pos="8621">
                    <a:srgbClr val="001919"/>
                  </a:gs>
                  <a:gs pos="20225">
                    <a:srgbClr val="001919"/>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10" name="Rounded Rectangle 9">
            <a:extLst>
              <a:ext uri="{FF2B5EF4-FFF2-40B4-BE49-F238E27FC236}">
                <a16:creationId xmlns:a16="http://schemas.microsoft.com/office/drawing/2014/main" id="{1963FBA5-0C35-0049-B139-4E3278FA1CE4}"/>
              </a:ext>
              <a:ext uri="{C183D7F6-B498-43B3-948B-1728B52AA6E4}">
                <adec:decorative xmlns:adec="http://schemas.microsoft.com/office/drawing/2017/decorative" val="1"/>
              </a:ext>
            </a:extLst>
          </p:cNvPr>
          <p:cNvSpPr/>
          <p:nvPr/>
        </p:nvSpPr>
        <p:spPr>
          <a:xfrm>
            <a:off x="6242641"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engineering</a:t>
            </a:r>
          </a:p>
        </p:txBody>
      </p:sp>
      <p:sp>
        <p:nvSpPr>
          <p:cNvPr id="11" name="Rounded Rectangle 10">
            <a:extLst>
              <a:ext uri="{FF2B5EF4-FFF2-40B4-BE49-F238E27FC236}">
                <a16:creationId xmlns:a16="http://schemas.microsoft.com/office/drawing/2014/main" id="{A97F50DB-C027-EE4C-B60E-A9D51D5B38F2}"/>
              </a:ext>
              <a:ext uri="{C183D7F6-B498-43B3-948B-1728B52AA6E4}">
                <adec:decorative xmlns:adec="http://schemas.microsoft.com/office/drawing/2017/decorative" val="1"/>
              </a:ext>
            </a:extLst>
          </p:cNvPr>
          <p:cNvSpPr/>
          <p:nvPr/>
        </p:nvSpPr>
        <p:spPr>
          <a:xfrm>
            <a:off x="10581293"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Business</a:t>
            </a:r>
            <a:b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intelligence</a:t>
            </a:r>
          </a:p>
        </p:txBody>
      </p:sp>
      <p:sp>
        <p:nvSpPr>
          <p:cNvPr id="12" name="Rounded Rectangle 13">
            <a:extLst>
              <a:ext uri="{FF2B5EF4-FFF2-40B4-BE49-F238E27FC236}">
                <a16:creationId xmlns:a16="http://schemas.microsoft.com/office/drawing/2014/main" id="{C9732FD2-DDBA-EA4B-A538-C818654CB731}"/>
              </a:ext>
              <a:ext uri="{C183D7F6-B498-43B3-948B-1728B52AA6E4}">
                <adec:decorative xmlns:adec="http://schemas.microsoft.com/office/drawing/2017/decorative" val="1"/>
              </a:ext>
            </a:extLst>
          </p:cNvPr>
          <p:cNvSpPr/>
          <p:nvPr/>
        </p:nvSpPr>
        <p:spPr>
          <a:xfrm>
            <a:off x="5157978"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warehousing</a:t>
            </a:r>
          </a:p>
        </p:txBody>
      </p:sp>
      <p:sp>
        <p:nvSpPr>
          <p:cNvPr id="13" name="Rounded Rectangle 15">
            <a:extLst>
              <a:ext uri="{FF2B5EF4-FFF2-40B4-BE49-F238E27FC236}">
                <a16:creationId xmlns:a16="http://schemas.microsoft.com/office/drawing/2014/main" id="{A77559F0-B70C-B645-9B3F-6086821858A2}"/>
              </a:ext>
              <a:ext uri="{C183D7F6-B498-43B3-948B-1728B52AA6E4}">
                <adec:decorative xmlns:adec="http://schemas.microsoft.com/office/drawing/2017/decorative" val="1"/>
              </a:ext>
            </a:extLst>
          </p:cNvPr>
          <p:cNvSpPr/>
          <p:nvPr/>
        </p:nvSpPr>
        <p:spPr>
          <a:xfrm>
            <a:off x="7327304"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a:t>
            </a:r>
            <a:b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integration</a:t>
            </a:r>
          </a:p>
        </p:txBody>
      </p:sp>
      <p:sp>
        <p:nvSpPr>
          <p:cNvPr id="14" name="Rounded Rectangle 16">
            <a:extLst>
              <a:ext uri="{FF2B5EF4-FFF2-40B4-BE49-F238E27FC236}">
                <a16:creationId xmlns:a16="http://schemas.microsoft.com/office/drawing/2014/main" id="{0AD99C63-5945-7640-83A4-43BBBBFA0BA0}"/>
              </a:ext>
              <a:ext uri="{C183D7F6-B498-43B3-948B-1728B52AA6E4}">
                <adec:decorative xmlns:adec="http://schemas.microsoft.com/office/drawing/2017/decorative" val="1"/>
              </a:ext>
            </a:extLst>
          </p:cNvPr>
          <p:cNvSpPr/>
          <p:nvPr/>
        </p:nvSpPr>
        <p:spPr>
          <a:xfrm>
            <a:off x="8411967"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a:t>
            </a:r>
            <a:r>
              <a:rPr kumimoji="0" lang="en-US" sz="11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cience</a:t>
            </a: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5" name="Rounded Rectangle 20">
            <a:extLst>
              <a:ext uri="{FF2B5EF4-FFF2-40B4-BE49-F238E27FC236}">
                <a16:creationId xmlns:a16="http://schemas.microsoft.com/office/drawing/2014/main" id="{B5685D44-0894-DB4A-A797-7811E0623F3F}"/>
              </a:ext>
              <a:ext uri="{C183D7F6-B498-43B3-948B-1728B52AA6E4}">
                <adec:decorative xmlns:adec="http://schemas.microsoft.com/office/drawing/2017/decorative" val="1"/>
              </a:ext>
            </a:extLst>
          </p:cNvPr>
          <p:cNvSpPr/>
          <p:nvPr/>
        </p:nvSpPr>
        <p:spPr>
          <a:xfrm>
            <a:off x="9496630" y="2776592"/>
            <a:ext cx="969264" cy="80467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Real-time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analytics</a:t>
            </a:r>
          </a:p>
        </p:txBody>
      </p:sp>
      <p:cxnSp>
        <p:nvCxnSpPr>
          <p:cNvPr id="16" name="Straight Connector 15">
            <a:extLst>
              <a:ext uri="{FF2B5EF4-FFF2-40B4-BE49-F238E27FC236}">
                <a16:creationId xmlns:a16="http://schemas.microsoft.com/office/drawing/2014/main" id="{B87D7999-9D54-774C-B0CE-7A40FE7CC619}"/>
              </a:ext>
              <a:ext uri="{C183D7F6-B498-43B3-948B-1728B52AA6E4}">
                <adec:decorative xmlns:adec="http://schemas.microsoft.com/office/drawing/2017/decorative" val="1"/>
              </a:ext>
            </a:extLst>
          </p:cNvPr>
          <p:cNvCxnSpPr>
            <a:cxnSpLocks/>
          </p:cNvCxnSpPr>
          <p:nvPr/>
        </p:nvCxnSpPr>
        <p:spPr>
          <a:xfrm>
            <a:off x="5631977"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7" name="Straight Connector 16">
            <a:extLst>
              <a:ext uri="{FF2B5EF4-FFF2-40B4-BE49-F238E27FC236}">
                <a16:creationId xmlns:a16="http://schemas.microsoft.com/office/drawing/2014/main" id="{A9102EC8-3CD5-7B42-B803-072686A5A831}"/>
              </a:ext>
              <a:ext uri="{C183D7F6-B498-43B3-948B-1728B52AA6E4}">
                <adec:decorative xmlns:adec="http://schemas.microsoft.com/office/drawing/2017/decorative" val="1"/>
              </a:ext>
            </a:extLst>
          </p:cNvPr>
          <p:cNvCxnSpPr>
            <a:cxnSpLocks/>
          </p:cNvCxnSpPr>
          <p:nvPr/>
        </p:nvCxnSpPr>
        <p:spPr>
          <a:xfrm>
            <a:off x="6716640"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8" name="Straight Connector 17">
            <a:extLst>
              <a:ext uri="{FF2B5EF4-FFF2-40B4-BE49-F238E27FC236}">
                <a16:creationId xmlns:a16="http://schemas.microsoft.com/office/drawing/2014/main" id="{AAC83ABB-DB81-4E44-8C91-3265F5337CED}"/>
              </a:ext>
              <a:ext uri="{C183D7F6-B498-43B3-948B-1728B52AA6E4}">
                <adec:decorative xmlns:adec="http://schemas.microsoft.com/office/drawing/2017/decorative" val="1"/>
              </a:ext>
            </a:extLst>
          </p:cNvPr>
          <p:cNvCxnSpPr>
            <a:cxnSpLocks/>
          </p:cNvCxnSpPr>
          <p:nvPr/>
        </p:nvCxnSpPr>
        <p:spPr>
          <a:xfrm>
            <a:off x="7801303"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19" name="Straight Connector 18">
            <a:extLst>
              <a:ext uri="{FF2B5EF4-FFF2-40B4-BE49-F238E27FC236}">
                <a16:creationId xmlns:a16="http://schemas.microsoft.com/office/drawing/2014/main" id="{B0D0DCA1-B184-6640-B97E-DAD273C8A5F7}"/>
              </a:ext>
              <a:ext uri="{C183D7F6-B498-43B3-948B-1728B52AA6E4}">
                <adec:decorative xmlns:adec="http://schemas.microsoft.com/office/drawing/2017/decorative" val="1"/>
              </a:ext>
            </a:extLst>
          </p:cNvPr>
          <p:cNvCxnSpPr>
            <a:cxnSpLocks/>
          </p:cNvCxnSpPr>
          <p:nvPr/>
        </p:nvCxnSpPr>
        <p:spPr>
          <a:xfrm>
            <a:off x="8885966"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0" name="Straight Connector 19">
            <a:extLst>
              <a:ext uri="{FF2B5EF4-FFF2-40B4-BE49-F238E27FC236}">
                <a16:creationId xmlns:a16="http://schemas.microsoft.com/office/drawing/2014/main" id="{A17F4EC7-1398-C949-B1DA-78C8EA952216}"/>
              </a:ext>
              <a:ext uri="{C183D7F6-B498-43B3-948B-1728B52AA6E4}">
                <adec:decorative xmlns:adec="http://schemas.microsoft.com/office/drawing/2017/decorative" val="1"/>
              </a:ext>
            </a:extLst>
          </p:cNvPr>
          <p:cNvCxnSpPr>
            <a:cxnSpLocks/>
          </p:cNvCxnSpPr>
          <p:nvPr/>
        </p:nvCxnSpPr>
        <p:spPr>
          <a:xfrm>
            <a:off x="9970629" y="3581264"/>
            <a:ext cx="0" cy="695666"/>
          </a:xfrm>
          <a:prstGeom prst="line">
            <a:avLst/>
          </a:prstGeom>
          <a:noFill/>
          <a:ln w="12700" cap="flat" cmpd="sng" algn="ctr">
            <a:solidFill>
              <a:schemeClr val="bg1"/>
            </a:solidFill>
            <a:prstDash val="solid"/>
            <a:headEnd type="none" w="med" len="med"/>
            <a:tailEnd type="arrow" w="med" len="med"/>
          </a:ln>
          <a:effectLst/>
        </p:spPr>
      </p:cxnSp>
      <p:cxnSp>
        <p:nvCxnSpPr>
          <p:cNvPr id="21" name="Straight Connector 20">
            <a:extLst>
              <a:ext uri="{FF2B5EF4-FFF2-40B4-BE49-F238E27FC236}">
                <a16:creationId xmlns:a16="http://schemas.microsoft.com/office/drawing/2014/main" id="{5D3ED0D3-A63C-AA4D-AE15-7CE183D161BD}"/>
              </a:ext>
              <a:ext uri="{C183D7F6-B498-43B3-948B-1728B52AA6E4}">
                <adec:decorative xmlns:adec="http://schemas.microsoft.com/office/drawing/2017/decorative" val="1"/>
              </a:ext>
            </a:extLst>
          </p:cNvPr>
          <p:cNvCxnSpPr>
            <a:cxnSpLocks/>
          </p:cNvCxnSpPr>
          <p:nvPr/>
        </p:nvCxnSpPr>
        <p:spPr>
          <a:xfrm>
            <a:off x="11055292" y="3581264"/>
            <a:ext cx="0" cy="695666"/>
          </a:xfrm>
          <a:prstGeom prst="line">
            <a:avLst/>
          </a:prstGeom>
          <a:noFill/>
          <a:ln w="12700" cap="flat" cmpd="sng" algn="ctr">
            <a:solidFill>
              <a:schemeClr val="bg1"/>
            </a:solidFill>
            <a:prstDash val="solid"/>
            <a:headEnd type="none" w="med" len="med"/>
            <a:tailEnd type="arrow" w="med" len="med"/>
          </a:ln>
          <a:effectLst/>
        </p:spPr>
      </p:cxnSp>
      <p:sp>
        <p:nvSpPr>
          <p:cNvPr id="22" name="Rounded Rectangle 45">
            <a:extLst>
              <a:ext uri="{FF2B5EF4-FFF2-40B4-BE49-F238E27FC236}">
                <a16:creationId xmlns:a16="http://schemas.microsoft.com/office/drawing/2014/main" id="{1C21577D-19A3-F347-B356-EF570FBE8773}"/>
              </a:ext>
              <a:ext uri="{C183D7F6-B498-43B3-948B-1728B52AA6E4}">
                <adec:decorative xmlns:adec="http://schemas.microsoft.com/office/drawing/2017/decorative" val="1"/>
              </a:ext>
            </a:extLst>
          </p:cNvPr>
          <p:cNvSpPr/>
          <p:nvPr/>
        </p:nvSpPr>
        <p:spPr>
          <a:xfrm>
            <a:off x="5178657" y="4296211"/>
            <a:ext cx="6324595" cy="1828800"/>
          </a:xfrm>
          <a:prstGeom prst="roundRect">
            <a:avLst>
              <a:gd name="adj" fmla="val 2747"/>
            </a:avLst>
          </a:prstGeom>
          <a:noFill/>
          <a:ln w="41275">
            <a:solidFill>
              <a:schemeClr val="tx1"/>
            </a:solidFill>
            <a:prstDash val="sysDot"/>
            <a:headEnd type="none" w="med" len="med"/>
            <a:tailEnd type="none" w="med" len="med"/>
          </a:ln>
          <a:effectLst>
            <a:outerShdw blurRad="254000" dist="381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6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1919"/>
                  </a:gs>
                  <a:gs pos="20225">
                    <a:srgbClr val="001919"/>
                  </a:gs>
                </a:gsLst>
                <a:lin ang="5400000" scaled="1"/>
              </a:gradFill>
              <a:effectLst/>
              <a:uLnTx/>
              <a:uFillTx/>
              <a:latin typeface="Calibri Light" panose="020F0302020204030204"/>
              <a:ea typeface="+mn-ea"/>
              <a:cs typeface="Segoe UI" pitchFamily="34" charset="0"/>
            </a:endParaRPr>
          </a:p>
        </p:txBody>
      </p:sp>
      <p:sp>
        <p:nvSpPr>
          <p:cNvPr id="23" name="TextBox 22">
            <a:extLst>
              <a:ext uri="{FF2B5EF4-FFF2-40B4-BE49-F238E27FC236}">
                <a16:creationId xmlns:a16="http://schemas.microsoft.com/office/drawing/2014/main" id="{3FE5A673-2886-ED45-AA03-652D149A9338}"/>
              </a:ext>
              <a:ext uri="{C183D7F6-B498-43B3-948B-1728B52AA6E4}">
                <adec:decorative xmlns:adec="http://schemas.microsoft.com/office/drawing/2017/decorative" val="1"/>
              </a:ext>
            </a:extLst>
          </p:cNvPr>
          <p:cNvSpPr txBox="1"/>
          <p:nvPr/>
        </p:nvSpPr>
        <p:spPr>
          <a:xfrm>
            <a:off x="6561173" y="3896101"/>
            <a:ext cx="3566818" cy="400110"/>
          </a:xfrm>
          <a:prstGeom prst="rect">
            <a:avLst/>
          </a:prstGeom>
          <a:solidFill>
            <a:schemeClr val="tx2"/>
          </a:solidFill>
        </p:spPr>
        <p:txBody>
          <a:bodyPr wrap="square" lIns="0" tIns="91440" rIns="0" bIns="9144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Unified management and governance</a:t>
            </a:r>
          </a:p>
        </p:txBody>
      </p:sp>
      <p:sp>
        <p:nvSpPr>
          <p:cNvPr id="24" name="Rounded Rectangle 23">
            <a:extLst>
              <a:ext uri="{FF2B5EF4-FFF2-40B4-BE49-F238E27FC236}">
                <a16:creationId xmlns:a16="http://schemas.microsoft.com/office/drawing/2014/main" id="{479EA4EB-7AB2-1041-A485-B4BBE3785543}"/>
              </a:ext>
              <a:ext uri="{C183D7F6-B498-43B3-948B-1728B52AA6E4}">
                <adec:decorative xmlns:adec="http://schemas.microsoft.com/office/drawing/2017/decorative" val="1"/>
              </a:ext>
            </a:extLst>
          </p:cNvPr>
          <p:cNvSpPr/>
          <p:nvPr/>
        </p:nvSpPr>
        <p:spPr bwMode="auto">
          <a:xfrm>
            <a:off x="5572197" y="4777951"/>
            <a:ext cx="2094809"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Sales</a:t>
            </a:r>
          </a:p>
        </p:txBody>
      </p:sp>
      <p:sp>
        <p:nvSpPr>
          <p:cNvPr id="25" name="Rounded Rectangle 24">
            <a:extLst>
              <a:ext uri="{FF2B5EF4-FFF2-40B4-BE49-F238E27FC236}">
                <a16:creationId xmlns:a16="http://schemas.microsoft.com/office/drawing/2014/main" id="{26F5D94D-8C85-F140-8A9B-A16369B944FB}"/>
              </a:ext>
              <a:ext uri="{C183D7F6-B498-43B3-948B-1728B52AA6E4}">
                <adec:decorative xmlns:adec="http://schemas.microsoft.com/office/drawing/2017/decorative" val="1"/>
              </a:ext>
            </a:extLst>
          </p:cNvPr>
          <p:cNvSpPr/>
          <p:nvPr/>
        </p:nvSpPr>
        <p:spPr bwMode="auto">
          <a:xfrm>
            <a:off x="7767948" y="4777951"/>
            <a:ext cx="2119348"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Marketing</a:t>
            </a:r>
          </a:p>
        </p:txBody>
      </p:sp>
      <p:sp>
        <p:nvSpPr>
          <p:cNvPr id="26" name="Rounded Rectangle 25">
            <a:extLst>
              <a:ext uri="{FF2B5EF4-FFF2-40B4-BE49-F238E27FC236}">
                <a16:creationId xmlns:a16="http://schemas.microsoft.com/office/drawing/2014/main" id="{BC3FA13C-C54F-DF46-A708-8D5652D6E435}"/>
              </a:ext>
              <a:ext uri="{C183D7F6-B498-43B3-948B-1728B52AA6E4}">
                <adec:decorative xmlns:adec="http://schemas.microsoft.com/office/drawing/2017/decorative" val="1"/>
              </a:ext>
            </a:extLst>
          </p:cNvPr>
          <p:cNvSpPr/>
          <p:nvPr/>
        </p:nvSpPr>
        <p:spPr bwMode="auto">
          <a:xfrm>
            <a:off x="9970629" y="4777951"/>
            <a:ext cx="1084663" cy="1243102"/>
          </a:xfrm>
          <a:prstGeom prst="roundRect">
            <a:avLst>
              <a:gd name="adj" fmla="val 8272"/>
            </a:avLst>
          </a:prstGeom>
          <a:noFill/>
          <a:ln w="19050">
            <a:solidFill>
              <a:schemeClr val="bg1">
                <a:lumMod val="65000"/>
              </a:schemeClr>
            </a:solidFill>
            <a:prstDash val="dash"/>
          </a:ln>
        </p:spPr>
        <p:txBody>
          <a:bodyPr wrap="square" lIns="91440" tIns="45720" rIns="91440" bIns="45720" rtlCol="0" anchor="b"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Finance</a:t>
            </a:r>
          </a:p>
        </p:txBody>
      </p:sp>
      <p:grpSp>
        <p:nvGrpSpPr>
          <p:cNvPr id="27" name="Group 26">
            <a:extLst>
              <a:ext uri="{FF2B5EF4-FFF2-40B4-BE49-F238E27FC236}">
                <a16:creationId xmlns:a16="http://schemas.microsoft.com/office/drawing/2014/main" id="{95C4C1EB-D7A6-2648-B326-6A47EF53EBF0}"/>
              </a:ext>
              <a:ext uri="{C183D7F6-B498-43B3-948B-1728B52AA6E4}">
                <adec:decorative xmlns:adec="http://schemas.microsoft.com/office/drawing/2017/decorative" val="1"/>
              </a:ext>
            </a:extLst>
          </p:cNvPr>
          <p:cNvGrpSpPr/>
          <p:nvPr/>
        </p:nvGrpSpPr>
        <p:grpSpPr>
          <a:xfrm>
            <a:off x="5637850" y="4858682"/>
            <a:ext cx="969264" cy="843151"/>
            <a:chOff x="5510505" y="4143712"/>
            <a:chExt cx="969264" cy="843151"/>
          </a:xfrm>
        </p:grpSpPr>
        <p:sp>
          <p:nvSpPr>
            <p:cNvPr id="28" name="Rounded Rectangle 20">
              <a:extLst>
                <a:ext uri="{FF2B5EF4-FFF2-40B4-BE49-F238E27FC236}">
                  <a16:creationId xmlns:a16="http://schemas.microsoft.com/office/drawing/2014/main" id="{83117F9C-1B1A-0F42-9B1A-28D7296214DF}"/>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POS sales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Certified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84DBD9C5-FBBC-FD42-8580-523EB35E5BC2}"/>
                </a:ext>
              </a:extLst>
            </p:cNvPr>
            <p:cNvGrpSpPr/>
            <p:nvPr/>
          </p:nvGrpSpPr>
          <p:grpSpPr>
            <a:xfrm>
              <a:off x="5856159" y="4210115"/>
              <a:ext cx="276526" cy="225520"/>
              <a:chOff x="5752319" y="3973823"/>
              <a:chExt cx="630064" cy="513843"/>
            </a:xfrm>
          </p:grpSpPr>
          <p:sp>
            <p:nvSpPr>
              <p:cNvPr id="30" name="Freeform 90">
                <a:extLst>
                  <a:ext uri="{FF2B5EF4-FFF2-40B4-BE49-F238E27FC236}">
                    <a16:creationId xmlns:a16="http://schemas.microsoft.com/office/drawing/2014/main" id="{098E6CCF-E078-4B4A-A90E-1CFFFB2B1D2A}"/>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1" name="Freeform 91">
                <a:extLst>
                  <a:ext uri="{FF2B5EF4-FFF2-40B4-BE49-F238E27FC236}">
                    <a16:creationId xmlns:a16="http://schemas.microsoft.com/office/drawing/2014/main" id="{A573760E-C681-DF4C-8FA8-6949DA6FF0F6}"/>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32" name="Group 31">
            <a:extLst>
              <a:ext uri="{FF2B5EF4-FFF2-40B4-BE49-F238E27FC236}">
                <a16:creationId xmlns:a16="http://schemas.microsoft.com/office/drawing/2014/main" id="{5C053007-C4A0-0C4E-9769-D8B5EF0A8E06}"/>
              </a:ext>
              <a:ext uri="{C183D7F6-B498-43B3-948B-1728B52AA6E4}">
                <adec:decorative xmlns:adec="http://schemas.microsoft.com/office/drawing/2017/decorative" val="1"/>
              </a:ext>
            </a:extLst>
          </p:cNvPr>
          <p:cNvGrpSpPr/>
          <p:nvPr/>
        </p:nvGrpSpPr>
        <p:grpSpPr>
          <a:xfrm>
            <a:off x="6642243" y="4858682"/>
            <a:ext cx="969264" cy="843151"/>
            <a:chOff x="5510505" y="4143712"/>
            <a:chExt cx="969264" cy="843151"/>
          </a:xfrm>
        </p:grpSpPr>
        <p:sp>
          <p:nvSpPr>
            <p:cNvPr id="33" name="Rounded Rectangle 20">
              <a:extLst>
                <a:ext uri="{FF2B5EF4-FFF2-40B4-BE49-F238E27FC236}">
                  <a16:creationId xmlns:a16="http://schemas.microsoft.com/office/drawing/2014/main" id="{4EDDF34B-9886-C54F-A902-963704FB6199}"/>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online sales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Certified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F17F775A-F864-FA44-9ABD-AEF767933F70}"/>
                </a:ext>
              </a:extLst>
            </p:cNvPr>
            <p:cNvGrpSpPr/>
            <p:nvPr/>
          </p:nvGrpSpPr>
          <p:grpSpPr>
            <a:xfrm>
              <a:off x="5856159" y="4210115"/>
              <a:ext cx="276526" cy="225520"/>
              <a:chOff x="5752319" y="3973823"/>
              <a:chExt cx="630064" cy="513843"/>
            </a:xfrm>
          </p:grpSpPr>
          <p:sp>
            <p:nvSpPr>
              <p:cNvPr id="35" name="Freeform 90">
                <a:extLst>
                  <a:ext uri="{FF2B5EF4-FFF2-40B4-BE49-F238E27FC236}">
                    <a16:creationId xmlns:a16="http://schemas.microsoft.com/office/drawing/2014/main" id="{B8DBED65-B6BB-D747-BC00-76293B2A6E79}"/>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6" name="Freeform 91">
                <a:extLst>
                  <a:ext uri="{FF2B5EF4-FFF2-40B4-BE49-F238E27FC236}">
                    <a16:creationId xmlns:a16="http://schemas.microsoft.com/office/drawing/2014/main" id="{9E0922F9-A55B-FF43-830B-DF824F7BBA4F}"/>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37" name="Group 36">
            <a:extLst>
              <a:ext uri="{FF2B5EF4-FFF2-40B4-BE49-F238E27FC236}">
                <a16:creationId xmlns:a16="http://schemas.microsoft.com/office/drawing/2014/main" id="{A6B80C76-C08F-ED47-A0BD-6D946A382467}"/>
              </a:ext>
              <a:ext uri="{C183D7F6-B498-43B3-948B-1728B52AA6E4}">
                <adec:decorative xmlns:adec="http://schemas.microsoft.com/office/drawing/2017/decorative" val="1"/>
              </a:ext>
            </a:extLst>
          </p:cNvPr>
          <p:cNvGrpSpPr/>
          <p:nvPr/>
        </p:nvGrpSpPr>
        <p:grpSpPr>
          <a:xfrm>
            <a:off x="7857429" y="4864282"/>
            <a:ext cx="969264" cy="843151"/>
            <a:chOff x="5510505" y="4143712"/>
            <a:chExt cx="969264" cy="843151"/>
          </a:xfrm>
        </p:grpSpPr>
        <p:sp>
          <p:nvSpPr>
            <p:cNvPr id="38" name="Rounded Rectangle 20">
              <a:extLst>
                <a:ext uri="{FF2B5EF4-FFF2-40B4-BE49-F238E27FC236}">
                  <a16:creationId xmlns:a16="http://schemas.microsoft.com/office/drawing/2014/main" id="{ED5801A8-1B7D-984E-89C9-8C3EE39F5996}"/>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a:t>
              </a:r>
              <a:r>
                <a:rPr kumimoji="0" lang="en-US" sz="1050" b="0" i="0" u="none" strike="noStrike" kern="1200" cap="none" spc="0" normalizeH="0" baseline="0" noProof="0" err="1">
                  <a:ln>
                    <a:noFill/>
                  </a:ln>
                  <a:solidFill>
                    <a:srgbClr val="000000"/>
                  </a:solidFill>
                  <a:effectLst/>
                  <a:uLnTx/>
                  <a:uFillTx/>
                  <a:latin typeface="Segoe UI"/>
                  <a:ea typeface="+mn-ea"/>
                  <a:cs typeface="+mn-cs"/>
                </a:rPr>
                <a:t>ustomer</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600" b="1" i="0" u="none" strike="noStrike" kern="1200" cap="none" spc="0" normalizeH="0" baseline="0" noProof="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A7CDEEB1-0AA4-3C40-8A4C-68A201F104AF}"/>
                </a:ext>
              </a:extLst>
            </p:cNvPr>
            <p:cNvGrpSpPr/>
            <p:nvPr/>
          </p:nvGrpSpPr>
          <p:grpSpPr>
            <a:xfrm>
              <a:off x="5856159" y="4210115"/>
              <a:ext cx="276526" cy="225520"/>
              <a:chOff x="5752319" y="3973823"/>
              <a:chExt cx="630064" cy="513843"/>
            </a:xfrm>
          </p:grpSpPr>
          <p:sp>
            <p:nvSpPr>
              <p:cNvPr id="40" name="Freeform 90">
                <a:extLst>
                  <a:ext uri="{FF2B5EF4-FFF2-40B4-BE49-F238E27FC236}">
                    <a16:creationId xmlns:a16="http://schemas.microsoft.com/office/drawing/2014/main" id="{DC63B481-61F3-D748-B47A-448B1DD77AED}"/>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41" name="Freeform 91">
                <a:extLst>
                  <a:ext uri="{FF2B5EF4-FFF2-40B4-BE49-F238E27FC236}">
                    <a16:creationId xmlns:a16="http://schemas.microsoft.com/office/drawing/2014/main" id="{D6E2E8F1-3E78-3E4C-AF3D-CDFD0A3923C1}"/>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42" name="Group 41">
            <a:extLst>
              <a:ext uri="{FF2B5EF4-FFF2-40B4-BE49-F238E27FC236}">
                <a16:creationId xmlns:a16="http://schemas.microsoft.com/office/drawing/2014/main" id="{894D9947-DAF3-0944-9A13-BE96B45CA5E6}"/>
              </a:ext>
              <a:ext uri="{C183D7F6-B498-43B3-948B-1728B52AA6E4}">
                <adec:decorative xmlns:adec="http://schemas.microsoft.com/office/drawing/2017/decorative" val="1"/>
              </a:ext>
            </a:extLst>
          </p:cNvPr>
          <p:cNvGrpSpPr/>
          <p:nvPr/>
        </p:nvGrpSpPr>
        <p:grpSpPr>
          <a:xfrm>
            <a:off x="8861822" y="4864282"/>
            <a:ext cx="969264" cy="843151"/>
            <a:chOff x="5510505" y="4143712"/>
            <a:chExt cx="969264" cy="843151"/>
          </a:xfrm>
        </p:grpSpPr>
        <p:sp>
          <p:nvSpPr>
            <p:cNvPr id="43" name="Rounded Rectangle 20">
              <a:extLst>
                <a:ext uri="{FF2B5EF4-FFF2-40B4-BE49-F238E27FC236}">
                  <a16:creationId xmlns:a16="http://schemas.microsoft.com/office/drawing/2014/main" id="{820B41BF-CD7E-4446-ABD1-82C874C1ECBC}"/>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ads</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600" b="0" i="0" u="none" strike="noStrike" kern="1200" cap="none" spc="0" normalizeH="0" baseline="0" noProof="0">
                  <a:ln>
                    <a:noFill/>
                  </a:ln>
                  <a:solidFill>
                    <a:srgbClr val="000000"/>
                  </a:solidFill>
                  <a:effectLst/>
                  <a:uLnTx/>
                  <a:uFillTx/>
                  <a:latin typeface="Segoe UI"/>
                  <a:ea typeface="+mn-ea"/>
                  <a:cs typeface="+mn-cs"/>
                </a:rPr>
                <a:t>Promoted</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3D4D4F4B-175D-AF45-94EE-6FBAC9AD1ED1}"/>
                </a:ext>
              </a:extLst>
            </p:cNvPr>
            <p:cNvGrpSpPr/>
            <p:nvPr/>
          </p:nvGrpSpPr>
          <p:grpSpPr>
            <a:xfrm>
              <a:off x="5856159" y="4210115"/>
              <a:ext cx="276526" cy="225520"/>
              <a:chOff x="5752319" y="3973823"/>
              <a:chExt cx="630064" cy="513843"/>
            </a:xfrm>
          </p:grpSpPr>
          <p:sp>
            <p:nvSpPr>
              <p:cNvPr id="45" name="Freeform 90">
                <a:extLst>
                  <a:ext uri="{FF2B5EF4-FFF2-40B4-BE49-F238E27FC236}">
                    <a16:creationId xmlns:a16="http://schemas.microsoft.com/office/drawing/2014/main" id="{BBB521BD-61EF-9C46-BBA2-A9B1795FF715}"/>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46" name="Freeform 91">
                <a:extLst>
                  <a:ext uri="{FF2B5EF4-FFF2-40B4-BE49-F238E27FC236}">
                    <a16:creationId xmlns:a16="http://schemas.microsoft.com/office/drawing/2014/main" id="{BA183A66-1B2F-C74B-BFD5-738A3A0B7322}"/>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grpSp>
        <p:nvGrpSpPr>
          <p:cNvPr id="47" name="Group 46">
            <a:extLst>
              <a:ext uri="{FF2B5EF4-FFF2-40B4-BE49-F238E27FC236}">
                <a16:creationId xmlns:a16="http://schemas.microsoft.com/office/drawing/2014/main" id="{43DBF9AB-3D32-614C-B36F-9E461A9C3849}"/>
              </a:ext>
              <a:ext uri="{C183D7F6-B498-43B3-948B-1728B52AA6E4}">
                <adec:decorative xmlns:adec="http://schemas.microsoft.com/office/drawing/2017/decorative" val="1"/>
              </a:ext>
            </a:extLst>
          </p:cNvPr>
          <p:cNvGrpSpPr/>
          <p:nvPr/>
        </p:nvGrpSpPr>
        <p:grpSpPr>
          <a:xfrm>
            <a:off x="10026912" y="4858682"/>
            <a:ext cx="969264" cy="843151"/>
            <a:chOff x="5510505" y="4143712"/>
            <a:chExt cx="969264" cy="843151"/>
          </a:xfrm>
        </p:grpSpPr>
        <p:sp>
          <p:nvSpPr>
            <p:cNvPr id="48" name="Rounded Rectangle 20">
              <a:extLst>
                <a:ext uri="{FF2B5EF4-FFF2-40B4-BE49-F238E27FC236}">
                  <a16:creationId xmlns:a16="http://schemas.microsoft.com/office/drawing/2014/main" id="{7060EB40-82A2-D246-B121-181990ADF594}"/>
                </a:ext>
              </a:extLst>
            </p:cNvPr>
            <p:cNvSpPr/>
            <p:nvPr/>
          </p:nvSpPr>
          <p:spPr>
            <a:xfrm>
              <a:off x="5510505" y="4143712"/>
              <a:ext cx="969264" cy="843151"/>
            </a:xfrm>
            <a:prstGeom prst="roundRect">
              <a:avLst>
                <a:gd name="adj" fmla="val 6586"/>
              </a:avLst>
            </a:prstGeom>
            <a:solidFill>
              <a:schemeClr val="bg1">
                <a:lumMod val="95000"/>
              </a:schemeClr>
            </a:solidFill>
            <a:ln w="51197" cap="flat">
              <a:noFill/>
              <a:prstDash val="solid"/>
              <a:miter/>
            </a:ln>
            <a:effectLst/>
          </p:spPr>
          <p:txBody>
            <a:bodyPr lIns="73152" rIns="73152"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a:ln>
                    <a:noFill/>
                  </a:ln>
                  <a:solidFill>
                    <a:srgbClr val="000000"/>
                  </a:solidFill>
                  <a:effectLst/>
                  <a:uLnTx/>
                  <a:uFillTx/>
                  <a:latin typeface="Segoe UI"/>
                  <a:ea typeface="+mn-ea"/>
                  <a:cs typeface="+mn-cs"/>
                </a:rPr>
                <a:t>Workspace</a:t>
              </a: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expenses</a:t>
              </a:r>
            </a:p>
            <a:p>
              <a:pPr marL="0" marR="0" lvl="0" indent="0" algn="ctr" defTabSz="914400" rtl="0" eaLnBrk="1" fontAlgn="auto" latinLnBrk="0" hangingPunct="1">
                <a:lnSpc>
                  <a:spcPct val="100000"/>
                </a:lnSpc>
                <a:spcBef>
                  <a:spcPts val="0"/>
                </a:spcBef>
                <a:spcAft>
                  <a:spcPts val="300"/>
                </a:spcAft>
                <a:buClrTx/>
                <a:buSzTx/>
                <a:buFontTx/>
                <a:buNone/>
                <a:tabLst/>
                <a:defRPr/>
              </a:pPr>
              <a:endParaRPr kumimoji="0" lang="en-US" sz="500" b="1" i="0" u="none" strike="noStrike" kern="1200" cap="none" spc="0" normalizeH="0" baseline="0" noProof="0">
                <a:ln>
                  <a:noFill/>
                </a:ln>
                <a:solidFill>
                  <a:srgbClr val="000000"/>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776AFCFA-B755-6849-94DB-C1BFF94DF42A}"/>
                </a:ext>
              </a:extLst>
            </p:cNvPr>
            <p:cNvGrpSpPr/>
            <p:nvPr/>
          </p:nvGrpSpPr>
          <p:grpSpPr>
            <a:xfrm>
              <a:off x="5856159" y="4210115"/>
              <a:ext cx="276526" cy="225520"/>
              <a:chOff x="5752319" y="3973823"/>
              <a:chExt cx="630064" cy="513843"/>
            </a:xfrm>
          </p:grpSpPr>
          <p:sp>
            <p:nvSpPr>
              <p:cNvPr id="50" name="Freeform 90">
                <a:extLst>
                  <a:ext uri="{FF2B5EF4-FFF2-40B4-BE49-F238E27FC236}">
                    <a16:creationId xmlns:a16="http://schemas.microsoft.com/office/drawing/2014/main" id="{ABE0E65C-C0BE-1043-9615-6E0E44D1C3AE}"/>
                  </a:ext>
                </a:extLst>
              </p:cNvPr>
              <p:cNvSpPr>
                <a:spLocks/>
              </p:cNvSpPr>
              <p:nvPr/>
            </p:nvSpPr>
            <p:spPr bwMode="auto">
              <a:xfrm rot="16200000">
                <a:off x="5832369" y="3937652"/>
                <a:ext cx="469964" cy="63006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chemeClr val="accent6"/>
                  </a:gs>
                  <a:gs pos="0">
                    <a:schemeClr val="accent4"/>
                  </a:gs>
                </a:gsLst>
                <a:path path="circle">
                  <a:fillToRect l="100000" t="100000"/>
                </a:path>
              </a:gradFill>
              <a:ln w="51197" cap="flat">
                <a:noFill/>
                <a:prstDash val="solid"/>
                <a:miter/>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1" name="Freeform 91">
                <a:extLst>
                  <a:ext uri="{FF2B5EF4-FFF2-40B4-BE49-F238E27FC236}">
                    <a16:creationId xmlns:a16="http://schemas.microsoft.com/office/drawing/2014/main" id="{B7857DDF-04BE-B840-8657-01DBCCAB3E3A}"/>
                  </a:ext>
                </a:extLst>
              </p:cNvPr>
              <p:cNvSpPr>
                <a:spLocks/>
              </p:cNvSpPr>
              <p:nvPr/>
            </p:nvSpPr>
            <p:spPr bwMode="auto">
              <a:xfrm rot="16200000">
                <a:off x="5872394" y="3853750"/>
                <a:ext cx="43897" cy="284044"/>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chemeClr val="accent6"/>
              </a:solidFill>
              <a:ln w="51197" cap="flat">
                <a:noFill/>
                <a:prstDash val="solid"/>
                <a:miter/>
              </a:ln>
              <a:effectLst>
                <a:outerShdw blurRad="63500" dist="63500" dir="2700000" algn="ctr"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sp>
        <p:nvSpPr>
          <p:cNvPr id="62" name="Flowchart: Preparation 44">
            <a:extLst>
              <a:ext uri="{FF2B5EF4-FFF2-40B4-BE49-F238E27FC236}">
                <a16:creationId xmlns:a16="http://schemas.microsoft.com/office/drawing/2014/main" id="{38A28916-7994-A144-8CF2-F7DA8DFFC240}"/>
              </a:ext>
            </a:extLst>
          </p:cNvPr>
          <p:cNvSpPr/>
          <p:nvPr/>
        </p:nvSpPr>
        <p:spPr>
          <a:xfrm>
            <a:off x="6620089" y="1729472"/>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Sales</a:t>
            </a:r>
          </a:p>
        </p:txBody>
      </p:sp>
      <p:sp>
        <p:nvSpPr>
          <p:cNvPr id="63" name="Flowchart: Preparation 39">
            <a:extLst>
              <a:ext uri="{FF2B5EF4-FFF2-40B4-BE49-F238E27FC236}">
                <a16:creationId xmlns:a16="http://schemas.microsoft.com/office/drawing/2014/main" id="{00D7C1E7-1011-1146-8A95-0985DDB17710}"/>
              </a:ext>
            </a:extLst>
          </p:cNvPr>
          <p:cNvSpPr/>
          <p:nvPr/>
        </p:nvSpPr>
        <p:spPr>
          <a:xfrm>
            <a:off x="7899733" y="1692557"/>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Marketing</a:t>
            </a:r>
          </a:p>
        </p:txBody>
      </p:sp>
      <p:sp>
        <p:nvSpPr>
          <p:cNvPr id="64" name="Flowchart: Preparation 41">
            <a:extLst>
              <a:ext uri="{FF2B5EF4-FFF2-40B4-BE49-F238E27FC236}">
                <a16:creationId xmlns:a16="http://schemas.microsoft.com/office/drawing/2014/main" id="{4C1256A5-4871-1944-9D9B-558203F99A84}"/>
              </a:ext>
            </a:extLst>
          </p:cNvPr>
          <p:cNvSpPr/>
          <p:nvPr/>
        </p:nvSpPr>
        <p:spPr>
          <a:xfrm>
            <a:off x="9179377" y="1692557"/>
            <a:ext cx="900000" cy="900000"/>
          </a:xfrm>
          <a:prstGeom prst="ellipse">
            <a:avLst/>
          </a:prstGeom>
          <a:gradFill>
            <a:gsLst>
              <a:gs pos="100000">
                <a:schemeClr val="accent6"/>
              </a:gs>
              <a:gs pos="2000">
                <a:schemeClr val="accent4"/>
              </a:gs>
            </a:gsLst>
            <a:path path="circle">
              <a:fillToRect l="100000" t="100000"/>
            </a:path>
          </a:gradFill>
          <a:ln>
            <a:noFill/>
          </a:ln>
          <a:effectLst>
            <a:outerShdw blurRad="2540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Finance</a:t>
            </a:r>
          </a:p>
        </p:txBody>
      </p:sp>
    </p:spTree>
    <p:extLst>
      <p:ext uri="{BB962C8B-B14F-4D97-AF65-F5344CB8AC3E}">
        <p14:creationId xmlns:p14="http://schemas.microsoft.com/office/powerpoint/2010/main" val="387214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par>
                                <p:cTn id="20" presetID="10" presetClass="entr" presetSubtype="0"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par>
                                <p:cTn id="23" presetID="10"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fade">
                                      <p:cBhvr>
                                        <p:cTn id="39" dur="500"/>
                                        <p:tgtEl>
                                          <p:spTgt spid="63"/>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grpId="1" nodeType="clickEffect">
                                  <p:stCondLst>
                                    <p:cond delay="0"/>
                                  </p:stCondLst>
                                  <p:childTnLst>
                                    <p:animMotion origin="layout" path="M 4.58333E-6 3.33333E-6 L -0.19675 0.52777 " pathEditMode="relative" rAng="0" ptsTypes="AA">
                                      <p:cBhvr>
                                        <p:cTn id="47" dur="2000" fill="hold"/>
                                        <p:tgtEl>
                                          <p:spTgt spid="62"/>
                                        </p:tgtEl>
                                        <p:attrNameLst>
                                          <p:attrName>ppt_x</p:attrName>
                                          <p:attrName>ppt_y</p:attrName>
                                        </p:attrNameLst>
                                      </p:cBhvr>
                                      <p:rCtr x="-9844" y="26389"/>
                                    </p:animMotion>
                                  </p:childTnLst>
                                </p:cTn>
                              </p:par>
                            </p:childTnLst>
                          </p:cTn>
                        </p:par>
                        <p:par>
                          <p:cTn id="48" fill="hold">
                            <p:stCondLst>
                              <p:cond delay="2000"/>
                            </p:stCondLst>
                            <p:childTnLst>
                              <p:par>
                                <p:cTn id="49" presetID="1" presetClass="exit" presetSubtype="0" fill="hold" grpId="2" nodeType="afterEffect">
                                  <p:stCondLst>
                                    <p:cond delay="0"/>
                                  </p:stCondLst>
                                  <p:childTnLst>
                                    <p:set>
                                      <p:cBhvr>
                                        <p:cTn id="50" dur="1" fill="hold">
                                          <p:stCondLst>
                                            <p:cond delay="0"/>
                                          </p:stCondLst>
                                        </p:cTn>
                                        <p:tgtEl>
                                          <p:spTgt spid="62"/>
                                        </p:tgtEl>
                                        <p:attrNameLst>
                                          <p:attrName>style.visibility</p:attrName>
                                        </p:attrNameLst>
                                      </p:cBhvr>
                                      <p:to>
                                        <p:strVal val="hidden"/>
                                      </p:to>
                                    </p:set>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1.66667E-6 3.33333E-6 L -0.11771 0.525 " pathEditMode="relative" rAng="0" ptsTypes="AA">
                                      <p:cBhvr>
                                        <p:cTn id="57" dur="2000" fill="hold"/>
                                        <p:tgtEl>
                                          <p:spTgt spid="63"/>
                                        </p:tgtEl>
                                        <p:attrNameLst>
                                          <p:attrName>ppt_x</p:attrName>
                                          <p:attrName>ppt_y</p:attrName>
                                        </p:attrNameLst>
                                      </p:cBhvr>
                                      <p:rCtr x="-5885" y="26250"/>
                                    </p:animMotion>
                                  </p:childTnLst>
                                </p:cTn>
                              </p:par>
                            </p:childTnLst>
                          </p:cTn>
                        </p:par>
                        <p:par>
                          <p:cTn id="58" fill="hold">
                            <p:stCondLst>
                              <p:cond delay="4500"/>
                            </p:stCondLst>
                            <p:childTnLst>
                              <p:par>
                                <p:cTn id="59" presetID="10" presetClass="exit" presetSubtype="0" fill="hold" grpId="2" nodeType="afterEffect">
                                  <p:stCondLst>
                                    <p:cond delay="0"/>
                                  </p:stCondLst>
                                  <p:childTnLst>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par>
                          <p:cTn id="66" fill="hold">
                            <p:stCondLst>
                              <p:cond delay="5500"/>
                            </p:stCondLst>
                            <p:childTnLst>
                              <p:par>
                                <p:cTn id="67" presetID="42" presetClass="path" presetSubtype="0" accel="50000" decel="50000" fill="hold" grpId="1" nodeType="afterEffect">
                                  <p:stCondLst>
                                    <p:cond delay="0"/>
                                  </p:stCondLst>
                                  <p:childTnLst>
                                    <p:animMotion origin="layout" path="M -2.08333E-6 3.33333E-6 L -0.07278 0.5081 " pathEditMode="relative" rAng="0" ptsTypes="AA">
                                      <p:cBhvr>
                                        <p:cTn id="68" dur="2000" fill="hold"/>
                                        <p:tgtEl>
                                          <p:spTgt spid="64"/>
                                        </p:tgtEl>
                                        <p:attrNameLst>
                                          <p:attrName>ppt_x</p:attrName>
                                          <p:attrName>ppt_y</p:attrName>
                                        </p:attrNameLst>
                                      </p:cBhvr>
                                      <p:rCtr x="-3646" y="25394"/>
                                    </p:animMotion>
                                  </p:childTnLst>
                                </p:cTn>
                              </p:par>
                            </p:childTnLst>
                          </p:cTn>
                        </p:par>
                        <p:par>
                          <p:cTn id="69" fill="hold">
                            <p:stCondLst>
                              <p:cond delay="7500"/>
                            </p:stCondLst>
                            <p:childTnLst>
                              <p:par>
                                <p:cTn id="70" presetID="10" presetClass="exit" presetSubtype="0" fill="hold" grpId="2" nodeType="afterEffect">
                                  <p:stCondLst>
                                    <p:cond delay="0"/>
                                  </p:stCondLst>
                                  <p:childTnLst>
                                    <p:animEffect transition="out" filter="fade">
                                      <p:cBhvr>
                                        <p:cTn id="71" dur="500"/>
                                        <p:tgtEl>
                                          <p:spTgt spid="64"/>
                                        </p:tgtEl>
                                      </p:cBhvr>
                                    </p:animEffect>
                                    <p:set>
                                      <p:cBhvr>
                                        <p:cTn id="72" dur="1" fill="hold">
                                          <p:stCondLst>
                                            <p:cond delay="499"/>
                                          </p:stCondLst>
                                        </p:cTn>
                                        <p:tgtEl>
                                          <p:spTgt spid="64"/>
                                        </p:tgtEl>
                                        <p:attrNameLst>
                                          <p:attrName>style.visibility</p:attrName>
                                        </p:attrNameLst>
                                      </p:cBhvr>
                                      <p:to>
                                        <p:strVal val="hidden"/>
                                      </p:to>
                                    </p:set>
                                  </p:childTnLst>
                                </p:cTn>
                              </p:par>
                            </p:childTnLst>
                          </p:cTn>
                        </p:par>
                        <p:par>
                          <p:cTn id="73" fill="hold">
                            <p:stCondLst>
                              <p:cond delay="8000"/>
                            </p:stCondLst>
                            <p:childTnLst>
                              <p:par>
                                <p:cTn id="74" presetID="10" presetClass="entr" presetSubtype="0" fill="hold" grpId="0"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4" grpId="0"/>
      <p:bldP spid="56" grpId="0"/>
      <p:bldP spid="58" grpId="0"/>
      <p:bldP spid="60" grpId="0"/>
      <p:bldP spid="24" grpId="0" animBg="1"/>
      <p:bldP spid="25" grpId="0" animBg="1"/>
      <p:bldP spid="26" grpId="0" animBg="1"/>
      <p:bldP spid="62" grpId="0" animBg="1"/>
      <p:bldP spid="62" grpId="1" animBg="1"/>
      <p:bldP spid="62" grpId="2" animBg="1"/>
      <p:bldP spid="63" grpId="0" animBg="1"/>
      <p:bldP spid="63" grpId="1" animBg="1"/>
      <p:bldP spid="63" grpId="2" animBg="1"/>
      <p:bldP spid="64" grpId="0" animBg="1"/>
      <p:bldP spid="64" grpId="1" animBg="1"/>
      <p:bldP spid="64" grpId="2"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FD94482-17F5-F940-8279-A8E7276317F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 for all data</a:t>
            </a:r>
          </a:p>
        </p:txBody>
      </p:sp>
      <p:sp>
        <p:nvSpPr>
          <p:cNvPr id="2" name="Subtitle 1">
            <a:extLst>
              <a:ext uri="{FF2B5EF4-FFF2-40B4-BE49-F238E27FC236}">
                <a16:creationId xmlns:a16="http://schemas.microsoft.com/office/drawing/2014/main" id="{06DD8085-D48E-704E-A663-44AB37DC4223}"/>
              </a:ext>
            </a:extLst>
          </p:cNvPr>
          <p:cNvSpPr>
            <a:spLocks noGrp="1"/>
          </p:cNvSpPr>
          <p:nvPr>
            <p:ph type="subTitle" idx="1"/>
          </p:nvPr>
        </p:nvSpPr>
        <p:spPr>
          <a:xfrm>
            <a:off x="635034" y="1308174"/>
            <a:ext cx="4340297" cy="365126"/>
          </a:xfrm>
        </p:spPr>
        <p:txBody>
          <a:bodyPr/>
          <a:lstStyle/>
          <a:p>
            <a:r>
              <a:rPr lang="en-US"/>
              <a:t>“The OneDrive for data data”</a:t>
            </a:r>
          </a:p>
        </p:txBody>
      </p:sp>
      <p:grpSp>
        <p:nvGrpSpPr>
          <p:cNvPr id="3" name="Group 2" descr="Chart that contains Data Integration, data Engineering, data warehouse, data science, real time analytics, business intelligence on top, which encapsulate serverless compute, which comprises Spark, T-SQL, KQL and analysis services, and OneLake Storage, which comprises Warehouse, Lakehouse, KQL DB and Semantic dataset (all under delta-parquet format) ">
            <a:extLst>
              <a:ext uri="{FF2B5EF4-FFF2-40B4-BE49-F238E27FC236}">
                <a16:creationId xmlns:a16="http://schemas.microsoft.com/office/drawing/2014/main" id="{DCDA3045-FAC1-9A16-283E-796B91A6C1D2}"/>
              </a:ext>
            </a:extLst>
          </p:cNvPr>
          <p:cNvGrpSpPr/>
          <p:nvPr/>
        </p:nvGrpSpPr>
        <p:grpSpPr>
          <a:xfrm>
            <a:off x="754303" y="1836996"/>
            <a:ext cx="7107855" cy="4137017"/>
            <a:chOff x="228260" y="1836996"/>
            <a:chExt cx="7514629" cy="4373773"/>
          </a:xfrm>
        </p:grpSpPr>
        <p:sp>
          <p:nvSpPr>
            <p:cNvPr id="7" name="Rounded Rectangle 11">
              <a:extLst>
                <a:ext uri="{FF2B5EF4-FFF2-40B4-BE49-F238E27FC236}">
                  <a16:creationId xmlns:a16="http://schemas.microsoft.com/office/drawing/2014/main" id="{D9111FB5-F3BF-7346-9900-FE7D34AF032C}"/>
                </a:ext>
              </a:extLst>
            </p:cNvPr>
            <p:cNvSpPr/>
            <p:nvPr/>
          </p:nvSpPr>
          <p:spPr>
            <a:xfrm>
              <a:off x="228260" y="1836996"/>
              <a:ext cx="7514629" cy="4373773"/>
            </a:xfrm>
            <a:prstGeom prst="roundRect">
              <a:avLst>
                <a:gd name="adj" fmla="val 5212"/>
              </a:avLst>
            </a:prstGeom>
            <a:solidFill>
              <a:schemeClr val="bg1">
                <a:lumMod val="95000"/>
              </a:schemeClr>
            </a:solidFill>
            <a:ln w="19050">
              <a:gradFill>
                <a:gsLst>
                  <a:gs pos="0">
                    <a:schemeClr val="accent6"/>
                  </a:gs>
                  <a:gs pos="100000">
                    <a:schemeClr val="accent5"/>
                  </a:gs>
                </a:gsLst>
                <a:lin ang="5400000" scaled="1"/>
              </a:gradFill>
            </a:ln>
            <a:effectLst>
              <a:outerShdw blurRad="2540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Rounded Rectangle 11">
              <a:extLst>
                <a:ext uri="{FF2B5EF4-FFF2-40B4-BE49-F238E27FC236}">
                  <a16:creationId xmlns:a16="http://schemas.microsoft.com/office/drawing/2014/main" id="{75AAA3D3-82EA-314B-93A0-34086EB2AE94}"/>
                </a:ext>
              </a:extLst>
            </p:cNvPr>
            <p:cNvSpPr/>
            <p:nvPr/>
          </p:nvSpPr>
          <p:spPr>
            <a:xfrm>
              <a:off x="390666" y="3145609"/>
              <a:ext cx="7204750" cy="2956455"/>
            </a:xfrm>
            <a:prstGeom prst="roundRect">
              <a:avLst>
                <a:gd name="adj" fmla="val 5212"/>
              </a:avLst>
            </a:prstGeom>
            <a:solidFill>
              <a:schemeClr val="accent5"/>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 name="Rounded Rectangle 11">
              <a:extLst>
                <a:ext uri="{FF2B5EF4-FFF2-40B4-BE49-F238E27FC236}">
                  <a16:creationId xmlns:a16="http://schemas.microsoft.com/office/drawing/2014/main" id="{D787390C-9A9A-B04B-82AE-52D5F0006266}"/>
                </a:ext>
              </a:extLst>
            </p:cNvPr>
            <p:cNvSpPr/>
            <p:nvPr/>
          </p:nvSpPr>
          <p:spPr>
            <a:xfrm>
              <a:off x="732849" y="4781802"/>
              <a:ext cx="6520383" cy="1080541"/>
            </a:xfrm>
            <a:prstGeom prst="roundRect">
              <a:avLst>
                <a:gd name="adj" fmla="val 15705"/>
              </a:avLst>
            </a:prstGeom>
            <a:solidFill>
              <a:srgbClr val="0C695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FFFFFF"/>
                  </a:solidFill>
                  <a:effectLst/>
                  <a:uLnTx/>
                  <a:uFillTx/>
                  <a:latin typeface="Segoe UI Semibold"/>
                  <a:ea typeface="+mn-ea"/>
                  <a:cs typeface="Segoe UI" pitchFamily="34" charset="0"/>
                </a:rPr>
                <a:t>OneLake</a:t>
              </a:r>
              <a:endPar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Storage</a:t>
              </a:r>
            </a:p>
          </p:txBody>
        </p:sp>
        <p:sp>
          <p:nvSpPr>
            <p:cNvPr id="10" name="Rounded Rectangle 7">
              <a:extLst>
                <a:ext uri="{FF2B5EF4-FFF2-40B4-BE49-F238E27FC236}">
                  <a16:creationId xmlns:a16="http://schemas.microsoft.com/office/drawing/2014/main" id="{F40592A9-7F70-6743-B3DB-08C5B704974E}"/>
                </a:ext>
              </a:extLst>
            </p:cNvPr>
            <p:cNvSpPr/>
            <p:nvPr/>
          </p:nvSpPr>
          <p:spPr>
            <a:xfrm>
              <a:off x="6425317"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extBox 2">
              <a:extLst>
                <a:ext uri="{FF2B5EF4-FFF2-40B4-BE49-F238E27FC236}">
                  <a16:creationId xmlns:a16="http://schemas.microsoft.com/office/drawing/2014/main" id="{FD5A7A6C-5AC1-CA4E-8CAB-70522F711A4A}"/>
                </a:ext>
              </a:extLst>
            </p:cNvPr>
            <p:cNvSpPr txBox="1"/>
            <p:nvPr/>
          </p:nvSpPr>
          <p:spPr>
            <a:xfrm>
              <a:off x="6441448" y="2408673"/>
              <a:ext cx="993238"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mn-cs"/>
                </a:rPr>
                <a:t>Business Intelligence</a:t>
              </a:r>
            </a:p>
          </p:txBody>
        </p:sp>
        <p:sp>
          <p:nvSpPr>
            <p:cNvPr id="13" name="Rounded Rectangle 37">
              <a:extLst>
                <a:ext uri="{FF2B5EF4-FFF2-40B4-BE49-F238E27FC236}">
                  <a16:creationId xmlns:a16="http://schemas.microsoft.com/office/drawing/2014/main" id="{35060113-D9AC-6D46-9F2B-089219B368FD}"/>
                </a:ext>
              </a:extLst>
            </p:cNvPr>
            <p:cNvSpPr/>
            <p:nvPr/>
          </p:nvSpPr>
          <p:spPr>
            <a:xfrm>
              <a:off x="524465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25E01FF1-F4B4-D44C-87FF-80F185D5B10E}"/>
                </a:ext>
              </a:extLst>
            </p:cNvPr>
            <p:cNvSpPr txBox="1"/>
            <p:nvPr/>
          </p:nvSpPr>
          <p:spPr>
            <a:xfrm>
              <a:off x="5215735"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Real Time Analytics</a:t>
              </a:r>
            </a:p>
          </p:txBody>
        </p:sp>
        <p:sp>
          <p:nvSpPr>
            <p:cNvPr id="16" name="Rounded Rectangle 39">
              <a:extLst>
                <a:ext uri="{FF2B5EF4-FFF2-40B4-BE49-F238E27FC236}">
                  <a16:creationId xmlns:a16="http://schemas.microsoft.com/office/drawing/2014/main" id="{D3636984-2275-ED43-A52E-AA8315F6B3E3}"/>
                </a:ext>
              </a:extLst>
            </p:cNvPr>
            <p:cNvSpPr/>
            <p:nvPr/>
          </p:nvSpPr>
          <p:spPr>
            <a:xfrm>
              <a:off x="406399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6ECFB2BB-366C-6343-AF1B-725FAB264F1A}"/>
                </a:ext>
              </a:extLst>
            </p:cNvPr>
            <p:cNvSpPr txBox="1"/>
            <p:nvPr/>
          </p:nvSpPr>
          <p:spPr>
            <a:xfrm>
              <a:off x="4035074"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Science</a:t>
              </a:r>
            </a:p>
          </p:txBody>
        </p:sp>
        <p:sp>
          <p:nvSpPr>
            <p:cNvPr id="19" name="Rounded Rectangle 41">
              <a:extLst>
                <a:ext uri="{FF2B5EF4-FFF2-40B4-BE49-F238E27FC236}">
                  <a16:creationId xmlns:a16="http://schemas.microsoft.com/office/drawing/2014/main" id="{DC9315E5-B80B-4A49-BD6F-1DC40A6D3B93}"/>
                </a:ext>
              </a:extLst>
            </p:cNvPr>
            <p:cNvSpPr/>
            <p:nvPr/>
          </p:nvSpPr>
          <p:spPr>
            <a:xfrm>
              <a:off x="288333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E6A6F215-BCE3-EF48-AA10-0B9DD8CED6E9}"/>
                </a:ext>
              </a:extLst>
            </p:cNvPr>
            <p:cNvSpPr txBox="1"/>
            <p:nvPr/>
          </p:nvSpPr>
          <p:spPr>
            <a:xfrm>
              <a:off x="2854414"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Warehouse</a:t>
              </a:r>
            </a:p>
          </p:txBody>
        </p:sp>
        <p:sp>
          <p:nvSpPr>
            <p:cNvPr id="22" name="Rounded Rectangle 43">
              <a:extLst>
                <a:ext uri="{FF2B5EF4-FFF2-40B4-BE49-F238E27FC236}">
                  <a16:creationId xmlns:a16="http://schemas.microsoft.com/office/drawing/2014/main" id="{1801CD28-EFAC-3549-B775-096A1481B0CA}"/>
                </a:ext>
              </a:extLst>
            </p:cNvPr>
            <p:cNvSpPr/>
            <p:nvPr/>
          </p:nvSpPr>
          <p:spPr>
            <a:xfrm>
              <a:off x="1702676"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A1F38085-3B0F-BB4E-887C-0F24BE51015E}"/>
                </a:ext>
              </a:extLst>
            </p:cNvPr>
            <p:cNvSpPr txBox="1"/>
            <p:nvPr/>
          </p:nvSpPr>
          <p:spPr>
            <a:xfrm>
              <a:off x="1673754"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Engineering</a:t>
              </a:r>
            </a:p>
          </p:txBody>
        </p:sp>
        <p:sp>
          <p:nvSpPr>
            <p:cNvPr id="25" name="Rounded Rectangle 45">
              <a:extLst>
                <a:ext uri="{FF2B5EF4-FFF2-40B4-BE49-F238E27FC236}">
                  <a16:creationId xmlns:a16="http://schemas.microsoft.com/office/drawing/2014/main" id="{0F08D5A5-AF58-654A-83D4-2EC09DC840DD}"/>
                </a:ext>
              </a:extLst>
            </p:cNvPr>
            <p:cNvSpPr/>
            <p:nvPr/>
          </p:nvSpPr>
          <p:spPr>
            <a:xfrm>
              <a:off x="522015" y="2022336"/>
              <a:ext cx="1022158" cy="1211951"/>
            </a:xfrm>
            <a:prstGeom prst="roundRect">
              <a:avLst>
                <a:gd name="adj" fmla="val 8327"/>
              </a:avLst>
            </a:prstGeom>
            <a:solidFill>
              <a:schemeClr val="accent5"/>
            </a:solidFill>
            <a:ln>
              <a:solidFill>
                <a:schemeClr val="bg1"/>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6" name="TextBox 25">
              <a:extLst>
                <a:ext uri="{FF2B5EF4-FFF2-40B4-BE49-F238E27FC236}">
                  <a16:creationId xmlns:a16="http://schemas.microsoft.com/office/drawing/2014/main" id="{64F96C28-BEB7-594C-B6A1-53EECFF8F523}"/>
                </a:ext>
              </a:extLst>
            </p:cNvPr>
            <p:cNvSpPr txBox="1"/>
            <p:nvPr/>
          </p:nvSpPr>
          <p:spPr>
            <a:xfrm>
              <a:off x="493095" y="2408674"/>
              <a:ext cx="1080000" cy="43927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Data Integration</a:t>
              </a:r>
            </a:p>
          </p:txBody>
        </p:sp>
        <p:sp>
          <p:nvSpPr>
            <p:cNvPr id="27" name="Rounded Rectangle 11">
              <a:extLst>
                <a:ext uri="{FF2B5EF4-FFF2-40B4-BE49-F238E27FC236}">
                  <a16:creationId xmlns:a16="http://schemas.microsoft.com/office/drawing/2014/main" id="{D3DBE495-8AB2-CD48-9A67-7077378FDD8A}"/>
                </a:ext>
              </a:extLst>
            </p:cNvPr>
            <p:cNvSpPr/>
            <p:nvPr/>
          </p:nvSpPr>
          <p:spPr>
            <a:xfrm>
              <a:off x="723660" y="3683478"/>
              <a:ext cx="6520383" cy="758067"/>
            </a:xfrm>
            <a:prstGeom prst="roundRect">
              <a:avLst>
                <a:gd name="adj" fmla="val 15705"/>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Serverless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Compute</a:t>
              </a:r>
            </a:p>
          </p:txBody>
        </p:sp>
        <p:sp>
          <p:nvSpPr>
            <p:cNvPr id="28" name="Cylinder 22">
              <a:extLst>
                <a:ext uri="{FF2B5EF4-FFF2-40B4-BE49-F238E27FC236}">
                  <a16:creationId xmlns:a16="http://schemas.microsoft.com/office/drawing/2014/main" id="{4D6B279A-4BFD-5447-8E89-DEBCEDAEDE48}"/>
                </a:ext>
              </a:extLst>
            </p:cNvPr>
            <p:cNvSpPr/>
            <p:nvPr/>
          </p:nvSpPr>
          <p:spPr bwMode="auto">
            <a:xfrm>
              <a:off x="1169258"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Warehouse</a:t>
              </a:r>
            </a:p>
          </p:txBody>
        </p:sp>
        <p:sp>
          <p:nvSpPr>
            <p:cNvPr id="29" name="Rectangle: Rounded Corners 23">
              <a:extLst>
                <a:ext uri="{FF2B5EF4-FFF2-40B4-BE49-F238E27FC236}">
                  <a16:creationId xmlns:a16="http://schemas.microsoft.com/office/drawing/2014/main" id="{4AD6B3F3-E659-274D-A698-BA1E61904128}"/>
                </a:ext>
              </a:extLst>
            </p:cNvPr>
            <p:cNvSpPr/>
            <p:nvPr/>
          </p:nvSpPr>
          <p:spPr bwMode="auto">
            <a:xfrm>
              <a:off x="1128739" y="3887848"/>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Spark</a:t>
              </a:r>
            </a:p>
          </p:txBody>
        </p:sp>
        <p:sp>
          <p:nvSpPr>
            <p:cNvPr id="30" name="Rectangle: Rounded Corners 24">
              <a:extLst>
                <a:ext uri="{FF2B5EF4-FFF2-40B4-BE49-F238E27FC236}">
                  <a16:creationId xmlns:a16="http://schemas.microsoft.com/office/drawing/2014/main" id="{8F70DACA-485F-5141-B1CD-5EABB54619F7}"/>
                </a:ext>
              </a:extLst>
            </p:cNvPr>
            <p:cNvSpPr/>
            <p:nvPr/>
          </p:nvSpPr>
          <p:spPr bwMode="auto">
            <a:xfrm>
              <a:off x="2346217" y="3887848"/>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T-SQL</a:t>
              </a:r>
            </a:p>
          </p:txBody>
        </p:sp>
        <p:sp>
          <p:nvSpPr>
            <p:cNvPr id="31" name="Rectangle: Rounded Corners 25">
              <a:extLst>
                <a:ext uri="{FF2B5EF4-FFF2-40B4-BE49-F238E27FC236}">
                  <a16:creationId xmlns:a16="http://schemas.microsoft.com/office/drawing/2014/main" id="{25459799-3F9D-C648-B119-806CF944F2F5}"/>
                </a:ext>
              </a:extLst>
            </p:cNvPr>
            <p:cNvSpPr/>
            <p:nvPr/>
          </p:nvSpPr>
          <p:spPr bwMode="auto">
            <a:xfrm>
              <a:off x="4641528" y="3887848"/>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KQL</a:t>
              </a:r>
            </a:p>
          </p:txBody>
        </p:sp>
        <p:sp>
          <p:nvSpPr>
            <p:cNvPr id="32" name="Rectangle: Rounded Corners 28">
              <a:extLst>
                <a:ext uri="{FF2B5EF4-FFF2-40B4-BE49-F238E27FC236}">
                  <a16:creationId xmlns:a16="http://schemas.microsoft.com/office/drawing/2014/main" id="{30EF998A-8E8E-764D-A98D-3D7B4442B6B6}"/>
                </a:ext>
              </a:extLst>
            </p:cNvPr>
            <p:cNvSpPr/>
            <p:nvPr/>
          </p:nvSpPr>
          <p:spPr bwMode="auto">
            <a:xfrm>
              <a:off x="5869412" y="3881160"/>
              <a:ext cx="1045968" cy="362701"/>
            </a:xfrm>
            <a:prstGeom prst="roundRect">
              <a:avLst>
                <a:gd name="adj" fmla="val 4205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mn-ea"/>
                  <a:cs typeface="Segoe UI" pitchFamily="34" charset="0"/>
                </a:rPr>
                <a:t>Analysis Services</a:t>
              </a:r>
            </a:p>
          </p:txBody>
        </p:sp>
        <p:sp>
          <p:nvSpPr>
            <p:cNvPr id="33" name="Cylinder 88">
              <a:extLst>
                <a:ext uri="{FF2B5EF4-FFF2-40B4-BE49-F238E27FC236}">
                  <a16:creationId xmlns:a16="http://schemas.microsoft.com/office/drawing/2014/main" id="{057BC448-4DEB-F345-94AF-8A2CD3EFB594}"/>
                </a:ext>
              </a:extLst>
            </p:cNvPr>
            <p:cNvSpPr/>
            <p:nvPr/>
          </p:nvSpPr>
          <p:spPr bwMode="auto">
            <a:xfrm>
              <a:off x="2399405"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Lakehouse</a:t>
              </a:r>
            </a:p>
          </p:txBody>
        </p:sp>
        <p:sp>
          <p:nvSpPr>
            <p:cNvPr id="34" name="Cylinder 89">
              <a:extLst>
                <a:ext uri="{FF2B5EF4-FFF2-40B4-BE49-F238E27FC236}">
                  <a16:creationId xmlns:a16="http://schemas.microsoft.com/office/drawing/2014/main" id="{4178D09A-65CF-2749-AEA8-164A39ADD395}"/>
                </a:ext>
              </a:extLst>
            </p:cNvPr>
            <p:cNvSpPr/>
            <p:nvPr/>
          </p:nvSpPr>
          <p:spPr bwMode="auto">
            <a:xfrm>
              <a:off x="4672140"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KQL DB</a:t>
              </a:r>
            </a:p>
          </p:txBody>
        </p:sp>
        <p:sp>
          <p:nvSpPr>
            <p:cNvPr id="35" name="Cylinder 91">
              <a:extLst>
                <a:ext uri="{FF2B5EF4-FFF2-40B4-BE49-F238E27FC236}">
                  <a16:creationId xmlns:a16="http://schemas.microsoft.com/office/drawing/2014/main" id="{83FEB978-DFC9-1547-9645-0452C8AFB130}"/>
                </a:ext>
              </a:extLst>
            </p:cNvPr>
            <p:cNvSpPr/>
            <p:nvPr/>
          </p:nvSpPr>
          <p:spPr bwMode="auto">
            <a:xfrm>
              <a:off x="5868935" y="5076657"/>
              <a:ext cx="984739" cy="410515"/>
            </a:xfrm>
            <a:prstGeom prst="can">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lumMod val="95000"/>
                      <a:lumOff val="5000"/>
                    </a:srgbClr>
                  </a:solidFill>
                  <a:effectLst/>
                  <a:uLnTx/>
                  <a:uFillTx/>
                  <a:latin typeface="Segoe UI"/>
                  <a:ea typeface="Segoe UI" pitchFamily="34" charset="0"/>
                  <a:cs typeface="Segoe UI" pitchFamily="34" charset="0"/>
                </a:rPr>
                <a:t>Semantic Dataset</a:t>
              </a:r>
            </a:p>
          </p:txBody>
        </p:sp>
        <p:sp>
          <p:nvSpPr>
            <p:cNvPr id="36" name="TextBox 35">
              <a:extLst>
                <a:ext uri="{FF2B5EF4-FFF2-40B4-BE49-F238E27FC236}">
                  <a16:creationId xmlns:a16="http://schemas.microsoft.com/office/drawing/2014/main" id="{75D2ACC1-05A6-C74C-8B23-EDF8721B99A5}"/>
                </a:ext>
              </a:extLst>
            </p:cNvPr>
            <p:cNvSpPr txBox="1"/>
            <p:nvPr/>
          </p:nvSpPr>
          <p:spPr>
            <a:xfrm>
              <a:off x="1189968"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sp>
          <p:nvSpPr>
            <p:cNvPr id="37" name="TextBox 36">
              <a:extLst>
                <a:ext uri="{FF2B5EF4-FFF2-40B4-BE49-F238E27FC236}">
                  <a16:creationId xmlns:a16="http://schemas.microsoft.com/office/drawing/2014/main" id="{A4787710-453F-CE48-9E8F-704ABE9C44FF}"/>
                </a:ext>
              </a:extLst>
            </p:cNvPr>
            <p:cNvSpPr txBox="1"/>
            <p:nvPr/>
          </p:nvSpPr>
          <p:spPr>
            <a:xfrm>
              <a:off x="2406262"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sp>
          <p:nvSpPr>
            <p:cNvPr id="38" name="TextBox 37">
              <a:extLst>
                <a:ext uri="{FF2B5EF4-FFF2-40B4-BE49-F238E27FC236}">
                  <a16:creationId xmlns:a16="http://schemas.microsoft.com/office/drawing/2014/main" id="{7EC81EE9-DEEE-F74B-A71C-CDA097A9CDC5}"/>
                </a:ext>
              </a:extLst>
            </p:cNvPr>
            <p:cNvSpPr txBox="1"/>
            <p:nvPr/>
          </p:nvSpPr>
          <p:spPr>
            <a:xfrm>
              <a:off x="4690852"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sp>
          <p:nvSpPr>
            <p:cNvPr id="39" name="TextBox 38">
              <a:extLst>
                <a:ext uri="{FF2B5EF4-FFF2-40B4-BE49-F238E27FC236}">
                  <a16:creationId xmlns:a16="http://schemas.microsoft.com/office/drawing/2014/main" id="{654830C3-9771-5F40-9AF0-B859CFC34A2D}"/>
                </a:ext>
              </a:extLst>
            </p:cNvPr>
            <p:cNvSpPr txBox="1"/>
            <p:nvPr/>
          </p:nvSpPr>
          <p:spPr>
            <a:xfrm>
              <a:off x="5904052" y="5530779"/>
              <a:ext cx="984739"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solidFill>
                  <a:effectLst/>
                  <a:uLnTx/>
                  <a:uFillTx/>
                  <a:latin typeface="Segoe UI"/>
                  <a:ea typeface="+mn-ea"/>
                  <a:cs typeface="+mn-cs"/>
                </a:rPr>
                <a:t>Delta – Parquet Format</a:t>
              </a:r>
            </a:p>
          </p:txBody>
        </p:sp>
      </p:grpSp>
      <p:sp>
        <p:nvSpPr>
          <p:cNvPr id="40" name="TextBox 39">
            <a:extLst>
              <a:ext uri="{FF2B5EF4-FFF2-40B4-BE49-F238E27FC236}">
                <a16:creationId xmlns:a16="http://schemas.microsoft.com/office/drawing/2014/main" id="{73236886-12D8-974D-94DB-093671A29047}"/>
              </a:ext>
            </a:extLst>
          </p:cNvPr>
          <p:cNvSpPr txBox="1"/>
          <p:nvPr/>
        </p:nvSpPr>
        <p:spPr>
          <a:xfrm>
            <a:off x="8020374" y="1797240"/>
            <a:ext cx="3481968" cy="294439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 single SaaS lake for the whole organization</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Provisioned automatically with the tenant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workloads automatically store their data in the </a:t>
            </a:r>
            <a:r>
              <a:rPr kumimoji="0" lang="en-US" sz="12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 workspace folders</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the data is organized in an intuitive hierarchical namespace</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The data in </a:t>
            </a:r>
            <a:r>
              <a:rPr kumimoji="0" lang="en-US" sz="12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 is automatically indexed for discovery, MIP labels, lineage, PII scans, sharing, governance and compliance</a:t>
            </a:r>
          </a:p>
        </p:txBody>
      </p:sp>
    </p:spTree>
    <p:extLst>
      <p:ext uri="{BB962C8B-B14F-4D97-AF65-F5344CB8AC3E}">
        <p14:creationId xmlns:p14="http://schemas.microsoft.com/office/powerpoint/2010/main" val="3805304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3C2AF5-BB44-CB43-813F-DF5E90050514}"/>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One copy for all computers</a:t>
            </a:r>
          </a:p>
        </p:txBody>
      </p:sp>
      <p:sp>
        <p:nvSpPr>
          <p:cNvPr id="2" name="Subtitle 1">
            <a:extLst>
              <a:ext uri="{FF2B5EF4-FFF2-40B4-BE49-F238E27FC236}">
                <a16:creationId xmlns:a16="http://schemas.microsoft.com/office/drawing/2014/main" id="{B38D4036-57AA-DA4F-90B4-E10A3FA5D5DD}"/>
              </a:ext>
            </a:extLst>
          </p:cNvPr>
          <p:cNvSpPr>
            <a:spLocks noGrp="1"/>
          </p:cNvSpPr>
          <p:nvPr>
            <p:ph type="subTitle" idx="1"/>
          </p:nvPr>
        </p:nvSpPr>
        <p:spPr/>
        <p:txBody>
          <a:bodyPr/>
          <a:lstStyle/>
          <a:p>
            <a:r>
              <a:rPr lang="en-US"/>
              <a:t>Real separation of compute and storage</a:t>
            </a:r>
          </a:p>
        </p:txBody>
      </p:sp>
      <p:pic>
        <p:nvPicPr>
          <p:cNvPr id="7" name="Animated Chart 2_2" descr="Chart depicted in previous slide, animated and depicting with arrows the different relationships between the applications and the items listed below them">
            <a:hlinkClick r:id="" action="ppaction://media"/>
            <a:extLst>
              <a:ext uri="{FF2B5EF4-FFF2-40B4-BE49-F238E27FC236}">
                <a16:creationId xmlns:a16="http://schemas.microsoft.com/office/drawing/2014/main" id="{F787A264-64FF-4031-BC43-B597B57A85C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2307"/>
          <a:stretch/>
        </p:blipFill>
        <p:spPr>
          <a:xfrm>
            <a:off x="516366" y="1740502"/>
            <a:ext cx="7629163" cy="4372915"/>
          </a:xfrm>
          <a:prstGeom prst="rect">
            <a:avLst/>
          </a:prstGeom>
        </p:spPr>
      </p:pic>
      <p:sp>
        <p:nvSpPr>
          <p:cNvPr id="73" name="TextBox 72">
            <a:extLst>
              <a:ext uri="{FF2B5EF4-FFF2-40B4-BE49-F238E27FC236}">
                <a16:creationId xmlns:a16="http://schemas.microsoft.com/office/drawing/2014/main" id="{E96AE457-F4C1-DF49-A5E9-E8E59F3E095A}"/>
              </a:ext>
            </a:extLst>
          </p:cNvPr>
          <p:cNvSpPr txBox="1"/>
          <p:nvPr/>
        </p:nvSpPr>
        <p:spPr>
          <a:xfrm>
            <a:off x="8145529" y="2084533"/>
            <a:ext cx="3493753"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the compute engines store their data automatically in </a:t>
            </a:r>
            <a:r>
              <a:rPr kumimoji="0" lang="en-US" sz="1200" b="0" i="0" u="none" strike="noStrike" kern="0" cap="none" spc="0" normalizeH="0" baseline="0" noProof="0" err="1">
                <a:ln>
                  <a:noFill/>
                </a:ln>
                <a:solidFill>
                  <a:srgbClr val="001919"/>
                </a:solidFill>
                <a:effectLst/>
                <a:uLnTx/>
                <a:uFillTx/>
                <a:latin typeface="Segoe UI" panose="020B0502040204020203" pitchFamily="34" charset="0"/>
                <a:ea typeface="+mn-ea"/>
                <a:cs typeface="Segoe UI" panose="020B0502040204020203" pitchFamily="34" charset="0"/>
              </a:rPr>
              <a:t>OneLake</a:t>
            </a:r>
            <a:endPar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The data is stored in a single common format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Delta – Parquet, an open standards format,</a:t>
            </a:r>
            <a:b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is the storage format for all tabular data</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Once data is stored in the lake, it is directly accessible by all the engines without needing any import/export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All the compute engines have been fully optimized to work with Delta Parquet as their native format</a:t>
            </a:r>
          </a:p>
          <a:p>
            <a:pPr marL="342900" marR="0" lvl="0" indent="-342900" algn="l" defTabSz="914400" rtl="0" eaLnBrk="1" fontAlgn="auto" latinLnBrk="0" hangingPunct="1">
              <a:lnSpc>
                <a:spcPct val="100000"/>
              </a:lnSpc>
              <a:spcBef>
                <a:spcPts val="160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Shared universal security model is enforced across all engines</a:t>
            </a:r>
          </a:p>
        </p:txBody>
      </p:sp>
    </p:spTree>
    <p:extLst>
      <p:ext uri="{BB962C8B-B14F-4D97-AF65-F5344CB8AC3E}">
        <p14:creationId xmlns:p14="http://schemas.microsoft.com/office/powerpoint/2010/main" val="134108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47AEFD-64C6-414E-9485-A0FFD305A9B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err="1">
                <a:ln>
                  <a:noFill/>
                </a:ln>
                <a:solidFill>
                  <a:schemeClr val="tx1"/>
                </a:solidFill>
                <a:effectLst/>
                <a:uLnTx/>
                <a:uFillTx/>
                <a:latin typeface="Segoe UI Semibold" panose="020B0502040204020203" pitchFamily="34" charset="0"/>
                <a:ea typeface="+mn-ea"/>
                <a:cs typeface="Segoe UI Semibold" panose="020B0502040204020203" pitchFamily="34" charset="0"/>
              </a:rPr>
              <a:t>OneLake</a:t>
            </a: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 data hub</a:t>
            </a:r>
          </a:p>
        </p:txBody>
      </p:sp>
      <p:sp>
        <p:nvSpPr>
          <p:cNvPr id="2" name="Subtitle 1">
            <a:extLst>
              <a:ext uri="{FF2B5EF4-FFF2-40B4-BE49-F238E27FC236}">
                <a16:creationId xmlns:a16="http://schemas.microsoft.com/office/drawing/2014/main" id="{AA765E0E-A946-2F43-B1B0-916F71672FB8}"/>
              </a:ext>
            </a:extLst>
          </p:cNvPr>
          <p:cNvSpPr>
            <a:spLocks noGrp="1"/>
          </p:cNvSpPr>
          <p:nvPr>
            <p:ph type="subTitle" idx="1"/>
          </p:nvPr>
        </p:nvSpPr>
        <p:spPr>
          <a:xfrm>
            <a:off x="635034" y="1308174"/>
            <a:ext cx="6090886" cy="365126"/>
          </a:xfrm>
        </p:spPr>
        <p:txBody>
          <a:bodyPr/>
          <a:lstStyle/>
          <a:p>
            <a:r>
              <a:rPr lang="en-US"/>
              <a:t>Discover, manage, and reuse data in one place</a:t>
            </a:r>
          </a:p>
        </p:txBody>
      </p:sp>
      <p:sp>
        <p:nvSpPr>
          <p:cNvPr id="7" name="Rounded Rectangle 6">
            <a:extLst>
              <a:ext uri="{FF2B5EF4-FFF2-40B4-BE49-F238E27FC236}">
                <a16:creationId xmlns:a16="http://schemas.microsoft.com/office/drawing/2014/main" id="{12365B92-61F9-3C48-B915-573AC9A4F272}"/>
              </a:ext>
              <a:ext uri="{C183D7F6-B498-43B3-948B-1728B52AA6E4}">
                <adec:decorative xmlns:adec="http://schemas.microsoft.com/office/drawing/2017/decorative" val="1"/>
              </a:ext>
            </a:extLst>
          </p:cNvPr>
          <p:cNvSpPr/>
          <p:nvPr/>
        </p:nvSpPr>
        <p:spPr bwMode="auto">
          <a:xfrm>
            <a:off x="421033" y="2002553"/>
            <a:ext cx="6818480" cy="3980094"/>
          </a:xfrm>
          <a:prstGeom prst="roundRect">
            <a:avLst>
              <a:gd name="adj" fmla="val 3641"/>
            </a:avLst>
          </a:prstGeom>
          <a:solidFill>
            <a:schemeClr val="bg1"/>
          </a:solidFill>
          <a:ln w="9525" cap="flat" cmpd="sng" algn="ctr">
            <a:noFill/>
            <a:prstDash val="solid"/>
            <a:headEnd type="none" w="med" len="med"/>
            <a:tailEnd type="none" w="med" len="med"/>
          </a:ln>
          <a:effectLst>
            <a:outerShdw blurRad="254000"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 name="Picture 11" descr="OneLake data hub user interface inside Power BI">
            <a:extLst>
              <a:ext uri="{FF2B5EF4-FFF2-40B4-BE49-F238E27FC236}">
                <a16:creationId xmlns:a16="http://schemas.microsoft.com/office/drawing/2014/main" id="{982B3F17-01F9-5449-907A-55C51A05A0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9394" y="2140548"/>
            <a:ext cx="6623395" cy="3725659"/>
          </a:xfrm>
          <a:prstGeom prst="rect">
            <a:avLst/>
          </a:prstGeom>
        </p:spPr>
      </p:pic>
      <p:sp>
        <p:nvSpPr>
          <p:cNvPr id="15" name="TextBox 14">
            <a:extLst>
              <a:ext uri="{FF2B5EF4-FFF2-40B4-BE49-F238E27FC236}">
                <a16:creationId xmlns:a16="http://schemas.microsoft.com/office/drawing/2014/main" id="{3E6C82E5-4BB0-2F4C-9FA9-CCAD0271CA6B}"/>
              </a:ext>
            </a:extLst>
          </p:cNvPr>
          <p:cNvSpPr txBox="1"/>
          <p:nvPr/>
        </p:nvSpPr>
        <p:spPr>
          <a:xfrm>
            <a:off x="7514522" y="2262468"/>
            <a:ext cx="4256445" cy="830997"/>
          </a:xfrm>
          <a:prstGeom prst="rect">
            <a:avLst/>
          </a:prstGeom>
          <a:noFill/>
        </p:spPr>
        <p:txBody>
          <a:bodyPr wrap="square" lIns="91440" tIns="45720" rIns="91440" bIns="4572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Central location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within Fabric to discover, manage, and reuse data. Pervasive experience – available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everywhere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users discover data (create shortcuts, get data in dataflow, attach a notebook,  create a dataset, and more).</a:t>
            </a:r>
          </a:p>
        </p:txBody>
      </p:sp>
      <p:cxnSp>
        <p:nvCxnSpPr>
          <p:cNvPr id="16" name="Straight Connector 15">
            <a:extLst>
              <a:ext uri="{FF2B5EF4-FFF2-40B4-BE49-F238E27FC236}">
                <a16:creationId xmlns:a16="http://schemas.microsoft.com/office/drawing/2014/main" id="{CF9FB493-7039-524A-9ED7-7B3EB0D15D4E}"/>
              </a:ext>
              <a:ext uri="{C183D7F6-B498-43B3-948B-1728B52AA6E4}">
                <adec:decorative xmlns:adec="http://schemas.microsoft.com/office/drawing/2017/decorative" val="1"/>
              </a:ext>
            </a:extLst>
          </p:cNvPr>
          <p:cNvCxnSpPr>
            <a:cxnSpLocks/>
          </p:cNvCxnSpPr>
          <p:nvPr/>
        </p:nvCxnSpPr>
        <p:spPr>
          <a:xfrm>
            <a:off x="7514522" y="3143903"/>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9090A2C-E222-333D-57A4-FE3076ECA22D}"/>
              </a:ext>
            </a:extLst>
          </p:cNvPr>
          <p:cNvSpPr txBox="1"/>
          <p:nvPr/>
        </p:nvSpPr>
        <p:spPr>
          <a:xfrm>
            <a:off x="7514522" y="3202368"/>
            <a:ext cx="41276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can be easily discovered by its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domain</a:t>
            </a: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(e.g., Finance) so users can see what matters to them.</a:t>
            </a:r>
            <a:endParaRPr kumimoji="0" lang="en-US" sz="12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cxnSp>
        <p:nvCxnSpPr>
          <p:cNvPr id="18" name="Straight Connector 17">
            <a:extLst>
              <a:ext uri="{FF2B5EF4-FFF2-40B4-BE49-F238E27FC236}">
                <a16:creationId xmlns:a16="http://schemas.microsoft.com/office/drawing/2014/main" id="{3FA08F76-E0E8-0B4C-B34F-3C500E18A52C}"/>
              </a:ext>
              <a:ext uri="{C183D7F6-B498-43B3-948B-1728B52AA6E4}">
                <adec:decorative xmlns:adec="http://schemas.microsoft.com/office/drawing/2017/decorative" val="1"/>
              </a:ext>
            </a:extLst>
          </p:cNvPr>
          <p:cNvCxnSpPr>
            <a:cxnSpLocks/>
          </p:cNvCxnSpPr>
          <p:nvPr/>
        </p:nvCxnSpPr>
        <p:spPr>
          <a:xfrm>
            <a:off x="7525583" y="3713361"/>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1842789-FF34-2283-3A88-0AADBA8FF619}"/>
              </a:ext>
            </a:extLst>
          </p:cNvPr>
          <p:cNvSpPr txBox="1"/>
          <p:nvPr/>
        </p:nvSpPr>
        <p:spPr>
          <a:xfrm>
            <a:off x="7514522" y="3773361"/>
            <a:ext cx="425644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Efficient data discovery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using search, filter and sort, or via browsing by folder (workspace) hierarchy.</a:t>
            </a:r>
          </a:p>
        </p:txBody>
      </p:sp>
      <p:cxnSp>
        <p:nvCxnSpPr>
          <p:cNvPr id="17" name="Straight Connector 16">
            <a:extLst>
              <a:ext uri="{FF2B5EF4-FFF2-40B4-BE49-F238E27FC236}">
                <a16:creationId xmlns:a16="http://schemas.microsoft.com/office/drawing/2014/main" id="{EB947D63-04C1-E240-BD4F-2921E8588D36}"/>
              </a:ext>
              <a:ext uri="{C183D7F6-B498-43B3-948B-1728B52AA6E4}">
                <adec:decorative xmlns:adec="http://schemas.microsoft.com/office/drawing/2017/decorative" val="1"/>
              </a:ext>
            </a:extLst>
          </p:cNvPr>
          <p:cNvCxnSpPr>
            <a:cxnSpLocks/>
          </p:cNvCxnSpPr>
          <p:nvPr/>
        </p:nvCxnSpPr>
        <p:spPr>
          <a:xfrm>
            <a:off x="7525583" y="4288189"/>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4BF164F-1084-2FD1-CA64-BBCE8DBB059A}"/>
              </a:ext>
            </a:extLst>
          </p:cNvPr>
          <p:cNvSpPr txBox="1"/>
          <p:nvPr/>
        </p:nvSpPr>
        <p:spPr>
          <a:xfrm>
            <a:off x="7514522" y="4346654"/>
            <a:ext cx="425644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actions</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such as preview, exploration, tracking lineage, report creation, analyze in Excel, and export can be easily done, even by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non-technical users</a:t>
            </a:r>
            <a:r>
              <a:rPr kumimoji="0" lang="en-US" sz="12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 </a:t>
            </a:r>
          </a:p>
        </p:txBody>
      </p:sp>
      <p:cxnSp>
        <p:nvCxnSpPr>
          <p:cNvPr id="3" name="Straight Connector 2">
            <a:extLst>
              <a:ext uri="{FF2B5EF4-FFF2-40B4-BE49-F238E27FC236}">
                <a16:creationId xmlns:a16="http://schemas.microsoft.com/office/drawing/2014/main" id="{86972902-F928-C36E-ABD2-F90F801F8A56}"/>
              </a:ext>
              <a:ext uri="{C183D7F6-B498-43B3-948B-1728B52AA6E4}">
                <adec:decorative xmlns:adec="http://schemas.microsoft.com/office/drawing/2017/decorative" val="1"/>
              </a:ext>
            </a:extLst>
          </p:cNvPr>
          <p:cNvCxnSpPr>
            <a:cxnSpLocks/>
          </p:cNvCxnSpPr>
          <p:nvPr/>
        </p:nvCxnSpPr>
        <p:spPr>
          <a:xfrm>
            <a:off x="7525583" y="5044647"/>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6F57B5F-CF35-331F-93DF-DFFCBB7392B9}"/>
              </a:ext>
            </a:extLst>
          </p:cNvPr>
          <p:cNvSpPr txBox="1"/>
          <p:nvPr/>
        </p:nvSpPr>
        <p:spPr>
          <a:xfrm>
            <a:off x="7514522" y="5107265"/>
            <a:ext cx="415808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Available in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Microsoft Teams</a:t>
            </a: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thus bringing </a:t>
            </a:r>
            <a:r>
              <a:rPr kumimoji="0" lang="en-US" sz="12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OneLake</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Data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hub to </a:t>
            </a: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Office</a:t>
            </a:r>
            <a:r>
              <a:rPr kumimoji="0" lang="en-US" sz="12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a:ln>
                  <a:noFill/>
                </a:ln>
                <a:solidFill>
                  <a:srgbClr val="0C6959"/>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enabling both technical and non-technical </a:t>
            </a:r>
            <a:b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users with discovery, reuse and exploration.</a:t>
            </a:r>
          </a:p>
        </p:txBody>
      </p:sp>
      <p:cxnSp>
        <p:nvCxnSpPr>
          <p:cNvPr id="19" name="Straight Connector 18">
            <a:extLst>
              <a:ext uri="{FF2B5EF4-FFF2-40B4-BE49-F238E27FC236}">
                <a16:creationId xmlns:a16="http://schemas.microsoft.com/office/drawing/2014/main" id="{D334DC72-760F-DB4B-B2C5-EF2060B0D71E}"/>
              </a:ext>
              <a:ext uri="{C183D7F6-B498-43B3-948B-1728B52AA6E4}">
                <adec:decorative xmlns:adec="http://schemas.microsoft.com/office/drawing/2017/decorative" val="1"/>
              </a:ext>
            </a:extLst>
          </p:cNvPr>
          <p:cNvCxnSpPr>
            <a:cxnSpLocks/>
          </p:cNvCxnSpPr>
          <p:nvPr/>
        </p:nvCxnSpPr>
        <p:spPr>
          <a:xfrm>
            <a:off x="7531571" y="5799924"/>
            <a:ext cx="4116577"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819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endParaRPr lang="en-US"/>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title" idx="4294967295"/>
          </p:nvPr>
        </p:nvSpPr>
        <p:spPr>
          <a:xfrm>
            <a:off x="4149725" y="4748213"/>
            <a:ext cx="5010150" cy="13985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Experiences deep dive</a:t>
            </a:r>
          </a:p>
        </p:txBody>
      </p:sp>
    </p:spTree>
    <p:extLst>
      <p:ext uri="{BB962C8B-B14F-4D97-AF65-F5344CB8AC3E}">
        <p14:creationId xmlns:p14="http://schemas.microsoft.com/office/powerpoint/2010/main" val="13154218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AD9D7F7-CB17-9C4A-99C7-76653A5779A8}"/>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Microsoft Fabric does it all––in a unified solution</a:t>
            </a:r>
          </a:p>
        </p:txBody>
      </p:sp>
      <p:sp>
        <p:nvSpPr>
          <p:cNvPr id="2" name="Subtitle 1">
            <a:extLst>
              <a:ext uri="{FF2B5EF4-FFF2-40B4-BE49-F238E27FC236}">
                <a16:creationId xmlns:a16="http://schemas.microsoft.com/office/drawing/2014/main" id="{0DE32C1A-43D1-2C48-B0D6-495B57BCF6EC}"/>
              </a:ext>
            </a:extLst>
          </p:cNvPr>
          <p:cNvSpPr>
            <a:spLocks noGrp="1"/>
          </p:cNvSpPr>
          <p:nvPr>
            <p:ph type="subTitle" idx="1"/>
          </p:nvPr>
        </p:nvSpPr>
        <p:spPr/>
        <p:txBody>
          <a:bodyPr/>
          <a:lstStyle/>
          <a:p>
            <a:r>
              <a:rPr lang="en-US" dirty="0"/>
              <a:t>Unified SaaS-based solution that stores all organizational data where analytics workloads operate</a:t>
            </a:r>
          </a:p>
        </p:txBody>
      </p:sp>
      <p:sp>
        <p:nvSpPr>
          <p:cNvPr id="7" name="Rounded Rectangle 6">
            <a:extLst>
              <a:ext uri="{FF2B5EF4-FFF2-40B4-BE49-F238E27FC236}">
                <a16:creationId xmlns:a16="http://schemas.microsoft.com/office/drawing/2014/main" id="{4E003FD5-F69E-C94B-8C98-A53405844C93}"/>
              </a:ext>
              <a:ext uri="{C183D7F6-B498-43B3-948B-1728B52AA6E4}">
                <adec:decorative xmlns:adec="http://schemas.microsoft.com/office/drawing/2017/decorative" val="1"/>
              </a:ext>
            </a:extLst>
          </p:cNvPr>
          <p:cNvSpPr/>
          <p:nvPr/>
        </p:nvSpPr>
        <p:spPr bwMode="auto">
          <a:xfrm>
            <a:off x="791418" y="2064267"/>
            <a:ext cx="1404000" cy="1440000"/>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Rounded Rectangle 10">
            <a:extLst>
              <a:ext uri="{FF2B5EF4-FFF2-40B4-BE49-F238E27FC236}">
                <a16:creationId xmlns:a16="http://schemas.microsoft.com/office/drawing/2014/main" id="{D615462B-698E-A84B-81C2-5AB1AEE7B8E2}"/>
              </a:ext>
              <a:ext uri="{C183D7F6-B498-43B3-948B-1728B52AA6E4}">
                <adec:decorative xmlns:adec="http://schemas.microsoft.com/office/drawing/2017/decorative" val="1"/>
              </a:ext>
            </a:extLst>
          </p:cNvPr>
          <p:cNvSpPr/>
          <p:nvPr/>
        </p:nvSpPr>
        <p:spPr bwMode="auto">
          <a:xfrm>
            <a:off x="2319677" y="2064267"/>
            <a:ext cx="1404000" cy="1440000"/>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 name="Rounded Rectangle 14">
            <a:extLst>
              <a:ext uri="{FF2B5EF4-FFF2-40B4-BE49-F238E27FC236}">
                <a16:creationId xmlns:a16="http://schemas.microsoft.com/office/drawing/2014/main" id="{1754AD71-CA81-E144-99F1-18A8FCD13002}"/>
              </a:ext>
              <a:ext uri="{C183D7F6-B498-43B3-948B-1728B52AA6E4}">
                <adec:decorative xmlns:adec="http://schemas.microsoft.com/office/drawing/2017/decorative" val="1"/>
              </a:ext>
            </a:extLst>
          </p:cNvPr>
          <p:cNvSpPr/>
          <p:nvPr/>
        </p:nvSpPr>
        <p:spPr bwMode="auto">
          <a:xfrm>
            <a:off x="3847936" y="2064267"/>
            <a:ext cx="1404000" cy="1440000"/>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 name="Rounded Rectangle 18">
            <a:extLst>
              <a:ext uri="{FF2B5EF4-FFF2-40B4-BE49-F238E27FC236}">
                <a16:creationId xmlns:a16="http://schemas.microsoft.com/office/drawing/2014/main" id="{DFF14FA4-A0FF-014D-A5E6-B77B93D66127}"/>
              </a:ext>
              <a:ext uri="{C183D7F6-B498-43B3-948B-1728B52AA6E4}">
                <adec:decorative xmlns:adec="http://schemas.microsoft.com/office/drawing/2017/decorative" val="1"/>
              </a:ext>
            </a:extLst>
          </p:cNvPr>
          <p:cNvSpPr/>
          <p:nvPr/>
        </p:nvSpPr>
        <p:spPr bwMode="auto">
          <a:xfrm>
            <a:off x="5376195" y="2064267"/>
            <a:ext cx="1404000" cy="1440000"/>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3" name="Rounded Rectangle 22">
            <a:extLst>
              <a:ext uri="{FF2B5EF4-FFF2-40B4-BE49-F238E27FC236}">
                <a16:creationId xmlns:a16="http://schemas.microsoft.com/office/drawing/2014/main" id="{CFDF44AE-7528-5C44-979C-36815108AA42}"/>
              </a:ext>
              <a:ext uri="{C183D7F6-B498-43B3-948B-1728B52AA6E4}">
                <adec:decorative xmlns:adec="http://schemas.microsoft.com/office/drawing/2017/decorative" val="1"/>
              </a:ext>
            </a:extLst>
          </p:cNvPr>
          <p:cNvSpPr/>
          <p:nvPr/>
        </p:nvSpPr>
        <p:spPr bwMode="auto">
          <a:xfrm>
            <a:off x="6904454" y="2064267"/>
            <a:ext cx="1404000" cy="1440000"/>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27" name="Rounded Rectangle 26">
            <a:extLst>
              <a:ext uri="{FF2B5EF4-FFF2-40B4-BE49-F238E27FC236}">
                <a16:creationId xmlns:a16="http://schemas.microsoft.com/office/drawing/2014/main" id="{EA9F9BBD-2AD7-CD46-853A-EB3990213663}"/>
              </a:ext>
              <a:ext uri="{C183D7F6-B498-43B3-948B-1728B52AA6E4}">
                <adec:decorative xmlns:adec="http://schemas.microsoft.com/office/drawing/2017/decorative" val="1"/>
              </a:ext>
            </a:extLst>
          </p:cNvPr>
          <p:cNvSpPr/>
          <p:nvPr/>
        </p:nvSpPr>
        <p:spPr bwMode="auto">
          <a:xfrm>
            <a:off x="8432713" y="2064267"/>
            <a:ext cx="1404000" cy="1440000"/>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8" name="Picture 7" descr="Data Factory Logo">
            <a:extLst>
              <a:ext uri="{FF2B5EF4-FFF2-40B4-BE49-F238E27FC236}">
                <a16:creationId xmlns:a16="http://schemas.microsoft.com/office/drawing/2014/main" id="{1C459771-56C6-D242-A9BC-E5D740D2D68F}"/>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335205" y="2336954"/>
            <a:ext cx="316674" cy="317293"/>
          </a:xfrm>
          <a:prstGeom prst="rect">
            <a:avLst/>
          </a:prstGeom>
        </p:spPr>
      </p:pic>
      <p:sp>
        <p:nvSpPr>
          <p:cNvPr id="9" name="Text Placeholder 2">
            <a:extLst>
              <a:ext uri="{FF2B5EF4-FFF2-40B4-BE49-F238E27FC236}">
                <a16:creationId xmlns:a16="http://schemas.microsoft.com/office/drawing/2014/main" id="{A4F1B86C-C413-794B-907E-1B05BE7B6DB1}"/>
              </a:ext>
            </a:extLst>
          </p:cNvPr>
          <p:cNvSpPr txBox="1">
            <a:spLocks/>
          </p:cNvSpPr>
          <p:nvPr/>
        </p:nvSpPr>
        <p:spPr>
          <a:xfrm>
            <a:off x="666393" y="2805351"/>
            <a:ext cx="1717703"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Integration</a:t>
            </a:r>
          </a:p>
        </p:txBody>
      </p:sp>
      <p:sp>
        <p:nvSpPr>
          <p:cNvPr id="10" name="Text Placeholder 2">
            <a:extLst>
              <a:ext uri="{FF2B5EF4-FFF2-40B4-BE49-F238E27FC236}">
                <a16:creationId xmlns:a16="http://schemas.microsoft.com/office/drawing/2014/main" id="{6651A3BC-DD17-D441-8464-38F39D52D36B}"/>
              </a:ext>
            </a:extLst>
          </p:cNvPr>
          <p:cNvSpPr txBox="1">
            <a:spLocks/>
          </p:cNvSpPr>
          <p:nvPr/>
        </p:nvSpPr>
        <p:spPr>
          <a:xfrm>
            <a:off x="641456" y="3235666"/>
            <a:ext cx="1717702"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105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pic>
        <p:nvPicPr>
          <p:cNvPr id="12" name="Picture 11" descr="Synapse Spark Logo">
            <a:extLst>
              <a:ext uri="{FF2B5EF4-FFF2-40B4-BE49-F238E27FC236}">
                <a16:creationId xmlns:a16="http://schemas.microsoft.com/office/drawing/2014/main" id="{FFD8CCCE-F94F-E241-84FD-8639F02B2DA7}"/>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2870865" y="2336954"/>
            <a:ext cx="331069" cy="331715"/>
          </a:xfrm>
          <a:prstGeom prst="rect">
            <a:avLst/>
          </a:prstGeom>
        </p:spPr>
      </p:pic>
      <p:sp>
        <p:nvSpPr>
          <p:cNvPr id="13" name="Text Placeholder 2">
            <a:extLst>
              <a:ext uri="{FF2B5EF4-FFF2-40B4-BE49-F238E27FC236}">
                <a16:creationId xmlns:a16="http://schemas.microsoft.com/office/drawing/2014/main" id="{C4584F3B-04B0-554F-A811-F3840150D4FC}"/>
              </a:ext>
            </a:extLst>
          </p:cNvPr>
          <p:cNvSpPr txBox="1">
            <a:spLocks/>
          </p:cNvSpPr>
          <p:nvPr/>
        </p:nvSpPr>
        <p:spPr>
          <a:xfrm>
            <a:off x="2125254" y="2805351"/>
            <a:ext cx="1717702"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Engineering</a:t>
            </a:r>
          </a:p>
        </p:txBody>
      </p:sp>
      <p:sp>
        <p:nvSpPr>
          <p:cNvPr id="14" name="Text Placeholder 2">
            <a:extLst>
              <a:ext uri="{FF2B5EF4-FFF2-40B4-BE49-F238E27FC236}">
                <a16:creationId xmlns:a16="http://schemas.microsoft.com/office/drawing/2014/main" id="{B96DEDB9-CF5C-3043-AC1D-F50D29CA7B30}"/>
              </a:ext>
            </a:extLst>
          </p:cNvPr>
          <p:cNvSpPr txBox="1">
            <a:spLocks/>
          </p:cNvSpPr>
          <p:nvPr/>
        </p:nvSpPr>
        <p:spPr>
          <a:xfrm>
            <a:off x="2125255" y="3236292"/>
            <a:ext cx="1717702"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05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pic>
        <p:nvPicPr>
          <p:cNvPr id="16" name="Picture 15" descr="Synapse Logo">
            <a:extLst>
              <a:ext uri="{FF2B5EF4-FFF2-40B4-BE49-F238E27FC236}">
                <a16:creationId xmlns:a16="http://schemas.microsoft.com/office/drawing/2014/main" id="{D8EDA0A3-E5AC-4945-A4F2-B987845F4FA7}"/>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420920" y="2336954"/>
            <a:ext cx="305755" cy="306352"/>
          </a:xfrm>
          <a:prstGeom prst="rect">
            <a:avLst/>
          </a:prstGeom>
        </p:spPr>
      </p:pic>
      <p:sp>
        <p:nvSpPr>
          <p:cNvPr id="17" name="Text Placeholder 2">
            <a:extLst>
              <a:ext uri="{FF2B5EF4-FFF2-40B4-BE49-F238E27FC236}">
                <a16:creationId xmlns:a16="http://schemas.microsoft.com/office/drawing/2014/main" id="{116E0340-F4D0-C44E-B5C3-D7CC315B3A1C}"/>
              </a:ext>
            </a:extLst>
          </p:cNvPr>
          <p:cNvSpPr txBox="1">
            <a:spLocks/>
          </p:cNvSpPr>
          <p:nvPr/>
        </p:nvSpPr>
        <p:spPr>
          <a:xfrm>
            <a:off x="3649623" y="2805351"/>
            <a:ext cx="1717706"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Warehouse</a:t>
            </a:r>
            <a:endParaRPr kumimoji="0" lang="en-US" sz="105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8" name="Text Placeholder 2">
            <a:extLst>
              <a:ext uri="{FF2B5EF4-FFF2-40B4-BE49-F238E27FC236}">
                <a16:creationId xmlns:a16="http://schemas.microsoft.com/office/drawing/2014/main" id="{83192450-5BE0-FD4E-AD06-7BA3DCE33487}"/>
              </a:ext>
            </a:extLst>
          </p:cNvPr>
          <p:cNvSpPr txBox="1">
            <a:spLocks/>
          </p:cNvSpPr>
          <p:nvPr/>
        </p:nvSpPr>
        <p:spPr>
          <a:xfrm>
            <a:off x="3649625" y="3197585"/>
            <a:ext cx="1717703"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05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20" name="Picture 19" descr="Azure AI Logo">
            <a:extLst>
              <a:ext uri="{FF2B5EF4-FFF2-40B4-BE49-F238E27FC236}">
                <a16:creationId xmlns:a16="http://schemas.microsoft.com/office/drawing/2014/main" id="{5F132060-6707-444E-8432-1183C7A560CB}"/>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5945661" y="2336954"/>
            <a:ext cx="323062" cy="323692"/>
          </a:xfrm>
          <a:prstGeom prst="rect">
            <a:avLst/>
          </a:prstGeom>
        </p:spPr>
      </p:pic>
      <p:sp>
        <p:nvSpPr>
          <p:cNvPr id="21" name="Text Placeholder 2">
            <a:extLst>
              <a:ext uri="{FF2B5EF4-FFF2-40B4-BE49-F238E27FC236}">
                <a16:creationId xmlns:a16="http://schemas.microsoft.com/office/drawing/2014/main" id="{5BDFF5CB-FAD0-9A43-B572-FD2F29D06B52}"/>
              </a:ext>
            </a:extLst>
          </p:cNvPr>
          <p:cNvSpPr txBox="1">
            <a:spLocks/>
          </p:cNvSpPr>
          <p:nvPr/>
        </p:nvSpPr>
        <p:spPr>
          <a:xfrm>
            <a:off x="5247218" y="2805351"/>
            <a:ext cx="1717704"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Science</a:t>
            </a:r>
            <a:endParaRPr kumimoji="0" lang="en-US" sz="105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22" name="Text Placeholder 2">
            <a:extLst>
              <a:ext uri="{FF2B5EF4-FFF2-40B4-BE49-F238E27FC236}">
                <a16:creationId xmlns:a16="http://schemas.microsoft.com/office/drawing/2014/main" id="{1259B9B9-EAB1-D84D-AAC0-E1DD972817C6}"/>
              </a:ext>
            </a:extLst>
          </p:cNvPr>
          <p:cNvSpPr txBox="1">
            <a:spLocks/>
          </p:cNvSpPr>
          <p:nvPr/>
        </p:nvSpPr>
        <p:spPr>
          <a:xfrm>
            <a:off x="5247219" y="3236292"/>
            <a:ext cx="1717703"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05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24" name="Picture 23" descr="Data Explorer Logo">
            <a:extLst>
              <a:ext uri="{FF2B5EF4-FFF2-40B4-BE49-F238E27FC236}">
                <a16:creationId xmlns:a16="http://schemas.microsoft.com/office/drawing/2014/main" id="{40B0028B-C25C-AB49-8B9D-6A9B61876BA1}"/>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7487709" y="2336954"/>
            <a:ext cx="319553" cy="320177"/>
          </a:xfrm>
          <a:prstGeom prst="rect">
            <a:avLst/>
          </a:prstGeom>
        </p:spPr>
      </p:pic>
      <p:sp>
        <p:nvSpPr>
          <p:cNvPr id="25" name="Text Placeholder 2">
            <a:extLst>
              <a:ext uri="{FF2B5EF4-FFF2-40B4-BE49-F238E27FC236}">
                <a16:creationId xmlns:a16="http://schemas.microsoft.com/office/drawing/2014/main" id="{8D6D7A23-CEFC-CE4F-8228-8C06A3E6B224}"/>
              </a:ext>
            </a:extLst>
          </p:cNvPr>
          <p:cNvSpPr txBox="1">
            <a:spLocks/>
          </p:cNvSpPr>
          <p:nvPr/>
        </p:nvSpPr>
        <p:spPr>
          <a:xfrm>
            <a:off x="6761981" y="2805351"/>
            <a:ext cx="1717705"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Real-Time Analytics</a:t>
            </a:r>
          </a:p>
        </p:txBody>
      </p:sp>
      <p:sp>
        <p:nvSpPr>
          <p:cNvPr id="26" name="Text Placeholder 2">
            <a:extLst>
              <a:ext uri="{FF2B5EF4-FFF2-40B4-BE49-F238E27FC236}">
                <a16:creationId xmlns:a16="http://schemas.microsoft.com/office/drawing/2014/main" id="{E0B3187C-CC86-A145-9C04-D3B07679DF13}"/>
              </a:ext>
            </a:extLst>
          </p:cNvPr>
          <p:cNvSpPr txBox="1">
            <a:spLocks/>
          </p:cNvSpPr>
          <p:nvPr/>
        </p:nvSpPr>
        <p:spPr>
          <a:xfrm>
            <a:off x="6839591" y="3245604"/>
            <a:ext cx="1717703"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05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8" name="Text Placeholder 2">
            <a:extLst>
              <a:ext uri="{FF2B5EF4-FFF2-40B4-BE49-F238E27FC236}">
                <a16:creationId xmlns:a16="http://schemas.microsoft.com/office/drawing/2014/main" id="{4D5B19FF-E65E-9542-AC1C-31BD636ED20D}"/>
              </a:ext>
            </a:extLst>
          </p:cNvPr>
          <p:cNvSpPr txBox="1">
            <a:spLocks/>
          </p:cNvSpPr>
          <p:nvPr/>
        </p:nvSpPr>
        <p:spPr>
          <a:xfrm>
            <a:off x="8297440" y="2805351"/>
            <a:ext cx="1717703"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Business Intelligence</a:t>
            </a:r>
            <a:endParaRPr kumimoji="0" lang="en-US" sz="105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29" name="Text Placeholder 2">
            <a:extLst>
              <a:ext uri="{FF2B5EF4-FFF2-40B4-BE49-F238E27FC236}">
                <a16:creationId xmlns:a16="http://schemas.microsoft.com/office/drawing/2014/main" id="{2DF0F3BC-ADB7-784B-9710-5BFED95C3B09}"/>
              </a:ext>
            </a:extLst>
          </p:cNvPr>
          <p:cNvSpPr txBox="1">
            <a:spLocks/>
          </p:cNvSpPr>
          <p:nvPr/>
        </p:nvSpPr>
        <p:spPr>
          <a:xfrm>
            <a:off x="8363003" y="3250163"/>
            <a:ext cx="1717703"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105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
        <p:nvSpPr>
          <p:cNvPr id="30" name="Rounded Rectangle 29">
            <a:extLst>
              <a:ext uri="{FF2B5EF4-FFF2-40B4-BE49-F238E27FC236}">
                <a16:creationId xmlns:a16="http://schemas.microsoft.com/office/drawing/2014/main" id="{2C8407C5-6BF3-B74A-9B8F-5F61C69590C3}"/>
              </a:ext>
              <a:ext uri="{C183D7F6-B498-43B3-948B-1728B52AA6E4}">
                <adec:decorative xmlns:adec="http://schemas.microsoft.com/office/drawing/2017/decorative" val="1"/>
              </a:ext>
            </a:extLst>
          </p:cNvPr>
          <p:cNvSpPr/>
          <p:nvPr/>
        </p:nvSpPr>
        <p:spPr bwMode="auto">
          <a:xfrm>
            <a:off x="790854" y="4509116"/>
            <a:ext cx="10610712" cy="738138"/>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1" name="Picture 30" descr="OneLake Logo">
            <a:extLst>
              <a:ext uri="{FF2B5EF4-FFF2-40B4-BE49-F238E27FC236}">
                <a16:creationId xmlns:a16="http://schemas.microsoft.com/office/drawing/2014/main" id="{F28F50B2-BF7D-824E-A992-095CD10B6B0A}"/>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1059514" y="4744587"/>
            <a:ext cx="266676" cy="267197"/>
          </a:xfrm>
          <a:prstGeom prst="rect">
            <a:avLst/>
          </a:prstGeom>
        </p:spPr>
      </p:pic>
      <p:sp>
        <p:nvSpPr>
          <p:cNvPr id="32" name="Rounded Rectangle 31">
            <a:extLst>
              <a:ext uri="{FF2B5EF4-FFF2-40B4-BE49-F238E27FC236}">
                <a16:creationId xmlns:a16="http://schemas.microsoft.com/office/drawing/2014/main" id="{0183DE8A-044B-9640-BED0-C25EFC65453A}"/>
              </a:ext>
              <a:ext uri="{C183D7F6-B498-43B3-948B-1728B52AA6E4}">
                <adec:decorative xmlns:adec="http://schemas.microsoft.com/office/drawing/2017/decorative" val="1"/>
              </a:ext>
            </a:extLst>
          </p:cNvPr>
          <p:cNvSpPr/>
          <p:nvPr/>
        </p:nvSpPr>
        <p:spPr bwMode="auto">
          <a:xfrm>
            <a:off x="790854" y="5332428"/>
            <a:ext cx="10610713" cy="738138"/>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4" name="Text Placeholder 2">
            <a:extLst>
              <a:ext uri="{FF2B5EF4-FFF2-40B4-BE49-F238E27FC236}">
                <a16:creationId xmlns:a16="http://schemas.microsoft.com/office/drawing/2014/main" id="{E8EBEA11-24E9-1640-8410-370E46554A1E}"/>
              </a:ext>
            </a:extLst>
          </p:cNvPr>
          <p:cNvSpPr txBox="1">
            <a:spLocks/>
          </p:cNvSpPr>
          <p:nvPr/>
        </p:nvSpPr>
        <p:spPr>
          <a:xfrm>
            <a:off x="1486066" y="5573465"/>
            <a:ext cx="4399878" cy="2560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Security, g</a:t>
            </a:r>
            <a:r>
              <a:rPr kumimoji="0" lang="en-US" sz="1100" b="1" i="0" u="none" strike="noStrike" kern="1200" cap="none" spc="0" normalizeH="0" baseline="0" noProof="0" err="1">
                <a:ln>
                  <a:noFill/>
                </a:ln>
                <a:solidFill>
                  <a:srgbClr val="117865"/>
                </a:solidFill>
                <a:effectLst/>
                <a:uLnTx/>
                <a:uFillTx/>
                <a:latin typeface="Segoe UI" panose="020B0502040204020203" pitchFamily="34" charset="0"/>
                <a:ea typeface="+mn-ea"/>
                <a:cs typeface="Segoe UI" panose="020B0502040204020203" pitchFamily="34" charset="0"/>
              </a:rPr>
              <a:t>overnance</a:t>
            </a:r>
            <a:r>
              <a:rPr kumimoji="0" lang="en-US" sz="11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 and administration </a:t>
            </a:r>
            <a:endParaRPr kumimoji="0" lang="en-US" sz="11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35" name="Text Placeholder 2">
            <a:extLst>
              <a:ext uri="{FF2B5EF4-FFF2-40B4-BE49-F238E27FC236}">
                <a16:creationId xmlns:a16="http://schemas.microsoft.com/office/drawing/2014/main" id="{7F79496D-DA14-2248-B653-40650CED2213}"/>
              </a:ext>
            </a:extLst>
          </p:cNvPr>
          <p:cNvSpPr txBox="1">
            <a:spLocks/>
          </p:cNvSpPr>
          <p:nvPr/>
        </p:nvSpPr>
        <p:spPr>
          <a:xfrm>
            <a:off x="1486066" y="4750154"/>
            <a:ext cx="4399878" cy="2560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OneLake</a:t>
            </a:r>
            <a:endParaRPr kumimoji="0" lang="en-US" sz="11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36" name="Rounded Rectangle 85">
            <a:extLst>
              <a:ext uri="{FF2B5EF4-FFF2-40B4-BE49-F238E27FC236}">
                <a16:creationId xmlns:a16="http://schemas.microsoft.com/office/drawing/2014/main" id="{A3BB2730-C55B-FD44-BF0E-189AB78817B7}"/>
              </a:ext>
              <a:ext uri="{C183D7F6-B498-43B3-948B-1728B52AA6E4}">
                <adec:decorative xmlns:adec="http://schemas.microsoft.com/office/drawing/2017/decorative" val="1"/>
              </a:ext>
            </a:extLst>
          </p:cNvPr>
          <p:cNvSpPr/>
          <p:nvPr/>
        </p:nvSpPr>
        <p:spPr bwMode="auto">
          <a:xfrm>
            <a:off x="790428" y="3685805"/>
            <a:ext cx="10610713" cy="738138"/>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7" name="Text Placeholder 2">
            <a:extLst>
              <a:ext uri="{FF2B5EF4-FFF2-40B4-BE49-F238E27FC236}">
                <a16:creationId xmlns:a16="http://schemas.microsoft.com/office/drawing/2014/main" id="{FA3AC982-53B6-EC47-B2C1-272D8D0533E3}"/>
              </a:ext>
            </a:extLst>
          </p:cNvPr>
          <p:cNvSpPr txBox="1">
            <a:spLocks/>
          </p:cNvSpPr>
          <p:nvPr/>
        </p:nvSpPr>
        <p:spPr>
          <a:xfrm>
            <a:off x="1485640" y="3926842"/>
            <a:ext cx="4399878" cy="2560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Serverless Compute</a:t>
            </a:r>
            <a:endParaRPr kumimoji="0" lang="en-US" sz="11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pic>
        <p:nvPicPr>
          <p:cNvPr id="38" name="Picture 37" descr="Icon of uniform tiny dots in a rectangle with a shaded circle in the middle">
            <a:extLst>
              <a:ext uri="{FF2B5EF4-FFF2-40B4-BE49-F238E27FC236}">
                <a16:creationId xmlns:a16="http://schemas.microsoft.com/office/drawing/2014/main" id="{52251489-4791-4D4B-8341-BCD392186701}"/>
              </a:ext>
            </a:extLst>
          </p:cNvPr>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001722" y="3870395"/>
            <a:ext cx="386892" cy="368958"/>
          </a:xfrm>
          <a:prstGeom prst="rect">
            <a:avLst/>
          </a:prstGeom>
          <a:ln w="38100">
            <a:solidFill>
              <a:srgbClr val="FFFFFF"/>
            </a:solidFill>
          </a:ln>
        </p:spPr>
      </p:pic>
      <p:pic>
        <p:nvPicPr>
          <p:cNvPr id="39" name="Picture 38" descr="Power BI logo">
            <a:extLst>
              <a:ext uri="{FF2B5EF4-FFF2-40B4-BE49-F238E27FC236}">
                <a16:creationId xmlns:a16="http://schemas.microsoft.com/office/drawing/2014/main" id="{70494F19-F431-294E-B037-5A3AA450F49C}"/>
              </a:ext>
            </a:extLst>
          </p:cNvPr>
          <p:cNvPicPr>
            <a:picLocks noChangeAspect="1"/>
          </p:cNvPicPr>
          <p:nvPr/>
        </p:nvPicPr>
        <p:blipFill>
          <a:blip r:embed="rId10">
            <a:extLst>
              <a:ext uri="{BEBA8EAE-BF5A-486C-A8C5-ECC9F3942E4B}">
                <a14:imgProps xmlns:a14="http://schemas.microsoft.com/office/drawing/2010/main">
                  <a14:imgLayer r:embed="rId11">
                    <a14:imgEffect>
                      <a14:saturation sat="400000"/>
                    </a14:imgEffect>
                  </a14:imgLayer>
                </a14:imgProps>
              </a:ext>
            </a:extLst>
          </a:blip>
          <a:stretch>
            <a:fillRect/>
          </a:stretch>
        </p:blipFill>
        <p:spPr>
          <a:xfrm>
            <a:off x="8903695" y="2318100"/>
            <a:ext cx="391214" cy="391214"/>
          </a:xfrm>
          <a:prstGeom prst="rect">
            <a:avLst/>
          </a:prstGeom>
        </p:spPr>
      </p:pic>
      <p:pic>
        <p:nvPicPr>
          <p:cNvPr id="33" name="Graphic 32" descr="Icon of a person holding a wrench tool">
            <a:extLst>
              <a:ext uri="{FF2B5EF4-FFF2-40B4-BE49-F238E27FC236}">
                <a16:creationId xmlns:a16="http://schemas.microsoft.com/office/drawing/2014/main" id="{5AE711C4-EA71-B1B3-FB36-115293CFF492}"/>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0035" y="5527810"/>
            <a:ext cx="386892" cy="386892"/>
          </a:xfrm>
          <a:prstGeom prst="rect">
            <a:avLst/>
          </a:prstGeom>
        </p:spPr>
      </p:pic>
      <p:sp>
        <p:nvSpPr>
          <p:cNvPr id="3" name="Rounded Rectangle 26">
            <a:extLst>
              <a:ext uri="{FF2B5EF4-FFF2-40B4-BE49-F238E27FC236}">
                <a16:creationId xmlns:a16="http://schemas.microsoft.com/office/drawing/2014/main" id="{FE43F760-FEFC-0EFE-956C-28C50074D5A0}"/>
              </a:ext>
              <a:ext uri="{C183D7F6-B498-43B3-948B-1728B52AA6E4}">
                <adec:decorative xmlns:adec="http://schemas.microsoft.com/office/drawing/2017/decorative" val="1"/>
              </a:ext>
            </a:extLst>
          </p:cNvPr>
          <p:cNvSpPr/>
          <p:nvPr/>
        </p:nvSpPr>
        <p:spPr bwMode="auto">
          <a:xfrm>
            <a:off x="9960974" y="2064267"/>
            <a:ext cx="1404000" cy="1440000"/>
          </a:xfrm>
          <a:prstGeom prst="roundRect">
            <a:avLst>
              <a:gd name="adj" fmla="val 399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41" name="Graphic 40">
            <a:extLst>
              <a:ext uri="{FF2B5EF4-FFF2-40B4-BE49-F238E27FC236}">
                <a16:creationId xmlns:a16="http://schemas.microsoft.com/office/drawing/2014/main" id="{7E765C44-9FBD-FDCC-BB1D-627312577B81}"/>
              </a:ext>
              <a:ext uri="{C183D7F6-B498-43B3-948B-1728B52AA6E4}">
                <adec:decorative xmlns:adec="http://schemas.microsoft.com/office/drawing/2017/decorative" val="1"/>
              </a:ext>
            </a:extLst>
          </p:cNvPr>
          <p:cNvPicPr>
            <a:picLocks noChangeAspect="1"/>
          </p:cNvPicPr>
          <p:nvPr/>
        </p:nvPicPr>
        <p:blipFill>
          <a:blip r:embed="rId14" cstate="print">
            <a:alphaModFix/>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520589" y="2373732"/>
            <a:ext cx="284770" cy="285883"/>
          </a:xfrm>
          <a:prstGeom prst="rect">
            <a:avLst/>
          </a:prstGeom>
        </p:spPr>
      </p:pic>
      <p:sp>
        <p:nvSpPr>
          <p:cNvPr id="42" name="Text Placeholder 2">
            <a:extLst>
              <a:ext uri="{FF2B5EF4-FFF2-40B4-BE49-F238E27FC236}">
                <a16:creationId xmlns:a16="http://schemas.microsoft.com/office/drawing/2014/main" id="{1FCE43F8-7312-2D0C-2DAB-60BC1D387625}"/>
              </a:ext>
            </a:extLst>
          </p:cNvPr>
          <p:cNvSpPr txBox="1">
            <a:spLocks/>
          </p:cNvSpPr>
          <p:nvPr/>
        </p:nvSpPr>
        <p:spPr>
          <a:xfrm>
            <a:off x="9807904" y="2813270"/>
            <a:ext cx="1717703" cy="2671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5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Data Activator</a:t>
            </a:r>
            <a:endParaRPr kumimoji="0" lang="en-US" sz="105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0268047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9256A096-D28E-4B06-82A0-2B1486A2A7C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250131" y="0"/>
            <a:ext cx="9941870" cy="6858000"/>
          </a:xfrm>
          <a:prstGeom prst="rect">
            <a:avLst/>
          </a:prstGeom>
        </p:spPr>
      </p:pic>
      <p:sp>
        <p:nvSpPr>
          <p:cNvPr id="4" name="Text Placeholder 3">
            <a:extLst>
              <a:ext uri="{FF2B5EF4-FFF2-40B4-BE49-F238E27FC236}">
                <a16:creationId xmlns:a16="http://schemas.microsoft.com/office/drawing/2014/main" id="{15072382-3496-594F-B9A9-C5D5F27DE7BB}"/>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Persona optimized experiences</a:t>
            </a:r>
          </a:p>
        </p:txBody>
      </p:sp>
      <p:pic>
        <p:nvPicPr>
          <p:cNvPr id="7" name="Picture 6" descr="A screenshot of a computer&#10;&#10;Description automatically generated with medium confidence">
            <a:extLst>
              <a:ext uri="{FF2B5EF4-FFF2-40B4-BE49-F238E27FC236}">
                <a16:creationId xmlns:a16="http://schemas.microsoft.com/office/drawing/2014/main" id="{6BF69555-1010-B347-A2D8-1A285E02A62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7453" y="1840200"/>
            <a:ext cx="4276100" cy="2405307"/>
          </a:xfrm>
          <a:prstGeom prst="rect">
            <a:avLst/>
          </a:prstGeom>
          <a:effectLst>
            <a:outerShdw blurRad="254000" dist="38100" dir="2700000" algn="tl" rotWithShape="0">
              <a:prstClr val="black">
                <a:alpha val="20000"/>
              </a:prstClr>
            </a:outerShdw>
          </a:effectLst>
        </p:spPr>
      </p:pic>
      <p:grpSp>
        <p:nvGrpSpPr>
          <p:cNvPr id="20" name="Group 19">
            <a:extLst>
              <a:ext uri="{FF2B5EF4-FFF2-40B4-BE49-F238E27FC236}">
                <a16:creationId xmlns:a16="http://schemas.microsoft.com/office/drawing/2014/main" id="{B08F09B7-FD71-8B76-67FA-FB0C9536E358}"/>
              </a:ext>
              <a:ext uri="{C183D7F6-B498-43B3-948B-1728B52AA6E4}">
                <adec:decorative xmlns:adec="http://schemas.microsoft.com/office/drawing/2017/decorative" val="1"/>
              </a:ext>
            </a:extLst>
          </p:cNvPr>
          <p:cNvGrpSpPr/>
          <p:nvPr/>
        </p:nvGrpSpPr>
        <p:grpSpPr>
          <a:xfrm>
            <a:off x="841791" y="3817142"/>
            <a:ext cx="389782" cy="389782"/>
            <a:chOff x="1287629" y="4719183"/>
            <a:chExt cx="451184" cy="451184"/>
          </a:xfrm>
        </p:grpSpPr>
        <p:sp>
          <p:nvSpPr>
            <p:cNvPr id="3" name="Rounded Rectangle 2">
              <a:extLst>
                <a:ext uri="{FF2B5EF4-FFF2-40B4-BE49-F238E27FC236}">
                  <a16:creationId xmlns:a16="http://schemas.microsoft.com/office/drawing/2014/main" id="{DA81496E-216D-3A56-0D5C-4473FEF1687B}"/>
                </a:ext>
              </a:extLst>
            </p:cNvPr>
            <p:cNvSpPr/>
            <p:nvPr/>
          </p:nvSpPr>
          <p:spPr>
            <a:xfrm>
              <a:off x="1287629" y="4719183"/>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710E114-0624-E441-8A83-B3BCB93D41F9}"/>
                </a:ext>
              </a:extLst>
            </p:cNvPr>
            <p:cNvPicPr>
              <a:picLocks noChangeAspect="1"/>
            </p:cNvPicPr>
            <p:nvPr/>
          </p:nvPicPr>
          <p:blipFill>
            <a:blip r:embed="rId5">
              <a:extLst>
                <a:ext uri="{BEBA8EAE-BF5A-486C-A8C5-ECC9F3942E4B}">
                  <a14:imgProps xmlns:a14="http://schemas.microsoft.com/office/drawing/2010/main">
                    <a14:imgLayer r:embed="rId6">
                      <a14:imgEffect>
                        <a14:saturation sat="400000"/>
                      </a14:imgEffect>
                    </a14:imgLayer>
                  </a14:imgProps>
                </a:ext>
              </a:extLst>
            </a:blip>
            <a:stretch>
              <a:fillRect/>
            </a:stretch>
          </p:blipFill>
          <p:spPr>
            <a:xfrm>
              <a:off x="1344919" y="4777120"/>
              <a:ext cx="335309" cy="335309"/>
            </a:xfrm>
            <a:prstGeom prst="rect">
              <a:avLst/>
            </a:prstGeom>
          </p:spPr>
        </p:pic>
      </p:grpSp>
      <p:pic>
        <p:nvPicPr>
          <p:cNvPr id="9" name="Picture 8" descr="A screenshot of a computer&#10;&#10;Description automatically generated">
            <a:extLst>
              <a:ext uri="{FF2B5EF4-FFF2-40B4-BE49-F238E27FC236}">
                <a16:creationId xmlns:a16="http://schemas.microsoft.com/office/drawing/2014/main" id="{93A78E9F-CDDB-304B-864A-7963045ADD2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03279" y="2219548"/>
            <a:ext cx="4276100" cy="2405307"/>
          </a:xfrm>
          <a:prstGeom prst="rect">
            <a:avLst/>
          </a:prstGeom>
          <a:effectLst>
            <a:outerShdw blurRad="254000" dist="38100" dir="2700000" algn="tl" rotWithShape="0">
              <a:prstClr val="black">
                <a:alpha val="20000"/>
              </a:prstClr>
            </a:outerShdw>
          </a:effectLst>
        </p:spPr>
      </p:pic>
      <p:grpSp>
        <p:nvGrpSpPr>
          <p:cNvPr id="22" name="Group 21">
            <a:extLst>
              <a:ext uri="{FF2B5EF4-FFF2-40B4-BE49-F238E27FC236}">
                <a16:creationId xmlns:a16="http://schemas.microsoft.com/office/drawing/2014/main" id="{9156625E-0E99-B327-2874-AD01640003B8}"/>
              </a:ext>
              <a:ext uri="{C183D7F6-B498-43B3-948B-1728B52AA6E4}">
                <adec:decorative xmlns:adec="http://schemas.microsoft.com/office/drawing/2017/decorative" val="1"/>
              </a:ext>
            </a:extLst>
          </p:cNvPr>
          <p:cNvGrpSpPr/>
          <p:nvPr/>
        </p:nvGrpSpPr>
        <p:grpSpPr>
          <a:xfrm>
            <a:off x="1652321" y="4191332"/>
            <a:ext cx="389782" cy="389782"/>
            <a:chOff x="2079904" y="4908388"/>
            <a:chExt cx="451184" cy="451184"/>
          </a:xfrm>
        </p:grpSpPr>
        <p:sp>
          <p:nvSpPr>
            <p:cNvPr id="2" name="Rounded Rectangle 1">
              <a:extLst>
                <a:ext uri="{FF2B5EF4-FFF2-40B4-BE49-F238E27FC236}">
                  <a16:creationId xmlns:a16="http://schemas.microsoft.com/office/drawing/2014/main" id="{5DA5143E-094C-B64A-F610-888EC270D737}"/>
                </a:ext>
              </a:extLst>
            </p:cNvPr>
            <p:cNvSpPr/>
            <p:nvPr/>
          </p:nvSpPr>
          <p:spPr>
            <a:xfrm>
              <a:off x="2079904" y="4908388"/>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 name="Picture 9" descr="Synapse Spark Logo">
              <a:extLst>
                <a:ext uri="{FF2B5EF4-FFF2-40B4-BE49-F238E27FC236}">
                  <a16:creationId xmlns:a16="http://schemas.microsoft.com/office/drawing/2014/main" id="{636502C1-44F5-554A-9034-868E02D35943}"/>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2168819" y="4992220"/>
              <a:ext cx="273353" cy="273887"/>
            </a:xfrm>
            <a:prstGeom prst="rect">
              <a:avLst/>
            </a:prstGeom>
          </p:spPr>
        </p:pic>
      </p:grpSp>
      <p:pic>
        <p:nvPicPr>
          <p:cNvPr id="11" name="Picture 10" descr="A screenshot of a computer&#10;&#10;Description automatically generated with medium confidence">
            <a:extLst>
              <a:ext uri="{FF2B5EF4-FFF2-40B4-BE49-F238E27FC236}">
                <a16:creationId xmlns:a16="http://schemas.microsoft.com/office/drawing/2014/main" id="{DA1A7B26-DB21-504C-8943-F82FAEF6A48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99104" y="2598897"/>
            <a:ext cx="4276100" cy="2405307"/>
          </a:xfrm>
          <a:prstGeom prst="rect">
            <a:avLst/>
          </a:prstGeom>
          <a:effectLst>
            <a:outerShdw blurRad="254000" dist="38100" dir="2700000" algn="tl" rotWithShape="0">
              <a:prstClr val="black">
                <a:alpha val="20000"/>
              </a:prstClr>
            </a:outerShdw>
          </a:effectLst>
        </p:spPr>
      </p:pic>
      <p:grpSp>
        <p:nvGrpSpPr>
          <p:cNvPr id="26" name="Group 25">
            <a:extLst>
              <a:ext uri="{FF2B5EF4-FFF2-40B4-BE49-F238E27FC236}">
                <a16:creationId xmlns:a16="http://schemas.microsoft.com/office/drawing/2014/main" id="{3DBA2D8B-D515-BE6C-53C0-53AD1361B583}"/>
              </a:ext>
              <a:ext uri="{C183D7F6-B498-43B3-948B-1728B52AA6E4}">
                <adec:decorative xmlns:adec="http://schemas.microsoft.com/office/drawing/2017/decorative" val="1"/>
              </a:ext>
            </a:extLst>
          </p:cNvPr>
          <p:cNvGrpSpPr/>
          <p:nvPr/>
        </p:nvGrpSpPr>
        <p:grpSpPr>
          <a:xfrm>
            <a:off x="2448147" y="4568778"/>
            <a:ext cx="389782" cy="389782"/>
            <a:chOff x="2633027" y="5584174"/>
            <a:chExt cx="451184" cy="451184"/>
          </a:xfrm>
        </p:grpSpPr>
        <p:sp>
          <p:nvSpPr>
            <p:cNvPr id="21" name="Rounded Rectangle 20">
              <a:extLst>
                <a:ext uri="{FF2B5EF4-FFF2-40B4-BE49-F238E27FC236}">
                  <a16:creationId xmlns:a16="http://schemas.microsoft.com/office/drawing/2014/main" id="{A37CD430-0759-D1EE-EB20-4A4B2CAA72C3}"/>
                </a:ext>
              </a:extLst>
            </p:cNvPr>
            <p:cNvSpPr/>
            <p:nvPr/>
          </p:nvSpPr>
          <p:spPr>
            <a:xfrm>
              <a:off x="2633027" y="5584174"/>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 name="Picture 11" descr="Data Factory Logo">
              <a:extLst>
                <a:ext uri="{FF2B5EF4-FFF2-40B4-BE49-F238E27FC236}">
                  <a16:creationId xmlns:a16="http://schemas.microsoft.com/office/drawing/2014/main" id="{2503E3F3-190C-5442-A97E-AA53E1BEDC9B}"/>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2727885" y="5678777"/>
              <a:ext cx="261468" cy="261979"/>
            </a:xfrm>
            <a:prstGeom prst="rect">
              <a:avLst/>
            </a:prstGeom>
          </p:spPr>
        </p:pic>
      </p:grpSp>
      <p:pic>
        <p:nvPicPr>
          <p:cNvPr id="13" name="Picture 12" descr="A screenshot of a computer&#10;&#10;Description automatically generated">
            <a:extLst>
              <a:ext uri="{FF2B5EF4-FFF2-40B4-BE49-F238E27FC236}">
                <a16:creationId xmlns:a16="http://schemas.microsoft.com/office/drawing/2014/main" id="{2B8ADA88-DA7F-0F4D-ACCB-5B85FCAA436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194930" y="2978245"/>
            <a:ext cx="4276100" cy="2405307"/>
          </a:xfrm>
          <a:prstGeom prst="rect">
            <a:avLst/>
          </a:prstGeom>
          <a:effectLst>
            <a:outerShdw blurRad="254000" dist="38100" dir="2700000" algn="tl" rotWithShape="0">
              <a:prstClr val="black">
                <a:alpha val="20000"/>
              </a:prstClr>
            </a:outerShdw>
          </a:effectLst>
        </p:spPr>
      </p:pic>
      <p:grpSp>
        <p:nvGrpSpPr>
          <p:cNvPr id="27" name="Group 26">
            <a:extLst>
              <a:ext uri="{FF2B5EF4-FFF2-40B4-BE49-F238E27FC236}">
                <a16:creationId xmlns:a16="http://schemas.microsoft.com/office/drawing/2014/main" id="{14C69B13-3D44-E735-260F-B899B2252020}"/>
              </a:ext>
              <a:ext uri="{C183D7F6-B498-43B3-948B-1728B52AA6E4}">
                <adec:decorative xmlns:adec="http://schemas.microsoft.com/office/drawing/2017/decorative" val="1"/>
              </a:ext>
            </a:extLst>
          </p:cNvPr>
          <p:cNvGrpSpPr/>
          <p:nvPr/>
        </p:nvGrpSpPr>
        <p:grpSpPr>
          <a:xfrm>
            <a:off x="3252673" y="4963717"/>
            <a:ext cx="389782" cy="389782"/>
            <a:chOff x="3898915" y="5883862"/>
            <a:chExt cx="451184" cy="451184"/>
          </a:xfrm>
        </p:grpSpPr>
        <p:sp>
          <p:nvSpPr>
            <p:cNvPr id="23" name="Rounded Rectangle 22">
              <a:extLst>
                <a:ext uri="{FF2B5EF4-FFF2-40B4-BE49-F238E27FC236}">
                  <a16:creationId xmlns:a16="http://schemas.microsoft.com/office/drawing/2014/main" id="{B93324B6-0773-3535-E49C-706D05C540EF}"/>
                </a:ext>
              </a:extLst>
            </p:cNvPr>
            <p:cNvSpPr/>
            <p:nvPr/>
          </p:nvSpPr>
          <p:spPr>
            <a:xfrm>
              <a:off x="3898915" y="5883862"/>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4" name="Picture 13" descr="Azure AI Logo">
              <a:extLst>
                <a:ext uri="{FF2B5EF4-FFF2-40B4-BE49-F238E27FC236}">
                  <a16:creationId xmlns:a16="http://schemas.microsoft.com/office/drawing/2014/main" id="{CB775B71-88A8-904B-A603-A13D488F04A6}"/>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3991136" y="5975823"/>
              <a:ext cx="266742" cy="267262"/>
            </a:xfrm>
            <a:prstGeom prst="rect">
              <a:avLst/>
            </a:prstGeom>
          </p:spPr>
        </p:pic>
      </p:grpSp>
      <p:pic>
        <p:nvPicPr>
          <p:cNvPr id="15" name="Picture 14" descr="A screenshot of a computer&#10;&#10;Description automatically generated">
            <a:extLst>
              <a:ext uri="{FF2B5EF4-FFF2-40B4-BE49-F238E27FC236}">
                <a16:creationId xmlns:a16="http://schemas.microsoft.com/office/drawing/2014/main" id="{523F5DD9-FDA1-5542-BB11-E33E4C82CCA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990756" y="3357593"/>
            <a:ext cx="4266806" cy="2400078"/>
          </a:xfrm>
          <a:prstGeom prst="rect">
            <a:avLst/>
          </a:prstGeom>
          <a:effectLst>
            <a:outerShdw blurRad="254000" dist="38100" dir="2700000" algn="tl" rotWithShape="0">
              <a:prstClr val="black">
                <a:alpha val="20000"/>
              </a:prstClr>
            </a:outerShdw>
          </a:effectLst>
        </p:spPr>
      </p:pic>
      <p:grpSp>
        <p:nvGrpSpPr>
          <p:cNvPr id="28" name="Group 27">
            <a:extLst>
              <a:ext uri="{FF2B5EF4-FFF2-40B4-BE49-F238E27FC236}">
                <a16:creationId xmlns:a16="http://schemas.microsoft.com/office/drawing/2014/main" id="{EDDEC331-6523-C97C-1F02-3981B060891F}"/>
              </a:ext>
              <a:ext uri="{C183D7F6-B498-43B3-948B-1728B52AA6E4}">
                <adec:decorative xmlns:adec="http://schemas.microsoft.com/office/drawing/2017/decorative" val="1"/>
              </a:ext>
            </a:extLst>
          </p:cNvPr>
          <p:cNvGrpSpPr/>
          <p:nvPr/>
        </p:nvGrpSpPr>
        <p:grpSpPr>
          <a:xfrm>
            <a:off x="4032970" y="5340486"/>
            <a:ext cx="389782" cy="389782"/>
            <a:chOff x="4861441" y="6196683"/>
            <a:chExt cx="451184" cy="451184"/>
          </a:xfrm>
        </p:grpSpPr>
        <p:sp>
          <p:nvSpPr>
            <p:cNvPr id="24" name="Rounded Rectangle 23">
              <a:extLst>
                <a:ext uri="{FF2B5EF4-FFF2-40B4-BE49-F238E27FC236}">
                  <a16:creationId xmlns:a16="http://schemas.microsoft.com/office/drawing/2014/main" id="{93D2A715-A381-BDC0-0947-303E6953F413}"/>
                </a:ext>
              </a:extLst>
            </p:cNvPr>
            <p:cNvSpPr/>
            <p:nvPr/>
          </p:nvSpPr>
          <p:spPr>
            <a:xfrm>
              <a:off x="4861441" y="6196683"/>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6" name="Picture 15" descr="Synapse Logo">
              <a:extLst>
                <a:ext uri="{FF2B5EF4-FFF2-40B4-BE49-F238E27FC236}">
                  <a16:creationId xmlns:a16="http://schemas.microsoft.com/office/drawing/2014/main" id="{B9692134-F092-AE43-ABEB-B732D10C3AAF}"/>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4960807" y="6295802"/>
              <a:ext cx="252452" cy="252945"/>
            </a:xfrm>
            <a:prstGeom prst="rect">
              <a:avLst/>
            </a:prstGeom>
          </p:spPr>
        </p:pic>
      </p:grpSp>
      <p:pic>
        <p:nvPicPr>
          <p:cNvPr id="17" name="Picture 16" descr="A screenshot of a computer&#10;&#10;Description automatically generated">
            <a:extLst>
              <a:ext uri="{FF2B5EF4-FFF2-40B4-BE49-F238E27FC236}">
                <a16:creationId xmlns:a16="http://schemas.microsoft.com/office/drawing/2014/main" id="{0E01052D-F871-D64B-A510-2E3D556973A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777289" y="3731713"/>
            <a:ext cx="4265265" cy="2399212"/>
          </a:xfrm>
          <a:prstGeom prst="rect">
            <a:avLst/>
          </a:prstGeom>
          <a:effectLst>
            <a:outerShdw blurRad="254000" dist="38100" dir="2700000" algn="tl" rotWithShape="0">
              <a:prstClr val="black">
                <a:alpha val="20000"/>
              </a:prstClr>
            </a:outerShdw>
          </a:effectLst>
        </p:spPr>
      </p:pic>
      <p:grpSp>
        <p:nvGrpSpPr>
          <p:cNvPr id="29" name="Group 28">
            <a:extLst>
              <a:ext uri="{FF2B5EF4-FFF2-40B4-BE49-F238E27FC236}">
                <a16:creationId xmlns:a16="http://schemas.microsoft.com/office/drawing/2014/main" id="{23F0FAD7-9DE7-A187-6154-66AD70D555AA}"/>
              </a:ext>
              <a:ext uri="{C183D7F6-B498-43B3-948B-1728B52AA6E4}">
                <adec:decorative xmlns:adec="http://schemas.microsoft.com/office/drawing/2017/decorative" val="1"/>
              </a:ext>
            </a:extLst>
          </p:cNvPr>
          <p:cNvGrpSpPr/>
          <p:nvPr/>
        </p:nvGrpSpPr>
        <p:grpSpPr>
          <a:xfrm>
            <a:off x="4829675" y="5701648"/>
            <a:ext cx="389782" cy="389782"/>
            <a:chOff x="4329168" y="6364670"/>
            <a:chExt cx="451184" cy="451184"/>
          </a:xfrm>
        </p:grpSpPr>
        <p:sp>
          <p:nvSpPr>
            <p:cNvPr id="25" name="Rounded Rectangle 24">
              <a:extLst>
                <a:ext uri="{FF2B5EF4-FFF2-40B4-BE49-F238E27FC236}">
                  <a16:creationId xmlns:a16="http://schemas.microsoft.com/office/drawing/2014/main" id="{86D16E7C-56B5-A410-C0A7-7FF916A0F7CA}"/>
                </a:ext>
              </a:extLst>
            </p:cNvPr>
            <p:cNvSpPr/>
            <p:nvPr/>
          </p:nvSpPr>
          <p:spPr>
            <a:xfrm>
              <a:off x="4329168" y="6364670"/>
              <a:ext cx="451184" cy="451184"/>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8" name="Picture 17" descr="Data Explorer Logo">
              <a:extLst>
                <a:ext uri="{FF2B5EF4-FFF2-40B4-BE49-F238E27FC236}">
                  <a16:creationId xmlns:a16="http://schemas.microsoft.com/office/drawing/2014/main" id="{DB93E1C5-A19E-BB41-980B-BCB6D7581F1A}"/>
                </a:ext>
              </a:extLst>
            </p:cNvPr>
            <p:cNvPicPr>
              <a:picLocks noChangeAspect="1"/>
            </p:cNvPicPr>
            <p:nvPr/>
          </p:nvPicPr>
          <p:blipFill>
            <a:blip r:embed="rId16" cstate="print">
              <a:extLst>
                <a:ext uri="{28A0092B-C50C-407E-A947-70E740481C1C}">
                  <a14:useLocalDpi xmlns:a14="http://schemas.microsoft.com/office/drawing/2010/main"/>
                </a:ext>
              </a:extLst>
            </a:blip>
            <a:srcRect/>
            <a:stretch/>
          </p:blipFill>
          <p:spPr>
            <a:xfrm>
              <a:off x="4422838" y="6458082"/>
              <a:ext cx="263844" cy="264360"/>
            </a:xfrm>
            <a:prstGeom prst="rect">
              <a:avLst/>
            </a:prstGeom>
          </p:spPr>
        </p:pic>
      </p:grpSp>
      <p:pic>
        <p:nvPicPr>
          <p:cNvPr id="40" name="Picture 39" descr="A screenshot of a computer">
            <a:extLst>
              <a:ext uri="{FF2B5EF4-FFF2-40B4-BE49-F238E27FC236}">
                <a16:creationId xmlns:a16="http://schemas.microsoft.com/office/drawing/2014/main" id="{13D08CCA-25C3-E539-A128-C0B3E98ED69A}"/>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5539292" y="4145366"/>
            <a:ext cx="4265265" cy="2399212"/>
          </a:xfrm>
          <a:prstGeom prst="rect">
            <a:avLst/>
          </a:prstGeom>
          <a:effectLst>
            <a:outerShdw blurRad="254000" dist="38100" dir="2700000" algn="tl" rotWithShape="0">
              <a:prstClr val="black">
                <a:alpha val="20000"/>
              </a:prstClr>
            </a:outerShdw>
          </a:effectLst>
        </p:spPr>
      </p:pic>
      <p:sp>
        <p:nvSpPr>
          <p:cNvPr id="42" name="Rounded Rectangle 24">
            <a:extLst>
              <a:ext uri="{FF2B5EF4-FFF2-40B4-BE49-F238E27FC236}">
                <a16:creationId xmlns:a16="http://schemas.microsoft.com/office/drawing/2014/main" id="{C691EF59-D07E-C12B-CA67-C83E25FA63F8}"/>
              </a:ext>
              <a:ext uri="{C183D7F6-B498-43B3-948B-1728B52AA6E4}">
                <adec:decorative xmlns:adec="http://schemas.microsoft.com/office/drawing/2017/decorative" val="1"/>
              </a:ext>
            </a:extLst>
          </p:cNvPr>
          <p:cNvSpPr/>
          <p:nvPr/>
        </p:nvSpPr>
        <p:spPr>
          <a:xfrm>
            <a:off x="5591678" y="6115301"/>
            <a:ext cx="389782" cy="389782"/>
          </a:xfrm>
          <a:prstGeom prst="roundRect">
            <a:avLst/>
          </a:prstGeom>
          <a:solidFill>
            <a:schemeClr val="bg1"/>
          </a:solidFill>
          <a:ln>
            <a:noFill/>
          </a:ln>
          <a:effectLst>
            <a:outerShdw blurRad="103968" dist="12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4" name="Graphic 43">
            <a:extLst>
              <a:ext uri="{FF2B5EF4-FFF2-40B4-BE49-F238E27FC236}">
                <a16:creationId xmlns:a16="http://schemas.microsoft.com/office/drawing/2014/main" id="{B2AA7CC4-DA4D-6ED6-9BBF-E6B266511278}"/>
              </a:ext>
              <a:ext uri="{C183D7F6-B498-43B3-948B-1728B52AA6E4}">
                <adec:decorative xmlns:adec="http://schemas.microsoft.com/office/drawing/2017/decorative" val="1"/>
              </a:ext>
            </a:extLst>
          </p:cNvPr>
          <p:cNvPicPr>
            <a:picLocks noChangeAspect="1"/>
          </p:cNvPicPr>
          <p:nvPr/>
        </p:nvPicPr>
        <p:blipFill>
          <a:blip r:embed="rId17" cstate="print">
            <a:alphaModFix/>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618812" y="6182213"/>
            <a:ext cx="284770" cy="285883"/>
          </a:xfrm>
          <a:prstGeom prst="rect">
            <a:avLst/>
          </a:prstGeom>
        </p:spPr>
      </p:pic>
    </p:spTree>
    <p:extLst>
      <p:ext uri="{BB962C8B-B14F-4D97-AF65-F5344CB8AC3E}">
        <p14:creationId xmlns:p14="http://schemas.microsoft.com/office/powerpoint/2010/main" val="144805857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3" descr="Tile 1">
            <a:extLst>
              <a:ext uri="{FF2B5EF4-FFF2-40B4-BE49-F238E27FC236}">
                <a16:creationId xmlns:a16="http://schemas.microsoft.com/office/drawing/2014/main" id="{DCBBEC41-0366-98D3-730A-7BB1C98A99F7}"/>
              </a:ext>
              <a:ext uri="{C183D7F6-B498-43B3-948B-1728B52AA6E4}">
                <adec:decorative xmlns:adec="http://schemas.microsoft.com/office/drawing/2017/decorative" val="0"/>
              </a:ext>
            </a:extLst>
          </p:cNvPr>
          <p:cNvSpPr/>
          <p:nvPr/>
        </p:nvSpPr>
        <p:spPr>
          <a:xfrm>
            <a:off x="734526" y="3889924"/>
            <a:ext cx="2016000" cy="2021034"/>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2" name="Rounded Rectangle 13" descr="Tile 1">
            <a:extLst>
              <a:ext uri="{FF2B5EF4-FFF2-40B4-BE49-F238E27FC236}">
                <a16:creationId xmlns:a16="http://schemas.microsoft.com/office/drawing/2014/main" id="{009F367A-BC94-B567-E57E-056F891DB58F}"/>
              </a:ext>
              <a:ext uri="{C183D7F6-B498-43B3-948B-1728B52AA6E4}">
                <adec:decorative xmlns:adec="http://schemas.microsoft.com/office/drawing/2017/decorative" val="0"/>
              </a:ext>
            </a:extLst>
          </p:cNvPr>
          <p:cNvSpPr/>
          <p:nvPr/>
        </p:nvSpPr>
        <p:spPr>
          <a:xfrm>
            <a:off x="2911491" y="3889924"/>
            <a:ext cx="2016000" cy="2021034"/>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5" name="Rounded Rectangle 13" descr="Tile 1">
            <a:extLst>
              <a:ext uri="{FF2B5EF4-FFF2-40B4-BE49-F238E27FC236}">
                <a16:creationId xmlns:a16="http://schemas.microsoft.com/office/drawing/2014/main" id="{64C2FEBD-6C11-4F7B-3F53-79406378E1F5}"/>
              </a:ext>
              <a:ext uri="{C183D7F6-B498-43B3-948B-1728B52AA6E4}">
                <adec:decorative xmlns:adec="http://schemas.microsoft.com/office/drawing/2017/decorative" val="0"/>
              </a:ext>
            </a:extLst>
          </p:cNvPr>
          <p:cNvSpPr/>
          <p:nvPr/>
        </p:nvSpPr>
        <p:spPr>
          <a:xfrm>
            <a:off x="5088456" y="3882089"/>
            <a:ext cx="2016000" cy="2021034"/>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6" name="Rounded Rectangle 13" descr="Tile 1">
            <a:extLst>
              <a:ext uri="{FF2B5EF4-FFF2-40B4-BE49-F238E27FC236}">
                <a16:creationId xmlns:a16="http://schemas.microsoft.com/office/drawing/2014/main" id="{89923ADC-D921-03D9-12F0-98F29D4F59F3}"/>
              </a:ext>
              <a:ext uri="{C183D7F6-B498-43B3-948B-1728B52AA6E4}">
                <adec:decorative xmlns:adec="http://schemas.microsoft.com/office/drawing/2017/decorative" val="0"/>
              </a:ext>
            </a:extLst>
          </p:cNvPr>
          <p:cNvSpPr/>
          <p:nvPr/>
        </p:nvSpPr>
        <p:spPr>
          <a:xfrm>
            <a:off x="7265421" y="3876323"/>
            <a:ext cx="2016000" cy="2021034"/>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9" name="Rounded Rectangle 13" descr="Tile 1">
            <a:extLst>
              <a:ext uri="{FF2B5EF4-FFF2-40B4-BE49-F238E27FC236}">
                <a16:creationId xmlns:a16="http://schemas.microsoft.com/office/drawing/2014/main" id="{23E5AE71-A10A-D4CB-1637-5C96484979E1}"/>
              </a:ext>
              <a:ext uri="{C183D7F6-B498-43B3-948B-1728B52AA6E4}">
                <adec:decorative xmlns:adec="http://schemas.microsoft.com/office/drawing/2017/decorative" val="0"/>
              </a:ext>
            </a:extLst>
          </p:cNvPr>
          <p:cNvSpPr/>
          <p:nvPr/>
        </p:nvSpPr>
        <p:spPr>
          <a:xfrm>
            <a:off x="9442385" y="3879434"/>
            <a:ext cx="2016000" cy="2021034"/>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D9B88538-A400-7E4C-84AE-662EECD3DD00}"/>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Learn more about these experiences</a:t>
            </a:r>
          </a:p>
        </p:txBody>
      </p:sp>
      <p:sp>
        <p:nvSpPr>
          <p:cNvPr id="2" name="Subtitle 1">
            <a:extLst>
              <a:ext uri="{FF2B5EF4-FFF2-40B4-BE49-F238E27FC236}">
                <a16:creationId xmlns:a16="http://schemas.microsoft.com/office/drawing/2014/main" id="{A1C537E3-E519-4940-A171-6D9DB06AC3C1}"/>
              </a:ext>
            </a:extLst>
          </p:cNvPr>
          <p:cNvSpPr>
            <a:spLocks noGrp="1"/>
          </p:cNvSpPr>
          <p:nvPr>
            <p:ph type="subTitle" idx="1"/>
          </p:nvPr>
        </p:nvSpPr>
        <p:spPr/>
        <p:txBody>
          <a:bodyPr/>
          <a:lstStyle/>
          <a:p>
            <a:r>
              <a:rPr lang="en-US"/>
              <a:t>Navigate to specific experiences and capabilities using the links below</a:t>
            </a:r>
          </a:p>
        </p:txBody>
      </p:sp>
      <p:sp>
        <p:nvSpPr>
          <p:cNvPr id="3" name="Rounded Rectangle 13" descr="Tile 1">
            <a:extLst>
              <a:ext uri="{FF2B5EF4-FFF2-40B4-BE49-F238E27FC236}">
                <a16:creationId xmlns:a16="http://schemas.microsoft.com/office/drawing/2014/main" id="{0D6685E5-207A-029A-4ED8-5AE45930724E}"/>
              </a:ext>
              <a:ext uri="{C183D7F6-B498-43B3-948B-1728B52AA6E4}">
                <adec:decorative xmlns:adec="http://schemas.microsoft.com/office/drawing/2017/decorative" val="0"/>
              </a:ext>
            </a:extLst>
          </p:cNvPr>
          <p:cNvSpPr/>
          <p:nvPr/>
        </p:nvSpPr>
        <p:spPr>
          <a:xfrm>
            <a:off x="734526" y="1806290"/>
            <a:ext cx="2601952" cy="2021034"/>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10" name="Picture 9" descr="Microsoft Fabric icon">
            <a:extLst>
              <a:ext uri="{FF2B5EF4-FFF2-40B4-BE49-F238E27FC236}">
                <a16:creationId xmlns:a16="http://schemas.microsoft.com/office/drawing/2014/main" id="{F484B026-9FCE-DE45-8AF7-482AB27DBFE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57006" y="1933289"/>
            <a:ext cx="379864" cy="379864"/>
          </a:xfrm>
          <a:prstGeom prst="rect">
            <a:avLst/>
          </a:prstGeom>
        </p:spPr>
      </p:pic>
      <p:sp>
        <p:nvSpPr>
          <p:cNvPr id="9" name="TextBox 8">
            <a:extLst>
              <a:ext uri="{FF2B5EF4-FFF2-40B4-BE49-F238E27FC236}">
                <a16:creationId xmlns:a16="http://schemas.microsoft.com/office/drawing/2014/main" id="{3D153E6A-2476-254B-9E26-AB73FA66E97D}"/>
              </a:ext>
            </a:extLst>
          </p:cNvPr>
          <p:cNvSpPr txBox="1"/>
          <p:nvPr/>
        </p:nvSpPr>
        <p:spPr>
          <a:xfrm>
            <a:off x="938982" y="2413664"/>
            <a:ext cx="70371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Get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1919"/>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03CC5594-BE5A-34BD-FD5C-4A015355C1A3}"/>
              </a:ext>
            </a:extLst>
          </p:cNvPr>
          <p:cNvSpPr txBox="1"/>
          <p:nvPr/>
        </p:nvSpPr>
        <p:spPr>
          <a:xfrm>
            <a:off x="844208" y="2626789"/>
            <a:ext cx="2204771"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4">
                  <a:extLst>
                    <a:ext uri="{A12FA001-AC4F-418D-AE19-62706E023703}">
                      <ahyp:hlinkClr xmlns:ahyp="http://schemas.microsoft.com/office/drawing/2018/hyperlinkcolor" val="tx"/>
                    </a:ext>
                  </a:extLst>
                </a:hlinkClick>
              </a:rPr>
              <a:t>What is Fabric?</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5">
                  <a:extLst>
                    <a:ext uri="{A12FA001-AC4F-418D-AE19-62706E023703}">
                      <ahyp:hlinkClr xmlns:ahyp="http://schemas.microsoft.com/office/drawing/2018/hyperlinkcolor" val="tx"/>
                    </a:ext>
                  </a:extLst>
                </a:hlinkClick>
              </a:rPr>
              <a:t>Microsoft Fabric licenses</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6">
                  <a:extLst>
                    <a:ext uri="{A12FA001-AC4F-418D-AE19-62706E023703}">
                      <ahyp:hlinkClr xmlns:ahyp="http://schemas.microsoft.com/office/drawing/2018/hyperlinkcolor" val="tx"/>
                    </a:ext>
                  </a:extLst>
                </a:hlinkClick>
              </a:rPr>
              <a:t>Buy a Microsoft Fabric subscription</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7">
                  <a:extLst>
                    <a:ext uri="{A12FA001-AC4F-418D-AE19-62706E023703}">
                      <ahyp:hlinkClr xmlns:ahyp="http://schemas.microsoft.com/office/drawing/2018/hyperlinkcolor" val="tx"/>
                    </a:ext>
                  </a:extLst>
                </a:hlinkClick>
              </a:rPr>
              <a:t>Navigate the Fabric portal</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8">
                  <a:extLst>
                    <a:ext uri="{A12FA001-AC4F-418D-AE19-62706E023703}">
                      <ahyp:hlinkClr xmlns:ahyp="http://schemas.microsoft.com/office/drawing/2018/hyperlinkcolor" val="tx"/>
                    </a:ext>
                  </a:extLst>
                </a:hlinkClick>
              </a:rPr>
              <a:t>Workspaces in Fabric</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a:ln>
                  <a:noFill/>
                </a:ln>
                <a:solidFill>
                  <a:srgbClr val="3ABB9F"/>
                </a:solidFill>
                <a:effectLst/>
                <a:uLnTx/>
                <a:uFillTx/>
                <a:latin typeface="Segoe UI" panose="020B0502040204020203" pitchFamily="34" charset="0"/>
                <a:ea typeface="+mn-ea"/>
                <a:cs typeface="+mn-cs"/>
                <a:hlinkClick r:id="rId9">
                  <a:extLst>
                    <a:ext uri="{A12FA001-AC4F-418D-AE19-62706E023703}">
                      <ahyp:hlinkClr xmlns:ahyp="http://schemas.microsoft.com/office/drawing/2018/hyperlinkcolor" val="tx"/>
                    </a:ext>
                  </a:extLst>
                </a:hlinkClick>
              </a:rPr>
              <a:t>See more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p:txBody>
      </p:sp>
      <p:sp>
        <p:nvSpPr>
          <p:cNvPr id="45" name="Rounded Rectangle 13" descr="Tile 2">
            <a:extLst>
              <a:ext uri="{FF2B5EF4-FFF2-40B4-BE49-F238E27FC236}">
                <a16:creationId xmlns:a16="http://schemas.microsoft.com/office/drawing/2014/main" id="{95DD2077-3E7C-C8F9-6022-996A24C3F753}"/>
              </a:ext>
              <a:ext uri="{C183D7F6-B498-43B3-948B-1728B52AA6E4}">
                <adec:decorative xmlns:adec="http://schemas.microsoft.com/office/drawing/2017/decorative" val="0"/>
              </a:ext>
            </a:extLst>
          </p:cNvPr>
          <p:cNvSpPr/>
          <p:nvPr/>
        </p:nvSpPr>
        <p:spPr>
          <a:xfrm>
            <a:off x="3437693" y="1806290"/>
            <a:ext cx="2601952" cy="2021034"/>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18" name="Graphic 17" descr="Power BI icon">
            <a:extLst>
              <a:ext uri="{FF2B5EF4-FFF2-40B4-BE49-F238E27FC236}">
                <a16:creationId xmlns:a16="http://schemas.microsoft.com/office/drawing/2014/main" id="{6635375F-E7C7-5144-A76A-2B90343979B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559186" y="1911765"/>
            <a:ext cx="423566" cy="423566"/>
          </a:xfrm>
          <a:prstGeom prst="rect">
            <a:avLst/>
          </a:prstGeom>
        </p:spPr>
      </p:pic>
      <p:sp>
        <p:nvSpPr>
          <p:cNvPr id="17" name="TextBox 16">
            <a:extLst>
              <a:ext uri="{FF2B5EF4-FFF2-40B4-BE49-F238E27FC236}">
                <a16:creationId xmlns:a16="http://schemas.microsoft.com/office/drawing/2014/main" id="{A25CB5EF-D0B3-F445-BEAD-737374163D01}"/>
              </a:ext>
            </a:extLst>
          </p:cNvPr>
          <p:cNvSpPr txBox="1"/>
          <p:nvPr/>
        </p:nvSpPr>
        <p:spPr>
          <a:xfrm>
            <a:off x="3624722" y="2413664"/>
            <a:ext cx="1698127" cy="3231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Power BI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A8368F97-0814-2D78-9DC2-C9151933A54E}"/>
              </a:ext>
            </a:extLst>
          </p:cNvPr>
          <p:cNvSpPr txBox="1"/>
          <p:nvPr/>
        </p:nvSpPr>
        <p:spPr>
          <a:xfrm>
            <a:off x="3531591" y="2626789"/>
            <a:ext cx="2378142"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rPr>
              <a:t>Enable Microsoft Fabric for your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rPr>
              <a:t>organization</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12">
                  <a:extLst>
                    <a:ext uri="{A12FA001-AC4F-418D-AE19-62706E023703}">
                      <ahyp:hlinkClr xmlns:ahyp="http://schemas.microsoft.com/office/drawing/2018/hyperlinkcolor" val="tx"/>
                    </a:ext>
                  </a:extLst>
                </a:hlinkClick>
              </a:rPr>
              <a:t>What is Power BI?</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13">
                  <a:extLst>
                    <a:ext uri="{A12FA001-AC4F-418D-AE19-62706E023703}">
                      <ahyp:hlinkClr xmlns:ahyp="http://schemas.microsoft.com/office/drawing/2018/hyperlinkcolor" val="tx"/>
                    </a:ext>
                  </a:extLst>
                </a:hlinkClick>
              </a:rPr>
              <a:t>What is a datamart?</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14">
                  <a:extLst>
                    <a:ext uri="{A12FA001-AC4F-418D-AE19-62706E023703}">
                      <ahyp:hlinkClr xmlns:ahyp="http://schemas.microsoft.com/office/drawing/2018/hyperlinkcolor" val="tx"/>
                    </a:ext>
                  </a:extLst>
                </a:hlinkClick>
              </a:rPr>
              <a:t>Azure and Power BI integration</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15">
                  <a:extLst>
                    <a:ext uri="{A12FA001-AC4F-418D-AE19-62706E023703}">
                      <ahyp:hlinkClr xmlns:ahyp="http://schemas.microsoft.com/office/drawing/2018/hyperlinkcolor" val="tx"/>
                    </a:ext>
                  </a:extLst>
                </a:hlinkClick>
              </a:rPr>
              <a:t>See more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p:txBody>
      </p:sp>
      <p:sp>
        <p:nvSpPr>
          <p:cNvPr id="46" name="Rounded Rectangle 13" descr="Tile 3">
            <a:extLst>
              <a:ext uri="{FF2B5EF4-FFF2-40B4-BE49-F238E27FC236}">
                <a16:creationId xmlns:a16="http://schemas.microsoft.com/office/drawing/2014/main" id="{398333F6-6C80-D4B2-6793-A910AFFB35F9}"/>
              </a:ext>
              <a:ext uri="{C183D7F6-B498-43B3-948B-1728B52AA6E4}">
                <adec:decorative xmlns:adec="http://schemas.microsoft.com/office/drawing/2017/decorative" val="0"/>
              </a:ext>
            </a:extLst>
          </p:cNvPr>
          <p:cNvSpPr/>
          <p:nvPr/>
        </p:nvSpPr>
        <p:spPr>
          <a:xfrm>
            <a:off x="6146608" y="1806290"/>
            <a:ext cx="2601952" cy="2021034"/>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38" name="Picture 37" descr="OneLake logo">
            <a:extLst>
              <a:ext uri="{FF2B5EF4-FFF2-40B4-BE49-F238E27FC236}">
                <a16:creationId xmlns:a16="http://schemas.microsoft.com/office/drawing/2014/main" id="{11C6AEBF-44EA-4647-AE6D-C3699925E3CC}"/>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327043" y="1911765"/>
            <a:ext cx="384301" cy="385052"/>
          </a:xfrm>
          <a:prstGeom prst="rect">
            <a:avLst/>
          </a:prstGeom>
        </p:spPr>
      </p:pic>
      <p:sp>
        <p:nvSpPr>
          <p:cNvPr id="37" name="TextBox 36">
            <a:extLst>
              <a:ext uri="{FF2B5EF4-FFF2-40B4-BE49-F238E27FC236}">
                <a16:creationId xmlns:a16="http://schemas.microsoft.com/office/drawing/2014/main" id="{E1BE9935-EB22-FB40-AB2F-7844EF8B14AD}"/>
              </a:ext>
            </a:extLst>
          </p:cNvPr>
          <p:cNvSpPr txBox="1"/>
          <p:nvPr/>
        </p:nvSpPr>
        <p:spPr>
          <a:xfrm>
            <a:off x="6327043" y="2413664"/>
            <a:ext cx="545021"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err="1">
                <a:ln>
                  <a:noFill/>
                </a:ln>
                <a:solidFill>
                  <a:srgbClr val="161616"/>
                </a:solidFill>
                <a:effectLst/>
                <a:uLnTx/>
                <a:uFillTx/>
                <a:latin typeface="Segoe UI" panose="020B0502040204020203" pitchFamily="34" charset="0"/>
                <a:ea typeface="+mn-ea"/>
                <a:cs typeface="+mn-cs"/>
              </a:rPr>
              <a:t>OneLake</a:t>
            </a:r>
            <a:endParaRPr kumimoji="0" lang="en-US" sz="1050" b="1" i="0" u="none" strike="noStrike" kern="1200" cap="none" spc="0" normalizeH="0" baseline="0" noProof="0">
              <a:ln>
                <a:noFill/>
              </a:ln>
              <a:solidFill>
                <a:srgbClr val="161616"/>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9A5CFB40-D2E4-7EE6-178C-6A6D02BE6DF9}"/>
              </a:ext>
            </a:extLst>
          </p:cNvPr>
          <p:cNvSpPr txBox="1"/>
          <p:nvPr/>
        </p:nvSpPr>
        <p:spPr>
          <a:xfrm>
            <a:off x="6244622" y="2626789"/>
            <a:ext cx="2391378"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17">
                  <a:extLst>
                    <a:ext uri="{A12FA001-AC4F-418D-AE19-62706E023703}">
                      <ahyp:hlinkClr xmlns:ahyp="http://schemas.microsoft.com/office/drawing/2018/hyperlinkcolor" val="tx"/>
                    </a:ext>
                  </a:extLst>
                </a:hlinkClick>
              </a:rPr>
              <a:t>What is OneLake?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18">
                  <a:extLst>
                    <a:ext uri="{A12FA001-AC4F-418D-AE19-62706E023703}">
                      <ahyp:hlinkClr xmlns:ahyp="http://schemas.microsoft.com/office/drawing/2018/hyperlinkcolor" val="tx"/>
                    </a:ext>
                  </a:extLst>
                </a:hlinkClick>
              </a:rPr>
              <a:t>What are shortcuts?</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19">
                  <a:extLst>
                    <a:ext uri="{A12FA001-AC4F-418D-AE19-62706E023703}">
                      <ahyp:hlinkClr xmlns:ahyp="http://schemas.microsoft.com/office/drawing/2018/hyperlinkcolor" val="tx"/>
                    </a:ext>
                  </a:extLst>
                </a:hlinkClick>
              </a:rPr>
              <a:t>Create a lakehouse with OneLake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20">
                  <a:extLst>
                    <a:ext uri="{A12FA001-AC4F-418D-AE19-62706E023703}">
                      <ahyp:hlinkClr xmlns:ahyp="http://schemas.microsoft.com/office/drawing/2018/hyperlinkcolor" val="tx"/>
                    </a:ext>
                  </a:extLst>
                </a:hlinkClick>
              </a:rPr>
              <a:t>OneLake</a:t>
            </a: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rPr>
              <a:t> and Azure Synapse 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 action="ppaction://noaction">
                  <a:extLst>
                    <a:ext uri="{A12FA001-AC4F-418D-AE19-62706E023703}">
                      <ahyp:hlinkClr xmlns:ahyp="http://schemas.microsoft.com/office/drawing/2018/hyperlinkcolor" val="tx"/>
                    </a:ext>
                  </a:extLst>
                </a:hlinkClick>
              </a:rPr>
              <a:t> integration</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21">
                  <a:extLst>
                    <a:ext uri="{A12FA001-AC4F-418D-AE19-62706E023703}">
                      <ahyp:hlinkClr xmlns:ahyp="http://schemas.microsoft.com/office/drawing/2018/hyperlinkcolor" val="tx"/>
                    </a:ext>
                  </a:extLst>
                </a:hlinkClick>
              </a:rPr>
              <a:t>See more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p:txBody>
      </p:sp>
      <p:sp>
        <p:nvSpPr>
          <p:cNvPr id="47" name="Rounded Rectangle 13" descr="Tile 4">
            <a:extLst>
              <a:ext uri="{FF2B5EF4-FFF2-40B4-BE49-F238E27FC236}">
                <a16:creationId xmlns:a16="http://schemas.microsoft.com/office/drawing/2014/main" id="{29A9A07E-0F96-442A-1330-6AC040E37C16}"/>
              </a:ext>
              <a:ext uri="{C183D7F6-B498-43B3-948B-1728B52AA6E4}">
                <adec:decorative xmlns:adec="http://schemas.microsoft.com/office/drawing/2017/decorative" val="0"/>
              </a:ext>
            </a:extLst>
          </p:cNvPr>
          <p:cNvSpPr/>
          <p:nvPr/>
        </p:nvSpPr>
        <p:spPr>
          <a:xfrm>
            <a:off x="8855523" y="1806290"/>
            <a:ext cx="2601952" cy="2021034"/>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14" name="Graphic 13" descr="Data Integration">
            <a:extLst>
              <a:ext uri="{FF2B5EF4-FFF2-40B4-BE49-F238E27FC236}">
                <a16:creationId xmlns:a16="http://schemas.microsoft.com/office/drawing/2014/main" id="{F9BF8420-AA2D-954E-9F31-59BDD50DA48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020707" y="1919575"/>
            <a:ext cx="393167" cy="393167"/>
          </a:xfrm>
          <a:prstGeom prst="rect">
            <a:avLst/>
          </a:prstGeom>
        </p:spPr>
      </p:pic>
      <p:sp>
        <p:nvSpPr>
          <p:cNvPr id="13" name="TextBox 12">
            <a:extLst>
              <a:ext uri="{FF2B5EF4-FFF2-40B4-BE49-F238E27FC236}">
                <a16:creationId xmlns:a16="http://schemas.microsoft.com/office/drawing/2014/main" id="{ADA032FE-C20A-4F4C-AACA-881E011BD355}"/>
              </a:ext>
            </a:extLst>
          </p:cNvPr>
          <p:cNvSpPr txBox="1"/>
          <p:nvPr/>
        </p:nvSpPr>
        <p:spPr>
          <a:xfrm>
            <a:off x="9046940" y="2413664"/>
            <a:ext cx="799899"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Data Factory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95C9E887-42C6-C34C-B5CB-5355C3960AAF}"/>
              </a:ext>
            </a:extLst>
          </p:cNvPr>
          <p:cNvSpPr txBox="1"/>
          <p:nvPr/>
        </p:nvSpPr>
        <p:spPr>
          <a:xfrm>
            <a:off x="8946134" y="2626789"/>
            <a:ext cx="2401658"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24">
                  <a:extLst>
                    <a:ext uri="{A12FA001-AC4F-418D-AE19-62706E023703}">
                      <ahyp:hlinkClr xmlns:ahyp="http://schemas.microsoft.com/office/drawing/2018/hyperlinkcolor" val="tx"/>
                    </a:ext>
                  </a:extLst>
                </a:hlinkClick>
              </a:rPr>
              <a:t>What is Data Factory?</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25">
                  <a:extLst>
                    <a:ext uri="{A12FA001-AC4F-418D-AE19-62706E023703}">
                      <ahyp:hlinkClr xmlns:ahyp="http://schemas.microsoft.com/office/drawing/2018/hyperlinkcolor" val="tx"/>
                    </a:ext>
                  </a:extLst>
                </a:hlinkClick>
              </a:rPr>
              <a:t>Create your first pipeline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26">
                  <a:extLst>
                    <a:ext uri="{A12FA001-AC4F-418D-AE19-62706E023703}">
                      <ahyp:hlinkClr xmlns:ahyp="http://schemas.microsoft.com/office/drawing/2018/hyperlinkcolor" val="tx"/>
                    </a:ext>
                  </a:extLst>
                </a:hlinkClick>
              </a:rPr>
              <a:t>Create your first dataflow</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27">
                  <a:extLst>
                    <a:ext uri="{A12FA001-AC4F-418D-AE19-62706E023703}">
                      <ahyp:hlinkClr xmlns:ahyp="http://schemas.microsoft.com/office/drawing/2018/hyperlinkcolor" val="tx"/>
                    </a:ext>
                  </a:extLst>
                </a:hlinkClick>
              </a:rPr>
              <a:t>Connectors</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28">
                  <a:extLst>
                    <a:ext uri="{A12FA001-AC4F-418D-AE19-62706E023703}">
                      <ahyp:hlinkClr xmlns:ahyp="http://schemas.microsoft.com/office/drawing/2018/hyperlinkcolor" val="tx"/>
                    </a:ext>
                  </a:extLst>
                </a:hlinkClick>
              </a:rPr>
              <a:t>See more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p:txBody>
      </p:sp>
      <p:pic>
        <p:nvPicPr>
          <p:cNvPr id="21" name="Graphic 20" descr="Data Engineering logo">
            <a:extLst>
              <a:ext uri="{FF2B5EF4-FFF2-40B4-BE49-F238E27FC236}">
                <a16:creationId xmlns:a16="http://schemas.microsoft.com/office/drawing/2014/main" id="{E46420A6-742D-DD43-ABFC-1EDD17AF033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28328" y="4048939"/>
            <a:ext cx="393165" cy="393165"/>
          </a:xfrm>
          <a:prstGeom prst="rect">
            <a:avLst/>
          </a:prstGeom>
        </p:spPr>
      </p:pic>
      <p:sp>
        <p:nvSpPr>
          <p:cNvPr id="22" name="TextBox 21">
            <a:extLst>
              <a:ext uri="{FF2B5EF4-FFF2-40B4-BE49-F238E27FC236}">
                <a16:creationId xmlns:a16="http://schemas.microsoft.com/office/drawing/2014/main" id="{0B14334B-9503-1543-A448-8B49BD630753}"/>
              </a:ext>
            </a:extLst>
          </p:cNvPr>
          <p:cNvSpPr txBox="1"/>
          <p:nvPr/>
        </p:nvSpPr>
        <p:spPr>
          <a:xfrm>
            <a:off x="884423" y="4555968"/>
            <a:ext cx="1644681"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61616"/>
                </a:solidFill>
                <a:effectLst/>
                <a:uLnTx/>
                <a:uFillTx/>
                <a:latin typeface="Segoe UI" panose="020B0502040204020203" pitchFamily="34" charset="0"/>
                <a:ea typeface="+mn-ea"/>
                <a:cs typeface="+mn-cs"/>
              </a:rPr>
              <a:t>Synapse Data Engineering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1919"/>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18236315-F421-3E29-131E-5658ED02198B}"/>
              </a:ext>
            </a:extLst>
          </p:cNvPr>
          <p:cNvSpPr txBox="1"/>
          <p:nvPr/>
        </p:nvSpPr>
        <p:spPr>
          <a:xfrm>
            <a:off x="844208" y="4740634"/>
            <a:ext cx="19431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31">
                  <a:extLst>
                    <a:ext uri="{A12FA001-AC4F-418D-AE19-62706E023703}">
                      <ahyp:hlinkClr xmlns:ahyp="http://schemas.microsoft.com/office/drawing/2018/hyperlinkcolor" val="tx"/>
                    </a:ext>
                  </a:extLst>
                </a:hlinkClick>
              </a:rPr>
              <a:t>What is Data Engineering?</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32">
                  <a:extLst>
                    <a:ext uri="{A12FA001-AC4F-418D-AE19-62706E023703}">
                      <ahyp:hlinkClr xmlns:ahyp="http://schemas.microsoft.com/office/drawing/2018/hyperlinkcolor" val="tx"/>
                    </a:ext>
                  </a:extLst>
                </a:hlinkClick>
              </a:rPr>
              <a:t>Create a Lakehouse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33">
                  <a:extLst>
                    <a:ext uri="{A12FA001-AC4F-418D-AE19-62706E023703}">
                      <ahyp:hlinkClr xmlns:ahyp="http://schemas.microsoft.com/office/drawing/2018/hyperlinkcolor" val="tx"/>
                    </a:ext>
                  </a:extLst>
                </a:hlinkClick>
              </a:rPr>
              <a:t>Create a Spark job definition</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34">
                  <a:extLst>
                    <a:ext uri="{A12FA001-AC4F-418D-AE19-62706E023703}">
                      <ahyp:hlinkClr xmlns:ahyp="http://schemas.microsoft.com/office/drawing/2018/hyperlinkcolor" val="tx"/>
                    </a:ext>
                  </a:extLst>
                </a:hlinkClick>
              </a:rPr>
              <a:t>See more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p:txBody>
      </p:sp>
      <p:pic>
        <p:nvPicPr>
          <p:cNvPr id="25" name="Graphic 24" descr="Data Science">
            <a:extLst>
              <a:ext uri="{FF2B5EF4-FFF2-40B4-BE49-F238E27FC236}">
                <a16:creationId xmlns:a16="http://schemas.microsoft.com/office/drawing/2014/main" id="{DC9EC13D-AAD9-7D44-BDCC-64AE5CF13FF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3083232" y="4077620"/>
            <a:ext cx="393167" cy="393167"/>
          </a:xfrm>
          <a:prstGeom prst="rect">
            <a:avLst/>
          </a:prstGeom>
        </p:spPr>
      </p:pic>
      <p:sp>
        <p:nvSpPr>
          <p:cNvPr id="26" name="TextBox 25">
            <a:extLst>
              <a:ext uri="{FF2B5EF4-FFF2-40B4-BE49-F238E27FC236}">
                <a16:creationId xmlns:a16="http://schemas.microsoft.com/office/drawing/2014/main" id="{E89F5EB4-2236-B648-8326-61AAD84D6101}"/>
              </a:ext>
            </a:extLst>
          </p:cNvPr>
          <p:cNvSpPr txBox="1"/>
          <p:nvPr/>
        </p:nvSpPr>
        <p:spPr>
          <a:xfrm>
            <a:off x="3143932" y="4551955"/>
            <a:ext cx="1354538"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61616"/>
                </a:solidFill>
                <a:effectLst/>
                <a:uLnTx/>
                <a:uFillTx/>
                <a:latin typeface="Segoe UI" panose="020B0502040204020203" pitchFamily="34" charset="0"/>
                <a:ea typeface="+mn-ea"/>
                <a:cs typeface="+mn-cs"/>
              </a:rPr>
              <a:t>Synapse Data Science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1919"/>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023F0CB0-A3C7-FC04-21F3-21A718905F0C}"/>
              </a:ext>
            </a:extLst>
          </p:cNvPr>
          <p:cNvSpPr txBox="1"/>
          <p:nvPr/>
        </p:nvSpPr>
        <p:spPr>
          <a:xfrm>
            <a:off x="3039500" y="4769315"/>
            <a:ext cx="2204771"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37">
                  <a:extLst>
                    <a:ext uri="{A12FA001-AC4F-418D-AE19-62706E023703}">
                      <ahyp:hlinkClr xmlns:ahyp="http://schemas.microsoft.com/office/drawing/2018/hyperlinkcolor" val="tx"/>
                    </a:ext>
                  </a:extLst>
                </a:hlinkClick>
              </a:rPr>
              <a:t>What is Data science?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38">
                  <a:extLst>
                    <a:ext uri="{A12FA001-AC4F-418D-AE19-62706E023703}">
                      <ahyp:hlinkClr xmlns:ahyp="http://schemas.microsoft.com/office/drawing/2018/hyperlinkcolor" val="tx"/>
                    </a:ext>
                  </a:extLst>
                </a:hlinkClick>
              </a:rPr>
              <a:t>Machine learning experiment</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39">
                  <a:extLst>
                    <a:ext uri="{A12FA001-AC4F-418D-AE19-62706E023703}">
                      <ahyp:hlinkClr xmlns:ahyp="http://schemas.microsoft.com/office/drawing/2018/hyperlinkcolor" val="tx"/>
                    </a:ext>
                  </a:extLst>
                </a:hlinkClick>
              </a:rPr>
              <a:t>Use end-to-end AI samples</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a:ln>
                  <a:noFill/>
                </a:ln>
                <a:solidFill>
                  <a:srgbClr val="3ABB9F"/>
                </a:solidFill>
                <a:effectLst/>
                <a:uLnTx/>
                <a:uFillTx/>
                <a:latin typeface="Segoe UI" panose="020B0502040204020203" pitchFamily="34" charset="0"/>
                <a:ea typeface="+mn-ea"/>
                <a:cs typeface="+mn-cs"/>
                <a:hlinkClick r:id="rId40">
                  <a:extLst>
                    <a:ext uri="{A12FA001-AC4F-418D-AE19-62706E023703}">
                      <ahyp:hlinkClr xmlns:ahyp="http://schemas.microsoft.com/office/drawing/2018/hyperlinkcolor" val="tx"/>
                    </a:ext>
                  </a:extLst>
                </a:hlinkClick>
              </a:rPr>
              <a:t>See more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p:txBody>
      </p:sp>
      <p:pic>
        <p:nvPicPr>
          <p:cNvPr id="29" name="Graphic 28" descr="Data Warehouse">
            <a:extLst>
              <a:ext uri="{FF2B5EF4-FFF2-40B4-BE49-F238E27FC236}">
                <a16:creationId xmlns:a16="http://schemas.microsoft.com/office/drawing/2014/main" id="{31A85EED-CFB5-2B41-BD61-89BF5C12B65A}"/>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5208465" y="4048939"/>
            <a:ext cx="415600" cy="415600"/>
          </a:xfrm>
          <a:prstGeom prst="rect">
            <a:avLst/>
          </a:prstGeom>
        </p:spPr>
      </p:pic>
      <p:sp>
        <p:nvSpPr>
          <p:cNvPr id="30" name="TextBox 29">
            <a:extLst>
              <a:ext uri="{FF2B5EF4-FFF2-40B4-BE49-F238E27FC236}">
                <a16:creationId xmlns:a16="http://schemas.microsoft.com/office/drawing/2014/main" id="{BC2309A4-9A5C-AE49-B036-4E0FD11FBFA2}"/>
              </a:ext>
            </a:extLst>
          </p:cNvPr>
          <p:cNvSpPr txBox="1"/>
          <p:nvPr/>
        </p:nvSpPr>
        <p:spPr>
          <a:xfrm>
            <a:off x="5223347" y="4589263"/>
            <a:ext cx="1594988"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61616"/>
                </a:solidFill>
                <a:effectLst/>
                <a:uLnTx/>
                <a:uFillTx/>
                <a:latin typeface="Segoe UI" panose="020B0502040204020203" pitchFamily="34" charset="0"/>
                <a:ea typeface="+mn-ea"/>
                <a:cs typeface="+mn-cs"/>
              </a:rPr>
              <a:t>Synapse Data Warehouse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1919"/>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2D8076C6-C5B6-D6E7-704F-B67A66C4711B}"/>
              </a:ext>
            </a:extLst>
          </p:cNvPr>
          <p:cNvSpPr txBox="1"/>
          <p:nvPr/>
        </p:nvSpPr>
        <p:spPr>
          <a:xfrm>
            <a:off x="5127506" y="4806623"/>
            <a:ext cx="261990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hlinkClick r:id="rId43">
                  <a:extLst>
                    <a:ext uri="{A12FA001-AC4F-418D-AE19-62706E023703}">
                      <ahyp:hlinkClr xmlns:ahyp="http://schemas.microsoft.com/office/drawing/2018/hyperlinkcolor" val="tx"/>
                    </a:ext>
                  </a:extLst>
                </a:hlinkClick>
              </a:rPr>
              <a:t>What is Data Warehouse?</a:t>
            </a:r>
            <a:endPar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hlinkClick r:id="rId44">
                  <a:extLst>
                    <a:ext uri="{A12FA001-AC4F-418D-AE19-62706E023703}">
                      <ahyp:hlinkClr xmlns:ahyp="http://schemas.microsoft.com/office/drawing/2018/hyperlinkcolor" val="tx"/>
                    </a:ext>
                  </a:extLst>
                </a:hlinkClick>
              </a:rPr>
              <a:t>Create a Warehouse</a:t>
            </a:r>
            <a:endPar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hlinkClick r:id="rId45">
                  <a:extLst>
                    <a:ext uri="{A12FA001-AC4F-418D-AE19-62706E023703}">
                      <ahyp:hlinkClr xmlns:ahyp="http://schemas.microsoft.com/office/drawing/2018/hyperlinkcolor" val="tx"/>
                    </a:ext>
                  </a:extLst>
                </a:hlinkClick>
              </a:rPr>
              <a:t>Query using SQL query editor</a:t>
            </a:r>
            <a:endPar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hlinkClick r:id="rId46">
                  <a:extLst>
                    <a:ext uri="{A12FA001-AC4F-418D-AE19-62706E023703}">
                      <ahyp:hlinkClr xmlns:ahyp="http://schemas.microsoft.com/office/drawing/2018/hyperlinkcolor" val="tx"/>
                    </a:ext>
                  </a:extLst>
                </a:hlinkClick>
              </a:rPr>
              <a:t>See more</a:t>
            </a:r>
            <a:endPar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endParaRPr>
          </a:p>
        </p:txBody>
      </p:sp>
      <p:pic>
        <p:nvPicPr>
          <p:cNvPr id="33" name="Graphic 32" descr="Real time analytics logo">
            <a:extLst>
              <a:ext uri="{FF2B5EF4-FFF2-40B4-BE49-F238E27FC236}">
                <a16:creationId xmlns:a16="http://schemas.microsoft.com/office/drawing/2014/main" id="{F13F9CE3-F37E-CA49-AD4B-707B85AB87FB}"/>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522022" y="4066201"/>
            <a:ext cx="411216" cy="411216"/>
          </a:xfrm>
          <a:prstGeom prst="rect">
            <a:avLst/>
          </a:prstGeom>
        </p:spPr>
      </p:pic>
      <p:sp>
        <p:nvSpPr>
          <p:cNvPr id="34" name="TextBox 33">
            <a:extLst>
              <a:ext uri="{FF2B5EF4-FFF2-40B4-BE49-F238E27FC236}">
                <a16:creationId xmlns:a16="http://schemas.microsoft.com/office/drawing/2014/main" id="{253D5600-7FC7-8F4E-8834-CACC91CA1C7C}"/>
              </a:ext>
            </a:extLst>
          </p:cNvPr>
          <p:cNvSpPr txBox="1"/>
          <p:nvPr/>
        </p:nvSpPr>
        <p:spPr>
          <a:xfrm>
            <a:off x="7372533" y="4570984"/>
            <a:ext cx="1801775"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61616"/>
                </a:solidFill>
                <a:effectLst/>
                <a:uLnTx/>
                <a:uFillTx/>
                <a:latin typeface="Segoe UI" panose="020B0502040204020203" pitchFamily="34" charset="0"/>
                <a:ea typeface="+mn-ea"/>
                <a:cs typeface="+mn-cs"/>
              </a:rPr>
              <a:t>Synapse Real-Time Analytics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1919"/>
              </a:solidFill>
              <a:effectLst/>
              <a:uLnTx/>
              <a:uFillTx/>
              <a:latin typeface="Calibri" panose="020F0502020204030204"/>
              <a:ea typeface="+mn-ea"/>
              <a:cs typeface="+mn-cs"/>
            </a:endParaRPr>
          </a:p>
        </p:txBody>
      </p:sp>
      <p:sp>
        <p:nvSpPr>
          <p:cNvPr id="67" name="TextBox 66">
            <a:extLst>
              <a:ext uri="{FF2B5EF4-FFF2-40B4-BE49-F238E27FC236}">
                <a16:creationId xmlns:a16="http://schemas.microsoft.com/office/drawing/2014/main" id="{3CA757A0-A11A-3EC1-5815-43B46BBC2A34}"/>
              </a:ext>
            </a:extLst>
          </p:cNvPr>
          <p:cNvSpPr txBox="1"/>
          <p:nvPr/>
        </p:nvSpPr>
        <p:spPr>
          <a:xfrm>
            <a:off x="7288683" y="4878507"/>
            <a:ext cx="180177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hlinkClick r:id="rId49">
                  <a:extLst>
                    <a:ext uri="{A12FA001-AC4F-418D-AE19-62706E023703}">
                      <ahyp:hlinkClr xmlns:ahyp="http://schemas.microsoft.com/office/drawing/2018/hyperlinkcolor" val="tx"/>
                    </a:ext>
                  </a:extLst>
                </a:hlinkClick>
              </a:rPr>
              <a:t>What is Real-Time Analytics?</a:t>
            </a:r>
            <a:endPar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hlinkClick r:id="rId50">
                  <a:extLst>
                    <a:ext uri="{A12FA001-AC4F-418D-AE19-62706E023703}">
                      <ahyp:hlinkClr xmlns:ahyp="http://schemas.microsoft.com/office/drawing/2018/hyperlinkcolor" val="tx"/>
                    </a:ext>
                  </a:extLst>
                </a:hlinkClick>
              </a:rPr>
              <a:t>What is Event stream?</a:t>
            </a:r>
            <a:endPar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hlinkClick r:id="rId51">
                  <a:extLst>
                    <a:ext uri="{A12FA001-AC4F-418D-AE19-62706E023703}">
                      <ahyp:hlinkClr xmlns:ahyp="http://schemas.microsoft.com/office/drawing/2018/hyperlinkcolor" val="tx"/>
                    </a:ext>
                  </a:extLst>
                </a:hlinkClick>
              </a:rPr>
              <a:t>Create a database</a:t>
            </a:r>
            <a:endPar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hlinkClick r:id="rId52">
                  <a:extLst>
                    <a:ext uri="{A12FA001-AC4F-418D-AE19-62706E023703}">
                      <ahyp:hlinkClr xmlns:ahyp="http://schemas.microsoft.com/office/drawing/2018/hyperlinkcolor" val="tx"/>
                    </a:ext>
                  </a:extLst>
                </a:hlinkClick>
              </a:rPr>
              <a:t>See more</a:t>
            </a:r>
            <a:endParaRPr kumimoji="0" lang="en-US" sz="1000" b="0" i="0" u="none" strike="noStrike" kern="1200" cap="none" spc="0" normalizeH="0" baseline="0" noProof="0" dirty="0">
              <a:ln>
                <a:noFill/>
              </a:ln>
              <a:solidFill>
                <a:srgbClr val="3ABB9F"/>
              </a:solidFill>
              <a:effectLst/>
              <a:uLnTx/>
              <a:uFillTx/>
              <a:latin typeface="Segoe UI" panose="020B0502040204020203" pitchFamily="34" charset="0"/>
              <a:ea typeface="+mn-ea"/>
              <a:cs typeface="+mn-cs"/>
            </a:endParaRPr>
          </a:p>
        </p:txBody>
      </p:sp>
      <p:sp>
        <p:nvSpPr>
          <p:cNvPr id="68" name="Rounded Rectangle 13">
            <a:extLst>
              <a:ext uri="{FF2B5EF4-FFF2-40B4-BE49-F238E27FC236}">
                <a16:creationId xmlns:a16="http://schemas.microsoft.com/office/drawing/2014/main" id="{70131723-73C9-F48C-31C5-87335338E354}"/>
              </a:ext>
              <a:ext uri="{C183D7F6-B498-43B3-948B-1728B52AA6E4}">
                <adec:decorative xmlns:adec="http://schemas.microsoft.com/office/drawing/2017/decorative" val="1"/>
              </a:ext>
            </a:extLst>
          </p:cNvPr>
          <p:cNvSpPr/>
          <p:nvPr/>
        </p:nvSpPr>
        <p:spPr>
          <a:xfrm>
            <a:off x="3437693" y="6038624"/>
            <a:ext cx="8019782" cy="648120"/>
          </a:xfrm>
          <a:prstGeom prst="roundRect">
            <a:avLst>
              <a:gd name="adj" fmla="val 15929"/>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8" name="Graphic 7" descr="Icon of a person holding a wrench tool">
            <a:extLst>
              <a:ext uri="{FF2B5EF4-FFF2-40B4-BE49-F238E27FC236}">
                <a16:creationId xmlns:a16="http://schemas.microsoft.com/office/drawing/2014/main" id="{AE86872C-092F-94BA-EE89-540EFF317B21}"/>
              </a:ext>
            </a:extLst>
          </p:cNvPr>
          <p:cNvPicPr>
            <a:picLocks noChangeAspect="1"/>
          </p:cNvPicPr>
          <p:nvPr/>
        </p:nvPicPr>
        <p:blipFill>
          <a:blip r:embed="rId53" cstate="print">
            <a:extLst>
              <a:ext uri="{28A0092B-C50C-407E-A947-70E740481C1C}">
                <a14:useLocalDpi xmlns:a14="http://schemas.microsoft.com/office/drawing/2010/main"/>
              </a:ext>
              <a:ext uri="{96DAC541-7B7A-43D3-8B79-37D633B846F1}">
                <asvg:svgBlip xmlns:asvg="http://schemas.microsoft.com/office/drawing/2016/SVG/main" r:embed="rId54"/>
              </a:ext>
            </a:extLst>
          </a:blip>
          <a:stretch>
            <a:fillRect/>
          </a:stretch>
        </p:blipFill>
        <p:spPr>
          <a:xfrm>
            <a:off x="3722638" y="6156273"/>
            <a:ext cx="424412" cy="424412"/>
          </a:xfrm>
          <a:prstGeom prst="rect">
            <a:avLst/>
          </a:prstGeom>
        </p:spPr>
      </p:pic>
      <p:sp>
        <p:nvSpPr>
          <p:cNvPr id="40" name="TextBox 39">
            <a:extLst>
              <a:ext uri="{FF2B5EF4-FFF2-40B4-BE49-F238E27FC236}">
                <a16:creationId xmlns:a16="http://schemas.microsoft.com/office/drawing/2014/main" id="{75B28D71-AE41-2F4B-A743-689AE09B4092}"/>
              </a:ext>
            </a:extLst>
          </p:cNvPr>
          <p:cNvSpPr txBox="1"/>
          <p:nvPr/>
        </p:nvSpPr>
        <p:spPr>
          <a:xfrm>
            <a:off x="4498910" y="6160933"/>
            <a:ext cx="8164258"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Security, Governance, and Administration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70" name="Title 69">
            <a:extLst>
              <a:ext uri="{FF2B5EF4-FFF2-40B4-BE49-F238E27FC236}">
                <a16:creationId xmlns:a16="http://schemas.microsoft.com/office/drawing/2014/main" id="{0D48ED23-4C10-9A51-F1BC-2FA94635EE68}"/>
              </a:ext>
            </a:extLst>
          </p:cNvPr>
          <p:cNvSpPr txBox="1">
            <a:spLocks/>
          </p:cNvSpPr>
          <p:nvPr/>
        </p:nvSpPr>
        <p:spPr>
          <a:xfrm>
            <a:off x="4394475" y="6334464"/>
            <a:ext cx="6940141" cy="24622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6">
                  <a:extLst>
                    <a:ext uri="{A12FA001-AC4F-418D-AE19-62706E023703}">
                      <ahyp:hlinkClr xmlns:ahyp="http://schemas.microsoft.com/office/drawing/2018/hyperlinkcolor" val="tx"/>
                    </a:ext>
                  </a:extLst>
                </a:hlinkClick>
              </a:rPr>
              <a:t>Buy a Microsoft Fabric subscription</a:t>
            </a: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rPr>
              <a:t>  |  </a:t>
            </a: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55">
                  <a:extLst>
                    <a:ext uri="{A12FA001-AC4F-418D-AE19-62706E023703}">
                      <ahyp:hlinkClr xmlns:ahyp="http://schemas.microsoft.com/office/drawing/2018/hyperlinkcolor" val="tx"/>
                    </a:ext>
                  </a:extLst>
                </a:hlinkClick>
              </a:rPr>
              <a:t>Fabric administration</a:t>
            </a: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rPr>
              <a:t>  |  </a:t>
            </a: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56">
                  <a:extLst>
                    <a:ext uri="{A12FA001-AC4F-418D-AE19-62706E023703}">
                      <ahyp:hlinkClr xmlns:ahyp="http://schemas.microsoft.com/office/drawing/2018/hyperlinkcolor" val="tx"/>
                    </a:ext>
                  </a:extLst>
                </a:hlinkClick>
              </a:rPr>
              <a:t>Data governance and compliance</a:t>
            </a: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rPr>
              <a:t>  |  </a:t>
            </a: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hlinkClick r:id="rId57">
                  <a:extLst>
                    <a:ext uri="{A12FA001-AC4F-418D-AE19-62706E023703}">
                      <ahyp:hlinkClr xmlns:ahyp="http://schemas.microsoft.com/office/drawing/2018/hyperlinkcolor" val="tx"/>
                    </a:ext>
                  </a:extLst>
                </a:hlinkClick>
              </a:rPr>
              <a:t>Security</a:t>
            </a:r>
            <a:r>
              <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rPr>
              <a:t>  |  </a:t>
            </a:r>
            <a:r>
              <a:rPr kumimoji="0" lang="en-US" sz="1000" b="0" i="0" u="sng" strike="noStrike" kern="1200" cap="none" spc="0" normalizeH="0" baseline="0" noProof="0">
                <a:ln>
                  <a:noFill/>
                </a:ln>
                <a:solidFill>
                  <a:srgbClr val="3ABB9F"/>
                </a:solidFill>
                <a:effectLst/>
                <a:uLnTx/>
                <a:uFillTx/>
                <a:latin typeface="Segoe UI" panose="020B0502040204020203" pitchFamily="34" charset="0"/>
                <a:ea typeface="+mn-ea"/>
                <a:cs typeface="+mn-cs"/>
                <a:hlinkClick r:id="rId58">
                  <a:extLst>
                    <a:ext uri="{A12FA001-AC4F-418D-AE19-62706E023703}">
                      <ahyp:hlinkClr xmlns:ahyp="http://schemas.microsoft.com/office/drawing/2018/hyperlinkcolor" val="tx"/>
                    </a:ext>
                  </a:extLst>
                </a:hlinkClick>
              </a:rPr>
              <a:t>See more</a:t>
            </a:r>
            <a:endParaRPr kumimoji="0" lang="en-US" sz="1000" b="0" i="0" u="none" strike="noStrike" kern="1200" cap="none" spc="0" normalizeH="0" baseline="0" noProof="0">
              <a:ln>
                <a:noFill/>
              </a:ln>
              <a:solidFill>
                <a:srgbClr val="3ABB9F"/>
              </a:solidFill>
              <a:effectLst/>
              <a:uLnTx/>
              <a:uFillTx/>
              <a:latin typeface="Segoe UI" panose="020B0502040204020203" pitchFamily="34" charset="0"/>
              <a:ea typeface="+mn-ea"/>
              <a:cs typeface="+mn-cs"/>
            </a:endParaRPr>
          </a:p>
        </p:txBody>
      </p:sp>
      <p:pic>
        <p:nvPicPr>
          <p:cNvPr id="20" name="Graphic 19">
            <a:extLst>
              <a:ext uri="{FF2B5EF4-FFF2-40B4-BE49-F238E27FC236}">
                <a16:creationId xmlns:a16="http://schemas.microsoft.com/office/drawing/2014/main" id="{BC609A50-F9F3-CD02-0707-797C2ACA8E6C}"/>
              </a:ext>
              <a:ext uri="{C183D7F6-B498-43B3-948B-1728B52AA6E4}">
                <adec:decorative xmlns:adec="http://schemas.microsoft.com/office/drawing/2017/decorative" val="1"/>
              </a:ext>
            </a:extLst>
          </p:cNvPr>
          <p:cNvPicPr>
            <a:picLocks noChangeAspect="1"/>
          </p:cNvPicPr>
          <p:nvPr/>
        </p:nvPicPr>
        <p:blipFill>
          <a:blip r:embed="rId59" cstate="print">
            <a:alphaModFix/>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9593062" y="4130200"/>
            <a:ext cx="334501" cy="335808"/>
          </a:xfrm>
          <a:prstGeom prst="rect">
            <a:avLst/>
          </a:prstGeom>
        </p:spPr>
      </p:pic>
      <p:sp>
        <p:nvSpPr>
          <p:cNvPr id="23" name="TextBox 22">
            <a:extLst>
              <a:ext uri="{FF2B5EF4-FFF2-40B4-BE49-F238E27FC236}">
                <a16:creationId xmlns:a16="http://schemas.microsoft.com/office/drawing/2014/main" id="{90184E5F-FC46-A373-9478-CAA2B5480CEF}"/>
              </a:ext>
            </a:extLst>
          </p:cNvPr>
          <p:cNvSpPr txBox="1"/>
          <p:nvPr/>
        </p:nvSpPr>
        <p:spPr>
          <a:xfrm>
            <a:off x="9532841" y="4570984"/>
            <a:ext cx="916918" cy="3231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161616"/>
                </a:solidFill>
                <a:effectLst/>
                <a:uLnTx/>
                <a:uFillTx/>
                <a:latin typeface="Segoe UI" panose="020B0502040204020203" pitchFamily="34" charset="0"/>
                <a:ea typeface="+mn-ea"/>
                <a:cs typeface="+mn-cs"/>
              </a:rPr>
              <a:t>Data Activator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1919"/>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ADAD1C31-53E0-6587-09AC-880E7138D833}"/>
              </a:ext>
            </a:extLst>
          </p:cNvPr>
          <p:cNvSpPr txBox="1"/>
          <p:nvPr/>
        </p:nvSpPr>
        <p:spPr>
          <a:xfrm>
            <a:off x="9442385" y="4869838"/>
            <a:ext cx="1801775"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dirty="0">
                <a:ln>
                  <a:noFill/>
                </a:ln>
                <a:solidFill>
                  <a:srgbClr val="3ABB9F"/>
                </a:solidFill>
                <a:effectLst/>
                <a:uLnTx/>
                <a:uFillTx/>
                <a:latin typeface="Segoe UI" panose="020B0502040204020203" pitchFamily="34" charset="0"/>
                <a:ea typeface="+mn-ea"/>
                <a:cs typeface="+mn-cs"/>
              </a:rPr>
              <a:t>What is Data Activator?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dirty="0">
                <a:ln>
                  <a:noFill/>
                </a:ln>
                <a:solidFill>
                  <a:srgbClr val="3ABB9F"/>
                </a:solidFill>
                <a:effectLst/>
                <a:uLnTx/>
                <a:uFillTx/>
                <a:latin typeface="Segoe UI" panose="020B0502040204020203" pitchFamily="34" charset="0"/>
                <a:ea typeface="+mn-ea"/>
                <a:cs typeface="+mn-cs"/>
              </a:rPr>
              <a:t>Getting started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dirty="0">
                <a:ln>
                  <a:noFill/>
                </a:ln>
                <a:solidFill>
                  <a:srgbClr val="3ABB9F"/>
                </a:solidFill>
                <a:effectLst/>
                <a:uLnTx/>
                <a:uFillTx/>
                <a:latin typeface="Segoe UI" panose="020B0502040204020203" pitchFamily="34" charset="0"/>
                <a:ea typeface="+mn-ea"/>
                <a:cs typeface="+mn-cs"/>
              </a:rPr>
              <a:t>Get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sng" strike="noStrike" kern="1200" cap="none" spc="0" normalizeH="0" baseline="0" noProof="0" dirty="0">
                <a:ln>
                  <a:noFill/>
                </a:ln>
                <a:solidFill>
                  <a:srgbClr val="3ABB9F"/>
                </a:solidFill>
                <a:effectLst/>
                <a:uLnTx/>
                <a:uFillTx/>
                <a:latin typeface="Segoe UI" panose="020B0502040204020203" pitchFamily="34" charset="0"/>
                <a:ea typeface="+mn-ea"/>
                <a:cs typeface="+mn-cs"/>
              </a:rPr>
              <a:t>See more</a:t>
            </a:r>
          </a:p>
        </p:txBody>
      </p:sp>
    </p:spTree>
    <p:extLst>
      <p:ext uri="{BB962C8B-B14F-4D97-AF65-F5344CB8AC3E}">
        <p14:creationId xmlns:p14="http://schemas.microsoft.com/office/powerpoint/2010/main" val="31655575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377E2C-B799-7740-8085-67D7A4AD2CED}"/>
              </a:ext>
            </a:extLst>
          </p:cNvPr>
          <p:cNvSpPr>
            <a:spLocks noGrp="1"/>
          </p:cNvSpPr>
          <p:nvPr>
            <p:ph type="title" idx="4294967295"/>
          </p:nvPr>
        </p:nvSpPr>
        <p:spPr>
          <a:xfrm>
            <a:off x="607809" y="3132130"/>
            <a:ext cx="10847430" cy="5937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Data integration</a:t>
            </a:r>
          </a:p>
        </p:txBody>
      </p:sp>
      <p:pic>
        <p:nvPicPr>
          <p:cNvPr id="7" name="Picture 6" descr="Data integration logo">
            <a:extLst>
              <a:ext uri="{FF2B5EF4-FFF2-40B4-BE49-F238E27FC236}">
                <a16:creationId xmlns:a16="http://schemas.microsoft.com/office/drawing/2014/main" id="{006C71F5-7C64-544C-BD2A-1E5E00A1677E}"/>
              </a:ext>
            </a:extLst>
          </p:cNvPr>
          <p:cNvPicPr>
            <a:picLocks noChangeAspect="1"/>
          </p:cNvPicPr>
          <p:nvPr/>
        </p:nvPicPr>
        <p:blipFill>
          <a:blip r:embed="rId2"/>
          <a:stretch/>
        </p:blipFill>
        <p:spPr>
          <a:xfrm>
            <a:off x="5340684" y="0"/>
            <a:ext cx="6844631" cy="6858000"/>
          </a:xfrm>
          <a:prstGeom prst="rect">
            <a:avLst/>
          </a:prstGeom>
          <a:noFill/>
        </p:spPr>
      </p:pic>
    </p:spTree>
    <p:extLst>
      <p:ext uri="{BB962C8B-B14F-4D97-AF65-F5344CB8AC3E}">
        <p14:creationId xmlns:p14="http://schemas.microsoft.com/office/powerpoint/2010/main" val="166481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6AC5C2-3A91-8D36-9BEE-0E49B08FBABF}"/>
              </a:ext>
            </a:extLst>
          </p:cNvPr>
          <p:cNvPicPr>
            <a:picLocks noChangeAspect="1"/>
          </p:cNvPicPr>
          <p:nvPr/>
        </p:nvPicPr>
        <p:blipFill>
          <a:blip r:embed="rId2"/>
          <a:stretch>
            <a:fillRect/>
          </a:stretch>
        </p:blipFill>
        <p:spPr>
          <a:xfrm>
            <a:off x="0" y="18593"/>
            <a:ext cx="12192000" cy="6820813"/>
          </a:xfrm>
          <a:prstGeom prst="rect">
            <a:avLst/>
          </a:prstGeom>
        </p:spPr>
      </p:pic>
    </p:spTree>
    <p:extLst>
      <p:ext uri="{BB962C8B-B14F-4D97-AF65-F5344CB8AC3E}">
        <p14:creationId xmlns:p14="http://schemas.microsoft.com/office/powerpoint/2010/main" val="2956579555"/>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70E0-0746-EC4A-BFA8-FB39816016B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integration scenario</a:t>
            </a:r>
          </a:p>
        </p:txBody>
      </p:sp>
      <p:sp>
        <p:nvSpPr>
          <p:cNvPr id="2" name="Subtitle 1">
            <a:extLst>
              <a:ext uri="{FF2B5EF4-FFF2-40B4-BE49-F238E27FC236}">
                <a16:creationId xmlns:a16="http://schemas.microsoft.com/office/drawing/2014/main" id="{72E56A12-8144-1343-96F0-ADB652D4B6A7}"/>
              </a:ext>
            </a:extLst>
          </p:cNvPr>
          <p:cNvSpPr>
            <a:spLocks noGrp="1"/>
          </p:cNvSpPr>
          <p:nvPr>
            <p:ph type="subTitle" idx="1"/>
          </p:nvPr>
        </p:nvSpPr>
        <p:spPr/>
        <p:txBody>
          <a:bodyPr/>
          <a:lstStyle/>
          <a:p>
            <a:r>
              <a:rPr lang="en-US"/>
              <a:t>End-to-end analytics scenario</a:t>
            </a:r>
          </a:p>
        </p:txBody>
      </p:sp>
      <p:pic>
        <p:nvPicPr>
          <p:cNvPr id="3" name="Picture 2" descr="Data Integration logo">
            <a:extLst>
              <a:ext uri="{FF2B5EF4-FFF2-40B4-BE49-F238E27FC236}">
                <a16:creationId xmlns:a16="http://schemas.microsoft.com/office/drawing/2014/main" id="{163BC215-94D0-BB15-5B7A-2281DCE8767A}"/>
              </a:ext>
            </a:extLst>
          </p:cNvPr>
          <p:cNvPicPr>
            <a:picLocks noChangeAspect="1"/>
          </p:cNvPicPr>
          <p:nvPr/>
        </p:nvPicPr>
        <p:blipFill>
          <a:blip r:embed="rId2" cstate="print">
            <a:extLst>
              <a:ext uri="{28A0092B-C50C-407E-A947-70E740481C1C}">
                <a14:useLocalDpi xmlns:a14="http://schemas.microsoft.com/office/drawing/2010/main"/>
              </a:ext>
            </a:extLst>
          </a:blip>
          <a:stretch/>
        </p:blipFill>
        <p:spPr>
          <a:xfrm>
            <a:off x="11704915" y="154375"/>
            <a:ext cx="344585" cy="345258"/>
          </a:xfrm>
          <a:prstGeom prst="rect">
            <a:avLst/>
          </a:prstGeom>
          <a:noFill/>
        </p:spPr>
      </p:pic>
      <p:grpSp>
        <p:nvGrpSpPr>
          <p:cNvPr id="45" name="Group 44" descr="This is a visual of the end-to-end analytics scenario. There are six columns with respective icons that are connected with lines and arrows pointing to the right: Data source, ingestion, transform, orchestration and notification, store, and Expose">
            <a:extLst>
              <a:ext uri="{FF2B5EF4-FFF2-40B4-BE49-F238E27FC236}">
                <a16:creationId xmlns:a16="http://schemas.microsoft.com/office/drawing/2014/main" id="{2CE80F2F-A439-4BCF-6F83-75010014CF95}"/>
              </a:ext>
              <a:ext uri="{C183D7F6-B498-43B3-948B-1728B52AA6E4}">
                <adec:decorative xmlns:adec="http://schemas.microsoft.com/office/drawing/2017/decorative" val="0"/>
              </a:ext>
            </a:extLst>
          </p:cNvPr>
          <p:cNvGrpSpPr/>
          <p:nvPr/>
        </p:nvGrpSpPr>
        <p:grpSpPr>
          <a:xfrm>
            <a:off x="722031" y="1914525"/>
            <a:ext cx="10747938" cy="4146101"/>
            <a:chOff x="722031" y="1914525"/>
            <a:chExt cx="10747938" cy="4146101"/>
          </a:xfrm>
        </p:grpSpPr>
        <p:sp>
          <p:nvSpPr>
            <p:cNvPr id="44" name="Rounded Rectangle 13">
              <a:extLst>
                <a:ext uri="{FF2B5EF4-FFF2-40B4-BE49-F238E27FC236}">
                  <a16:creationId xmlns:a16="http://schemas.microsoft.com/office/drawing/2014/main" id="{6B0C79BF-E1DE-3CC3-DE2F-1BA7507D185C}"/>
                </a:ext>
                <a:ext uri="{C183D7F6-B498-43B3-948B-1728B52AA6E4}">
                  <adec:decorative xmlns:adec="http://schemas.microsoft.com/office/drawing/2017/decorative" val="1"/>
                </a:ext>
              </a:extLst>
            </p:cNvPr>
            <p:cNvSpPr/>
            <p:nvPr/>
          </p:nvSpPr>
          <p:spPr>
            <a:xfrm>
              <a:off x="722031" y="1914525"/>
              <a:ext cx="10747938" cy="4146101"/>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nvGrpSpPr>
            <p:cNvPr id="43" name="Group 42">
              <a:extLst>
                <a:ext uri="{FF2B5EF4-FFF2-40B4-BE49-F238E27FC236}">
                  <a16:creationId xmlns:a16="http://schemas.microsoft.com/office/drawing/2014/main" id="{9047FF2D-9739-06F8-4677-A5FF70FE6B91}"/>
                </a:ext>
              </a:extLst>
            </p:cNvPr>
            <p:cNvGrpSpPr/>
            <p:nvPr/>
          </p:nvGrpSpPr>
          <p:grpSpPr>
            <a:xfrm>
              <a:off x="1196519" y="2271352"/>
              <a:ext cx="9686848" cy="3585835"/>
              <a:chOff x="1330821" y="2271352"/>
              <a:chExt cx="9686848" cy="3585835"/>
            </a:xfrm>
          </p:grpSpPr>
          <p:sp>
            <p:nvSpPr>
              <p:cNvPr id="8" name="TextBox 7">
                <a:extLst>
                  <a:ext uri="{FF2B5EF4-FFF2-40B4-BE49-F238E27FC236}">
                    <a16:creationId xmlns:a16="http://schemas.microsoft.com/office/drawing/2014/main" id="{D9FCD5CA-49AD-BA40-AA74-1390D82EBFDE}"/>
                  </a:ext>
                </a:extLst>
              </p:cNvPr>
              <p:cNvSpPr txBox="1"/>
              <p:nvPr/>
            </p:nvSpPr>
            <p:spPr>
              <a:xfrm>
                <a:off x="1664549" y="2271352"/>
                <a:ext cx="1161344"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Data Source</a:t>
                </a:r>
              </a:p>
            </p:txBody>
          </p:sp>
          <p:grpSp>
            <p:nvGrpSpPr>
              <p:cNvPr id="9" name="Group 8">
                <a:extLst>
                  <a:ext uri="{FF2B5EF4-FFF2-40B4-BE49-F238E27FC236}">
                    <a16:creationId xmlns:a16="http://schemas.microsoft.com/office/drawing/2014/main" id="{F986F2D7-65F3-0340-A782-9EEAE8A97202}"/>
                  </a:ext>
                </a:extLst>
              </p:cNvPr>
              <p:cNvGrpSpPr/>
              <p:nvPr/>
            </p:nvGrpSpPr>
            <p:grpSpPr>
              <a:xfrm>
                <a:off x="1330821" y="3673510"/>
                <a:ext cx="1828800" cy="1067118"/>
                <a:chOff x="997432" y="3509388"/>
                <a:chExt cx="1828800" cy="1067118"/>
              </a:xfrm>
            </p:grpSpPr>
            <p:pic>
              <p:nvPicPr>
                <p:cNvPr id="10" name="Picture 9" descr="Icon of files">
                  <a:extLst>
                    <a:ext uri="{FF2B5EF4-FFF2-40B4-BE49-F238E27FC236}">
                      <a16:creationId xmlns:a16="http://schemas.microsoft.com/office/drawing/2014/main" id="{82019081-D3FA-774F-8940-8C8C29AF7317}"/>
                    </a:ext>
                  </a:extLst>
                </p:cNvPr>
                <p:cNvPicPr>
                  <a:picLocks noChangeAspect="1"/>
                </p:cNvPicPr>
                <p:nvPr/>
              </p:nvPicPr>
              <p:blipFill>
                <a:blip r:embed="rId3"/>
                <a:stretch>
                  <a:fillRect/>
                </a:stretch>
              </p:blipFill>
              <p:spPr>
                <a:xfrm>
                  <a:off x="1657833" y="4259006"/>
                  <a:ext cx="393700" cy="317500"/>
                </a:xfrm>
                <a:prstGeom prst="rect">
                  <a:avLst/>
                </a:prstGeom>
              </p:spPr>
            </p:pic>
            <p:sp>
              <p:nvSpPr>
                <p:cNvPr id="11" name="TextBox 10">
                  <a:extLst>
                    <a:ext uri="{FF2B5EF4-FFF2-40B4-BE49-F238E27FC236}">
                      <a16:creationId xmlns:a16="http://schemas.microsoft.com/office/drawing/2014/main" id="{F4D00835-4551-CC4E-A700-0EFEF2CE5D16}"/>
                    </a:ext>
                  </a:extLst>
                </p:cNvPr>
                <p:cNvSpPr txBox="1"/>
                <p:nvPr/>
              </p:nvSpPr>
              <p:spPr>
                <a:xfrm>
                  <a:off x="997432" y="3509388"/>
                  <a:ext cx="18288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Structured / Unstructured</a:t>
                  </a:r>
                </a:p>
              </p:txBody>
            </p:sp>
          </p:grpSp>
          <p:sp>
            <p:nvSpPr>
              <p:cNvPr id="12" name="TextBox 11">
                <a:extLst>
                  <a:ext uri="{FF2B5EF4-FFF2-40B4-BE49-F238E27FC236}">
                    <a16:creationId xmlns:a16="http://schemas.microsoft.com/office/drawing/2014/main" id="{9EA04E5B-3CB7-2C42-A8DA-BA86EC10727D}"/>
                  </a:ext>
                </a:extLst>
              </p:cNvPr>
              <p:cNvSpPr txBox="1"/>
              <p:nvPr/>
            </p:nvSpPr>
            <p:spPr>
              <a:xfrm>
                <a:off x="3862370" y="2271352"/>
                <a:ext cx="902490"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Ingestion</a:t>
                </a:r>
              </a:p>
            </p:txBody>
          </p:sp>
          <p:sp>
            <p:nvSpPr>
              <p:cNvPr id="13" name="TextBox 12">
                <a:extLst>
                  <a:ext uri="{FF2B5EF4-FFF2-40B4-BE49-F238E27FC236}">
                    <a16:creationId xmlns:a16="http://schemas.microsoft.com/office/drawing/2014/main" id="{37CCE999-52C3-134E-B7CA-A37EEC87B9D9}"/>
                  </a:ext>
                </a:extLst>
              </p:cNvPr>
              <p:cNvSpPr txBox="1"/>
              <p:nvPr/>
            </p:nvSpPr>
            <p:spPr>
              <a:xfrm>
                <a:off x="4000229" y="3688092"/>
                <a:ext cx="626774"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Pipeline</a:t>
                </a:r>
              </a:p>
            </p:txBody>
          </p:sp>
          <p:sp>
            <p:nvSpPr>
              <p:cNvPr id="14" name="TextBox 13">
                <a:extLst>
                  <a:ext uri="{FF2B5EF4-FFF2-40B4-BE49-F238E27FC236}">
                    <a16:creationId xmlns:a16="http://schemas.microsoft.com/office/drawing/2014/main" id="{47806971-4701-A541-8527-2D36A628DF1F}"/>
                  </a:ext>
                </a:extLst>
              </p:cNvPr>
              <p:cNvSpPr txBox="1"/>
              <p:nvPr/>
            </p:nvSpPr>
            <p:spPr>
              <a:xfrm>
                <a:off x="9862609" y="2271352"/>
                <a:ext cx="674864"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Expose</a:t>
                </a:r>
              </a:p>
            </p:txBody>
          </p:sp>
          <p:sp>
            <p:nvSpPr>
              <p:cNvPr id="15" name="TextBox 14">
                <a:extLst>
                  <a:ext uri="{FF2B5EF4-FFF2-40B4-BE49-F238E27FC236}">
                    <a16:creationId xmlns:a16="http://schemas.microsoft.com/office/drawing/2014/main" id="{38F4B4B0-7D79-2446-87CE-790DB3C7707C}"/>
                  </a:ext>
                </a:extLst>
              </p:cNvPr>
              <p:cNvSpPr txBox="1"/>
              <p:nvPr/>
            </p:nvSpPr>
            <p:spPr>
              <a:xfrm>
                <a:off x="9382413" y="3667348"/>
                <a:ext cx="1635256"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Business Intelligence</a:t>
                </a:r>
              </a:p>
            </p:txBody>
          </p:sp>
          <p:sp>
            <p:nvSpPr>
              <p:cNvPr id="16" name="TextBox 15">
                <a:extLst>
                  <a:ext uri="{FF2B5EF4-FFF2-40B4-BE49-F238E27FC236}">
                    <a16:creationId xmlns:a16="http://schemas.microsoft.com/office/drawing/2014/main" id="{EC50963A-E152-084E-9A2C-BF584AFD46A3}"/>
                  </a:ext>
                </a:extLst>
              </p:cNvPr>
              <p:cNvSpPr txBox="1"/>
              <p:nvPr/>
            </p:nvSpPr>
            <p:spPr>
              <a:xfrm>
                <a:off x="7933616" y="2271352"/>
                <a:ext cx="506164"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Store</a:t>
                </a:r>
              </a:p>
            </p:txBody>
          </p:sp>
          <p:pic>
            <p:nvPicPr>
              <p:cNvPr id="17" name="Picture 16" descr="Icon of two houses with triangle roofs">
                <a:extLst>
                  <a:ext uri="{FF2B5EF4-FFF2-40B4-BE49-F238E27FC236}">
                    <a16:creationId xmlns:a16="http://schemas.microsoft.com/office/drawing/2014/main" id="{E8D88628-2387-6349-9847-93B63A77AAC9}"/>
                  </a:ext>
                </a:extLst>
              </p:cNvPr>
              <p:cNvPicPr>
                <a:picLocks noChangeAspect="1"/>
              </p:cNvPicPr>
              <p:nvPr/>
            </p:nvPicPr>
            <p:blipFill>
              <a:blip r:embed="rId4"/>
              <a:stretch>
                <a:fillRect/>
              </a:stretch>
            </p:blipFill>
            <p:spPr>
              <a:xfrm>
                <a:off x="7913648" y="2853868"/>
                <a:ext cx="546100" cy="444500"/>
              </a:xfrm>
              <a:prstGeom prst="rect">
                <a:avLst/>
              </a:prstGeom>
            </p:spPr>
          </p:pic>
          <p:sp>
            <p:nvSpPr>
              <p:cNvPr id="18" name="TextBox 17">
                <a:extLst>
                  <a:ext uri="{FF2B5EF4-FFF2-40B4-BE49-F238E27FC236}">
                    <a16:creationId xmlns:a16="http://schemas.microsoft.com/office/drawing/2014/main" id="{AC8FAD06-9BFF-2745-A92B-EFDC630C10C0}"/>
                  </a:ext>
                </a:extLst>
              </p:cNvPr>
              <p:cNvSpPr txBox="1"/>
              <p:nvPr/>
            </p:nvSpPr>
            <p:spPr>
              <a:xfrm>
                <a:off x="7768506" y="3688091"/>
                <a:ext cx="8363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a:t>
                </a:r>
              </a:p>
            </p:txBody>
          </p:sp>
          <p:sp>
            <p:nvSpPr>
              <p:cNvPr id="19" name="TextBox 18">
                <a:extLst>
                  <a:ext uri="{FF2B5EF4-FFF2-40B4-BE49-F238E27FC236}">
                    <a16:creationId xmlns:a16="http://schemas.microsoft.com/office/drawing/2014/main" id="{29EA634B-3DDE-554E-9389-C8A8A81C9607}"/>
                  </a:ext>
                </a:extLst>
              </p:cNvPr>
              <p:cNvSpPr txBox="1"/>
              <p:nvPr/>
            </p:nvSpPr>
            <p:spPr>
              <a:xfrm>
                <a:off x="5476691" y="3688091"/>
                <a:ext cx="151242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Dataflows Gen2</a:t>
                </a:r>
              </a:p>
            </p:txBody>
          </p:sp>
          <p:sp>
            <p:nvSpPr>
              <p:cNvPr id="20" name="TextBox 19">
                <a:extLst>
                  <a:ext uri="{FF2B5EF4-FFF2-40B4-BE49-F238E27FC236}">
                    <a16:creationId xmlns:a16="http://schemas.microsoft.com/office/drawing/2014/main" id="{502E147C-F951-6A46-BE77-A22D288CD54F}"/>
                  </a:ext>
                </a:extLst>
              </p:cNvPr>
              <p:cNvSpPr txBox="1"/>
              <p:nvPr/>
            </p:nvSpPr>
            <p:spPr>
              <a:xfrm>
                <a:off x="5741007" y="2271352"/>
                <a:ext cx="983795"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Transform</a:t>
                </a:r>
              </a:p>
            </p:txBody>
          </p:sp>
          <p:cxnSp>
            <p:nvCxnSpPr>
              <p:cNvPr id="21" name="Straight Arrow Connector 20">
                <a:extLst>
                  <a:ext uri="{FF2B5EF4-FFF2-40B4-BE49-F238E27FC236}">
                    <a16:creationId xmlns:a16="http://schemas.microsoft.com/office/drawing/2014/main" id="{91E6D45F-3509-C945-A73F-FA686EE3F355}"/>
                  </a:ext>
                </a:extLst>
              </p:cNvPr>
              <p:cNvCxnSpPr>
                <a:cxnSpLocks/>
              </p:cNvCxnSpPr>
              <p:nvPr/>
            </p:nvCxnSpPr>
            <p:spPr>
              <a:xfrm>
                <a:off x="3014393" y="3088054"/>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ECFDB4-CFB5-AA4B-A8C5-BBDBAD415EC2}"/>
                  </a:ext>
                </a:extLst>
              </p:cNvPr>
              <p:cNvCxnSpPr>
                <a:cxnSpLocks/>
              </p:cNvCxnSpPr>
              <p:nvPr/>
            </p:nvCxnSpPr>
            <p:spPr>
              <a:xfrm>
                <a:off x="6232904" y="4035777"/>
                <a:ext cx="0" cy="476250"/>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Database outline">
                <a:extLst>
                  <a:ext uri="{FF2B5EF4-FFF2-40B4-BE49-F238E27FC236}">
                    <a16:creationId xmlns:a16="http://schemas.microsoft.com/office/drawing/2014/main" id="{FCAD69B5-90A6-844B-ABD1-9A88C90AA4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6670" y="2834818"/>
                <a:ext cx="637103" cy="637103"/>
              </a:xfrm>
              <a:prstGeom prst="rect">
                <a:avLst/>
              </a:prstGeom>
            </p:spPr>
          </p:pic>
          <p:pic>
            <p:nvPicPr>
              <p:cNvPr id="24" name="Graphic 23" descr="Icon of a horizontal cylinder ">
                <a:extLst>
                  <a:ext uri="{FF2B5EF4-FFF2-40B4-BE49-F238E27FC236}">
                    <a16:creationId xmlns:a16="http://schemas.microsoft.com/office/drawing/2014/main" id="{302651D1-4BF1-7A47-B567-2825BB674F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25218" y="2922496"/>
                <a:ext cx="376797" cy="388572"/>
              </a:xfrm>
              <a:prstGeom prst="rect">
                <a:avLst/>
              </a:prstGeom>
            </p:spPr>
          </p:pic>
          <p:pic>
            <p:nvPicPr>
              <p:cNvPr id="25" name="Graphic 24" descr="Signal with solid fill">
                <a:extLst>
                  <a:ext uri="{FF2B5EF4-FFF2-40B4-BE49-F238E27FC236}">
                    <a16:creationId xmlns:a16="http://schemas.microsoft.com/office/drawing/2014/main" id="{98A8CAA3-F491-704A-921E-87C2CCEC82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36667" y="2611576"/>
                <a:ext cx="726749" cy="726749"/>
              </a:xfrm>
              <a:prstGeom prst="rect">
                <a:avLst/>
              </a:prstGeom>
            </p:spPr>
          </p:pic>
          <p:pic>
            <p:nvPicPr>
              <p:cNvPr id="27" name="Graphic 26" descr="Icon of three dots connected by a line">
                <a:extLst>
                  <a:ext uri="{FF2B5EF4-FFF2-40B4-BE49-F238E27FC236}">
                    <a16:creationId xmlns:a16="http://schemas.microsoft.com/office/drawing/2014/main" id="{34B6A002-67F0-AD4A-933E-BECD996C7A5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80504" y="2973756"/>
                <a:ext cx="304800" cy="314325"/>
              </a:xfrm>
              <a:prstGeom prst="rect">
                <a:avLst/>
              </a:prstGeom>
            </p:spPr>
          </p:pic>
          <p:sp>
            <p:nvSpPr>
              <p:cNvPr id="30" name="TextBox 29">
                <a:extLst>
                  <a:ext uri="{FF2B5EF4-FFF2-40B4-BE49-F238E27FC236}">
                    <a16:creationId xmlns:a16="http://schemas.microsoft.com/office/drawing/2014/main" id="{86965B2A-2E60-314E-B086-498477CFFA2F}"/>
                  </a:ext>
                </a:extLst>
              </p:cNvPr>
              <p:cNvSpPr txBox="1"/>
              <p:nvPr/>
            </p:nvSpPr>
            <p:spPr>
              <a:xfrm>
                <a:off x="4737745" y="4632784"/>
                <a:ext cx="299031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Orchestration &amp; Notification</a:t>
                </a:r>
              </a:p>
            </p:txBody>
          </p:sp>
          <p:pic>
            <p:nvPicPr>
              <p:cNvPr id="31" name="Graphic 30" descr="Icon of a horizontal cylinder ">
                <a:extLst>
                  <a:ext uri="{FF2B5EF4-FFF2-40B4-BE49-F238E27FC236}">
                    <a16:creationId xmlns:a16="http://schemas.microsoft.com/office/drawing/2014/main" id="{5A507A4D-4BE0-E748-842B-8DCD80FFA1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4506" y="5077840"/>
                <a:ext cx="376797" cy="388572"/>
              </a:xfrm>
              <a:prstGeom prst="rect">
                <a:avLst/>
              </a:prstGeom>
            </p:spPr>
          </p:pic>
          <p:sp>
            <p:nvSpPr>
              <p:cNvPr id="32" name="TextBox 31">
                <a:extLst>
                  <a:ext uri="{FF2B5EF4-FFF2-40B4-BE49-F238E27FC236}">
                    <a16:creationId xmlns:a16="http://schemas.microsoft.com/office/drawing/2014/main" id="{AD70B711-F55A-2249-88AE-35C6693EEA63}"/>
                  </a:ext>
                </a:extLst>
              </p:cNvPr>
              <p:cNvSpPr txBox="1"/>
              <p:nvPr/>
            </p:nvSpPr>
            <p:spPr>
              <a:xfrm>
                <a:off x="5875435" y="5610966"/>
                <a:ext cx="714939"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Pipeline</a:t>
                </a:r>
              </a:p>
            </p:txBody>
          </p:sp>
          <p:cxnSp>
            <p:nvCxnSpPr>
              <p:cNvPr id="40" name="Straight Arrow Connector 39">
                <a:extLst>
                  <a:ext uri="{FF2B5EF4-FFF2-40B4-BE49-F238E27FC236}">
                    <a16:creationId xmlns:a16="http://schemas.microsoft.com/office/drawing/2014/main" id="{61E73F11-E68C-4695-8A25-B6710449AAEA}"/>
                  </a:ext>
                </a:extLst>
              </p:cNvPr>
              <p:cNvCxnSpPr>
                <a:cxnSpLocks/>
              </p:cNvCxnSpPr>
              <p:nvPr/>
            </p:nvCxnSpPr>
            <p:spPr>
              <a:xfrm>
                <a:off x="4943206" y="3088054"/>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C8CA09E-09D8-2F12-808F-8AF860AAA9BA}"/>
                  </a:ext>
                </a:extLst>
              </p:cNvPr>
              <p:cNvCxnSpPr>
                <a:cxnSpLocks/>
              </p:cNvCxnSpPr>
              <p:nvPr/>
            </p:nvCxnSpPr>
            <p:spPr>
              <a:xfrm>
                <a:off x="6943456" y="3088054"/>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52FF9D5-46EB-3C86-252B-4BE123CF7C78}"/>
                  </a:ext>
                </a:extLst>
              </p:cNvPr>
              <p:cNvCxnSpPr>
                <a:cxnSpLocks/>
              </p:cNvCxnSpPr>
              <p:nvPr/>
            </p:nvCxnSpPr>
            <p:spPr>
              <a:xfrm>
                <a:off x="8857982" y="3088054"/>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4904222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1DFD874-87A2-1DDD-B540-85D8239D497C}"/>
              </a:ext>
              <a:ext uri="{C183D7F6-B498-43B3-948B-1728B52AA6E4}">
                <adec:decorative xmlns:adec="http://schemas.microsoft.com/office/drawing/2017/decorative" val="1"/>
              </a:ext>
            </a:extLst>
          </p:cNvPr>
          <p:cNvPicPr>
            <a:picLocks noChangeAspect="1"/>
          </p:cNvPicPr>
          <p:nvPr/>
        </p:nvPicPr>
        <p:blipFill>
          <a:blip r:embed="rId2">
            <a:alphaModFix amt="35000"/>
          </a:blip>
          <a:stretch>
            <a:fillRect/>
          </a:stretch>
        </p:blipFill>
        <p:spPr>
          <a:xfrm>
            <a:off x="748805" y="0"/>
            <a:ext cx="12192000"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9B28488-605C-DA47-AAE2-1317B147F477}"/>
              </a:ext>
            </a:extLst>
          </p:cNvPr>
          <p:cNvSpPr>
            <a:spLocks noGrp="1"/>
          </p:cNvSpPr>
          <p:nvPr>
            <p:ph type="title" idx="4294967295"/>
          </p:nvPr>
        </p:nvSpPr>
        <p:spPr>
          <a:xfrm>
            <a:off x="360369" y="553118"/>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 Factory</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247518"/>
            <a:ext cx="3472915" cy="2372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Factory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Microsoft Fabric provides cloud-scale data movement and data transformation services that allows you to solve the most complex ETL scenarios</a:t>
            </a:r>
          </a:p>
          <a:p>
            <a:pPr marL="0" marR="0" lvl="0" indent="0" algn="l" defTabSz="914400"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Core to Data Factory are Data Pipelines and Dataflows to give users the option to a low-code, collaborative and enterprise scale approach for their ETL process.</a:t>
            </a:r>
          </a:p>
          <a:p>
            <a:pPr marL="0" marR="0" lvl="0" indent="0" algn="l" defTabSz="914400"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561023"/>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9" y="3848268"/>
            <a:ext cx="3472915" cy="211134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Latest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Output destination to Lakehouse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14 New connectors available in Pipeline copy activity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Warehouse connector for PBI Desktop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Sample datasets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Pipeline Lakehouse copy assist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Create data pipeline in Lakehouse portal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Pipeline templates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Pipeline support for Spark notebooks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 principle auth support</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9" name="Picture 18" descr="visual of a screenshot of the autonomous ETL in Microsoft Fabric. It showcases a screen of what this process looks like within the SaaS-based application, as part of data integration.">
            <a:extLst>
              <a:ext uri="{FF2B5EF4-FFF2-40B4-BE49-F238E27FC236}">
                <a16:creationId xmlns:a16="http://schemas.microsoft.com/office/drawing/2014/main" id="{43877F37-C102-44B6-1CB3-0CF7935AE8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6372" y="1671160"/>
            <a:ext cx="6250098" cy="3515680"/>
          </a:xfrm>
          <a:prstGeom prst="rect">
            <a:avLst/>
          </a:prstGeom>
        </p:spPr>
      </p:pic>
      <p:sp>
        <p:nvSpPr>
          <p:cNvPr id="20" name="TextBox 19">
            <a:extLst>
              <a:ext uri="{FF2B5EF4-FFF2-40B4-BE49-F238E27FC236}">
                <a16:creationId xmlns:a16="http://schemas.microsoft.com/office/drawing/2014/main" id="{7269C8D0-ADC4-5785-F853-B1955A773006}"/>
              </a:ext>
            </a:extLst>
          </p:cNvPr>
          <p:cNvSpPr txBox="1"/>
          <p:nvPr/>
        </p:nvSpPr>
        <p:spPr>
          <a:xfrm>
            <a:off x="5112137" y="5456102"/>
            <a:ext cx="6288182"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Autonomous ETL can unlock operational efficiencies and help orchestrate, monitor and manage pipeline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8" name="Picture 7" descr="Data Integration logo">
            <a:extLst>
              <a:ext uri="{FF2B5EF4-FFF2-40B4-BE49-F238E27FC236}">
                <a16:creationId xmlns:a16="http://schemas.microsoft.com/office/drawing/2014/main" id="{C58B905B-8FD2-2D0F-5CFE-FC2BB655B3B1}"/>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704915" y="154375"/>
            <a:ext cx="344585" cy="345258"/>
          </a:xfrm>
          <a:prstGeom prst="rect">
            <a:avLst/>
          </a:prstGeom>
          <a:noFill/>
        </p:spPr>
      </p:pic>
    </p:spTree>
    <p:extLst>
      <p:ext uri="{BB962C8B-B14F-4D97-AF65-F5344CB8AC3E}">
        <p14:creationId xmlns:p14="http://schemas.microsoft.com/office/powerpoint/2010/main" val="36873366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C7A0EBC-DC4B-0A18-9D8C-AA32CBB4B3D9}"/>
              </a:ext>
              <a:ext uri="{C183D7F6-B498-43B3-948B-1728B52AA6E4}">
                <adec:decorative xmlns:adec="http://schemas.microsoft.com/office/drawing/2017/decorative" val="1"/>
              </a:ext>
            </a:extLst>
          </p:cNvPr>
          <p:cNvPicPr>
            <a:picLocks noChangeAspect="1"/>
          </p:cNvPicPr>
          <p:nvPr/>
        </p:nvPicPr>
        <p:blipFill>
          <a:blip r:embed="rId2">
            <a:alphaModFix amt="35000"/>
          </a:blip>
          <a:stretch>
            <a:fillRect/>
          </a:stretch>
        </p:blipFill>
        <p:spPr>
          <a:xfrm>
            <a:off x="748805" y="0"/>
            <a:ext cx="12192000"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9B28488-605C-DA47-AAE2-1317B147F477}"/>
              </a:ext>
            </a:extLst>
          </p:cNvPr>
          <p:cNvSpPr>
            <a:spLocks noGrp="1"/>
          </p:cNvSpPr>
          <p:nvPr>
            <p:ph type="title" idx="4294967295"/>
          </p:nvPr>
        </p:nvSpPr>
        <p:spPr>
          <a:xfrm>
            <a:off x="360369" y="553119"/>
            <a:ext cx="3472915" cy="597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 Pipelines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247518"/>
            <a:ext cx="3472915" cy="3094180"/>
          </a:xfrm>
          <a:prstGeom prst="rect">
            <a:avLst/>
          </a:prstGeom>
          <a:noFill/>
        </p:spPr>
        <p:txBody>
          <a:bodyPr wrap="square">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Pipelines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enable powerful workflow capabilities at cloud-scale like building complex workflows, moving PB-size data, and defining sophisticated control flow pipelines</a:t>
            </a:r>
          </a:p>
          <a:p>
            <a:pPr marL="0" marR="0" lvl="0" indent="0" algn="l" defTabSz="914400"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pipelines can be used to build complex ETL and data factory workflows that can perform a number of different tasks at scale. Additionally, control flow capabilities are built into pipelines so you can build workflow logic which provide loops and conditional</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a screenshot of the data pipelines in Microsoft Fabric. Within the image, you can see approximately 25 data sources you can pull data from listed. It showcases a screen of what this process looks like within the SaaS-based application, as part of data integration.">
            <a:extLst>
              <a:ext uri="{FF2B5EF4-FFF2-40B4-BE49-F238E27FC236}">
                <a16:creationId xmlns:a16="http://schemas.microsoft.com/office/drawing/2014/main" id="{11D7FE82-1F91-D010-4912-99AE87B587C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6372" y="1663843"/>
            <a:ext cx="6243947" cy="3512220"/>
          </a:xfrm>
          <a:prstGeom prst="rect">
            <a:avLst/>
          </a:prstGeom>
        </p:spPr>
      </p:pic>
      <p:pic>
        <p:nvPicPr>
          <p:cNvPr id="8" name="Picture 7" descr="Data Integration">
            <a:extLst>
              <a:ext uri="{FF2B5EF4-FFF2-40B4-BE49-F238E27FC236}">
                <a16:creationId xmlns:a16="http://schemas.microsoft.com/office/drawing/2014/main" id="{C58B905B-8FD2-2D0F-5CFE-FC2BB655B3B1}"/>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704915" y="154375"/>
            <a:ext cx="344585" cy="345258"/>
          </a:xfrm>
          <a:prstGeom prst="rect">
            <a:avLst/>
          </a:prstGeom>
          <a:noFill/>
        </p:spPr>
      </p:pic>
    </p:spTree>
    <p:extLst>
      <p:ext uri="{BB962C8B-B14F-4D97-AF65-F5344CB8AC3E}">
        <p14:creationId xmlns:p14="http://schemas.microsoft.com/office/powerpoint/2010/main" val="34117571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7FCE3F-DF87-8443-5903-18EC459A6616}"/>
              </a:ext>
              <a:ext uri="{C183D7F6-B498-43B3-948B-1728B52AA6E4}">
                <adec:decorative xmlns:adec="http://schemas.microsoft.com/office/drawing/2017/decorative" val="1"/>
              </a:ext>
            </a:extLst>
          </p:cNvPr>
          <p:cNvPicPr>
            <a:picLocks noChangeAspect="1"/>
          </p:cNvPicPr>
          <p:nvPr/>
        </p:nvPicPr>
        <p:blipFill>
          <a:blip r:embed="rId2">
            <a:alphaModFix amt="15000"/>
          </a:blip>
          <a:stretch>
            <a:fillRect/>
          </a:stretch>
        </p:blipFill>
        <p:spPr>
          <a:xfrm>
            <a:off x="748805" y="0"/>
            <a:ext cx="12192000"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9B28488-605C-DA47-AAE2-1317B147F477}"/>
              </a:ext>
            </a:extLst>
          </p:cNvPr>
          <p:cNvSpPr>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 Pipelines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Connectors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872998"/>
            <a:ext cx="3472915" cy="738664"/>
          </a:xfrm>
          <a:prstGeom prst="rect">
            <a:avLst/>
          </a:prstGeom>
          <a:noFill/>
        </p:spPr>
        <p:txBody>
          <a:bodyPr wrap="square">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New Connectors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provide a low-code interface for ingesting data from a variety of data sources​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905243"/>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9" y="3297791"/>
            <a:ext cx="3472915" cy="207306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New Connectors:</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Warehouse Connector; connect to existing Azure Synapse</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Lakehouse connector</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14 new connectors in the copy activity: </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Amazon S3, Azure Table, Amazon Redshift, OData, Google Cloud Storage, Apache Impala, Hive, SQL Server, Azure Synapse Analytics, HTTP, REST, PostgreSQL, Azure Database for PostgreSQL, and Azure Data Explorer</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a screenshot of the data pipelines in Microsoft Fabric. Within the image, you can see approximately 25 data sources you can pull data from listed. It showcases a screen of what this process looks like within the SaaS-based application, as part of data integration.">
            <a:extLst>
              <a:ext uri="{FF2B5EF4-FFF2-40B4-BE49-F238E27FC236}">
                <a16:creationId xmlns:a16="http://schemas.microsoft.com/office/drawing/2014/main" id="{78CDD2A6-FB59-4B19-2D9E-3A3760D73B7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9022" y="1671160"/>
            <a:ext cx="6250098" cy="3515680"/>
          </a:xfrm>
          <a:prstGeom prst="rect">
            <a:avLst/>
          </a:prstGeom>
        </p:spPr>
      </p:pic>
      <p:pic>
        <p:nvPicPr>
          <p:cNvPr id="8" name="Picture 7" descr="Data Integration logo">
            <a:extLst>
              <a:ext uri="{FF2B5EF4-FFF2-40B4-BE49-F238E27FC236}">
                <a16:creationId xmlns:a16="http://schemas.microsoft.com/office/drawing/2014/main" id="{C58B905B-8FD2-2D0F-5CFE-FC2BB655B3B1}"/>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704915" y="154375"/>
            <a:ext cx="344585" cy="345258"/>
          </a:xfrm>
          <a:prstGeom prst="rect">
            <a:avLst/>
          </a:prstGeom>
          <a:noFill/>
        </p:spPr>
      </p:pic>
    </p:spTree>
    <p:extLst>
      <p:ext uri="{BB962C8B-B14F-4D97-AF65-F5344CB8AC3E}">
        <p14:creationId xmlns:p14="http://schemas.microsoft.com/office/powerpoint/2010/main" val="405574668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D1057C-22EF-FA18-F2DC-1861AD7ACF2D}"/>
              </a:ext>
              <a:ext uri="{C183D7F6-B498-43B3-948B-1728B52AA6E4}">
                <adec:decorative xmlns:adec="http://schemas.microsoft.com/office/drawing/2017/decorative" val="1"/>
              </a:ext>
            </a:extLst>
          </p:cNvPr>
          <p:cNvPicPr>
            <a:picLocks noChangeAspect="1"/>
          </p:cNvPicPr>
          <p:nvPr/>
        </p:nvPicPr>
        <p:blipFill>
          <a:blip r:embed="rId2">
            <a:alphaModFix amt="15000"/>
          </a:blip>
          <a:stretch>
            <a:fillRect/>
          </a:stretch>
        </p:blipFill>
        <p:spPr>
          <a:xfrm>
            <a:off x="748805" y="0"/>
            <a:ext cx="12192000"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9B28488-605C-DA47-AAE2-1317B147F477}"/>
              </a:ext>
            </a:extLst>
          </p:cNvPr>
          <p:cNvSpPr>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 Pipelines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Sample data</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872998"/>
            <a:ext cx="3472915" cy="755079"/>
          </a:xfrm>
          <a:prstGeom prst="rect">
            <a:avLst/>
          </a:prstGeom>
          <a:noFill/>
        </p:spPr>
        <p:txBody>
          <a:bodyPr wrap="square">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Sample Datasets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helps new users get started quickly, building out their ELT processes using Data Pipelines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93510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9" y="3314206"/>
            <a:ext cx="3472915" cy="176221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Sample Datasets:</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COVID-19 Data Lake (CSV, JSON, JSON Lines, Parquet)</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NYC Tax – Green (2GB Parquet)</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Diabetes (14K Parquet)</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Public Holidays (500KB Parquet)</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Retail Data Model from Wide World Importers (352MB Parquet)</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6" name="Picture 15" descr="visual of a screenshot of the sample data in Microsoft Fabric. Within the image, you can see 5 different sample data sets that can be built based on data ingested into the SaaS-based application, as part of data integration">
            <a:extLst>
              <a:ext uri="{FF2B5EF4-FFF2-40B4-BE49-F238E27FC236}">
                <a16:creationId xmlns:a16="http://schemas.microsoft.com/office/drawing/2014/main" id="{42A7789F-7C1C-2142-AA87-71E5C0E0291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6372" y="1671160"/>
            <a:ext cx="6250098" cy="3515680"/>
          </a:xfrm>
          <a:prstGeom prst="rect">
            <a:avLst/>
          </a:prstGeom>
        </p:spPr>
      </p:pic>
      <p:pic>
        <p:nvPicPr>
          <p:cNvPr id="7" name="Picture 6" descr="Data Integration logo">
            <a:extLst>
              <a:ext uri="{FF2B5EF4-FFF2-40B4-BE49-F238E27FC236}">
                <a16:creationId xmlns:a16="http://schemas.microsoft.com/office/drawing/2014/main" id="{00436213-69C3-B3BF-736F-EB56A274A59C}"/>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704915" y="154375"/>
            <a:ext cx="344585" cy="345258"/>
          </a:xfrm>
          <a:prstGeom prst="rect">
            <a:avLst/>
          </a:prstGeom>
          <a:noFill/>
        </p:spPr>
      </p:pic>
    </p:spTree>
    <p:extLst>
      <p:ext uri="{BB962C8B-B14F-4D97-AF65-F5344CB8AC3E}">
        <p14:creationId xmlns:p14="http://schemas.microsoft.com/office/powerpoint/2010/main" val="358976031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32527B-EAE0-828A-4E3B-B7D6CF7711A1}"/>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4275117" y="0"/>
            <a:ext cx="7916883"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9B28488-605C-DA47-AAE2-1317B147F477}"/>
              </a:ext>
            </a:extLst>
          </p:cNvPr>
          <p:cNvSpPr>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 Pipelines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Lakehouse copy assist</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872998"/>
            <a:ext cx="3472915" cy="1736886"/>
          </a:xfrm>
          <a:prstGeom prst="rect">
            <a:avLst/>
          </a:prstGeom>
          <a:noFill/>
        </p:spPr>
        <p:txBody>
          <a:bodyPr wrap="square">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Simply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copying data to a Lakehouse with copy assist capabilities withing the Data Pipeline</a:t>
            </a:r>
          </a:p>
          <a:p>
            <a:pPr marL="0" marR="0" lvl="0" indent="0" algn="l" defTabSz="914400" rtl="0" eaLnBrk="1" fontAlgn="auto" latinLnBrk="0" hangingPunct="1">
              <a:lnSpc>
                <a:spcPct val="105000"/>
              </a:lnSpc>
              <a:spcBef>
                <a:spcPts val="0"/>
              </a:spcBef>
              <a:spcAft>
                <a:spcPts val="30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Additionally, user can create a Data Pipeline without having to leave the Lakehouse portal</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a screenshot of the lakehouse copy assist tool in Microsoft Fabric. Within the image, you can see the process to copy data into the lakehouse. This is a 5-step process that includes: 1.) Choose data source, 2.) Connect to data source, 3.) Choose data destination, 4.) Connect to data destination, 5.) Review and save.">
            <a:extLst>
              <a:ext uri="{FF2B5EF4-FFF2-40B4-BE49-F238E27FC236}">
                <a16:creationId xmlns:a16="http://schemas.microsoft.com/office/drawing/2014/main" id="{4AA10A5F-45EE-2BA9-E9DD-08180EF18BF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7559" y="1667498"/>
            <a:ext cx="6250098" cy="3515680"/>
          </a:xfrm>
          <a:prstGeom prst="rect">
            <a:avLst/>
          </a:prstGeom>
        </p:spPr>
      </p:pic>
      <p:pic>
        <p:nvPicPr>
          <p:cNvPr id="11" name="Picture 10" descr="Data Integration logo">
            <a:extLst>
              <a:ext uri="{FF2B5EF4-FFF2-40B4-BE49-F238E27FC236}">
                <a16:creationId xmlns:a16="http://schemas.microsoft.com/office/drawing/2014/main" id="{D6AC1D25-5297-8656-64BF-E46DA97CEE76}"/>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704915" y="154375"/>
            <a:ext cx="344585" cy="345258"/>
          </a:xfrm>
          <a:prstGeom prst="rect">
            <a:avLst/>
          </a:prstGeom>
          <a:noFill/>
        </p:spPr>
      </p:pic>
    </p:spTree>
    <p:extLst>
      <p:ext uri="{BB962C8B-B14F-4D97-AF65-F5344CB8AC3E}">
        <p14:creationId xmlns:p14="http://schemas.microsoft.com/office/powerpoint/2010/main" val="145756084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B67219-7414-3D62-92EF-6EADF65C1BE2}"/>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4275117" y="0"/>
            <a:ext cx="7916883"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9B28488-605C-DA47-AAE2-1317B147F477}"/>
              </a:ext>
            </a:extLst>
          </p:cNvPr>
          <p:cNvSpPr>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 Pipelines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Templates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730248"/>
            <a:ext cx="3472915" cy="1510670"/>
          </a:xfrm>
          <a:prstGeom prst="rect">
            <a:avLst/>
          </a:prstGeom>
          <a:noFill/>
        </p:spPr>
        <p:txBody>
          <a:bodyPr wrap="square">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Quickly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get started with data integration</a:t>
            </a:r>
          </a:p>
          <a:p>
            <a:pPr marL="0" marR="0" lvl="0" indent="0" algn="l" defTabSz="914400"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Template help reduce development time by providing an easy way to create pipeline for common data integration scenarios.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480711"/>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828081"/>
            <a:ext cx="3472915" cy="2480679"/>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Available Data Pipeline Templates:</a:t>
            </a:r>
            <a:endPar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Bulk copy from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Bulk copy from File to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Copy data from ADLS Gen2 to Lakehouse file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Copy from ADLS Gen2 to Lakehouse Table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Copy data from Azure AQL DB to Lakehouse Table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Copy multiple files containers between File Stores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Copy new files only by Last Modified Date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Delete files older than 30 days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Delta copy from Database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Move files</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a screenshot of the data templates in Microsoft Fabric. Within the image, it lists out 10 unique templates you can use within the SaaS-based application. These include Bulk Copy from Database, Bulk Copy from Files to Database, Copy data from ADLS Gen2 to Lakehouse file, Copy data from ADLS Gen2 to Lakehouse Table, Copy data from Azure SQL DB to Lakehouse Table, Copy multiple files containers between File Stores, Copy new files only by LastModified Date, Delete files older than 30 days, Delta copy from Database, Move files.">
            <a:extLst>
              <a:ext uri="{FF2B5EF4-FFF2-40B4-BE49-F238E27FC236}">
                <a16:creationId xmlns:a16="http://schemas.microsoft.com/office/drawing/2014/main" id="{9F1EDCAA-0A0A-CDF1-BF57-FEBD50E6D2B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6372" y="1671160"/>
            <a:ext cx="6250098" cy="3515680"/>
          </a:xfrm>
          <a:prstGeom prst="rect">
            <a:avLst/>
          </a:prstGeom>
        </p:spPr>
      </p:pic>
      <p:pic>
        <p:nvPicPr>
          <p:cNvPr id="12" name="Picture 11" descr="Data Integration logo">
            <a:extLst>
              <a:ext uri="{FF2B5EF4-FFF2-40B4-BE49-F238E27FC236}">
                <a16:creationId xmlns:a16="http://schemas.microsoft.com/office/drawing/2014/main" id="{CC3C8FF9-CE84-1EAE-22DE-ED9AC9DAE6E8}"/>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704915" y="154375"/>
            <a:ext cx="344585" cy="345258"/>
          </a:xfrm>
          <a:prstGeom prst="rect">
            <a:avLst/>
          </a:prstGeom>
          <a:noFill/>
        </p:spPr>
      </p:pic>
    </p:spTree>
    <p:extLst>
      <p:ext uri="{BB962C8B-B14F-4D97-AF65-F5344CB8AC3E}">
        <p14:creationId xmlns:p14="http://schemas.microsoft.com/office/powerpoint/2010/main" val="16231561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4C17C1-29F5-6D4A-9A5F-742D69E03FDB}"/>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4275117" y="0"/>
            <a:ext cx="7916883"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9B28488-605C-DA47-AAE2-1317B147F477}"/>
              </a:ext>
            </a:extLst>
          </p:cNvPr>
          <p:cNvSpPr>
            <a:spLocks noGrp="1"/>
          </p:cNvSpPr>
          <p:nvPr>
            <p:ph type="title" idx="4294967295"/>
          </p:nvPr>
        </p:nvSpPr>
        <p:spPr>
          <a:xfrm>
            <a:off x="360369" y="647231"/>
            <a:ext cx="3472915" cy="53377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Dataflow</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332216"/>
            <a:ext cx="3472915" cy="2189317"/>
          </a:xfrm>
          <a:prstGeom prst="rect">
            <a:avLst/>
          </a:prstGeom>
          <a:noFill/>
        </p:spPr>
        <p:txBody>
          <a:bodyPr wrap="square">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Dataflow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provide a low-code interface for ingesting data from hundreds of data sources</a:t>
            </a:r>
          </a:p>
          <a:p>
            <a:pPr marL="0" marR="0" lvl="0" indent="0" algn="l" defTabSz="914400"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Dataflow quickly and easily unify disparate data sources, establish a more collaborative analytics approach, and promote more informed, agile decision making. </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786439"/>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4178997"/>
            <a:ext cx="3472915" cy="168527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Accelerate data transformation with code-free data flows</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Standardize dataflows in Power Apps support for loading data </a:t>
            </a:r>
          </a:p>
          <a:p>
            <a:pPr marL="285750" marR="0" lvl="0" indent="-285750" algn="l" defTabSz="914400"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Load results of data transformations into multiple destinations (Azure SQL Databases, Lakehouse, etc.)</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a screenshot of approximately 50 of the 250 data connectors in Microsoft Fabric, ranging from Excel workbooks to Parquet files. Each data source is displayed as a thumb nail and provides the user to select unique connectors or directly drag a file from your computer.">
            <a:extLst>
              <a:ext uri="{FF2B5EF4-FFF2-40B4-BE49-F238E27FC236}">
                <a16:creationId xmlns:a16="http://schemas.microsoft.com/office/drawing/2014/main" id="{DBE57003-51D0-D860-519E-15793B5FDCF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9909" y="1669637"/>
            <a:ext cx="6255513" cy="3518726"/>
          </a:xfrm>
          <a:prstGeom prst="rect">
            <a:avLst/>
          </a:prstGeom>
        </p:spPr>
      </p:pic>
      <p:pic>
        <p:nvPicPr>
          <p:cNvPr id="12" name="Picture 11" descr="Data Integration logo">
            <a:extLst>
              <a:ext uri="{FF2B5EF4-FFF2-40B4-BE49-F238E27FC236}">
                <a16:creationId xmlns:a16="http://schemas.microsoft.com/office/drawing/2014/main" id="{07065C51-3078-A1F4-A4DB-E23F2E7A4695}"/>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704915" y="154375"/>
            <a:ext cx="344585" cy="345258"/>
          </a:xfrm>
          <a:prstGeom prst="rect">
            <a:avLst/>
          </a:prstGeom>
          <a:noFill/>
        </p:spPr>
      </p:pic>
    </p:spTree>
    <p:extLst>
      <p:ext uri="{BB962C8B-B14F-4D97-AF65-F5344CB8AC3E}">
        <p14:creationId xmlns:p14="http://schemas.microsoft.com/office/powerpoint/2010/main" val="165294325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DCD075-CC2E-2EA9-6F32-C9FDEA2BF684}"/>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4273303" y="0"/>
            <a:ext cx="7918697"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9B28488-605C-DA47-AAE2-1317B147F477}"/>
              </a:ext>
            </a:extLst>
          </p:cNvPr>
          <p:cNvSpPr>
            <a:spLocks noGrp="1"/>
          </p:cNvSpPr>
          <p:nvPr>
            <p:ph type="title" idx="4294967295"/>
          </p:nvPr>
        </p:nvSpPr>
        <p:spPr>
          <a:xfrm>
            <a:off x="401100" y="684235"/>
            <a:ext cx="3472915" cy="53377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Dataflow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Output to Lakehouse</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950644"/>
            <a:ext cx="3472915" cy="2518638"/>
          </a:xfrm>
          <a:prstGeom prst="rect">
            <a:avLst/>
          </a:prstGeom>
          <a:noFill/>
        </p:spPr>
        <p:txBody>
          <a:bodyPr wrap="square">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Simply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into a Lakehouse from a Dataflow </a:t>
            </a:r>
          </a:p>
          <a:p>
            <a:pPr marL="0" marR="0" lvl="0" indent="0" algn="l" defTabSz="914400"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Users select the Lakehouse output destination from the list and configure the connection.</a:t>
            </a:r>
          </a:p>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This requires the Lakehouse connector to be installed as a custom connector into your data gateway when loading data from on-premise</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 name="Group 1" descr="visual of a screenshot of how to add a data destination in Microsoft Fabric. Within the image, it also showcases a drop-down button where you can click on 5 unique data destinations, with Lakehouse highlighted.">
            <a:extLst>
              <a:ext uri="{FF2B5EF4-FFF2-40B4-BE49-F238E27FC236}">
                <a16:creationId xmlns:a16="http://schemas.microsoft.com/office/drawing/2014/main" id="{8FCE1DB5-2C62-BD18-0B5F-7998612183EE}"/>
              </a:ext>
            </a:extLst>
          </p:cNvPr>
          <p:cNvGrpSpPr/>
          <p:nvPr/>
        </p:nvGrpSpPr>
        <p:grpSpPr>
          <a:xfrm>
            <a:off x="5164158" y="1675196"/>
            <a:ext cx="6232923" cy="3506019"/>
            <a:chOff x="5348031" y="1968135"/>
            <a:chExt cx="6316332" cy="3552937"/>
          </a:xfrm>
        </p:grpSpPr>
        <p:pic>
          <p:nvPicPr>
            <p:cNvPr id="7" name="Picture 6" descr="A screenshot of a computer&#10;&#10;Description automatically generated">
              <a:extLst>
                <a:ext uri="{FF2B5EF4-FFF2-40B4-BE49-F238E27FC236}">
                  <a16:creationId xmlns:a16="http://schemas.microsoft.com/office/drawing/2014/main" id="{8DC0FDC1-D512-3E07-2130-636D29782B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8031" y="1968135"/>
              <a:ext cx="6316332" cy="3552937"/>
            </a:xfrm>
            <a:prstGeom prst="rect">
              <a:avLst/>
            </a:prstGeom>
          </p:spPr>
        </p:pic>
        <p:sp>
          <p:nvSpPr>
            <p:cNvPr id="12" name="Rectangle 11">
              <a:extLst>
                <a:ext uri="{FF2B5EF4-FFF2-40B4-BE49-F238E27FC236}">
                  <a16:creationId xmlns:a16="http://schemas.microsoft.com/office/drawing/2014/main" id="{CF9B5E1F-7967-1EE9-6A25-47F4EDF7238C}"/>
                </a:ext>
              </a:extLst>
            </p:cNvPr>
            <p:cNvSpPr/>
            <p:nvPr/>
          </p:nvSpPr>
          <p:spPr bwMode="auto">
            <a:xfrm>
              <a:off x="6966857" y="2690952"/>
              <a:ext cx="775063" cy="9579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pic>
        <p:nvPicPr>
          <p:cNvPr id="11" name="Picture 10" descr="Data Integration logo">
            <a:extLst>
              <a:ext uri="{FF2B5EF4-FFF2-40B4-BE49-F238E27FC236}">
                <a16:creationId xmlns:a16="http://schemas.microsoft.com/office/drawing/2014/main" id="{055BE30B-14E8-834D-B7B9-877077FB3FA3}"/>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704915" y="154375"/>
            <a:ext cx="344585" cy="345258"/>
          </a:xfrm>
          <a:prstGeom prst="rect">
            <a:avLst/>
          </a:prstGeom>
          <a:noFill/>
        </p:spPr>
      </p:pic>
    </p:spTree>
    <p:extLst>
      <p:ext uri="{BB962C8B-B14F-4D97-AF65-F5344CB8AC3E}">
        <p14:creationId xmlns:p14="http://schemas.microsoft.com/office/powerpoint/2010/main" val="28004038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377E2C-B799-7740-8085-67D7A4AD2CED}"/>
              </a:ext>
            </a:extLst>
          </p:cNvPr>
          <p:cNvSpPr>
            <a:spLocks noGrp="1"/>
          </p:cNvSpPr>
          <p:nvPr>
            <p:ph type="title" idx="4294967295"/>
          </p:nvPr>
        </p:nvSpPr>
        <p:spPr>
          <a:xfrm>
            <a:off x="607809" y="3132130"/>
            <a:ext cx="10847430" cy="5937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engineering</a:t>
            </a:r>
          </a:p>
        </p:txBody>
      </p:sp>
      <p:pic>
        <p:nvPicPr>
          <p:cNvPr id="8" name="Graphic 7" descr="Data Engineering logo">
            <a:extLst>
              <a:ext uri="{FF2B5EF4-FFF2-40B4-BE49-F238E27FC236}">
                <a16:creationId xmlns:a16="http://schemas.microsoft.com/office/drawing/2014/main" id="{57347264-38A7-C843-B670-BC8BA5362B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3561" y="-669867"/>
            <a:ext cx="8292249" cy="8178305"/>
          </a:xfrm>
          <a:prstGeom prst="rect">
            <a:avLst/>
          </a:prstGeom>
        </p:spPr>
      </p:pic>
    </p:spTree>
    <p:extLst>
      <p:ext uri="{BB962C8B-B14F-4D97-AF65-F5344CB8AC3E}">
        <p14:creationId xmlns:p14="http://schemas.microsoft.com/office/powerpoint/2010/main" val="2110433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B1937-BCF9-8EF0-799B-D0F1E96C7A2A}"/>
              </a:ext>
            </a:extLst>
          </p:cNvPr>
          <p:cNvSpPr>
            <a:spLocks noGrp="1"/>
          </p:cNvSpPr>
          <p:nvPr>
            <p:ph type="title"/>
          </p:nvPr>
        </p:nvSpPr>
        <p:spPr/>
        <p:txBody>
          <a:bodyPr/>
          <a:lstStyle/>
          <a:p>
            <a:r>
              <a:rPr lang="en-US" dirty="0">
                <a:solidFill>
                  <a:schemeClr val="tx1"/>
                </a:solidFill>
              </a:rPr>
              <a:t>Enterprise Q&amp;A Bot Architecture</a:t>
            </a:r>
          </a:p>
        </p:txBody>
      </p:sp>
      <p:pic>
        <p:nvPicPr>
          <p:cNvPr id="3" name="Picture 2" descr="image">
            <a:extLst>
              <a:ext uri="{FF2B5EF4-FFF2-40B4-BE49-F238E27FC236}">
                <a16:creationId xmlns:a16="http://schemas.microsoft.com/office/drawing/2014/main" id="{48264632-927A-D1CF-2C4C-56AB67F80D4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40247" y="3111987"/>
            <a:ext cx="662792" cy="66279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hat bubble outline">
            <a:extLst>
              <a:ext uri="{FF2B5EF4-FFF2-40B4-BE49-F238E27FC236}">
                <a16:creationId xmlns:a16="http://schemas.microsoft.com/office/drawing/2014/main" id="{60B03655-ADCA-CA18-75D2-88B89A5C8AD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48200" y="4001745"/>
            <a:ext cx="681907" cy="681907"/>
          </a:xfrm>
          <a:prstGeom prst="rect">
            <a:avLst/>
          </a:prstGeom>
        </p:spPr>
      </p:pic>
      <p:cxnSp>
        <p:nvCxnSpPr>
          <p:cNvPr id="5" name="Straight Arrow Connector 4">
            <a:extLst>
              <a:ext uri="{FF2B5EF4-FFF2-40B4-BE49-F238E27FC236}">
                <a16:creationId xmlns:a16="http://schemas.microsoft.com/office/drawing/2014/main" id="{C925220B-1048-CEC5-73DB-F41D739EDB6A}"/>
              </a:ext>
              <a:ext uri="{C183D7F6-B498-43B3-948B-1728B52AA6E4}">
                <adec:decorative xmlns:adec="http://schemas.microsoft.com/office/drawing/2017/decorative" val="1"/>
              </a:ext>
            </a:extLst>
          </p:cNvPr>
          <p:cNvCxnSpPr>
            <a:cxnSpLocks/>
          </p:cNvCxnSpPr>
          <p:nvPr/>
        </p:nvCxnSpPr>
        <p:spPr>
          <a:xfrm>
            <a:off x="3125417" y="4267054"/>
            <a:ext cx="65409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81FD8C-4F44-3A06-7752-4E9085BA84BC}"/>
              </a:ext>
            </a:extLst>
          </p:cNvPr>
          <p:cNvSpPr txBox="1"/>
          <p:nvPr/>
        </p:nvSpPr>
        <p:spPr>
          <a:xfrm>
            <a:off x="3908282" y="3932444"/>
            <a:ext cx="152337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prstClr val="black"/>
                </a:solidFill>
                <a:effectLst/>
                <a:uLnTx/>
                <a:uFillTx/>
                <a:latin typeface="Calibri" panose="020F0502020204030204"/>
                <a:ea typeface="+mn-ea"/>
                <a:cs typeface="+mn-cs"/>
              </a:rPr>
              <a:t>Domain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of User’s question</a:t>
            </a:r>
          </a:p>
        </p:txBody>
      </p:sp>
      <p:sp>
        <p:nvSpPr>
          <p:cNvPr id="7" name="Left Bracket 6">
            <a:extLst>
              <a:ext uri="{FF2B5EF4-FFF2-40B4-BE49-F238E27FC236}">
                <a16:creationId xmlns:a16="http://schemas.microsoft.com/office/drawing/2014/main" id="{E863AA19-BEB1-F4B6-84E3-D65D9AAC6633}"/>
              </a:ext>
              <a:ext uri="{C183D7F6-B498-43B3-948B-1728B52AA6E4}">
                <adec:decorative xmlns:adec="http://schemas.microsoft.com/office/drawing/2017/decorative" val="1"/>
              </a:ext>
            </a:extLst>
          </p:cNvPr>
          <p:cNvSpPr/>
          <p:nvPr/>
        </p:nvSpPr>
        <p:spPr>
          <a:xfrm>
            <a:off x="3999771" y="3806517"/>
            <a:ext cx="193559" cy="877134"/>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Left Bracket 7">
            <a:extLst>
              <a:ext uri="{FF2B5EF4-FFF2-40B4-BE49-F238E27FC236}">
                <a16:creationId xmlns:a16="http://schemas.microsoft.com/office/drawing/2014/main" id="{2E4FF2AE-87E4-0197-9F35-40F2463DA756}"/>
              </a:ext>
              <a:ext uri="{C183D7F6-B498-43B3-948B-1728B52AA6E4}">
                <adec:decorative xmlns:adec="http://schemas.microsoft.com/office/drawing/2017/decorative" val="1"/>
              </a:ext>
            </a:extLst>
          </p:cNvPr>
          <p:cNvSpPr/>
          <p:nvPr/>
        </p:nvSpPr>
        <p:spPr>
          <a:xfrm rot="10800000">
            <a:off x="5165041" y="3792938"/>
            <a:ext cx="189619" cy="877134"/>
          </a:xfrm>
          <a:prstGeom prst="leftBracket">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Graphic 8" descr="Database with solid fill">
            <a:extLst>
              <a:ext uri="{FF2B5EF4-FFF2-40B4-BE49-F238E27FC236}">
                <a16:creationId xmlns:a16="http://schemas.microsoft.com/office/drawing/2014/main" id="{0E31FE18-99F5-7279-2EEB-FDEC0AE0F56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46671" y="1704324"/>
            <a:ext cx="662792" cy="662792"/>
          </a:xfrm>
          <a:prstGeom prst="rect">
            <a:avLst/>
          </a:prstGeom>
        </p:spPr>
      </p:pic>
      <p:sp>
        <p:nvSpPr>
          <p:cNvPr id="10" name="TextBox 9">
            <a:extLst>
              <a:ext uri="{FF2B5EF4-FFF2-40B4-BE49-F238E27FC236}">
                <a16:creationId xmlns:a16="http://schemas.microsoft.com/office/drawing/2014/main" id="{7DEF4104-589A-887C-E589-0CEBEDA7390B}"/>
              </a:ext>
            </a:extLst>
          </p:cNvPr>
          <p:cNvSpPr txBox="1"/>
          <p:nvPr/>
        </p:nvSpPr>
        <p:spPr>
          <a:xfrm>
            <a:off x="5826645" y="1334992"/>
            <a:ext cx="230284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User account info</a:t>
            </a:r>
          </a:p>
        </p:txBody>
      </p:sp>
      <p:sp>
        <p:nvSpPr>
          <p:cNvPr id="11" name="TextBox 10">
            <a:extLst>
              <a:ext uri="{FF2B5EF4-FFF2-40B4-BE49-F238E27FC236}">
                <a16:creationId xmlns:a16="http://schemas.microsoft.com/office/drawing/2014/main" id="{7826F353-2A29-AC23-A0B7-FDA5F1B4573D}"/>
              </a:ext>
            </a:extLst>
          </p:cNvPr>
          <p:cNvSpPr txBox="1"/>
          <p:nvPr/>
        </p:nvSpPr>
        <p:spPr>
          <a:xfrm>
            <a:off x="6102824" y="5778385"/>
            <a:ext cx="188887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Knowledge Bases &amp; Data Bases</a:t>
            </a:r>
          </a:p>
        </p:txBody>
      </p:sp>
      <p:cxnSp>
        <p:nvCxnSpPr>
          <p:cNvPr id="12" name="Straight Arrow Connector 11">
            <a:extLst>
              <a:ext uri="{FF2B5EF4-FFF2-40B4-BE49-F238E27FC236}">
                <a16:creationId xmlns:a16="http://schemas.microsoft.com/office/drawing/2014/main" id="{41A0C2C2-6058-3CE5-E87A-53A66C3FFEB2}"/>
              </a:ext>
              <a:ext uri="{C183D7F6-B498-43B3-948B-1728B52AA6E4}">
                <adec:decorative xmlns:adec="http://schemas.microsoft.com/office/drawing/2017/decorative" val="1"/>
              </a:ext>
            </a:extLst>
          </p:cNvPr>
          <p:cNvCxnSpPr>
            <a:cxnSpLocks/>
          </p:cNvCxnSpPr>
          <p:nvPr/>
        </p:nvCxnSpPr>
        <p:spPr>
          <a:xfrm>
            <a:off x="1542459" y="4267054"/>
            <a:ext cx="65409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9375DE3-A760-E89A-E203-CBF5E421471A}"/>
              </a:ext>
              <a:ext uri="{C183D7F6-B498-43B3-948B-1728B52AA6E4}">
                <adec:decorative xmlns:adec="http://schemas.microsoft.com/office/drawing/2017/decorative" val="1"/>
              </a:ext>
            </a:extLst>
          </p:cNvPr>
          <p:cNvCxnSpPr>
            <a:cxnSpLocks/>
          </p:cNvCxnSpPr>
          <p:nvPr/>
        </p:nvCxnSpPr>
        <p:spPr>
          <a:xfrm>
            <a:off x="5621794" y="4542311"/>
            <a:ext cx="807782" cy="6046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84BA649-F933-3C8A-B00B-9F0A8F926EB4}"/>
              </a:ext>
            </a:extLst>
          </p:cNvPr>
          <p:cNvSpPr txBox="1"/>
          <p:nvPr/>
        </p:nvSpPr>
        <p:spPr>
          <a:xfrm>
            <a:off x="4971756" y="4885410"/>
            <a:ext cx="1437817" cy="73866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Search from domain-specific KB/DB</a:t>
            </a:r>
          </a:p>
        </p:txBody>
      </p:sp>
      <p:sp>
        <p:nvSpPr>
          <p:cNvPr id="15" name="TextBox 14">
            <a:extLst>
              <a:ext uri="{FF2B5EF4-FFF2-40B4-BE49-F238E27FC236}">
                <a16:creationId xmlns:a16="http://schemas.microsoft.com/office/drawing/2014/main" id="{F58340C5-7D0F-75C7-D078-48E31B613ECF}"/>
              </a:ext>
            </a:extLst>
          </p:cNvPr>
          <p:cNvSpPr txBox="1"/>
          <p:nvPr/>
        </p:nvSpPr>
        <p:spPr>
          <a:xfrm>
            <a:off x="8242181" y="3952396"/>
            <a:ext cx="1208076" cy="646331"/>
          </a:xfrm>
          <a:prstGeom prst="rect">
            <a:avLst/>
          </a:prstGeom>
          <a:noFill/>
          <a:ln w="158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Formulate Prompt</a:t>
            </a:r>
          </a:p>
        </p:txBody>
      </p:sp>
      <p:cxnSp>
        <p:nvCxnSpPr>
          <p:cNvPr id="16" name="Straight Arrow Connector 15">
            <a:extLst>
              <a:ext uri="{FF2B5EF4-FFF2-40B4-BE49-F238E27FC236}">
                <a16:creationId xmlns:a16="http://schemas.microsoft.com/office/drawing/2014/main" id="{302AF847-63C7-CF35-84AA-67DC57632790}"/>
              </a:ext>
              <a:ext uri="{C183D7F6-B498-43B3-948B-1728B52AA6E4}">
                <adec:decorative xmlns:adec="http://schemas.microsoft.com/office/drawing/2017/decorative" val="1"/>
              </a:ext>
            </a:extLst>
          </p:cNvPr>
          <p:cNvCxnSpPr>
            <a:cxnSpLocks/>
          </p:cNvCxnSpPr>
          <p:nvPr/>
        </p:nvCxnSpPr>
        <p:spPr>
          <a:xfrm flipV="1">
            <a:off x="5632102" y="3507728"/>
            <a:ext cx="797474" cy="5590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34AC4E-6DF4-0CC5-4C32-34AD65259A7C}"/>
              </a:ext>
              <a:ext uri="{C183D7F6-B498-43B3-948B-1728B52AA6E4}">
                <adec:decorative xmlns:adec="http://schemas.microsoft.com/office/drawing/2017/decorative" val="1"/>
              </a:ext>
            </a:extLst>
          </p:cNvPr>
          <p:cNvCxnSpPr>
            <a:cxnSpLocks/>
          </p:cNvCxnSpPr>
          <p:nvPr/>
        </p:nvCxnSpPr>
        <p:spPr>
          <a:xfrm>
            <a:off x="9503178" y="4275561"/>
            <a:ext cx="65409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2D48B42-60D3-A7C0-C94B-B62405B65A27}"/>
              </a:ext>
            </a:extLst>
          </p:cNvPr>
          <p:cNvSpPr txBox="1"/>
          <p:nvPr/>
        </p:nvSpPr>
        <p:spPr>
          <a:xfrm>
            <a:off x="445923" y="4598727"/>
            <a:ext cx="115160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User’s question</a:t>
            </a:r>
          </a:p>
        </p:txBody>
      </p:sp>
      <p:sp>
        <p:nvSpPr>
          <p:cNvPr id="19" name="TextBox 18">
            <a:extLst>
              <a:ext uri="{FF2B5EF4-FFF2-40B4-BE49-F238E27FC236}">
                <a16:creationId xmlns:a16="http://schemas.microsoft.com/office/drawing/2014/main" id="{690EDA36-F95A-47D9-4C4D-F6580DE3C790}"/>
              </a:ext>
            </a:extLst>
          </p:cNvPr>
          <p:cNvSpPr txBox="1"/>
          <p:nvPr/>
        </p:nvSpPr>
        <p:spPr>
          <a:xfrm>
            <a:off x="1699569" y="4604289"/>
            <a:ext cx="2081612" cy="132343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Azure OpenAI Service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Embedding 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Fine-tuned GPT Intent Classifier</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D38CD83C-DBDF-73C5-4963-736F710E4B0C}"/>
              </a:ext>
            </a:extLst>
          </p:cNvPr>
          <p:cNvSpPr txBox="1"/>
          <p:nvPr/>
        </p:nvSpPr>
        <p:spPr>
          <a:xfrm>
            <a:off x="9803806" y="4574344"/>
            <a:ext cx="1488403" cy="33855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LLM model</a:t>
            </a:r>
          </a:p>
        </p:txBody>
      </p:sp>
      <p:cxnSp>
        <p:nvCxnSpPr>
          <p:cNvPr id="21" name="Straight Arrow Connector 20">
            <a:extLst>
              <a:ext uri="{FF2B5EF4-FFF2-40B4-BE49-F238E27FC236}">
                <a16:creationId xmlns:a16="http://schemas.microsoft.com/office/drawing/2014/main" id="{EB7F9825-4370-210D-03DB-F9AE6201E324}"/>
              </a:ext>
              <a:ext uri="{C183D7F6-B498-43B3-948B-1728B52AA6E4}">
                <adec:decorative xmlns:adec="http://schemas.microsoft.com/office/drawing/2017/decorative" val="1"/>
              </a:ext>
            </a:extLst>
          </p:cNvPr>
          <p:cNvCxnSpPr>
            <a:cxnSpLocks/>
          </p:cNvCxnSpPr>
          <p:nvPr/>
        </p:nvCxnSpPr>
        <p:spPr>
          <a:xfrm>
            <a:off x="10547515" y="5088934"/>
            <a:ext cx="0" cy="58530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F63B317-4D2B-2445-18BD-2593218F7DEF}"/>
              </a:ext>
            </a:extLst>
          </p:cNvPr>
          <p:cNvSpPr txBox="1"/>
          <p:nvPr/>
        </p:nvSpPr>
        <p:spPr>
          <a:xfrm>
            <a:off x="9774393" y="5609124"/>
            <a:ext cx="158622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Return response to user</a:t>
            </a:r>
          </a:p>
        </p:txBody>
      </p:sp>
      <p:cxnSp>
        <p:nvCxnSpPr>
          <p:cNvPr id="23" name="Connector: Elbow 22">
            <a:extLst>
              <a:ext uri="{FF2B5EF4-FFF2-40B4-BE49-F238E27FC236}">
                <a16:creationId xmlns:a16="http://schemas.microsoft.com/office/drawing/2014/main" id="{3511E3A8-C05D-76BB-6CB1-1B3C79732704}"/>
              </a:ext>
              <a:ext uri="{C183D7F6-B498-43B3-948B-1728B52AA6E4}">
                <adec:decorative xmlns:adec="http://schemas.microsoft.com/office/drawing/2017/decorative" val="1"/>
              </a:ext>
            </a:extLst>
          </p:cNvPr>
          <p:cNvCxnSpPr>
            <a:cxnSpLocks/>
            <a:endCxn id="9" idx="1"/>
          </p:cNvCxnSpPr>
          <p:nvPr/>
        </p:nvCxnSpPr>
        <p:spPr>
          <a:xfrm flipV="1">
            <a:off x="1089153" y="2035720"/>
            <a:ext cx="5557518" cy="1801569"/>
          </a:xfrm>
          <a:prstGeom prst="bentConnector3">
            <a:avLst>
              <a:gd name="adj1" fmla="val 103"/>
            </a:avLst>
          </a:prstGeom>
          <a:ln w="15875">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6E8860-1AC0-BEC2-1ADE-1E68A4719191}"/>
              </a:ext>
            </a:extLst>
          </p:cNvPr>
          <p:cNvSpPr txBox="1"/>
          <p:nvPr/>
        </p:nvSpPr>
        <p:spPr>
          <a:xfrm>
            <a:off x="2815427" y="1704324"/>
            <a:ext cx="200233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User’s identity</a:t>
            </a:r>
          </a:p>
        </p:txBody>
      </p:sp>
      <p:pic>
        <p:nvPicPr>
          <p:cNvPr id="25" name="Picture 3" descr="Icon&#10;&#10;Description automatically generated">
            <a:extLst>
              <a:ext uri="{FF2B5EF4-FFF2-40B4-BE49-F238E27FC236}">
                <a16:creationId xmlns:a16="http://schemas.microsoft.com/office/drawing/2014/main" id="{B938A7D3-9236-1F3F-73B8-EC83059B8F6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60797" y="3931733"/>
            <a:ext cx="918294" cy="727377"/>
          </a:xfrm>
          <a:prstGeom prst="rect">
            <a:avLst/>
          </a:prstGeom>
        </p:spPr>
      </p:pic>
      <p:pic>
        <p:nvPicPr>
          <p:cNvPr id="26" name="Picture 25" descr="Icon&#10;&#10;Description automatically generated">
            <a:extLst>
              <a:ext uri="{FF2B5EF4-FFF2-40B4-BE49-F238E27FC236}">
                <a16:creationId xmlns:a16="http://schemas.microsoft.com/office/drawing/2014/main" id="{7CF54C2F-33F6-42AE-D297-80CD7DD32D3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157275" y="3819471"/>
            <a:ext cx="918294" cy="727377"/>
          </a:xfrm>
          <a:prstGeom prst="rect">
            <a:avLst/>
          </a:prstGeom>
        </p:spPr>
      </p:pic>
      <p:pic>
        <p:nvPicPr>
          <p:cNvPr id="27" name="Picture 2" descr="Microsoft announces portal support for Azure Search blob and table indexers - MSPoweruser">
            <a:extLst>
              <a:ext uri="{FF2B5EF4-FFF2-40B4-BE49-F238E27FC236}">
                <a16:creationId xmlns:a16="http://schemas.microsoft.com/office/drawing/2014/main" id="{CECF12BF-3C38-3BE8-8BE8-D0BE46516959}"/>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511522" y="4858724"/>
            <a:ext cx="991141" cy="57656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Microsoft announces portal support for Azure Search blob and table indexers - MSPoweruser">
            <a:extLst>
              <a:ext uri="{FF2B5EF4-FFF2-40B4-BE49-F238E27FC236}">
                <a16:creationId xmlns:a16="http://schemas.microsoft.com/office/drawing/2014/main" id="{F439B909-49B9-0022-62BC-117BEBB84977}"/>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482497" y="3931733"/>
            <a:ext cx="991141" cy="576562"/>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C9331328-90E7-4D1C-C998-B36A467F5647}"/>
              </a:ext>
              <a:ext uri="{C183D7F6-B498-43B3-948B-1728B52AA6E4}">
                <adec:decorative xmlns:adec="http://schemas.microsoft.com/office/drawing/2017/decorative" val="1"/>
              </a:ext>
            </a:extLst>
          </p:cNvPr>
          <p:cNvCxnSpPr>
            <a:cxnSpLocks/>
          </p:cNvCxnSpPr>
          <p:nvPr/>
        </p:nvCxnSpPr>
        <p:spPr>
          <a:xfrm>
            <a:off x="6978067" y="2329016"/>
            <a:ext cx="0" cy="744871"/>
          </a:xfrm>
          <a:prstGeom prst="straightConnector1">
            <a:avLst/>
          </a:prstGeom>
          <a:ln w="19050">
            <a:prstDash val="dash"/>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BC846BA-99FB-25D2-6C47-8E9BA281537C}"/>
              </a:ext>
            </a:extLst>
          </p:cNvPr>
          <p:cNvSpPr txBox="1"/>
          <p:nvPr/>
        </p:nvSpPr>
        <p:spPr>
          <a:xfrm>
            <a:off x="6201549" y="2440057"/>
            <a:ext cx="1611086"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Access Control</a:t>
            </a:r>
          </a:p>
        </p:txBody>
      </p:sp>
      <p:cxnSp>
        <p:nvCxnSpPr>
          <p:cNvPr id="31" name="Straight Arrow Connector 30">
            <a:extLst>
              <a:ext uri="{FF2B5EF4-FFF2-40B4-BE49-F238E27FC236}">
                <a16:creationId xmlns:a16="http://schemas.microsoft.com/office/drawing/2014/main" id="{493F2D72-37B5-F017-136B-AED93C133533}"/>
              </a:ext>
              <a:ext uri="{C183D7F6-B498-43B3-948B-1728B52AA6E4}">
                <adec:decorative xmlns:adec="http://schemas.microsoft.com/office/drawing/2017/decorative" val="1"/>
              </a:ext>
            </a:extLst>
          </p:cNvPr>
          <p:cNvCxnSpPr>
            <a:cxnSpLocks/>
          </p:cNvCxnSpPr>
          <p:nvPr/>
        </p:nvCxnSpPr>
        <p:spPr>
          <a:xfrm>
            <a:off x="5659913" y="4283160"/>
            <a:ext cx="749660" cy="122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32214FB-8DF5-9536-C1C2-23D4BCF3B80C}"/>
              </a:ext>
              <a:ext uri="{C183D7F6-B498-43B3-948B-1728B52AA6E4}">
                <adec:decorative xmlns:adec="http://schemas.microsoft.com/office/drawing/2017/decorative" val="1"/>
              </a:ext>
            </a:extLst>
          </p:cNvPr>
          <p:cNvCxnSpPr>
            <a:cxnSpLocks/>
          </p:cNvCxnSpPr>
          <p:nvPr/>
        </p:nvCxnSpPr>
        <p:spPr>
          <a:xfrm>
            <a:off x="7372874" y="3439007"/>
            <a:ext cx="807782" cy="60469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26A25BC-5196-54FF-6A5F-FC3E28F5C506}"/>
              </a:ext>
              <a:ext uri="{C183D7F6-B498-43B3-948B-1728B52AA6E4}">
                <adec:decorative xmlns:adec="http://schemas.microsoft.com/office/drawing/2017/decorative" val="1"/>
              </a:ext>
            </a:extLst>
          </p:cNvPr>
          <p:cNvCxnSpPr>
            <a:cxnSpLocks/>
          </p:cNvCxnSpPr>
          <p:nvPr/>
        </p:nvCxnSpPr>
        <p:spPr>
          <a:xfrm>
            <a:off x="7401935" y="4264642"/>
            <a:ext cx="749660" cy="1226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9D516E0-1934-7D42-D8D0-4DA090DD6226}"/>
              </a:ext>
              <a:ext uri="{C183D7F6-B498-43B3-948B-1728B52AA6E4}">
                <adec:decorative xmlns:adec="http://schemas.microsoft.com/office/drawing/2017/decorative" val="1"/>
              </a:ext>
            </a:extLst>
          </p:cNvPr>
          <p:cNvCxnSpPr>
            <a:cxnSpLocks/>
          </p:cNvCxnSpPr>
          <p:nvPr/>
        </p:nvCxnSpPr>
        <p:spPr>
          <a:xfrm flipV="1">
            <a:off x="7401935" y="4580661"/>
            <a:ext cx="797474" cy="55901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7913687"/>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70E0-0746-EC4A-BFA8-FB39816016B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Lakehouse scenario</a:t>
            </a:r>
          </a:p>
        </p:txBody>
      </p:sp>
      <p:sp>
        <p:nvSpPr>
          <p:cNvPr id="2" name="Subtitle 1">
            <a:extLst>
              <a:ext uri="{FF2B5EF4-FFF2-40B4-BE49-F238E27FC236}">
                <a16:creationId xmlns:a16="http://schemas.microsoft.com/office/drawing/2014/main" id="{72E56A12-8144-1343-96F0-ADB652D4B6A7}"/>
              </a:ext>
            </a:extLst>
          </p:cNvPr>
          <p:cNvSpPr>
            <a:spLocks noGrp="1"/>
          </p:cNvSpPr>
          <p:nvPr>
            <p:ph type="subTitle" idx="1"/>
          </p:nvPr>
        </p:nvSpPr>
        <p:spPr>
          <a:xfrm>
            <a:off x="635034" y="1282774"/>
            <a:ext cx="3901750" cy="365126"/>
          </a:xfrm>
        </p:spPr>
        <p:txBody>
          <a:bodyPr/>
          <a:lstStyle/>
          <a:p>
            <a:r>
              <a:rPr lang="en-US"/>
              <a:t>End-to-end analytics scenario</a:t>
            </a:r>
          </a:p>
        </p:txBody>
      </p:sp>
      <p:pic>
        <p:nvPicPr>
          <p:cNvPr id="109" name="Picture 108" descr="OneLake logo">
            <a:extLst>
              <a:ext uri="{FF2B5EF4-FFF2-40B4-BE49-F238E27FC236}">
                <a16:creationId xmlns:a16="http://schemas.microsoft.com/office/drawing/2014/main" id="{7B48D8BB-F880-51BD-8867-888E69BECE7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668547" y="171501"/>
            <a:ext cx="359277" cy="359978"/>
          </a:xfrm>
          <a:prstGeom prst="rect">
            <a:avLst/>
          </a:prstGeom>
        </p:spPr>
      </p:pic>
      <p:grpSp>
        <p:nvGrpSpPr>
          <p:cNvPr id="3" name="Group 2" descr="This is a visual of the end-to-end analytics scenario. There are five columns with respective icons that are connected with lines and arrows pointing to the right: Data source, ingestion, Store, transform, and Expose">
            <a:extLst>
              <a:ext uri="{FF2B5EF4-FFF2-40B4-BE49-F238E27FC236}">
                <a16:creationId xmlns:a16="http://schemas.microsoft.com/office/drawing/2014/main" id="{545DC555-F0AF-BB0A-49EE-A0D67FB4B5B1}"/>
              </a:ext>
            </a:extLst>
          </p:cNvPr>
          <p:cNvGrpSpPr/>
          <p:nvPr/>
        </p:nvGrpSpPr>
        <p:grpSpPr>
          <a:xfrm>
            <a:off x="722031" y="1737974"/>
            <a:ext cx="10747938" cy="4594950"/>
            <a:chOff x="722031" y="1737974"/>
            <a:chExt cx="10747938" cy="4594950"/>
          </a:xfrm>
        </p:grpSpPr>
        <p:sp>
          <p:nvSpPr>
            <p:cNvPr id="107" name="Rounded Rectangle 13">
              <a:extLst>
                <a:ext uri="{FF2B5EF4-FFF2-40B4-BE49-F238E27FC236}">
                  <a16:creationId xmlns:a16="http://schemas.microsoft.com/office/drawing/2014/main" id="{68BB60CD-B687-F485-9ED7-6AEDCC52EECB}"/>
                </a:ext>
                <a:ext uri="{C183D7F6-B498-43B3-948B-1728B52AA6E4}">
                  <adec:decorative xmlns:adec="http://schemas.microsoft.com/office/drawing/2017/decorative" val="1"/>
                </a:ext>
              </a:extLst>
            </p:cNvPr>
            <p:cNvSpPr/>
            <p:nvPr/>
          </p:nvSpPr>
          <p:spPr>
            <a:xfrm>
              <a:off x="722031" y="1737974"/>
              <a:ext cx="10747938" cy="4594950"/>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nvGrpSpPr>
            <p:cNvPr id="108" name="Group 107">
              <a:extLst>
                <a:ext uri="{FF2B5EF4-FFF2-40B4-BE49-F238E27FC236}">
                  <a16:creationId xmlns:a16="http://schemas.microsoft.com/office/drawing/2014/main" id="{70A28D8A-EDE5-4791-0754-59B2D7B40874}"/>
                </a:ext>
                <a:ext uri="{C183D7F6-B498-43B3-948B-1728B52AA6E4}">
                  <adec:decorative xmlns:adec="http://schemas.microsoft.com/office/drawing/2017/decorative" val="1"/>
                </a:ext>
              </a:extLst>
            </p:cNvPr>
            <p:cNvGrpSpPr/>
            <p:nvPr/>
          </p:nvGrpSpPr>
          <p:grpSpPr>
            <a:xfrm>
              <a:off x="1497818" y="2046882"/>
              <a:ext cx="8966266" cy="4028827"/>
              <a:chOff x="997433" y="1913066"/>
              <a:chExt cx="8966266" cy="4028827"/>
            </a:xfrm>
          </p:grpSpPr>
          <p:sp>
            <p:nvSpPr>
              <p:cNvPr id="37" name="TextBox 36">
                <a:extLst>
                  <a:ext uri="{FF2B5EF4-FFF2-40B4-BE49-F238E27FC236}">
                    <a16:creationId xmlns:a16="http://schemas.microsoft.com/office/drawing/2014/main" id="{33D84118-F122-7142-A3BA-0B5B66D0E315}"/>
                  </a:ext>
                </a:extLst>
              </p:cNvPr>
              <p:cNvSpPr txBox="1"/>
              <p:nvPr/>
            </p:nvSpPr>
            <p:spPr>
              <a:xfrm>
                <a:off x="1392887" y="1927262"/>
                <a:ext cx="1307154"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Data Source</a:t>
                </a:r>
              </a:p>
            </p:txBody>
          </p:sp>
          <p:pic>
            <p:nvPicPr>
              <p:cNvPr id="42" name="Picture 41">
                <a:extLst>
                  <a:ext uri="{FF2B5EF4-FFF2-40B4-BE49-F238E27FC236}">
                    <a16:creationId xmlns:a16="http://schemas.microsoft.com/office/drawing/2014/main" id="{C9AFE3C9-A94E-764B-A1E2-66D4D7C45E08}"/>
                  </a:ext>
                </a:extLst>
              </p:cNvPr>
              <p:cNvPicPr>
                <a:picLocks noChangeAspect="1"/>
              </p:cNvPicPr>
              <p:nvPr/>
            </p:nvPicPr>
            <p:blipFill>
              <a:blip r:embed="rId3"/>
              <a:stretch>
                <a:fillRect/>
              </a:stretch>
            </p:blipFill>
            <p:spPr>
              <a:xfrm>
                <a:off x="1714983" y="2538602"/>
                <a:ext cx="393700" cy="317500"/>
              </a:xfrm>
              <a:prstGeom prst="rect">
                <a:avLst/>
              </a:prstGeom>
            </p:spPr>
          </p:pic>
          <p:sp>
            <p:nvSpPr>
              <p:cNvPr id="43" name="TextBox 42">
                <a:extLst>
                  <a:ext uri="{FF2B5EF4-FFF2-40B4-BE49-F238E27FC236}">
                    <a16:creationId xmlns:a16="http://schemas.microsoft.com/office/drawing/2014/main" id="{9C24AEA5-AE79-1A40-A24F-CA994D7D5415}"/>
                  </a:ext>
                </a:extLst>
              </p:cNvPr>
              <p:cNvSpPr txBox="1"/>
              <p:nvPr/>
            </p:nvSpPr>
            <p:spPr>
              <a:xfrm>
                <a:off x="1233153" y="3152495"/>
                <a:ext cx="1357359"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Shortcut Enabled</a:t>
                </a:r>
              </a:p>
            </p:txBody>
          </p:sp>
          <p:pic>
            <p:nvPicPr>
              <p:cNvPr id="40" name="Picture 39">
                <a:extLst>
                  <a:ext uri="{FF2B5EF4-FFF2-40B4-BE49-F238E27FC236}">
                    <a16:creationId xmlns:a16="http://schemas.microsoft.com/office/drawing/2014/main" id="{C18853E7-05A4-6D4E-A5E8-B3EB0B6A3CE7}"/>
                  </a:ext>
                </a:extLst>
              </p:cNvPr>
              <p:cNvPicPr>
                <a:picLocks noChangeAspect="1"/>
              </p:cNvPicPr>
              <p:nvPr/>
            </p:nvPicPr>
            <p:blipFill>
              <a:blip r:embed="rId3"/>
              <a:stretch>
                <a:fillRect/>
              </a:stretch>
            </p:blipFill>
            <p:spPr>
              <a:xfrm>
                <a:off x="1714983" y="4039931"/>
                <a:ext cx="393700" cy="317500"/>
              </a:xfrm>
              <a:prstGeom prst="rect">
                <a:avLst/>
              </a:prstGeom>
            </p:spPr>
          </p:pic>
          <p:sp>
            <p:nvSpPr>
              <p:cNvPr id="41" name="TextBox 40">
                <a:extLst>
                  <a:ext uri="{FF2B5EF4-FFF2-40B4-BE49-F238E27FC236}">
                    <a16:creationId xmlns:a16="http://schemas.microsoft.com/office/drawing/2014/main" id="{C3D8939E-3D7F-3242-B57B-7C85502D77C8}"/>
                  </a:ext>
                </a:extLst>
              </p:cNvPr>
              <p:cNvSpPr txBox="1"/>
              <p:nvPr/>
            </p:nvSpPr>
            <p:spPr>
              <a:xfrm>
                <a:off x="997433" y="4583973"/>
                <a:ext cx="18288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Structured / Unstructured</a:t>
                </a:r>
              </a:p>
            </p:txBody>
          </p:sp>
          <p:sp>
            <p:nvSpPr>
              <p:cNvPr id="45" name="TextBox 44">
                <a:extLst>
                  <a:ext uri="{FF2B5EF4-FFF2-40B4-BE49-F238E27FC236}">
                    <a16:creationId xmlns:a16="http://schemas.microsoft.com/office/drawing/2014/main" id="{94B9F32E-9A4B-0B4F-A0A8-3DD25AC2605A}"/>
                  </a:ext>
                </a:extLst>
              </p:cNvPr>
              <p:cNvSpPr txBox="1"/>
              <p:nvPr/>
            </p:nvSpPr>
            <p:spPr>
              <a:xfrm>
                <a:off x="3670360" y="1923784"/>
                <a:ext cx="1017907"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2C7AA"/>
                    </a:solidFill>
                    <a:effectLst/>
                    <a:uLnTx/>
                    <a:uFillTx/>
                    <a:latin typeface="Segoe UI" panose="020B0502040204020203" pitchFamily="34" charset="0"/>
                    <a:ea typeface="+mn-ea"/>
                    <a:cs typeface="Segoe UI" panose="020B0502040204020203" pitchFamily="34" charset="0"/>
                  </a:rPr>
                  <a:t>Ingestion</a:t>
                </a:r>
              </a:p>
            </p:txBody>
          </p:sp>
          <p:sp>
            <p:nvSpPr>
              <p:cNvPr id="50" name="Embed_ECCE" title="Icon of two chevron brackets around a backslash">
                <a:extLst>
                  <a:ext uri="{FF2B5EF4-FFF2-40B4-BE49-F238E27FC236}">
                    <a16:creationId xmlns:a16="http://schemas.microsoft.com/office/drawing/2014/main" id="{5590A297-D38B-F341-9088-462DE1D1BB2A}"/>
                  </a:ext>
                </a:extLst>
              </p:cNvPr>
              <p:cNvSpPr>
                <a:spLocks noChangeAspect="1" noEditPoints="1"/>
              </p:cNvSpPr>
              <p:nvPr/>
            </p:nvSpPr>
            <p:spPr bwMode="auto">
              <a:xfrm>
                <a:off x="3963948" y="2538602"/>
                <a:ext cx="426562" cy="36576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1" name="TextBox 50">
                <a:extLst>
                  <a:ext uri="{FF2B5EF4-FFF2-40B4-BE49-F238E27FC236}">
                    <a16:creationId xmlns:a16="http://schemas.microsoft.com/office/drawing/2014/main" id="{693F381D-67DC-A744-91DA-2D8A90F3E57C}"/>
                  </a:ext>
                </a:extLst>
              </p:cNvPr>
              <p:cNvSpPr txBox="1"/>
              <p:nvPr/>
            </p:nvSpPr>
            <p:spPr>
              <a:xfrm>
                <a:off x="3693206" y="3152495"/>
                <a:ext cx="96804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Shortcuts</a:t>
                </a:r>
              </a:p>
            </p:txBody>
          </p:sp>
          <p:pic>
            <p:nvPicPr>
              <p:cNvPr id="48" name="Picture 47">
                <a:extLst>
                  <a:ext uri="{FF2B5EF4-FFF2-40B4-BE49-F238E27FC236}">
                    <a16:creationId xmlns:a16="http://schemas.microsoft.com/office/drawing/2014/main" id="{AAD3711A-3EC8-C14E-8DB9-F165B592B0E5}"/>
                  </a:ext>
                </a:extLst>
              </p:cNvPr>
              <p:cNvPicPr>
                <a:picLocks noChangeAspect="1"/>
              </p:cNvPicPr>
              <p:nvPr/>
            </p:nvPicPr>
            <p:blipFill>
              <a:blip r:embed="rId4"/>
              <a:stretch>
                <a:fillRect/>
              </a:stretch>
            </p:blipFill>
            <p:spPr>
              <a:xfrm>
                <a:off x="3974029" y="4039931"/>
                <a:ext cx="406400" cy="431800"/>
              </a:xfrm>
              <a:prstGeom prst="rect">
                <a:avLst/>
              </a:prstGeom>
            </p:spPr>
          </p:pic>
          <p:sp>
            <p:nvSpPr>
              <p:cNvPr id="49" name="TextBox 48">
                <a:extLst>
                  <a:ext uri="{FF2B5EF4-FFF2-40B4-BE49-F238E27FC236}">
                    <a16:creationId xmlns:a16="http://schemas.microsoft.com/office/drawing/2014/main" id="{6A540D10-BAC5-C848-BF55-82CFCBEC58D7}"/>
                  </a:ext>
                </a:extLst>
              </p:cNvPr>
              <p:cNvSpPr txBox="1"/>
              <p:nvPr/>
            </p:nvSpPr>
            <p:spPr>
              <a:xfrm>
                <a:off x="3652604" y="4583973"/>
                <a:ext cx="104925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Pipelines &amp; Dataflows</a:t>
                </a:r>
              </a:p>
            </p:txBody>
          </p:sp>
          <p:sp>
            <p:nvSpPr>
              <p:cNvPr id="52" name="TextBox 51">
                <a:extLst>
                  <a:ext uri="{FF2B5EF4-FFF2-40B4-BE49-F238E27FC236}">
                    <a16:creationId xmlns:a16="http://schemas.microsoft.com/office/drawing/2014/main" id="{9D63F932-8114-1148-813B-303ABEFCFEE5}"/>
                  </a:ext>
                </a:extLst>
              </p:cNvPr>
              <p:cNvSpPr txBox="1"/>
              <p:nvPr/>
            </p:nvSpPr>
            <p:spPr>
              <a:xfrm>
                <a:off x="8765358" y="1913066"/>
                <a:ext cx="761427"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Expose</a:t>
                </a:r>
              </a:p>
            </p:txBody>
          </p:sp>
          <p:sp>
            <p:nvSpPr>
              <p:cNvPr id="54" name="server" title="Icon of a server tower">
                <a:extLst>
                  <a:ext uri="{FF2B5EF4-FFF2-40B4-BE49-F238E27FC236}">
                    <a16:creationId xmlns:a16="http://schemas.microsoft.com/office/drawing/2014/main" id="{D70931B7-6279-7C4D-AABB-5437DEA47482}"/>
                  </a:ext>
                </a:extLst>
              </p:cNvPr>
              <p:cNvSpPr>
                <a:spLocks noChangeAspect="1" noEditPoints="1"/>
              </p:cNvSpPr>
              <p:nvPr/>
            </p:nvSpPr>
            <p:spPr bwMode="auto">
              <a:xfrm>
                <a:off x="9049787"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B275B915-447E-BE4B-A6DC-568F8FF28D6B}"/>
                  </a:ext>
                </a:extLst>
              </p:cNvPr>
              <p:cNvSpPr txBox="1"/>
              <p:nvPr/>
            </p:nvSpPr>
            <p:spPr>
              <a:xfrm>
                <a:off x="8604255" y="4583973"/>
                <a:ext cx="1083631" cy="215444"/>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SQL endpoint</a:t>
                </a:r>
                <a:endParaRPr kumimoji="0" lang="en-US" sz="16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57" name="TextBox 56">
                <a:extLst>
                  <a:ext uri="{FF2B5EF4-FFF2-40B4-BE49-F238E27FC236}">
                    <a16:creationId xmlns:a16="http://schemas.microsoft.com/office/drawing/2014/main" id="{A58CE96F-733B-C942-9582-EF7A4497D509}"/>
                  </a:ext>
                </a:extLst>
              </p:cNvPr>
              <p:cNvSpPr txBox="1"/>
              <p:nvPr/>
            </p:nvSpPr>
            <p:spPr>
              <a:xfrm>
                <a:off x="6155820" y="1913066"/>
                <a:ext cx="569515"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Store</a:t>
                </a:r>
              </a:p>
            </p:txBody>
          </p:sp>
          <p:pic>
            <p:nvPicPr>
              <p:cNvPr id="63" name="Picture 62">
                <a:extLst>
                  <a:ext uri="{FF2B5EF4-FFF2-40B4-BE49-F238E27FC236}">
                    <a16:creationId xmlns:a16="http://schemas.microsoft.com/office/drawing/2014/main" id="{5FE1F178-67DD-274D-98B8-E9F941D65F87}"/>
                  </a:ext>
                </a:extLst>
              </p:cNvPr>
              <p:cNvPicPr>
                <a:picLocks noChangeAspect="1"/>
              </p:cNvPicPr>
              <p:nvPr/>
            </p:nvPicPr>
            <p:blipFill>
              <a:blip r:embed="rId5"/>
              <a:stretch>
                <a:fillRect/>
              </a:stretch>
            </p:blipFill>
            <p:spPr>
              <a:xfrm>
                <a:off x="6167527" y="2538602"/>
                <a:ext cx="546100" cy="444500"/>
              </a:xfrm>
              <a:prstGeom prst="rect">
                <a:avLst/>
              </a:prstGeom>
            </p:spPr>
          </p:pic>
          <p:sp>
            <p:nvSpPr>
              <p:cNvPr id="64" name="TextBox 63">
                <a:extLst>
                  <a:ext uri="{FF2B5EF4-FFF2-40B4-BE49-F238E27FC236}">
                    <a16:creationId xmlns:a16="http://schemas.microsoft.com/office/drawing/2014/main" id="{EB534E27-587C-6E4A-89FB-8770F3725502}"/>
                  </a:ext>
                </a:extLst>
              </p:cNvPr>
              <p:cNvSpPr txBox="1"/>
              <p:nvPr/>
            </p:nvSpPr>
            <p:spPr>
              <a:xfrm>
                <a:off x="5929410" y="3152495"/>
                <a:ext cx="1022332"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Lakehouse(s)</a:t>
                </a:r>
              </a:p>
            </p:txBody>
          </p:sp>
          <p:pic>
            <p:nvPicPr>
              <p:cNvPr id="60" name="Picture 59">
                <a:extLst>
                  <a:ext uri="{FF2B5EF4-FFF2-40B4-BE49-F238E27FC236}">
                    <a16:creationId xmlns:a16="http://schemas.microsoft.com/office/drawing/2014/main" id="{994AE49F-BA52-C240-B181-FCADFBB42A05}"/>
                  </a:ext>
                </a:extLst>
              </p:cNvPr>
              <p:cNvPicPr>
                <a:picLocks noChangeAspect="1"/>
              </p:cNvPicPr>
              <p:nvPr/>
            </p:nvPicPr>
            <p:blipFill>
              <a:blip r:embed="rId6"/>
              <a:stretch>
                <a:fillRect/>
              </a:stretch>
            </p:blipFill>
            <p:spPr>
              <a:xfrm>
                <a:off x="6237377" y="4516299"/>
                <a:ext cx="406400" cy="482600"/>
              </a:xfrm>
              <a:prstGeom prst="rect">
                <a:avLst/>
              </a:prstGeom>
            </p:spPr>
          </p:pic>
          <p:sp>
            <p:nvSpPr>
              <p:cNvPr id="61" name="TextBox 60">
                <a:extLst>
                  <a:ext uri="{FF2B5EF4-FFF2-40B4-BE49-F238E27FC236}">
                    <a16:creationId xmlns:a16="http://schemas.microsoft.com/office/drawing/2014/main" id="{09847966-64DC-1D4D-A92C-1653078D3B08}"/>
                  </a:ext>
                </a:extLst>
              </p:cNvPr>
              <p:cNvSpPr txBox="1"/>
              <p:nvPr/>
            </p:nvSpPr>
            <p:spPr>
              <a:xfrm>
                <a:off x="5750096" y="5511006"/>
                <a:ext cx="1380963"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Notebooks &amp; Dataflows</a:t>
                </a:r>
              </a:p>
            </p:txBody>
          </p:sp>
          <p:sp>
            <p:nvSpPr>
              <p:cNvPr id="62" name="TextBox 61">
                <a:extLst>
                  <a:ext uri="{FF2B5EF4-FFF2-40B4-BE49-F238E27FC236}">
                    <a16:creationId xmlns:a16="http://schemas.microsoft.com/office/drawing/2014/main" id="{6C34C859-41C6-F340-B3D5-057A2CB036B2}"/>
                  </a:ext>
                </a:extLst>
              </p:cNvPr>
              <p:cNvSpPr txBox="1"/>
              <p:nvPr/>
            </p:nvSpPr>
            <p:spPr>
              <a:xfrm>
                <a:off x="5823870" y="5101064"/>
                <a:ext cx="110543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Transform</a:t>
                </a:r>
              </a:p>
            </p:txBody>
          </p:sp>
          <p:cxnSp>
            <p:nvCxnSpPr>
              <p:cNvPr id="72" name="Elbow Connector 354">
                <a:extLst>
                  <a:ext uri="{FF2B5EF4-FFF2-40B4-BE49-F238E27FC236}">
                    <a16:creationId xmlns:a16="http://schemas.microsoft.com/office/drawing/2014/main" id="{097A7130-59A5-B041-9F29-D0E1B071543E}"/>
                  </a:ext>
                </a:extLst>
              </p:cNvPr>
              <p:cNvCxnSpPr>
                <a:cxnSpLocks/>
              </p:cNvCxnSpPr>
              <p:nvPr/>
            </p:nvCxnSpPr>
            <p:spPr>
              <a:xfrm rot="16200000" flipH="1">
                <a:off x="6923271" y="3427163"/>
                <a:ext cx="2028924" cy="604252"/>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88D7F5C-1F1E-7D4D-ADAF-721B235B97AF}"/>
                  </a:ext>
                </a:extLst>
              </p:cNvPr>
              <p:cNvCxnSpPr>
                <a:cxnSpLocks/>
              </p:cNvCxnSpPr>
              <p:nvPr/>
            </p:nvCxnSpPr>
            <p:spPr>
              <a:xfrm>
                <a:off x="6440577" y="3621183"/>
                <a:ext cx="0" cy="6346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3C393C1-3E47-8541-8341-CEE6A70FD71C}"/>
                  </a:ext>
                </a:extLst>
              </p:cNvPr>
              <p:cNvSpPr txBox="1"/>
              <p:nvPr/>
            </p:nvSpPr>
            <p:spPr>
              <a:xfrm>
                <a:off x="8328443" y="3152495"/>
                <a:ext cx="1635256"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Business Intelligence</a:t>
                </a:r>
              </a:p>
            </p:txBody>
          </p:sp>
          <p:pic>
            <p:nvPicPr>
              <p:cNvPr id="76" name="Graphic 75" descr="Signal with solid fill">
                <a:extLst>
                  <a:ext uri="{FF2B5EF4-FFF2-40B4-BE49-F238E27FC236}">
                    <a16:creationId xmlns:a16="http://schemas.microsoft.com/office/drawing/2014/main" id="{2E1DD466-4A6F-F645-916A-55E3905010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60879" y="2538602"/>
                <a:ext cx="570385" cy="570385"/>
              </a:xfrm>
              <a:prstGeom prst="rect">
                <a:avLst/>
              </a:prstGeom>
            </p:spPr>
          </p:pic>
          <p:cxnSp>
            <p:nvCxnSpPr>
              <p:cNvPr id="78" name="Straight Arrow Connector 77">
                <a:extLst>
                  <a:ext uri="{FF2B5EF4-FFF2-40B4-BE49-F238E27FC236}">
                    <a16:creationId xmlns:a16="http://schemas.microsoft.com/office/drawing/2014/main" id="{2E318CFA-6D05-EC88-314E-B1BE6C1FB03F}"/>
                  </a:ext>
                </a:extLst>
              </p:cNvPr>
              <p:cNvCxnSpPr>
                <a:cxnSpLocks/>
              </p:cNvCxnSpPr>
              <p:nvPr/>
            </p:nvCxnSpPr>
            <p:spPr>
              <a:xfrm>
                <a:off x="2880091" y="2705472"/>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0BB2567B-DC9D-50DD-9CD0-B4F70FCD412B}"/>
                  </a:ext>
                </a:extLst>
              </p:cNvPr>
              <p:cNvCxnSpPr>
                <a:cxnSpLocks/>
              </p:cNvCxnSpPr>
              <p:nvPr/>
            </p:nvCxnSpPr>
            <p:spPr>
              <a:xfrm>
                <a:off x="2880091" y="4205477"/>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5BD27B2D-D805-6F6D-FC67-E6069F135C92}"/>
                  </a:ext>
                </a:extLst>
              </p:cNvPr>
              <p:cNvGrpSpPr/>
              <p:nvPr/>
            </p:nvGrpSpPr>
            <p:grpSpPr>
              <a:xfrm>
                <a:off x="4935333" y="2705472"/>
                <a:ext cx="661923" cy="1523628"/>
                <a:chOff x="4935333" y="2705472"/>
                <a:chExt cx="661923" cy="1523628"/>
              </a:xfrm>
            </p:grpSpPr>
            <p:cxnSp>
              <p:nvCxnSpPr>
                <p:cNvPr id="91" name="Straight Arrow Connector 90">
                  <a:extLst>
                    <a:ext uri="{FF2B5EF4-FFF2-40B4-BE49-F238E27FC236}">
                      <a16:creationId xmlns:a16="http://schemas.microsoft.com/office/drawing/2014/main" id="{2715966C-3210-4278-5461-86FE836A7B1D}"/>
                    </a:ext>
                  </a:extLst>
                </p:cNvPr>
                <p:cNvCxnSpPr>
                  <a:cxnSpLocks/>
                </p:cNvCxnSpPr>
                <p:nvPr/>
              </p:nvCxnSpPr>
              <p:spPr>
                <a:xfrm>
                  <a:off x="4935333" y="2705472"/>
                  <a:ext cx="661923"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CEFF1F-AD6E-E769-44CC-4A3B71808EFD}"/>
                    </a:ext>
                  </a:extLst>
                </p:cNvPr>
                <p:cNvCxnSpPr>
                  <a:cxnSpLocks/>
                </p:cNvCxnSpPr>
                <p:nvPr/>
              </p:nvCxnSpPr>
              <p:spPr>
                <a:xfrm>
                  <a:off x="4945539" y="4205477"/>
                  <a:ext cx="270932" cy="34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C89F22C-1D0B-6D79-53A8-DA3A12062EC3}"/>
                    </a:ext>
                  </a:extLst>
                </p:cNvPr>
                <p:cNvCxnSpPr>
                  <a:cxnSpLocks/>
                </p:cNvCxnSpPr>
                <p:nvPr/>
              </p:nvCxnSpPr>
              <p:spPr>
                <a:xfrm flipV="1">
                  <a:off x="5206265" y="2720166"/>
                  <a:ext cx="0" cy="1508934"/>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02" name="Straight Arrow Connector 101">
                <a:extLst>
                  <a:ext uri="{FF2B5EF4-FFF2-40B4-BE49-F238E27FC236}">
                    <a16:creationId xmlns:a16="http://schemas.microsoft.com/office/drawing/2014/main" id="{87C62DE3-D1E9-0F7D-F875-23A8EC7B9C31}"/>
                  </a:ext>
                </a:extLst>
              </p:cNvPr>
              <p:cNvCxnSpPr>
                <a:cxnSpLocks/>
              </p:cNvCxnSpPr>
              <p:nvPr/>
            </p:nvCxnSpPr>
            <p:spPr>
              <a:xfrm flipV="1">
                <a:off x="7354977" y="2705472"/>
                <a:ext cx="755330" cy="9355"/>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5896335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A2DB89-31F3-AACD-95C6-EC95DB25A366}"/>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Lakehouse | Overview</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27325"/>
            <a:ext cx="3472915" cy="181588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Store, manage and analyze </a:t>
            </a:r>
            <a:r>
              <a:rPr kumimoji="0" lang="en-US" sz="1400" b="0" i="0" u="none" strike="noStrike" kern="1200" cap="none" spc="0" normalizeH="0" baseline="0" noProof="0">
                <a:ln>
                  <a:noFill/>
                </a:ln>
                <a:solidFill>
                  <a:srgbClr val="FFFFFF"/>
                </a:solidFill>
                <a:effectLst/>
                <a:uLnTx/>
                <a:uFillTx/>
                <a:latin typeface="Segoe UI"/>
                <a:ea typeface="+mn-ea"/>
                <a:cs typeface="Segoe UI"/>
              </a:rPr>
              <a:t>all your data in a single location &amp; easily share across the entire enterprise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Quickly and easily create a Lakehouse without having to provision and configure compute, storage and networking</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536632"/>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703903"/>
            <a:ext cx="3754432" cy="260379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Flexible and scalable solution that enables organizations to handle large data volumes of all types and sizes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Built-in SQL endpoint unlocks data warehouse capabilities on top of your Lakehouse with no data movement</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Use ‘direct lake’ mode to build reports in seconds directly on top of the data lake with blazing fast performance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Easily ingest data into the Lakehouse through a variety of methods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Share your Lakehouse as a data product with consumers</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4" name="Picture 13" descr="visual of a screenshot of a sample lakehouse in Microsoft Fabric. Within the image, it showcases the tables and files within the lakehouse on the left-hand side. On the right-hand side of the image, it displays approximately 15 rows of Parquet data.">
            <a:extLst>
              <a:ext uri="{FF2B5EF4-FFF2-40B4-BE49-F238E27FC236}">
                <a16:creationId xmlns:a16="http://schemas.microsoft.com/office/drawing/2014/main" id="{7833B15F-73FC-E3ED-7115-D97EF6669FC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6396" y="1671854"/>
            <a:ext cx="6239550" cy="3509746"/>
          </a:xfrm>
          <a:prstGeom prst="rect">
            <a:avLst/>
          </a:prstGeom>
          <a:ln w="28575">
            <a:noFill/>
          </a:ln>
        </p:spPr>
      </p:pic>
      <p:pic>
        <p:nvPicPr>
          <p:cNvPr id="16" name="Object 5" descr="Data Engineering logo">
            <a:extLst>
              <a:ext uri="{FF2B5EF4-FFF2-40B4-BE49-F238E27FC236}">
                <a16:creationId xmlns:a16="http://schemas.microsoft.com/office/drawing/2014/main" id="{6AF6F137-E50E-C5CE-C0E7-9FD189C8E28E}"/>
              </a:ext>
            </a:extLst>
          </p:cNvPr>
          <p:cNvPicPr>
            <a:picLocks noChangeAspect="1"/>
          </p:cNvPicPr>
          <p:nvPr/>
        </p:nvPicPr>
        <p:blipFill>
          <a:blip r:embed="rId4" cstate="print">
            <a:extLst>
              <a:ext uri="{28A0092B-C50C-407E-A947-70E740481C1C}">
                <a14:useLocalDpi xmlns:a14="http://schemas.microsoft.com/office/drawing/2010/main"/>
              </a:ext>
            </a:extLst>
          </a:blip>
          <a:srcRect l="-13191" t="-13068" r="-13191" b="-13068"/>
          <a:stretch/>
        </p:blipFill>
        <p:spPr>
          <a:xfrm>
            <a:off x="11600437" y="106456"/>
            <a:ext cx="484454" cy="484454"/>
          </a:xfrm>
          <a:prstGeom prst="ellipse">
            <a:avLst/>
          </a:prstGeom>
        </p:spPr>
      </p:pic>
    </p:spTree>
    <p:extLst>
      <p:ext uri="{BB962C8B-B14F-4D97-AF65-F5344CB8AC3E}">
        <p14:creationId xmlns:p14="http://schemas.microsoft.com/office/powerpoint/2010/main" val="10248730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A06F2-113E-A751-4978-C5E7AB3429D7}"/>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05666"/>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Spark Runtime</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458668"/>
            <a:ext cx="3472915"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Get started </a:t>
            </a:r>
            <a:r>
              <a:rPr kumimoji="0" lang="en-US" sz="1400" b="0" i="0" u="none" strike="noStrike" kern="1200" cap="none" spc="0" normalizeH="0" baseline="0" noProof="0">
                <a:ln>
                  <a:noFill/>
                </a:ln>
                <a:solidFill>
                  <a:srgbClr val="FFFFFF"/>
                </a:solidFill>
                <a:effectLst/>
                <a:uLnTx/>
                <a:uFillTx/>
                <a:latin typeface="Segoe UI"/>
                <a:ea typeface="+mn-ea"/>
                <a:cs typeface="Segoe UI"/>
              </a:rPr>
              <a:t>with running Spark in a matter of seconds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Instance performance with starter pools of Spark compute readily available</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897984"/>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213863"/>
            <a:ext cx="3472915" cy="297004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a:rPr>
              <a:t>Key Capabilities:</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High concurrency mode enables users to share Spark sessions across multiple notebooks</a:t>
            </a:r>
          </a:p>
          <a:p>
            <a:pPr marL="285750" marR="0" lvl="0" indent="-2857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Attaching a notebook to an existing session results in lightning-fast session start up speed &lt;5 seconds.</a:t>
            </a:r>
          </a:p>
          <a:p>
            <a:pPr marL="285750" marR="0" lvl="0" indent="-28575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Delta Lake enables ‘</a:t>
            </a:r>
            <a:r>
              <a:rPr kumimoji="0" lang="en-US" sz="1200" b="0" i="0" u="none" strike="noStrike" kern="1200" cap="none" spc="0" normalizeH="0" baseline="0" noProof="0" err="1">
                <a:ln>
                  <a:noFill/>
                </a:ln>
                <a:solidFill>
                  <a:srgbClr val="FFFFFF"/>
                </a:solidFill>
                <a:effectLst/>
                <a:uLnTx/>
                <a:uFillTx/>
                <a:latin typeface="Segoe UI"/>
                <a:ea typeface="+mn-ea"/>
                <a:cs typeface="+mn-cs"/>
              </a:rPr>
              <a:t>OneCopy</a:t>
            </a:r>
            <a:r>
              <a:rPr kumimoji="0" lang="en-US" sz="1200" b="0" i="0" u="none" strike="noStrike" kern="1200" cap="none" spc="0" normalizeH="0" baseline="0" noProof="0">
                <a:ln>
                  <a:noFill/>
                </a:ln>
                <a:solidFill>
                  <a:srgbClr val="FFFFFF"/>
                </a:solidFill>
                <a:effectLst/>
                <a:uLnTx/>
                <a:uFillTx/>
                <a:latin typeface="Segoe UI"/>
                <a:ea typeface="+mn-ea"/>
                <a:cs typeface="+mn-cs"/>
              </a:rPr>
              <a:t>’ allowing all Microsoft Fabric compute engines to seamlessly share data</a:t>
            </a:r>
          </a:p>
          <a:p>
            <a:pPr marL="285750" marR="0" lvl="0" indent="-285750" algn="l" defTabSz="914367"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All Microsoft Fabric items automatically write Delta with V-Order optimization providing lightning-fast analytics for reporting with Power BI</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a screenshot of the workspace settings for Spark compute in Microsoft Fabric. On the right-hand side of the image, it showcases a workspace settings pop-up that lists the default pool for workspace and runtime version for the lakehouse.">
            <a:extLst>
              <a:ext uri="{FF2B5EF4-FFF2-40B4-BE49-F238E27FC236}">
                <a16:creationId xmlns:a16="http://schemas.microsoft.com/office/drawing/2014/main" id="{0D50ABD5-155D-4C28-99EB-8A83D085AC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4933" y="1667240"/>
            <a:ext cx="6269600" cy="3526650"/>
          </a:xfrm>
          <a:prstGeom prst="rect">
            <a:avLst/>
          </a:prstGeom>
        </p:spPr>
      </p:pic>
      <p:pic>
        <p:nvPicPr>
          <p:cNvPr id="7" name="Object 5" descr="Data Engineering logo">
            <a:extLst>
              <a:ext uri="{FF2B5EF4-FFF2-40B4-BE49-F238E27FC236}">
                <a16:creationId xmlns:a16="http://schemas.microsoft.com/office/drawing/2014/main" id="{6D470C4B-DE56-2EB7-CCCF-3F29728E2F11}"/>
              </a:ext>
            </a:extLst>
          </p:cNvPr>
          <p:cNvPicPr>
            <a:picLocks noChangeAspect="1"/>
          </p:cNvPicPr>
          <p:nvPr/>
        </p:nvPicPr>
        <p:blipFill>
          <a:blip r:embed="rId4" cstate="print">
            <a:extLst>
              <a:ext uri="{28A0092B-C50C-407E-A947-70E740481C1C}">
                <a14:useLocalDpi xmlns:a14="http://schemas.microsoft.com/office/drawing/2010/main"/>
              </a:ext>
            </a:extLst>
          </a:blip>
          <a:srcRect l="-13191" t="-13068" r="-13191" b="-13068"/>
          <a:stretch/>
        </p:blipFill>
        <p:spPr>
          <a:xfrm>
            <a:off x="11600437" y="106456"/>
            <a:ext cx="484454" cy="484454"/>
          </a:xfrm>
          <a:prstGeom prst="ellipse">
            <a:avLst/>
          </a:prstGeom>
        </p:spPr>
      </p:pic>
    </p:spTree>
    <p:extLst>
      <p:ext uri="{BB962C8B-B14F-4D97-AF65-F5344CB8AC3E}">
        <p14:creationId xmlns:p14="http://schemas.microsoft.com/office/powerpoint/2010/main" val="35420201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2524EC4-D8F3-2DC9-B965-0DB69175E698}"/>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Spark Runtime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Performance</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752017"/>
            <a:ext cx="3472915"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Continuous optimized </a:t>
            </a:r>
            <a:r>
              <a:rPr kumimoji="0" lang="en-US" sz="1400" b="0" i="0" u="none" strike="noStrike" kern="1200" cap="none" spc="0" normalizeH="0" baseline="0" noProof="0">
                <a:ln>
                  <a:noFill/>
                </a:ln>
                <a:solidFill>
                  <a:srgbClr val="FFFFFF"/>
                </a:solidFill>
                <a:effectLst/>
                <a:uLnTx/>
                <a:uFillTx/>
                <a:latin typeface="Segoe UI"/>
                <a:ea typeface="+mn-ea"/>
                <a:cs typeface="Segoe UI"/>
              </a:rPr>
              <a:t>&amp; built-in autotuning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Delivering increased performance by default</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147368"/>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442465"/>
            <a:ext cx="3472915" cy="263456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Increased performance </a:t>
            </a:r>
            <a:r>
              <a:rPr kumimoji="0" lang="en-US" sz="1200" b="0" i="0" u="none" strike="noStrike" kern="1200" cap="none" spc="0" normalizeH="0" baseline="0" noProof="0">
                <a:ln>
                  <a:noFill/>
                </a:ln>
                <a:solidFill>
                  <a:srgbClr val="FFFFFF"/>
                </a:solidFill>
                <a:effectLst/>
                <a:uLnTx/>
                <a:uFillTx/>
                <a:latin typeface="Segoe UI"/>
                <a:ea typeface="+mn-ea"/>
                <a:cs typeface="+mn-cs"/>
              </a:rPr>
              <a:t>with Fabric runtime 1.1, which brings major updates such as upgrading Spark to 3.3.1, Delta to 2.2 and Python to 3.10</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Partition Cache </a:t>
            </a:r>
            <a:r>
              <a:rPr kumimoji="0" lang="en-US" sz="1200" b="0" i="0" u="none" strike="noStrike" kern="1200" cap="none" spc="0" normalizeH="0" baseline="0" noProof="0">
                <a:ln>
                  <a:noFill/>
                </a:ln>
                <a:solidFill>
                  <a:srgbClr val="FFFFFF"/>
                </a:solidFill>
                <a:effectLst/>
                <a:uLnTx/>
                <a:uFillTx/>
                <a:latin typeface="Segoe UI"/>
                <a:ea typeface="+mn-ea"/>
                <a:cs typeface="+mn-cs"/>
              </a:rPr>
              <a:t>- enhance your query performance by storing filtered partition information in a session-level cache (~10% performance boost).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Cross join multiple scalar subqueries </a:t>
            </a:r>
            <a:r>
              <a:rPr kumimoji="0" lang="en-US" sz="1200" b="0" i="0" u="none" strike="noStrike" kern="1200" cap="none" spc="0" normalizeH="0" baseline="0" noProof="0">
                <a:ln>
                  <a:noFill/>
                </a:ln>
                <a:solidFill>
                  <a:srgbClr val="FFFFFF"/>
                </a:solidFill>
                <a:effectLst/>
                <a:uLnTx/>
                <a:uFillTx/>
                <a:latin typeface="Segoe UI"/>
                <a:ea typeface="+mn-ea"/>
                <a:cs typeface="+mn-cs"/>
              </a:rPr>
              <a:t>– merge them in a single plan to reduce computation time (~5% performance improvement) </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a screenshot of the Spark runtime performance in Microsoft Fabric. It showcases the data has been saved, cleansed, and is prepared for the lakehouse delta table.">
            <a:extLst>
              <a:ext uri="{FF2B5EF4-FFF2-40B4-BE49-F238E27FC236}">
                <a16:creationId xmlns:a16="http://schemas.microsoft.com/office/drawing/2014/main" id="{A6B71D01-46FD-ED90-0AB2-9876B179E0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0922" y="1660821"/>
            <a:ext cx="6281171" cy="3533159"/>
          </a:xfrm>
          <a:prstGeom prst="rect">
            <a:avLst/>
          </a:prstGeom>
        </p:spPr>
      </p:pic>
      <p:pic>
        <p:nvPicPr>
          <p:cNvPr id="4" name="Object 5" descr="Data Engineering logo">
            <a:extLst>
              <a:ext uri="{FF2B5EF4-FFF2-40B4-BE49-F238E27FC236}">
                <a16:creationId xmlns:a16="http://schemas.microsoft.com/office/drawing/2014/main" id="{2C564FA3-49D9-E803-AD56-640738263889}"/>
              </a:ext>
            </a:extLst>
          </p:cNvPr>
          <p:cNvPicPr>
            <a:picLocks noChangeAspect="1"/>
          </p:cNvPicPr>
          <p:nvPr/>
        </p:nvPicPr>
        <p:blipFill>
          <a:blip r:embed="rId4" cstate="print">
            <a:extLst>
              <a:ext uri="{28A0092B-C50C-407E-A947-70E740481C1C}">
                <a14:useLocalDpi xmlns:a14="http://schemas.microsoft.com/office/drawing/2010/main"/>
              </a:ext>
            </a:extLst>
          </a:blip>
          <a:srcRect l="-13191" t="-13068" r="-13191" b="-13068"/>
          <a:stretch/>
        </p:blipFill>
        <p:spPr>
          <a:xfrm>
            <a:off x="11600437" y="106456"/>
            <a:ext cx="484454" cy="484454"/>
          </a:xfrm>
          <a:prstGeom prst="ellipse">
            <a:avLst/>
          </a:prstGeom>
        </p:spPr>
      </p:pic>
    </p:spTree>
    <p:extLst>
      <p:ext uri="{BB962C8B-B14F-4D97-AF65-F5344CB8AC3E}">
        <p14:creationId xmlns:p14="http://schemas.microsoft.com/office/powerpoint/2010/main" val="313351281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7C94FD-4A39-E1F5-1F14-DC9AA6BA1DC0}"/>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Spark Runtime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Monitoring</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752017"/>
            <a:ext cx="3472915"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Monitor the progress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&amp; built-in a of Spark applications, brows historical jobs, and view related activities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The Monitoring Hub serves as a centralized portal for all jobs including your Spark applications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54607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820152"/>
            <a:ext cx="3472915" cy="189590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Dive into a more detailed analysis exploring Spark jobs, task information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View all related items along with their respective snapshots and associated code input &amp; output parameters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Spark UI and History Server integration offers native open-source capabilities to augment Spark monitoring and debugging</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a screenshot of the Spark runtime monitoring hub in Microsoft Fabric. It showcases approximately 15 rows of Spark jobs and the corresponding status (in progress or complete) of each job">
            <a:extLst>
              <a:ext uri="{FF2B5EF4-FFF2-40B4-BE49-F238E27FC236}">
                <a16:creationId xmlns:a16="http://schemas.microsoft.com/office/drawing/2014/main" id="{D0BD63EF-7A0C-12CC-6C99-378369BC7B0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1"/>
          <a:stretch/>
        </p:blipFill>
        <p:spPr>
          <a:xfrm>
            <a:off x="5148467" y="1668379"/>
            <a:ext cx="6270304" cy="3528810"/>
          </a:xfrm>
          <a:prstGeom prst="rect">
            <a:avLst/>
          </a:prstGeom>
        </p:spPr>
      </p:pic>
      <p:pic>
        <p:nvPicPr>
          <p:cNvPr id="7" name="Object 5" descr="Data Engineering logo">
            <a:extLst>
              <a:ext uri="{FF2B5EF4-FFF2-40B4-BE49-F238E27FC236}">
                <a16:creationId xmlns:a16="http://schemas.microsoft.com/office/drawing/2014/main" id="{854393C8-AD36-AA58-9FF5-090B6C42DBFC}"/>
              </a:ext>
            </a:extLst>
          </p:cNvPr>
          <p:cNvPicPr>
            <a:picLocks noChangeAspect="1"/>
          </p:cNvPicPr>
          <p:nvPr/>
        </p:nvPicPr>
        <p:blipFill>
          <a:blip r:embed="rId4" cstate="print">
            <a:extLst>
              <a:ext uri="{28A0092B-C50C-407E-A947-70E740481C1C}">
                <a14:useLocalDpi xmlns:a14="http://schemas.microsoft.com/office/drawing/2010/main"/>
              </a:ext>
            </a:extLst>
          </a:blip>
          <a:srcRect l="-13191" t="-13068" r="-13191" b="-13068"/>
          <a:stretch/>
        </p:blipFill>
        <p:spPr>
          <a:xfrm>
            <a:off x="11600437" y="106456"/>
            <a:ext cx="484454" cy="484454"/>
          </a:xfrm>
          <a:prstGeom prst="ellipse">
            <a:avLst/>
          </a:prstGeom>
        </p:spPr>
      </p:pic>
    </p:spTree>
    <p:extLst>
      <p:ext uri="{BB962C8B-B14F-4D97-AF65-F5344CB8AC3E}">
        <p14:creationId xmlns:p14="http://schemas.microsoft.com/office/powerpoint/2010/main" val="31381195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499577-543C-F8BE-C875-0AF4BFB3F5B5}"/>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Notebook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Overview</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752017"/>
            <a:ext cx="3472915" cy="181588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Immersive authoring experience </a:t>
            </a:r>
            <a:r>
              <a:rPr kumimoji="0" lang="en-US" sz="1400" b="0" i="0" u="none" strike="noStrike" kern="1200" cap="none" spc="0" normalizeH="0" baseline="0" noProof="0">
                <a:ln>
                  <a:noFill/>
                </a:ln>
                <a:solidFill>
                  <a:srgbClr val="FFFFFF"/>
                </a:solidFill>
                <a:effectLst/>
                <a:uLnTx/>
                <a:uFillTx/>
                <a:latin typeface="Segoe UI"/>
                <a:ea typeface="+mn-ea"/>
                <a:cs typeface="Segoe UI"/>
              </a:rPr>
              <a:t>for data developers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Rich notebook capabilities including native Lakehouse integration, real-time collaboration with commenting support, auto-save support, lightweight scheduling and pipeline integration</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784327"/>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4100444"/>
            <a:ext cx="3472915" cy="215751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Manage your Python and R libraries through in-line installs using commands like %pip install</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Advanced notebook development support with ability to reference notebooks in notebooks, and snapshots for easy troubleshooting</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 context monitoring complete with real time advice and error analysis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Streamline data prep without giving up the power of reproducibility of Python</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a screenshot of a Notebook in Microsoft Fabric, as well as its capabilities. The visual displays a sample set of data (specifically, distribution of trip duration on linear and logarithmic scale) and two graphs entitled “Distribution of Trip Duration in Minutes” and “Distribution of Trip Duration in Log Scale”">
            <a:extLst>
              <a:ext uri="{FF2B5EF4-FFF2-40B4-BE49-F238E27FC236}">
                <a16:creationId xmlns:a16="http://schemas.microsoft.com/office/drawing/2014/main" id="{E8754114-F3A4-ED25-0527-07C30987EC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3740" y="1664783"/>
            <a:ext cx="6267782" cy="3525627"/>
          </a:xfrm>
          <a:prstGeom prst="rect">
            <a:avLst/>
          </a:prstGeom>
        </p:spPr>
      </p:pic>
      <p:pic>
        <p:nvPicPr>
          <p:cNvPr id="8" name="Object 5" descr="Data Engineering logo">
            <a:extLst>
              <a:ext uri="{FF2B5EF4-FFF2-40B4-BE49-F238E27FC236}">
                <a16:creationId xmlns:a16="http://schemas.microsoft.com/office/drawing/2014/main" id="{9C629D1B-1D40-09C5-E55F-845385BEC455}"/>
              </a:ext>
            </a:extLst>
          </p:cNvPr>
          <p:cNvPicPr>
            <a:picLocks noChangeAspect="1"/>
          </p:cNvPicPr>
          <p:nvPr/>
        </p:nvPicPr>
        <p:blipFill>
          <a:blip r:embed="rId4" cstate="print">
            <a:extLst>
              <a:ext uri="{28A0092B-C50C-407E-A947-70E740481C1C}">
                <a14:useLocalDpi xmlns:a14="http://schemas.microsoft.com/office/drawing/2010/main"/>
              </a:ext>
            </a:extLst>
          </a:blip>
          <a:srcRect l="-13191" t="-13068" r="-13191" b="-13068"/>
          <a:stretch/>
        </p:blipFill>
        <p:spPr>
          <a:xfrm>
            <a:off x="11600437" y="106456"/>
            <a:ext cx="484454" cy="484454"/>
          </a:xfrm>
          <a:prstGeom prst="ellipse">
            <a:avLst/>
          </a:prstGeom>
        </p:spPr>
      </p:pic>
    </p:spTree>
    <p:extLst>
      <p:ext uri="{BB962C8B-B14F-4D97-AF65-F5344CB8AC3E}">
        <p14:creationId xmlns:p14="http://schemas.microsoft.com/office/powerpoint/2010/main" val="46960709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CD3FED-551F-F29A-4447-91EED8420B9B}"/>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VS CODE |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Integration</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752017"/>
            <a:ext cx="347291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Empower</a:t>
            </a:r>
            <a:r>
              <a:rPr kumimoji="0" lang="en-US" sz="1400" b="0" i="0" u="none" strike="noStrike" kern="1200" cap="none" spc="0" normalizeH="0" baseline="0" noProof="0">
                <a:ln>
                  <a:noFill/>
                </a:ln>
                <a:solidFill>
                  <a:srgbClr val="FFFFFF"/>
                </a:solidFill>
                <a:effectLst/>
                <a:uLnTx/>
                <a:uFillTx/>
                <a:latin typeface="Jost* 500 Medium" pitchFamily="2" charset="0"/>
                <a:ea typeface="Jost* 500 Medium" pitchFamily="2" charset="0"/>
                <a:cs typeface="+mn-cs"/>
              </a:rPr>
              <a:t> </a:t>
            </a:r>
            <a:r>
              <a:rPr kumimoji="0" lang="en-US" sz="1400" b="1" i="0" u="none" strike="noStrike" kern="1200" cap="none" spc="0" normalizeH="0" baseline="0" noProof="0">
                <a:ln>
                  <a:noFill/>
                </a:ln>
                <a:solidFill>
                  <a:srgbClr val="FFFFFF"/>
                </a:solidFill>
                <a:effectLst/>
                <a:uLnTx/>
                <a:uFillTx/>
                <a:latin typeface="Segoe UI"/>
                <a:ea typeface="+mn-ea"/>
                <a:cs typeface="Segoe UI"/>
              </a:rPr>
              <a:t>pro developers </a:t>
            </a:r>
            <a:r>
              <a:rPr kumimoji="0" lang="en-US" sz="1400" b="0" i="0" u="none" strike="noStrike" kern="1200" cap="none" spc="0" normalizeH="0" baseline="0" noProof="0">
                <a:ln>
                  <a:noFill/>
                </a:ln>
                <a:solidFill>
                  <a:srgbClr val="FFFFFF"/>
                </a:solidFill>
                <a:effectLst/>
                <a:uLnTx/>
                <a:uFillTx/>
                <a:latin typeface="Segoe UI"/>
                <a:ea typeface="+mn-ea"/>
                <a:cs typeface="Segoe UI"/>
              </a:rPr>
              <a:t>to use their tools of choice for their development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Launch the Fabric VS Code extension, navigate through your workspace and work with Notebooks, Spark Jobs and </a:t>
            </a:r>
            <a:r>
              <a:rPr kumimoji="0" lang="en-US" sz="1200" b="0" i="0" u="none" strike="noStrike" kern="1200" cap="none" spc="0" normalizeH="0" baseline="0" noProof="0" err="1">
                <a:ln>
                  <a:noFill/>
                </a:ln>
                <a:solidFill>
                  <a:srgbClr val="FFFFFF"/>
                </a:solidFill>
                <a:effectLst/>
                <a:uLnTx/>
                <a:uFillTx/>
                <a:latin typeface="Segoe UI"/>
                <a:ea typeface="+mn-ea"/>
                <a:cs typeface="Segoe UI"/>
              </a:rPr>
              <a:t>Lakehouses</a:t>
            </a:r>
            <a:r>
              <a:rPr kumimoji="0" lang="en-US" sz="1200" b="0" i="0" u="none" strike="noStrike" kern="1200" cap="none" spc="0" normalizeH="0" baseline="0" noProof="0">
                <a:ln>
                  <a:noFill/>
                </a:ln>
                <a:solidFill>
                  <a:srgbClr val="FFFFFF"/>
                </a:solidFill>
                <a:effectLst/>
                <a:uLnTx/>
                <a:uFillTx/>
                <a:latin typeface="Segoe UI"/>
                <a:ea typeface="+mn-ea"/>
                <a:cs typeface="Segoe UI"/>
              </a:rPr>
              <a:t> directly in the IDE</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429000"/>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724097"/>
            <a:ext cx="3472915" cy="126496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a:t>
            </a: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Run and debug notebook cells or standard batch jobs on the remote Spark cluster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Have the flexibility to work offline with a local environment and push your changes online when needed</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a screenshot of the VS code extension for Microsoft Fabric. The visual displays the steps of the process to empower pro developers, including Step 2.) Load parquet file from lakehouse, and Step 3.) Use summary tool to identify the quality issue and clean the data.">
            <a:extLst>
              <a:ext uri="{FF2B5EF4-FFF2-40B4-BE49-F238E27FC236}">
                <a16:creationId xmlns:a16="http://schemas.microsoft.com/office/drawing/2014/main" id="{7ECF7ED1-20B7-63D1-5A2B-080994DF980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60775" y="1675000"/>
            <a:ext cx="6235359" cy="3507389"/>
          </a:xfrm>
          <a:prstGeom prst="rect">
            <a:avLst/>
          </a:prstGeom>
          <a:ln>
            <a:noFill/>
          </a:ln>
        </p:spPr>
      </p:pic>
      <p:pic>
        <p:nvPicPr>
          <p:cNvPr id="7" name="Object 5" descr="Data Engineering logo">
            <a:extLst>
              <a:ext uri="{FF2B5EF4-FFF2-40B4-BE49-F238E27FC236}">
                <a16:creationId xmlns:a16="http://schemas.microsoft.com/office/drawing/2014/main" id="{A64F16BB-9881-8113-9A46-7DAE5D87DFB7}"/>
              </a:ext>
            </a:extLst>
          </p:cNvPr>
          <p:cNvPicPr>
            <a:picLocks noChangeAspect="1"/>
          </p:cNvPicPr>
          <p:nvPr/>
        </p:nvPicPr>
        <p:blipFill>
          <a:blip r:embed="rId4" cstate="print">
            <a:extLst>
              <a:ext uri="{28A0092B-C50C-407E-A947-70E740481C1C}">
                <a14:useLocalDpi xmlns:a14="http://schemas.microsoft.com/office/drawing/2010/main"/>
              </a:ext>
            </a:extLst>
          </a:blip>
          <a:srcRect l="-13191" t="-13068" r="-13191" b="-13068"/>
          <a:stretch/>
        </p:blipFill>
        <p:spPr>
          <a:xfrm>
            <a:off x="11600437" y="106456"/>
            <a:ext cx="484454" cy="484454"/>
          </a:xfrm>
          <a:prstGeom prst="ellipse">
            <a:avLst/>
          </a:prstGeom>
        </p:spPr>
      </p:pic>
    </p:spTree>
    <p:extLst>
      <p:ext uri="{BB962C8B-B14F-4D97-AF65-F5344CB8AC3E}">
        <p14:creationId xmlns:p14="http://schemas.microsoft.com/office/powerpoint/2010/main" val="13191347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26D68C0E-950B-C304-8708-1997AC2564D5}"/>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err="1">
                <a:ln>
                  <a:noFill/>
                </a:ln>
                <a:solidFill>
                  <a:schemeClr val="bg1"/>
                </a:solidFill>
                <a:effectLst/>
                <a:uLnTx/>
                <a:uFillTx/>
                <a:latin typeface="Segoe UI Semibold" panose="020B0502040204020203" pitchFamily="34" charset="0"/>
                <a:ea typeface="+mn-ea"/>
                <a:cs typeface="Segoe UI Semibold" panose="020B0502040204020203" pitchFamily="34" charset="0"/>
              </a:rPr>
              <a:t>OneLake</a:t>
            </a:r>
            <a:endPar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245346"/>
            <a:ext cx="3472915" cy="222234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FFFFFF"/>
                </a:solidFill>
                <a:effectLst/>
                <a:uLnTx/>
                <a:uFillTx/>
                <a:latin typeface="Segoe UI"/>
                <a:ea typeface="+mn-ea"/>
                <a:cs typeface="Segoe UI"/>
              </a:rPr>
              <a:t>OneLake</a:t>
            </a:r>
            <a:r>
              <a:rPr kumimoji="0" lang="en-US" sz="1200" b="1" i="0" u="none" strike="noStrike" kern="1200" cap="none" spc="0" normalizeH="0" baseline="0" noProof="0">
                <a:ln>
                  <a:noFill/>
                </a:ln>
                <a:solidFill>
                  <a:srgbClr val="FFFFFF"/>
                </a:solidFill>
                <a:effectLst/>
                <a:uLnTx/>
                <a:uFillTx/>
                <a:latin typeface="Segoe UI"/>
                <a:ea typeface="+mn-ea"/>
                <a:cs typeface="Segoe UI"/>
              </a:rPr>
              <a:t> </a:t>
            </a:r>
            <a:r>
              <a:rPr kumimoji="0" lang="en-US" sz="1200" b="0" i="0" u="none" strike="noStrike" kern="1200" cap="none" spc="0" normalizeH="0" baseline="0" noProof="0">
                <a:ln>
                  <a:noFill/>
                </a:ln>
                <a:solidFill>
                  <a:srgbClr val="FFFFFF"/>
                </a:solidFill>
                <a:effectLst/>
                <a:uLnTx/>
                <a:uFillTx/>
                <a:latin typeface="Segoe UI"/>
                <a:ea typeface="+mn-ea"/>
                <a:cs typeface="Segoe UI"/>
              </a:rPr>
              <a:t>is a single unified logical data lake for the whole organization, the foundation for Microsoft Fabric</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It is an abstraction layer over first and third-party storage services, pre-provisioned for each tenant, to simplify experiences without the need to understand infrastructure concepts. It eliminates siloes caused by isolated storage accounts with a single, unified storage system and single-pane-of-glass file system</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70" y="369049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9" y="3985592"/>
            <a:ext cx="3472915" cy="246298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1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Virtualize data across domains and clou into a single logical data lake using shortcuts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Support open access with DLS Gen2 APIs and SDKs, with no lock-in to proprietary technologies or formats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Hierarchical nature to ensure ease of management across the organization – easily secure data by granting or limiting access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Store data artifacts natively in open-source formats to access across multiple analytical engines without data duplication</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Create multiple workspaces, each with the ability to contain multiple </a:t>
            </a:r>
            <a:r>
              <a:rPr kumimoji="0" lang="en-US" sz="1050" b="0" i="0" u="none" strike="noStrike" kern="1200" cap="none" spc="0" normalizeH="0" baseline="0" noProof="0" err="1">
                <a:ln>
                  <a:noFill/>
                </a:ln>
                <a:solidFill>
                  <a:srgbClr val="FFFFFF"/>
                </a:solidFill>
                <a:effectLst/>
                <a:uLnTx/>
                <a:uFillTx/>
                <a:latin typeface="Segoe UI"/>
                <a:ea typeface="+mn-ea"/>
                <a:cs typeface="+mn-cs"/>
              </a:rPr>
              <a:t>lakehouses</a:t>
            </a:r>
            <a:endParaRPr kumimoji="0" lang="en-US" sz="1050" b="0" i="0" u="none" strike="noStrike" kern="1200" cap="none" spc="0" normalizeH="0" baseline="0" noProof="0">
              <a:ln>
                <a:noFill/>
              </a:ln>
              <a:solidFill>
                <a:srgbClr val="FFFFFF"/>
              </a:solidFill>
              <a:effectLst/>
              <a:highlight>
                <a:srgbClr val="FFFF00"/>
              </a:highlight>
              <a:uLnTx/>
              <a:uFillTx/>
              <a:latin typeface="Segoe UI"/>
              <a:ea typeface="+mn-ea"/>
              <a:cs typeface="+mn-cs"/>
            </a:endParaRPr>
          </a:p>
        </p:txBody>
      </p:sp>
      <p:grpSp>
        <p:nvGrpSpPr>
          <p:cNvPr id="10" name="Group 9" descr="Description here">
            <a:extLst>
              <a:ext uri="{FF2B5EF4-FFF2-40B4-BE49-F238E27FC236}">
                <a16:creationId xmlns:a16="http://schemas.microsoft.com/office/drawing/2014/main" id="{184371F6-BBC3-551E-CBF5-35F5D5F396EB}"/>
              </a:ext>
            </a:extLst>
          </p:cNvPr>
          <p:cNvGrpSpPr/>
          <p:nvPr/>
        </p:nvGrpSpPr>
        <p:grpSpPr>
          <a:xfrm>
            <a:off x="5261811" y="1142848"/>
            <a:ext cx="6029788" cy="4692772"/>
            <a:chOff x="5261811" y="1142848"/>
            <a:chExt cx="6029788" cy="4692772"/>
          </a:xfrm>
        </p:grpSpPr>
        <p:sp>
          <p:nvSpPr>
            <p:cNvPr id="45" name="Rounded Rectangle 13">
              <a:extLst>
                <a:ext uri="{FF2B5EF4-FFF2-40B4-BE49-F238E27FC236}">
                  <a16:creationId xmlns:a16="http://schemas.microsoft.com/office/drawing/2014/main" id="{4DDAD53A-FD78-1264-5644-4E39ED6BBC26}"/>
                </a:ext>
                <a:ext uri="{C183D7F6-B498-43B3-948B-1728B52AA6E4}">
                  <adec:decorative xmlns:adec="http://schemas.microsoft.com/office/drawing/2017/decorative" val="1"/>
                </a:ext>
              </a:extLst>
            </p:cNvPr>
            <p:cNvSpPr/>
            <p:nvPr/>
          </p:nvSpPr>
          <p:spPr>
            <a:xfrm>
              <a:off x="8749700" y="1142848"/>
              <a:ext cx="2449827" cy="722912"/>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46" name="Rounded Rectangle 13">
              <a:extLst>
                <a:ext uri="{FF2B5EF4-FFF2-40B4-BE49-F238E27FC236}">
                  <a16:creationId xmlns:a16="http://schemas.microsoft.com/office/drawing/2014/main" id="{2E25296C-DEA0-4C5C-BADB-81F5554AD2E1}"/>
                </a:ext>
                <a:ext uri="{C183D7F6-B498-43B3-948B-1728B52AA6E4}">
                  <adec:decorative xmlns:adec="http://schemas.microsoft.com/office/drawing/2017/decorative" val="1"/>
                </a:ext>
              </a:extLst>
            </p:cNvPr>
            <p:cNvSpPr/>
            <p:nvPr/>
          </p:nvSpPr>
          <p:spPr>
            <a:xfrm>
              <a:off x="9855062" y="3186136"/>
              <a:ext cx="1413960" cy="814939"/>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47" name="Rounded Rectangle 13">
              <a:extLst>
                <a:ext uri="{FF2B5EF4-FFF2-40B4-BE49-F238E27FC236}">
                  <a16:creationId xmlns:a16="http://schemas.microsoft.com/office/drawing/2014/main" id="{27B123ED-55B8-8022-FCA5-C08AAC2E64E4}"/>
                </a:ext>
                <a:ext uri="{C183D7F6-B498-43B3-948B-1728B52AA6E4}">
                  <adec:decorative xmlns:adec="http://schemas.microsoft.com/office/drawing/2017/decorative" val="1"/>
                </a:ext>
              </a:extLst>
            </p:cNvPr>
            <p:cNvSpPr/>
            <p:nvPr/>
          </p:nvSpPr>
          <p:spPr>
            <a:xfrm>
              <a:off x="7935950" y="5146873"/>
              <a:ext cx="2866769" cy="688747"/>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 name="Rectangle 2">
              <a:extLst>
                <a:ext uri="{FF2B5EF4-FFF2-40B4-BE49-F238E27FC236}">
                  <a16:creationId xmlns:a16="http://schemas.microsoft.com/office/drawing/2014/main" id="{1EFD1A96-9129-7447-C18B-940BC8569290}"/>
                </a:ext>
              </a:extLst>
            </p:cNvPr>
            <p:cNvSpPr/>
            <p:nvPr/>
          </p:nvSpPr>
          <p:spPr bwMode="auto">
            <a:xfrm>
              <a:off x="5261812" y="1990170"/>
              <a:ext cx="4432883" cy="2955031"/>
            </a:xfrm>
            <a:prstGeom prst="rect">
              <a:avLst/>
            </a:prstGeom>
            <a:solidFill>
              <a:schemeClr val="accent5"/>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8776FAD4-43A7-C2BC-D7B0-E92DD8D6A815}"/>
                </a:ext>
              </a:extLst>
            </p:cNvPr>
            <p:cNvSpPr/>
            <p:nvPr/>
          </p:nvSpPr>
          <p:spPr bwMode="auto">
            <a:xfrm>
              <a:off x="5519128" y="2514336"/>
              <a:ext cx="1775566" cy="1873047"/>
            </a:xfrm>
            <a:prstGeom prst="rect">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8F2518F9-BF00-9222-D477-C12534218AE0}"/>
                </a:ext>
              </a:extLst>
            </p:cNvPr>
            <p:cNvSpPr txBox="1"/>
            <p:nvPr/>
          </p:nvSpPr>
          <p:spPr>
            <a:xfrm>
              <a:off x="5747149" y="2594151"/>
              <a:ext cx="1336904"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Workspace A (Folder)</a:t>
              </a:r>
            </a:p>
          </p:txBody>
        </p:sp>
        <p:sp>
          <p:nvSpPr>
            <p:cNvPr id="8" name="Rectangle 7">
              <a:extLst>
                <a:ext uri="{FF2B5EF4-FFF2-40B4-BE49-F238E27FC236}">
                  <a16:creationId xmlns:a16="http://schemas.microsoft.com/office/drawing/2014/main" id="{560768EF-46B5-69B7-01E9-5EC47AE4846C}"/>
                </a:ext>
              </a:extLst>
            </p:cNvPr>
            <p:cNvSpPr/>
            <p:nvPr/>
          </p:nvSpPr>
          <p:spPr bwMode="auto">
            <a:xfrm>
              <a:off x="5666776" y="2921077"/>
              <a:ext cx="1462465" cy="618984"/>
            </a:xfrm>
            <a:prstGeom prst="rect">
              <a:avLst/>
            </a:prstGeom>
            <a:solidFill>
              <a:srgbClr val="9EE0C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7796A69C-267B-480B-C2C8-EE39EAC1D4AF}"/>
                </a:ext>
              </a:extLst>
            </p:cNvPr>
            <p:cNvSpPr txBox="1"/>
            <p:nvPr/>
          </p:nvSpPr>
          <p:spPr>
            <a:xfrm>
              <a:off x="5824157" y="2958437"/>
              <a:ext cx="1210268"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Lakehouse 1 (Folder)</a:t>
              </a:r>
            </a:p>
          </p:txBody>
        </p:sp>
        <p:sp>
          <p:nvSpPr>
            <p:cNvPr id="17" name="Rectangle 16">
              <a:extLst>
                <a:ext uri="{FF2B5EF4-FFF2-40B4-BE49-F238E27FC236}">
                  <a16:creationId xmlns:a16="http://schemas.microsoft.com/office/drawing/2014/main" id="{F16373B7-29B1-6714-5B29-83CD567354BE}"/>
                </a:ext>
              </a:extLst>
            </p:cNvPr>
            <p:cNvSpPr/>
            <p:nvPr/>
          </p:nvSpPr>
          <p:spPr bwMode="auto">
            <a:xfrm>
              <a:off x="5890240" y="3194387"/>
              <a:ext cx="963831" cy="261797"/>
            </a:xfrm>
            <a:prstGeom prst="rect">
              <a:avLst/>
            </a:prstGeom>
            <a:solidFill>
              <a:srgbClr val="9EE0CB"/>
            </a:solidFill>
            <a:ln>
              <a:solidFill>
                <a:srgbClr val="43434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655A3060-5523-9F68-3B4F-7E98AF3B793E}"/>
                </a:ext>
              </a:extLst>
            </p:cNvPr>
            <p:cNvSpPr txBox="1"/>
            <p:nvPr/>
          </p:nvSpPr>
          <p:spPr>
            <a:xfrm>
              <a:off x="5972438" y="3252961"/>
              <a:ext cx="77585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Folders / Files</a:t>
              </a:r>
            </a:p>
          </p:txBody>
        </p:sp>
        <p:sp>
          <p:nvSpPr>
            <p:cNvPr id="19" name="Rectangle 18">
              <a:extLst>
                <a:ext uri="{FF2B5EF4-FFF2-40B4-BE49-F238E27FC236}">
                  <a16:creationId xmlns:a16="http://schemas.microsoft.com/office/drawing/2014/main" id="{88FADCC7-B7CD-6140-60C8-3714D551A084}"/>
                </a:ext>
              </a:extLst>
            </p:cNvPr>
            <p:cNvSpPr/>
            <p:nvPr/>
          </p:nvSpPr>
          <p:spPr bwMode="auto">
            <a:xfrm>
              <a:off x="5674830" y="3619445"/>
              <a:ext cx="1462465" cy="618984"/>
            </a:xfrm>
            <a:prstGeom prst="rect">
              <a:avLst/>
            </a:prstGeom>
            <a:solidFill>
              <a:srgbClr val="9EE0C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75A2C4B-7F78-9CB1-0651-BED9FD164BEC}"/>
                </a:ext>
              </a:extLst>
            </p:cNvPr>
            <p:cNvSpPr txBox="1"/>
            <p:nvPr/>
          </p:nvSpPr>
          <p:spPr>
            <a:xfrm>
              <a:off x="5832211" y="3656805"/>
              <a:ext cx="117179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Lakehouse 2 (Folder)</a:t>
              </a:r>
            </a:p>
          </p:txBody>
        </p:sp>
        <p:sp>
          <p:nvSpPr>
            <p:cNvPr id="21" name="Rectangle 20">
              <a:extLst>
                <a:ext uri="{FF2B5EF4-FFF2-40B4-BE49-F238E27FC236}">
                  <a16:creationId xmlns:a16="http://schemas.microsoft.com/office/drawing/2014/main" id="{BF89228A-62FB-9BC9-947A-631299E51090}"/>
                </a:ext>
              </a:extLst>
            </p:cNvPr>
            <p:cNvSpPr/>
            <p:nvPr/>
          </p:nvSpPr>
          <p:spPr bwMode="auto">
            <a:xfrm>
              <a:off x="5898294" y="3892755"/>
              <a:ext cx="963831" cy="261797"/>
            </a:xfrm>
            <a:prstGeom prst="rect">
              <a:avLst/>
            </a:prstGeom>
            <a:solidFill>
              <a:srgbClr val="9EE0CB"/>
            </a:solidFill>
            <a:ln>
              <a:solidFill>
                <a:srgbClr val="43434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BAA66501-FAB3-88D0-C763-A28B7FA363F6}"/>
                </a:ext>
              </a:extLst>
            </p:cNvPr>
            <p:cNvSpPr txBox="1"/>
            <p:nvPr/>
          </p:nvSpPr>
          <p:spPr>
            <a:xfrm>
              <a:off x="5980492" y="3951329"/>
              <a:ext cx="77585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Folders / Files</a:t>
              </a:r>
            </a:p>
          </p:txBody>
        </p:sp>
        <p:sp>
          <p:nvSpPr>
            <p:cNvPr id="23" name="Rectangle 22">
              <a:extLst>
                <a:ext uri="{FF2B5EF4-FFF2-40B4-BE49-F238E27FC236}">
                  <a16:creationId xmlns:a16="http://schemas.microsoft.com/office/drawing/2014/main" id="{5EBD3382-1416-BC20-D002-91AFFDEAD6B9}"/>
                </a:ext>
              </a:extLst>
            </p:cNvPr>
            <p:cNvSpPr/>
            <p:nvPr/>
          </p:nvSpPr>
          <p:spPr bwMode="auto">
            <a:xfrm>
              <a:off x="7687445" y="2514336"/>
              <a:ext cx="1775566" cy="1873047"/>
            </a:xfrm>
            <a:prstGeom prst="rect">
              <a:avLst/>
            </a:prstGeom>
            <a:solidFill>
              <a:schemeClr val="accent3"/>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DE5DD001-D026-A7AE-5ECF-9148E0D845CD}"/>
                </a:ext>
              </a:extLst>
            </p:cNvPr>
            <p:cNvSpPr txBox="1"/>
            <p:nvPr/>
          </p:nvSpPr>
          <p:spPr>
            <a:xfrm>
              <a:off x="7915466" y="2594151"/>
              <a:ext cx="1325684"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Workspace B (Folder)</a:t>
              </a:r>
            </a:p>
          </p:txBody>
        </p:sp>
        <p:sp>
          <p:nvSpPr>
            <p:cNvPr id="25" name="Rectangle 24">
              <a:extLst>
                <a:ext uri="{FF2B5EF4-FFF2-40B4-BE49-F238E27FC236}">
                  <a16:creationId xmlns:a16="http://schemas.microsoft.com/office/drawing/2014/main" id="{876A2838-AD00-E40C-E5CD-CCED19F96598}"/>
                </a:ext>
              </a:extLst>
            </p:cNvPr>
            <p:cNvSpPr/>
            <p:nvPr/>
          </p:nvSpPr>
          <p:spPr bwMode="auto">
            <a:xfrm>
              <a:off x="7835093" y="2921077"/>
              <a:ext cx="1462465" cy="618984"/>
            </a:xfrm>
            <a:prstGeom prst="rect">
              <a:avLst/>
            </a:prstGeom>
            <a:solidFill>
              <a:srgbClr val="9EE0C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3952FDDA-A1D2-329F-60D2-8B516EE8D352}"/>
                </a:ext>
              </a:extLst>
            </p:cNvPr>
            <p:cNvSpPr txBox="1"/>
            <p:nvPr/>
          </p:nvSpPr>
          <p:spPr>
            <a:xfrm>
              <a:off x="7992474" y="2958437"/>
              <a:ext cx="121187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Warehouse 1 (Folder)</a:t>
              </a:r>
            </a:p>
          </p:txBody>
        </p:sp>
        <p:sp>
          <p:nvSpPr>
            <p:cNvPr id="27" name="Rectangle 26">
              <a:extLst>
                <a:ext uri="{FF2B5EF4-FFF2-40B4-BE49-F238E27FC236}">
                  <a16:creationId xmlns:a16="http://schemas.microsoft.com/office/drawing/2014/main" id="{F8BAA6B8-7C46-A3BF-2999-81E3FEB29A4A}"/>
                </a:ext>
              </a:extLst>
            </p:cNvPr>
            <p:cNvSpPr/>
            <p:nvPr/>
          </p:nvSpPr>
          <p:spPr bwMode="auto">
            <a:xfrm>
              <a:off x="8058557" y="3194387"/>
              <a:ext cx="963831" cy="261797"/>
            </a:xfrm>
            <a:prstGeom prst="rect">
              <a:avLst/>
            </a:prstGeom>
            <a:solidFill>
              <a:srgbClr val="9EE0CB"/>
            </a:solidFill>
            <a:ln>
              <a:solidFill>
                <a:srgbClr val="43434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084FB488-2FAA-BA26-3D0D-600CBAD6D79C}"/>
                </a:ext>
              </a:extLst>
            </p:cNvPr>
            <p:cNvSpPr txBox="1"/>
            <p:nvPr/>
          </p:nvSpPr>
          <p:spPr>
            <a:xfrm>
              <a:off x="8140755" y="3252961"/>
              <a:ext cx="77585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Folders / Files</a:t>
              </a:r>
            </a:p>
          </p:txBody>
        </p:sp>
        <p:sp>
          <p:nvSpPr>
            <p:cNvPr id="29" name="Rectangle 28">
              <a:extLst>
                <a:ext uri="{FF2B5EF4-FFF2-40B4-BE49-F238E27FC236}">
                  <a16:creationId xmlns:a16="http://schemas.microsoft.com/office/drawing/2014/main" id="{C9B52B24-8460-AC9C-73CE-0AC2917D2A02}"/>
                </a:ext>
              </a:extLst>
            </p:cNvPr>
            <p:cNvSpPr/>
            <p:nvPr/>
          </p:nvSpPr>
          <p:spPr bwMode="auto">
            <a:xfrm>
              <a:off x="7843147" y="3619445"/>
              <a:ext cx="1462465" cy="618984"/>
            </a:xfrm>
            <a:prstGeom prst="rect">
              <a:avLst/>
            </a:prstGeom>
            <a:solidFill>
              <a:srgbClr val="9EE0CB"/>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DFDF4BFD-9400-50AA-9F61-53926DB10708}"/>
                </a:ext>
              </a:extLst>
            </p:cNvPr>
            <p:cNvSpPr txBox="1"/>
            <p:nvPr/>
          </p:nvSpPr>
          <p:spPr>
            <a:xfrm>
              <a:off x="8000528" y="3656805"/>
              <a:ext cx="1171796"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Lakehouse 3 (Folder)</a:t>
              </a:r>
            </a:p>
          </p:txBody>
        </p:sp>
        <p:sp>
          <p:nvSpPr>
            <p:cNvPr id="31" name="Rectangle 30">
              <a:extLst>
                <a:ext uri="{FF2B5EF4-FFF2-40B4-BE49-F238E27FC236}">
                  <a16:creationId xmlns:a16="http://schemas.microsoft.com/office/drawing/2014/main" id="{9182F0A7-2774-C936-05E9-924B32197326}"/>
                </a:ext>
              </a:extLst>
            </p:cNvPr>
            <p:cNvSpPr/>
            <p:nvPr/>
          </p:nvSpPr>
          <p:spPr bwMode="auto">
            <a:xfrm>
              <a:off x="8066611" y="3892755"/>
              <a:ext cx="963831" cy="261797"/>
            </a:xfrm>
            <a:prstGeom prst="rect">
              <a:avLst/>
            </a:prstGeom>
            <a:solidFill>
              <a:srgbClr val="9EE0CB"/>
            </a:solidFill>
            <a:ln>
              <a:solidFill>
                <a:srgbClr val="43434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D865A03-C537-5434-2811-4E434D1BC15E}"/>
                </a:ext>
              </a:extLst>
            </p:cNvPr>
            <p:cNvSpPr txBox="1"/>
            <p:nvPr/>
          </p:nvSpPr>
          <p:spPr>
            <a:xfrm>
              <a:off x="8148809" y="3951329"/>
              <a:ext cx="775853"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Folders / Files</a:t>
              </a:r>
            </a:p>
          </p:txBody>
        </p:sp>
        <p:sp>
          <p:nvSpPr>
            <p:cNvPr id="33" name="TextBox 32">
              <a:extLst>
                <a:ext uri="{FF2B5EF4-FFF2-40B4-BE49-F238E27FC236}">
                  <a16:creationId xmlns:a16="http://schemas.microsoft.com/office/drawing/2014/main" id="{1560A014-9C9C-2DD5-F79A-3A87A9D693C4}"/>
                </a:ext>
              </a:extLst>
            </p:cNvPr>
            <p:cNvSpPr txBox="1"/>
            <p:nvPr/>
          </p:nvSpPr>
          <p:spPr>
            <a:xfrm>
              <a:off x="5526186" y="2094433"/>
              <a:ext cx="98232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solidFill>
                    <a:srgbClr val="FFFFFF"/>
                  </a:solidFill>
                  <a:effectLst/>
                  <a:uLnTx/>
                  <a:uFillTx/>
                  <a:latin typeface="Segoe UI"/>
                  <a:ea typeface="+mn-ea"/>
                  <a:cs typeface="+mn-cs"/>
                </a:rPr>
                <a:t>OneLake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3F35B560-57C9-3F02-B3C2-70CA097A2094}"/>
                </a:ext>
              </a:extLst>
            </p:cNvPr>
            <p:cNvSpPr txBox="1"/>
            <p:nvPr/>
          </p:nvSpPr>
          <p:spPr>
            <a:xfrm>
              <a:off x="8035979" y="5247146"/>
              <a:ext cx="2766741" cy="4616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Out of the box governance such as data linage,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data protection, certification catalog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integration etc.,  are all included with </a:t>
              </a:r>
              <a:r>
                <a:rPr kumimoji="0" lang="en-US" sz="10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000" b="0" i="0" u="none" strike="noStrike" kern="1200" cap="none" spc="0" normalizeH="0" baseline="0" noProof="0">
                  <a:ln>
                    <a:noFill/>
                  </a:ln>
                  <a:solidFill>
                    <a:srgbClr val="000000"/>
                  </a:solidFill>
                  <a:effectLst/>
                  <a:uLnTx/>
                  <a:uFillTx/>
                  <a:latin typeface="Segoe UI"/>
                  <a:ea typeface="+mn-ea"/>
                  <a:cs typeface="+mn-cs"/>
                </a:rPr>
                <a:t>.</a:t>
              </a:r>
            </a:p>
          </p:txBody>
        </p:sp>
        <p:sp>
          <p:nvSpPr>
            <p:cNvPr id="35" name="TextBox 34">
              <a:extLst>
                <a:ext uri="{FF2B5EF4-FFF2-40B4-BE49-F238E27FC236}">
                  <a16:creationId xmlns:a16="http://schemas.microsoft.com/office/drawing/2014/main" id="{AAAD7776-39B1-48EA-741D-22DF3B59AB03}"/>
                </a:ext>
              </a:extLst>
            </p:cNvPr>
            <p:cNvSpPr txBox="1"/>
            <p:nvPr/>
          </p:nvSpPr>
          <p:spPr>
            <a:xfrm>
              <a:off x="8904421" y="1262447"/>
              <a:ext cx="2069266" cy="4616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Automatically provisioned with every Microsoft Fabric tenant with no infrastructure to manage.</a:t>
              </a:r>
            </a:p>
          </p:txBody>
        </p:sp>
        <p:sp>
          <p:nvSpPr>
            <p:cNvPr id="36" name="TextBox 35">
              <a:extLst>
                <a:ext uri="{FF2B5EF4-FFF2-40B4-BE49-F238E27FC236}">
                  <a16:creationId xmlns:a16="http://schemas.microsoft.com/office/drawing/2014/main" id="{A8065A59-257B-15E1-BCC0-F03563FCA5BE}"/>
                </a:ext>
              </a:extLst>
            </p:cNvPr>
            <p:cNvSpPr txBox="1"/>
            <p:nvPr/>
          </p:nvSpPr>
          <p:spPr>
            <a:xfrm>
              <a:off x="9950833" y="3291677"/>
              <a:ext cx="1340766"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Artifacts are prewired to store data in </a:t>
              </a:r>
              <a:r>
                <a:rPr kumimoji="0" lang="en-US" sz="10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000" b="0" i="0" u="none" strike="noStrike" kern="1200" cap="none" spc="0" normalizeH="0" baseline="0" noProof="0">
                  <a:ln>
                    <a:noFill/>
                  </a:ln>
                  <a:solidFill>
                    <a:srgbClr val="000000"/>
                  </a:solidFill>
                  <a:effectLst/>
                  <a:uLnTx/>
                  <a:uFillTx/>
                  <a:latin typeface="Segoe UI"/>
                  <a:ea typeface="+mn-ea"/>
                  <a:cs typeface="+mn-cs"/>
                </a:rPr>
                <a:t> in open formats</a:t>
              </a:r>
            </a:p>
          </p:txBody>
        </p:sp>
        <p:sp>
          <p:nvSpPr>
            <p:cNvPr id="37" name="Rectangle 36">
              <a:extLst>
                <a:ext uri="{FF2B5EF4-FFF2-40B4-BE49-F238E27FC236}">
                  <a16:creationId xmlns:a16="http://schemas.microsoft.com/office/drawing/2014/main" id="{DA33FE9D-9D7E-7F63-F801-1CBFAB4AA18F}"/>
                </a:ext>
              </a:extLst>
            </p:cNvPr>
            <p:cNvSpPr/>
            <p:nvPr/>
          </p:nvSpPr>
          <p:spPr bwMode="auto">
            <a:xfrm>
              <a:off x="5261811" y="4588619"/>
              <a:ext cx="4432883" cy="356582"/>
            </a:xfrm>
            <a:prstGeom prst="rect">
              <a:avLst/>
            </a:prstGeom>
            <a:solidFill>
              <a:srgbClr val="9EE0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38" name="Straight Arrow Connector 37">
              <a:extLst>
                <a:ext uri="{FF2B5EF4-FFF2-40B4-BE49-F238E27FC236}">
                  <a16:creationId xmlns:a16="http://schemas.microsoft.com/office/drawing/2014/main" id="{C4F7E5B6-86E3-353F-E0C0-D95E14AEC423}"/>
                </a:ext>
              </a:extLst>
            </p:cNvPr>
            <p:cNvCxnSpPr>
              <a:cxnSpLocks/>
              <a:endCxn id="27" idx="3"/>
            </p:cNvCxnSpPr>
            <p:nvPr/>
          </p:nvCxnSpPr>
          <p:spPr>
            <a:xfrm flipH="1" flipV="1">
              <a:off x="9022388" y="3325286"/>
              <a:ext cx="836695" cy="2583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327A869-06F5-1368-6BDB-A88B9DDB84E4}"/>
                </a:ext>
              </a:extLst>
            </p:cNvPr>
            <p:cNvCxnSpPr>
              <a:cxnSpLocks/>
              <a:endCxn id="31" idx="3"/>
            </p:cNvCxnSpPr>
            <p:nvPr/>
          </p:nvCxnSpPr>
          <p:spPr>
            <a:xfrm flipH="1">
              <a:off x="9030442" y="3583672"/>
              <a:ext cx="828641" cy="4399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A2F1610-CD72-DA71-1B0E-5105E3652C01}"/>
                </a:ext>
              </a:extLst>
            </p:cNvPr>
            <p:cNvSpPr txBox="1"/>
            <p:nvPr/>
          </p:nvSpPr>
          <p:spPr>
            <a:xfrm>
              <a:off x="6444868" y="4679270"/>
              <a:ext cx="2432504"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Unified Management and Governance</a:t>
              </a:r>
            </a:p>
          </p:txBody>
        </p:sp>
        <p:cxnSp>
          <p:nvCxnSpPr>
            <p:cNvPr id="41" name="Connector: Elbow 40">
              <a:extLst>
                <a:ext uri="{FF2B5EF4-FFF2-40B4-BE49-F238E27FC236}">
                  <a16:creationId xmlns:a16="http://schemas.microsoft.com/office/drawing/2014/main" id="{22E5C730-E67E-2360-5532-901604194306}"/>
                </a:ext>
              </a:extLst>
            </p:cNvPr>
            <p:cNvCxnSpPr>
              <a:cxnSpLocks/>
              <a:endCxn id="37" idx="2"/>
            </p:cNvCxnSpPr>
            <p:nvPr/>
          </p:nvCxnSpPr>
          <p:spPr>
            <a:xfrm rot="16200000" flipV="1">
              <a:off x="7414378" y="5009077"/>
              <a:ext cx="564965" cy="437213"/>
            </a:xfrm>
            <a:prstGeom prst="bentConnector3">
              <a:avLst>
                <a:gd name="adj1" fmla="val -666"/>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6D044D10-FA0E-8E6E-F136-AA8742130A09}"/>
                </a:ext>
              </a:extLst>
            </p:cNvPr>
            <p:cNvCxnSpPr>
              <a:cxnSpLocks/>
              <a:endCxn id="3" idx="0"/>
            </p:cNvCxnSpPr>
            <p:nvPr/>
          </p:nvCxnSpPr>
          <p:spPr>
            <a:xfrm rot="10800000" flipV="1">
              <a:off x="7478255" y="1528504"/>
              <a:ext cx="1268879" cy="46166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43" name="Picture 42" descr="OneLake logo">
            <a:extLst>
              <a:ext uri="{FF2B5EF4-FFF2-40B4-BE49-F238E27FC236}">
                <a16:creationId xmlns:a16="http://schemas.microsoft.com/office/drawing/2014/main" id="{F29992A0-A7EA-0AA4-FABB-A0E8894EEEF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68547" y="171501"/>
            <a:ext cx="359277" cy="359978"/>
          </a:xfrm>
          <a:prstGeom prst="rect">
            <a:avLst/>
          </a:prstGeom>
        </p:spPr>
      </p:pic>
    </p:spTree>
    <p:extLst>
      <p:ext uri="{BB962C8B-B14F-4D97-AF65-F5344CB8AC3E}">
        <p14:creationId xmlns:p14="http://schemas.microsoft.com/office/powerpoint/2010/main" val="13734597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Picture 114">
            <a:extLst>
              <a:ext uri="{FF2B5EF4-FFF2-40B4-BE49-F238E27FC236}">
                <a16:creationId xmlns:a16="http://schemas.microsoft.com/office/drawing/2014/main" id="{B9D752B9-F993-84BF-4432-217A7DCCE6F8}"/>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err="1">
                <a:ln>
                  <a:noFill/>
                </a:ln>
                <a:solidFill>
                  <a:schemeClr val="bg1"/>
                </a:solidFill>
                <a:effectLst/>
                <a:uLnTx/>
                <a:uFillTx/>
                <a:latin typeface="Segoe UI Semibold" panose="020B0502040204020203" pitchFamily="34" charset="0"/>
                <a:ea typeface="+mn-ea"/>
                <a:cs typeface="Segoe UI Semibold" panose="020B0502040204020203" pitchFamily="34" charset="0"/>
              </a:rPr>
              <a:t>OneCopy</a:t>
            </a:r>
            <a:endPar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245346"/>
            <a:ext cx="3472915" cy="117519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srgbClr val="FFFFFF"/>
                </a:solidFill>
                <a:effectLst/>
                <a:uLnTx/>
                <a:uFillTx/>
                <a:latin typeface="Segoe UI"/>
                <a:ea typeface="+mn-ea"/>
                <a:cs typeface="Segoe UI"/>
              </a:rPr>
              <a:t>OneCopy</a:t>
            </a:r>
            <a:r>
              <a:rPr kumimoji="0" lang="en-US" sz="1400" b="1" i="0" u="none" strike="noStrike" kern="1200" cap="none" spc="0" normalizeH="0" baseline="0" noProof="0">
                <a:ln>
                  <a:noFill/>
                </a:ln>
                <a:solidFill>
                  <a:srgbClr val="FFFFFF"/>
                </a:solidFill>
                <a:effectLst/>
                <a:uLnTx/>
                <a:uFillTx/>
                <a:latin typeface="Segoe UI"/>
                <a:ea typeface="+mn-ea"/>
                <a:cs typeface="Segoe UI"/>
              </a:rPr>
              <a:t> </a:t>
            </a:r>
            <a:r>
              <a:rPr kumimoji="0" lang="en-US" sz="1400" b="0" i="0" u="none" strike="noStrike" kern="1200" cap="none" spc="0" normalizeH="0" baseline="0" noProof="0">
                <a:ln>
                  <a:noFill/>
                </a:ln>
                <a:solidFill>
                  <a:srgbClr val="FFFFFF"/>
                </a:solidFill>
                <a:effectLst/>
                <a:uLnTx/>
                <a:uFillTx/>
                <a:latin typeface="Segoe UI"/>
                <a:ea typeface="+mn-ea"/>
                <a:cs typeface="Segoe UI"/>
              </a:rPr>
              <a:t>provides real separation of compute and storage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Save time by only loading your data into the lake once</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70" y="2594151"/>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9" y="2889248"/>
            <a:ext cx="3472915" cy="30177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2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All the compute engines store their data automatically in </a:t>
            </a:r>
            <a:r>
              <a:rPr kumimoji="0" lang="en-US" sz="1200" b="0" i="0" u="none" strike="noStrike" kern="1200" cap="none" spc="0" normalizeH="0" baseline="0" noProof="0" err="1">
                <a:ln>
                  <a:noFill/>
                </a:ln>
                <a:solidFill>
                  <a:srgbClr val="FFFFFF"/>
                </a:solidFill>
                <a:effectLst/>
                <a:uLnTx/>
                <a:uFillTx/>
                <a:latin typeface="Segoe UI"/>
                <a:ea typeface="+mn-ea"/>
                <a:cs typeface="+mn-cs"/>
              </a:rPr>
              <a:t>OneLake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The data is stored in a single common format</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Delta-Parquet is the storage format for all tabular data in Analytics </a:t>
            </a:r>
            <a:r>
              <a:rPr kumimoji="0" lang="en-US" sz="1200" b="0" i="0" u="none" strike="noStrike" kern="1200" cap="none" spc="0" normalizeH="0" baseline="0" noProof="0" err="1">
                <a:ln>
                  <a:noFill/>
                </a:ln>
                <a:solidFill>
                  <a:srgbClr val="FFFFFF"/>
                </a:solidFill>
                <a:effectLst/>
                <a:uLnTx/>
                <a:uFillTx/>
                <a:latin typeface="Segoe UI"/>
                <a:ea typeface="+mn-ea"/>
                <a:cs typeface="+mn-cs"/>
              </a:rPr>
              <a:t>vNext</a:t>
            </a:r>
            <a:r>
              <a:rPr kumimoji="0" lang="en-US" sz="1200" b="0" i="0" u="none" strike="noStrike" kern="1200" cap="none" spc="0" normalizeH="0" baseline="0" noProof="0">
                <a:ln>
                  <a:noFill/>
                </a:ln>
                <a:solidFill>
                  <a:srgbClr val="FFFFFF"/>
                </a:solidFill>
                <a:effectLst/>
                <a:uLnTx/>
                <a:uFillTx/>
                <a:latin typeface="Segoe UI"/>
                <a:ea typeface="+mn-ea"/>
                <a:cs typeface="+mn-cs"/>
              </a:rPr>
              <a:t>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Once data is stored in the lake, it is directly accessible by all the engines without needing</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any import/export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All the compute engines have been fully optimized to work with Delta Parquet as their native format</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Shared universal security model enforced across all engines</a:t>
            </a:r>
          </a:p>
        </p:txBody>
      </p:sp>
      <p:grpSp>
        <p:nvGrpSpPr>
          <p:cNvPr id="2" name="Group 1" descr="visual of the 'Serverless Compute in OneLake' chart. The top row contains Microsoft Azure capabilities tiles. These tiles flow into four circles labeled: 'Spark', 'T-SQL', KQL', 'Analysis Services'. These circles flow into the cylinder blocks titled: 'Customers 360', 'Finance', &quot;Service Telemetry', and 'Business KPIs'">
            <a:extLst>
              <a:ext uri="{FF2B5EF4-FFF2-40B4-BE49-F238E27FC236}">
                <a16:creationId xmlns:a16="http://schemas.microsoft.com/office/drawing/2014/main" id="{1643A306-669B-1529-6A8C-C6A758349045}"/>
              </a:ext>
            </a:extLst>
          </p:cNvPr>
          <p:cNvGrpSpPr/>
          <p:nvPr/>
        </p:nvGrpSpPr>
        <p:grpSpPr>
          <a:xfrm>
            <a:off x="4967380" y="1367960"/>
            <a:ext cx="6701167" cy="4122080"/>
            <a:chOff x="584201" y="2023936"/>
            <a:chExt cx="6701167" cy="4122080"/>
          </a:xfrm>
        </p:grpSpPr>
        <p:sp>
          <p:nvSpPr>
            <p:cNvPr id="10" name="Rounded Rectangle 38">
              <a:extLst>
                <a:ext uri="{FF2B5EF4-FFF2-40B4-BE49-F238E27FC236}">
                  <a16:creationId xmlns:a16="http://schemas.microsoft.com/office/drawing/2014/main" id="{52E0E639-73D6-7A28-E710-4ECF283C0CD2}"/>
                </a:ext>
              </a:extLst>
            </p:cNvPr>
            <p:cNvSpPr/>
            <p:nvPr/>
          </p:nvSpPr>
          <p:spPr bwMode="auto">
            <a:xfrm>
              <a:off x="584201" y="2023936"/>
              <a:ext cx="6701167" cy="4122080"/>
            </a:xfrm>
            <a:prstGeom prst="roundRect">
              <a:avLst>
                <a:gd name="adj" fmla="val 3641"/>
              </a:avLst>
            </a:prstGeom>
            <a:gradFill flip="none" rotWithShape="1">
              <a:gsLst>
                <a:gs pos="100000">
                  <a:schemeClr val="accent6"/>
                </a:gs>
                <a:gs pos="0">
                  <a:schemeClr val="accent4"/>
                </a:gs>
              </a:gsLst>
              <a:lin ang="2700000" scaled="1"/>
              <a:tileRect/>
            </a:gradFill>
            <a:ln>
              <a:noFill/>
            </a:ln>
            <a:effectLst>
              <a:outerShdw blurRad="254000" dist="38100" dir="2700000" algn="tl" rotWithShape="0">
                <a:prstClr val="black">
                  <a:alpha val="2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6" name="Rounded Rectangle 45">
              <a:extLst>
                <a:ext uri="{FF2B5EF4-FFF2-40B4-BE49-F238E27FC236}">
                  <a16:creationId xmlns:a16="http://schemas.microsoft.com/office/drawing/2014/main" id="{808DC57B-3FEE-9963-62D0-3D76CA0F1A0B}"/>
                </a:ext>
              </a:extLst>
            </p:cNvPr>
            <p:cNvSpPr/>
            <p:nvPr/>
          </p:nvSpPr>
          <p:spPr>
            <a:xfrm>
              <a:off x="730299" y="4763280"/>
              <a:ext cx="6408971" cy="1203945"/>
            </a:xfrm>
            <a:prstGeom prst="roundRect">
              <a:avLst>
                <a:gd name="adj" fmla="val 5908"/>
              </a:avLst>
            </a:prstGeom>
            <a:gradFill flip="none" rotWithShape="1">
              <a:gsLst>
                <a:gs pos="58000">
                  <a:schemeClr val="accent6"/>
                </a:gs>
                <a:gs pos="100000">
                  <a:schemeClr val="accent5"/>
                </a:gs>
              </a:gsLst>
              <a:lin ang="2700000" scaled="1"/>
              <a:tileRect/>
            </a:gra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80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44" name="Picture 43" descr="Logo, company name&#10;&#10;Description automatically generated">
              <a:extLst>
                <a:ext uri="{FF2B5EF4-FFF2-40B4-BE49-F238E27FC236}">
                  <a16:creationId xmlns:a16="http://schemas.microsoft.com/office/drawing/2014/main" id="{A0CF1AB3-E030-60E7-E925-87974873E75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7916" r="-7916"/>
            <a:stretch/>
          </p:blipFill>
          <p:spPr>
            <a:xfrm>
              <a:off x="3653419" y="4944401"/>
              <a:ext cx="562731" cy="486767"/>
            </a:xfrm>
            <a:prstGeom prst="rect">
              <a:avLst/>
            </a:prstGeom>
          </p:spPr>
        </p:pic>
        <p:sp>
          <p:nvSpPr>
            <p:cNvPr id="45" name="Rounded Rectangle 45">
              <a:extLst>
                <a:ext uri="{FF2B5EF4-FFF2-40B4-BE49-F238E27FC236}">
                  <a16:creationId xmlns:a16="http://schemas.microsoft.com/office/drawing/2014/main" id="{DBB5B584-B40B-EC0C-5414-16105C0827B4}"/>
                </a:ext>
              </a:extLst>
            </p:cNvPr>
            <p:cNvSpPr/>
            <p:nvPr/>
          </p:nvSpPr>
          <p:spPr>
            <a:xfrm>
              <a:off x="730299" y="3430565"/>
              <a:ext cx="6408971" cy="1203945"/>
            </a:xfrm>
            <a:prstGeom prst="roundRect">
              <a:avLst>
                <a:gd name="adj" fmla="val 4731"/>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ea typeface="+mn-ea"/>
                  <a:cs typeface="+mn-cs"/>
                </a:rPr>
                <a:t>Compute</a:t>
              </a:r>
            </a:p>
          </p:txBody>
        </p:sp>
        <p:sp>
          <p:nvSpPr>
            <p:cNvPr id="46" name="Cylinder 22">
              <a:extLst>
                <a:ext uri="{FF2B5EF4-FFF2-40B4-BE49-F238E27FC236}">
                  <a16:creationId xmlns:a16="http://schemas.microsoft.com/office/drawing/2014/main" id="{508B4224-BC0D-CD76-163F-1417CD394A5C}"/>
                </a:ext>
              </a:extLst>
            </p:cNvPr>
            <p:cNvSpPr/>
            <p:nvPr/>
          </p:nvSpPr>
          <p:spPr bwMode="auto">
            <a:xfrm>
              <a:off x="858461" y="4964184"/>
              <a:ext cx="734926" cy="546275"/>
            </a:xfrm>
            <a:prstGeom prst="can">
              <a:avLst/>
            </a:prstGeom>
            <a:gradFill flip="none" rotWithShape="1">
              <a:gsLst>
                <a:gs pos="40000">
                  <a:schemeClr val="accent4"/>
                </a:gs>
                <a:gs pos="0">
                  <a:schemeClr val="accent5"/>
                </a:gs>
                <a:gs pos="100000">
                  <a:schemeClr val="accent3"/>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Customers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360</a:t>
              </a:r>
            </a:p>
          </p:txBody>
        </p:sp>
        <p:sp>
          <p:nvSpPr>
            <p:cNvPr id="47" name="Cylinder 88">
              <a:extLst>
                <a:ext uri="{FF2B5EF4-FFF2-40B4-BE49-F238E27FC236}">
                  <a16:creationId xmlns:a16="http://schemas.microsoft.com/office/drawing/2014/main" id="{CD034EDD-4566-9B7D-E15B-1C7097D72E8D}"/>
                </a:ext>
              </a:extLst>
            </p:cNvPr>
            <p:cNvSpPr/>
            <p:nvPr/>
          </p:nvSpPr>
          <p:spPr bwMode="auto">
            <a:xfrm>
              <a:off x="1942005" y="4964184"/>
              <a:ext cx="734926" cy="546275"/>
            </a:xfrm>
            <a:prstGeom prst="can">
              <a:avLst/>
            </a:prstGeom>
            <a:gradFill flip="none" rotWithShape="1">
              <a:gsLst>
                <a:gs pos="40000">
                  <a:schemeClr val="accent4"/>
                </a:gs>
                <a:gs pos="0">
                  <a:schemeClr val="accent5"/>
                </a:gs>
                <a:gs pos="100000">
                  <a:schemeClr val="accent3"/>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Finance</a:t>
              </a:r>
            </a:p>
          </p:txBody>
        </p:sp>
        <p:sp>
          <p:nvSpPr>
            <p:cNvPr id="48" name="Cylinder 89">
              <a:extLst>
                <a:ext uri="{FF2B5EF4-FFF2-40B4-BE49-F238E27FC236}">
                  <a16:creationId xmlns:a16="http://schemas.microsoft.com/office/drawing/2014/main" id="{8DF9BF6C-4B5D-A2F1-E943-BCFD460DFE5F}"/>
                </a:ext>
              </a:extLst>
            </p:cNvPr>
            <p:cNvSpPr/>
            <p:nvPr/>
          </p:nvSpPr>
          <p:spPr bwMode="auto">
            <a:xfrm>
              <a:off x="5192637" y="4964184"/>
              <a:ext cx="734926" cy="546275"/>
            </a:xfrm>
            <a:prstGeom prst="can">
              <a:avLst/>
            </a:prstGeom>
            <a:gradFill flip="none" rotWithShape="1">
              <a:gsLst>
                <a:gs pos="40000">
                  <a:schemeClr val="accent4"/>
                </a:gs>
                <a:gs pos="0">
                  <a:schemeClr val="accent5"/>
                </a:gs>
                <a:gs pos="100000">
                  <a:schemeClr val="accent3"/>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Service</a:t>
              </a:r>
              <a:b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Telemetry</a:t>
              </a:r>
            </a:p>
          </p:txBody>
        </p:sp>
        <p:sp>
          <p:nvSpPr>
            <p:cNvPr id="49" name="Cylinder 91">
              <a:extLst>
                <a:ext uri="{FF2B5EF4-FFF2-40B4-BE49-F238E27FC236}">
                  <a16:creationId xmlns:a16="http://schemas.microsoft.com/office/drawing/2014/main" id="{64486CF2-B2D6-FDC5-1AAB-6FA3FAB17A91}"/>
                </a:ext>
              </a:extLst>
            </p:cNvPr>
            <p:cNvSpPr/>
            <p:nvPr/>
          </p:nvSpPr>
          <p:spPr bwMode="auto">
            <a:xfrm>
              <a:off x="6276181" y="4964184"/>
              <a:ext cx="734926" cy="546275"/>
            </a:xfrm>
            <a:prstGeom prst="can">
              <a:avLst/>
            </a:prstGeom>
            <a:gradFill flip="none" rotWithShape="1">
              <a:gsLst>
                <a:gs pos="40000">
                  <a:schemeClr val="accent4"/>
                </a:gs>
                <a:gs pos="0">
                  <a:schemeClr val="accent5"/>
                </a:gs>
                <a:gs pos="100000">
                  <a:schemeClr val="accent3"/>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Business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KPIs</a:t>
              </a:r>
            </a:p>
          </p:txBody>
        </p:sp>
        <p:sp>
          <p:nvSpPr>
            <p:cNvPr id="50" name="TextBox 49">
              <a:extLst>
                <a:ext uri="{FF2B5EF4-FFF2-40B4-BE49-F238E27FC236}">
                  <a16:creationId xmlns:a16="http://schemas.microsoft.com/office/drawing/2014/main" id="{223D8AA7-AACC-EB34-5712-E9530002D2CB}"/>
                </a:ext>
              </a:extLst>
            </p:cNvPr>
            <p:cNvSpPr txBox="1"/>
            <p:nvPr/>
          </p:nvSpPr>
          <p:spPr>
            <a:xfrm>
              <a:off x="889324" y="5595463"/>
              <a:ext cx="673200"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Calibri" panose="020F0502020204030204"/>
                  <a:ea typeface="+mn-ea"/>
                  <a:cs typeface="+mn-cs"/>
                </a:rPr>
                <a:t>Delta – Parquet Format</a:t>
              </a:r>
            </a:p>
          </p:txBody>
        </p:sp>
        <p:sp>
          <p:nvSpPr>
            <p:cNvPr id="51" name="TextBox 50">
              <a:extLst>
                <a:ext uri="{FF2B5EF4-FFF2-40B4-BE49-F238E27FC236}">
                  <a16:creationId xmlns:a16="http://schemas.microsoft.com/office/drawing/2014/main" id="{779D38FF-9887-9ECE-66DF-1CB64BF882F8}"/>
                </a:ext>
              </a:extLst>
            </p:cNvPr>
            <p:cNvSpPr txBox="1"/>
            <p:nvPr/>
          </p:nvSpPr>
          <p:spPr>
            <a:xfrm>
              <a:off x="1980867" y="5595463"/>
              <a:ext cx="657202"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Calibri" panose="020F0502020204030204"/>
                  <a:ea typeface="+mn-ea"/>
                  <a:cs typeface="+mn-cs"/>
                </a:rPr>
                <a:t>Delta – Parquet Format</a:t>
              </a:r>
            </a:p>
          </p:txBody>
        </p:sp>
        <p:sp>
          <p:nvSpPr>
            <p:cNvPr id="52" name="TextBox 51">
              <a:extLst>
                <a:ext uri="{FF2B5EF4-FFF2-40B4-BE49-F238E27FC236}">
                  <a16:creationId xmlns:a16="http://schemas.microsoft.com/office/drawing/2014/main" id="{265DBB30-84B9-DA99-2F9C-783979DE1F35}"/>
                </a:ext>
              </a:extLst>
            </p:cNvPr>
            <p:cNvSpPr txBox="1"/>
            <p:nvPr/>
          </p:nvSpPr>
          <p:spPr>
            <a:xfrm>
              <a:off x="5223500" y="5595463"/>
              <a:ext cx="673200"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Calibri" panose="020F0502020204030204"/>
                  <a:ea typeface="+mn-ea"/>
                  <a:cs typeface="+mn-cs"/>
                </a:rPr>
                <a:t>Delta – Parquet Format</a:t>
              </a:r>
            </a:p>
          </p:txBody>
        </p:sp>
        <p:sp>
          <p:nvSpPr>
            <p:cNvPr id="53" name="TextBox 52">
              <a:extLst>
                <a:ext uri="{FF2B5EF4-FFF2-40B4-BE49-F238E27FC236}">
                  <a16:creationId xmlns:a16="http://schemas.microsoft.com/office/drawing/2014/main" id="{18FAA346-9DA3-9EA4-721A-BBBC01EF1B9F}"/>
                </a:ext>
              </a:extLst>
            </p:cNvPr>
            <p:cNvSpPr txBox="1"/>
            <p:nvPr/>
          </p:nvSpPr>
          <p:spPr>
            <a:xfrm>
              <a:off x="6307044" y="5595463"/>
              <a:ext cx="673200" cy="2215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Calibri" panose="020F0502020204030204"/>
                  <a:ea typeface="+mn-ea"/>
                  <a:cs typeface="+mn-cs"/>
                </a:rPr>
                <a:t>Delta – Parquet Format</a:t>
              </a:r>
            </a:p>
          </p:txBody>
        </p:sp>
        <p:grpSp>
          <p:nvGrpSpPr>
            <p:cNvPr id="54" name="Group 53">
              <a:extLst>
                <a:ext uri="{FF2B5EF4-FFF2-40B4-BE49-F238E27FC236}">
                  <a16:creationId xmlns:a16="http://schemas.microsoft.com/office/drawing/2014/main" id="{5F21B973-102E-6A68-C9FA-95FD0DC9BAEF}"/>
                </a:ext>
              </a:extLst>
            </p:cNvPr>
            <p:cNvGrpSpPr/>
            <p:nvPr/>
          </p:nvGrpSpPr>
          <p:grpSpPr>
            <a:xfrm>
              <a:off x="1225924" y="3293141"/>
              <a:ext cx="873291" cy="1612852"/>
              <a:chOff x="1225924" y="3293141"/>
              <a:chExt cx="873291" cy="1612852"/>
            </a:xfrm>
          </p:grpSpPr>
          <p:cxnSp>
            <p:nvCxnSpPr>
              <p:cNvPr id="109" name="Straight Connector 108">
                <a:extLst>
                  <a:ext uri="{FF2B5EF4-FFF2-40B4-BE49-F238E27FC236}">
                    <a16:creationId xmlns:a16="http://schemas.microsoft.com/office/drawing/2014/main" id="{ADC0F91D-E14B-FAA0-626E-383AA975E7E1}"/>
                  </a:ext>
                </a:extLst>
              </p:cNvPr>
              <p:cNvCxnSpPr>
                <a:cxnSpLocks/>
              </p:cNvCxnSpPr>
              <p:nvPr/>
            </p:nvCxnSpPr>
            <p:spPr>
              <a:xfrm>
                <a:off x="1225924" y="3293141"/>
                <a:ext cx="0" cy="1612852"/>
              </a:xfrm>
              <a:prstGeom prst="line">
                <a:avLst/>
              </a:prstGeom>
              <a:noFill/>
              <a:ln w="19050" cap="rnd" cmpd="sng" algn="ctr">
                <a:solidFill>
                  <a:srgbClr val="FFFFFF"/>
                </a:solidFill>
                <a:prstDash val="solid"/>
                <a:headEnd type="none" w="med" len="med"/>
                <a:tailEnd type="arrow" w="lg" len="sm"/>
              </a:ln>
              <a:effectLst/>
            </p:spPr>
          </p:cxnSp>
          <p:grpSp>
            <p:nvGrpSpPr>
              <p:cNvPr id="110" name="Group 109">
                <a:extLst>
                  <a:ext uri="{FF2B5EF4-FFF2-40B4-BE49-F238E27FC236}">
                    <a16:creationId xmlns:a16="http://schemas.microsoft.com/office/drawing/2014/main" id="{3F0FF882-5E39-611D-0910-4FD70A0E80C7}"/>
                  </a:ext>
                </a:extLst>
              </p:cNvPr>
              <p:cNvGrpSpPr/>
              <p:nvPr/>
            </p:nvGrpSpPr>
            <p:grpSpPr>
              <a:xfrm>
                <a:off x="1229229" y="3301795"/>
                <a:ext cx="869986" cy="499460"/>
                <a:chOff x="1229229" y="3301795"/>
                <a:chExt cx="869986" cy="499460"/>
              </a:xfrm>
            </p:grpSpPr>
            <p:sp>
              <p:nvSpPr>
                <p:cNvPr id="111" name="Arc 110">
                  <a:extLst>
                    <a:ext uri="{FF2B5EF4-FFF2-40B4-BE49-F238E27FC236}">
                      <a16:creationId xmlns:a16="http://schemas.microsoft.com/office/drawing/2014/main" id="{A0D3C013-B2D3-C0A3-C2FF-C401E8354B34}"/>
                    </a:ext>
                  </a:extLst>
                </p:cNvPr>
                <p:cNvSpPr/>
                <p:nvPr/>
              </p:nvSpPr>
              <p:spPr>
                <a:xfrm flipV="1">
                  <a:off x="1915615" y="3434055"/>
                  <a:ext cx="183600" cy="183600"/>
                </a:xfrm>
                <a:prstGeom prst="arc">
                  <a:avLst/>
                </a:prstGeom>
                <a:noFill/>
                <a:ln w="19050" cap="rnd" cmpd="sng" algn="ctr">
                  <a:solidFill>
                    <a:srgbClr val="FFFFFF"/>
                  </a:solidFill>
                  <a:prstDash val="solid"/>
                  <a:headEnd type="none" w="sm" len="sm"/>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2" name="Arc 111">
                  <a:extLst>
                    <a:ext uri="{FF2B5EF4-FFF2-40B4-BE49-F238E27FC236}">
                      <a16:creationId xmlns:a16="http://schemas.microsoft.com/office/drawing/2014/main" id="{BBFCCF2A-7C12-837D-C444-2C08B571756C}"/>
                    </a:ext>
                  </a:extLst>
                </p:cNvPr>
                <p:cNvSpPr/>
                <p:nvPr/>
              </p:nvSpPr>
              <p:spPr>
                <a:xfrm rot="10800000" flipV="1">
                  <a:off x="1229229" y="3617655"/>
                  <a:ext cx="183600" cy="183600"/>
                </a:xfrm>
                <a:prstGeom prst="arc">
                  <a:avLst/>
                </a:prstGeom>
                <a:noFill/>
                <a:ln w="19050" cap="rnd" cmpd="sng" algn="ctr">
                  <a:solidFill>
                    <a:srgbClr val="FFFFFF"/>
                  </a:solidFill>
                  <a:prstDash val="solid"/>
                  <a:headEnd type="none" w="sm" len="sm"/>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113" name="Straight Connector 112">
                  <a:extLst>
                    <a:ext uri="{FF2B5EF4-FFF2-40B4-BE49-F238E27FC236}">
                      <a16:creationId xmlns:a16="http://schemas.microsoft.com/office/drawing/2014/main" id="{C1FFD991-593B-1ADB-0747-BCE8D36A2ABB}"/>
                    </a:ext>
                  </a:extLst>
                </p:cNvPr>
                <p:cNvCxnSpPr>
                  <a:cxnSpLocks/>
                </p:cNvCxnSpPr>
                <p:nvPr/>
              </p:nvCxnSpPr>
              <p:spPr>
                <a:xfrm>
                  <a:off x="1314449" y="3617655"/>
                  <a:ext cx="695325" cy="0"/>
                </a:xfrm>
                <a:prstGeom prst="line">
                  <a:avLst/>
                </a:prstGeom>
                <a:noFill/>
                <a:ln w="19050" cap="rnd" cmpd="sng" algn="ctr">
                  <a:solidFill>
                    <a:srgbClr val="FFFFFF"/>
                  </a:solidFill>
                  <a:prstDash val="solid"/>
                  <a:headEnd type="none" w="med" len="med"/>
                  <a:tailEnd type="none" w="lg" len="sm"/>
                </a:ln>
                <a:effectLst/>
              </p:spPr>
            </p:cxnSp>
            <p:cxnSp>
              <p:nvCxnSpPr>
                <p:cNvPr id="114" name="Straight Connector 113">
                  <a:extLst>
                    <a:ext uri="{FF2B5EF4-FFF2-40B4-BE49-F238E27FC236}">
                      <a16:creationId xmlns:a16="http://schemas.microsoft.com/office/drawing/2014/main" id="{BDBA2038-E2EE-5B7B-BB3C-C6D1AF8DB546}"/>
                    </a:ext>
                  </a:extLst>
                </p:cNvPr>
                <p:cNvCxnSpPr>
                  <a:cxnSpLocks/>
                </p:cNvCxnSpPr>
                <p:nvPr/>
              </p:nvCxnSpPr>
              <p:spPr>
                <a:xfrm>
                  <a:off x="2099215" y="3301795"/>
                  <a:ext cx="0" cy="222455"/>
                </a:xfrm>
                <a:prstGeom prst="line">
                  <a:avLst/>
                </a:prstGeom>
                <a:noFill/>
                <a:ln w="19050" cap="rnd" cmpd="sng" algn="ctr">
                  <a:solidFill>
                    <a:srgbClr val="FFFFFF"/>
                  </a:solidFill>
                  <a:prstDash val="solid"/>
                  <a:headEnd type="none" w="med" len="med"/>
                  <a:tailEnd type="none" w="lg" len="sm"/>
                </a:ln>
                <a:effectLst/>
              </p:spPr>
            </p:cxnSp>
          </p:grpSp>
        </p:grpSp>
        <p:grpSp>
          <p:nvGrpSpPr>
            <p:cNvPr id="55" name="Group 54">
              <a:extLst>
                <a:ext uri="{FF2B5EF4-FFF2-40B4-BE49-F238E27FC236}">
                  <a16:creationId xmlns:a16="http://schemas.microsoft.com/office/drawing/2014/main" id="{E1216106-B241-8F73-8D58-C186DE2756C3}"/>
                </a:ext>
              </a:extLst>
            </p:cNvPr>
            <p:cNvGrpSpPr/>
            <p:nvPr/>
          </p:nvGrpSpPr>
          <p:grpSpPr>
            <a:xfrm>
              <a:off x="2307532" y="3301796"/>
              <a:ext cx="1622863" cy="1604197"/>
              <a:chOff x="2307532" y="3301796"/>
              <a:chExt cx="1622863" cy="1604197"/>
            </a:xfrm>
          </p:grpSpPr>
          <p:cxnSp>
            <p:nvCxnSpPr>
              <p:cNvPr id="103" name="Straight Connector 102">
                <a:extLst>
                  <a:ext uri="{FF2B5EF4-FFF2-40B4-BE49-F238E27FC236}">
                    <a16:creationId xmlns:a16="http://schemas.microsoft.com/office/drawing/2014/main" id="{E6DB9D6B-08C6-CC2D-5F28-BB0FC5AD4C1A}"/>
                  </a:ext>
                </a:extLst>
              </p:cNvPr>
              <p:cNvCxnSpPr>
                <a:cxnSpLocks/>
                <a:stCxn id="59" idx="0"/>
              </p:cNvCxnSpPr>
              <p:nvPr/>
            </p:nvCxnSpPr>
            <p:spPr>
              <a:xfrm>
                <a:off x="2309468" y="3695937"/>
                <a:ext cx="0" cy="1210056"/>
              </a:xfrm>
              <a:prstGeom prst="line">
                <a:avLst/>
              </a:prstGeom>
              <a:noFill/>
              <a:ln w="19050" cap="rnd" cmpd="sng" algn="ctr">
                <a:solidFill>
                  <a:srgbClr val="FFFFFF"/>
                </a:solidFill>
                <a:prstDash val="solid"/>
                <a:headEnd type="none" w="med" len="med"/>
                <a:tailEnd type="arrow" w="lg" len="sm"/>
              </a:ln>
              <a:effectLst/>
            </p:spPr>
          </p:cxnSp>
          <p:grpSp>
            <p:nvGrpSpPr>
              <p:cNvPr id="104" name="Group 103">
                <a:extLst>
                  <a:ext uri="{FF2B5EF4-FFF2-40B4-BE49-F238E27FC236}">
                    <a16:creationId xmlns:a16="http://schemas.microsoft.com/office/drawing/2014/main" id="{1F0FA4AE-7900-54EE-AD6A-2093222E5C4E}"/>
                  </a:ext>
                </a:extLst>
              </p:cNvPr>
              <p:cNvGrpSpPr/>
              <p:nvPr/>
            </p:nvGrpSpPr>
            <p:grpSpPr>
              <a:xfrm>
                <a:off x="2307532" y="3301796"/>
                <a:ext cx="1622863" cy="499458"/>
                <a:chOff x="2307532" y="3301796"/>
                <a:chExt cx="1622863" cy="499458"/>
              </a:xfrm>
            </p:grpSpPr>
            <p:sp>
              <p:nvSpPr>
                <p:cNvPr id="105" name="Arc 104">
                  <a:extLst>
                    <a:ext uri="{FF2B5EF4-FFF2-40B4-BE49-F238E27FC236}">
                      <a16:creationId xmlns:a16="http://schemas.microsoft.com/office/drawing/2014/main" id="{5867D40B-5250-06E6-6718-32C1CC7A7FCE}"/>
                    </a:ext>
                  </a:extLst>
                </p:cNvPr>
                <p:cNvSpPr/>
                <p:nvPr/>
              </p:nvSpPr>
              <p:spPr>
                <a:xfrm flipV="1">
                  <a:off x="3746795" y="3434055"/>
                  <a:ext cx="183600" cy="183600"/>
                </a:xfrm>
                <a:prstGeom prst="arc">
                  <a:avLst/>
                </a:prstGeom>
                <a:noFill/>
                <a:ln w="19050" cap="rnd" cmpd="sng" algn="ctr">
                  <a:solidFill>
                    <a:srgbClr val="FFFFFF"/>
                  </a:solidFill>
                  <a:prstDash val="solid"/>
                  <a:headEnd type="none" w="sm" len="sm"/>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6" name="Arc 105">
                  <a:extLst>
                    <a:ext uri="{FF2B5EF4-FFF2-40B4-BE49-F238E27FC236}">
                      <a16:creationId xmlns:a16="http://schemas.microsoft.com/office/drawing/2014/main" id="{7AE94CF3-BDB4-2299-AB38-634147A8A10E}"/>
                    </a:ext>
                  </a:extLst>
                </p:cNvPr>
                <p:cNvSpPr/>
                <p:nvPr/>
              </p:nvSpPr>
              <p:spPr>
                <a:xfrm rot="10800000" flipV="1">
                  <a:off x="2307532" y="3617654"/>
                  <a:ext cx="183600" cy="183600"/>
                </a:xfrm>
                <a:prstGeom prst="arc">
                  <a:avLst/>
                </a:prstGeom>
                <a:noFill/>
                <a:ln w="19050" cap="rnd" cmpd="sng" algn="ctr">
                  <a:solidFill>
                    <a:srgbClr val="FFFFFF"/>
                  </a:solidFill>
                  <a:prstDash val="solid"/>
                  <a:headEnd type="none" w="sm" len="sm"/>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107" name="Straight Connector 106">
                  <a:extLst>
                    <a:ext uri="{FF2B5EF4-FFF2-40B4-BE49-F238E27FC236}">
                      <a16:creationId xmlns:a16="http://schemas.microsoft.com/office/drawing/2014/main" id="{61243AC8-00D0-88E2-3120-7882D4F40798}"/>
                    </a:ext>
                  </a:extLst>
                </p:cNvPr>
                <p:cNvCxnSpPr>
                  <a:cxnSpLocks/>
                </p:cNvCxnSpPr>
                <p:nvPr/>
              </p:nvCxnSpPr>
              <p:spPr>
                <a:xfrm>
                  <a:off x="2399331" y="3617655"/>
                  <a:ext cx="1436568" cy="0"/>
                </a:xfrm>
                <a:prstGeom prst="line">
                  <a:avLst/>
                </a:prstGeom>
                <a:noFill/>
                <a:ln w="19050" cap="rnd" cmpd="sng" algn="ctr">
                  <a:solidFill>
                    <a:srgbClr val="FFFFFF"/>
                  </a:solidFill>
                  <a:prstDash val="solid"/>
                  <a:headEnd type="none" w="med" len="med"/>
                  <a:tailEnd type="none" w="lg" len="sm"/>
                </a:ln>
                <a:effectLst/>
              </p:spPr>
            </p:cxnSp>
            <p:cxnSp>
              <p:nvCxnSpPr>
                <p:cNvPr id="108" name="Straight Connector 107">
                  <a:extLst>
                    <a:ext uri="{FF2B5EF4-FFF2-40B4-BE49-F238E27FC236}">
                      <a16:creationId xmlns:a16="http://schemas.microsoft.com/office/drawing/2014/main" id="{89D723EF-B3BB-B665-34D1-C68B81672BCD}"/>
                    </a:ext>
                  </a:extLst>
                </p:cNvPr>
                <p:cNvCxnSpPr>
                  <a:cxnSpLocks/>
                  <a:stCxn id="83" idx="2"/>
                </p:cNvCxnSpPr>
                <p:nvPr/>
              </p:nvCxnSpPr>
              <p:spPr>
                <a:xfrm flipH="1">
                  <a:off x="3930395" y="3301796"/>
                  <a:ext cx="0" cy="222454"/>
                </a:xfrm>
                <a:prstGeom prst="line">
                  <a:avLst/>
                </a:prstGeom>
                <a:noFill/>
                <a:ln w="19050" cap="rnd" cmpd="sng" algn="ctr">
                  <a:solidFill>
                    <a:srgbClr val="FFFFFF"/>
                  </a:solidFill>
                  <a:prstDash val="solid"/>
                  <a:headEnd type="none" w="med" len="med"/>
                  <a:tailEnd type="none" w="lg" len="sm"/>
                </a:ln>
                <a:effectLst/>
              </p:spPr>
            </p:cxnSp>
          </p:grpSp>
        </p:grpSp>
        <p:grpSp>
          <p:nvGrpSpPr>
            <p:cNvPr id="56" name="Group 55">
              <a:extLst>
                <a:ext uri="{FF2B5EF4-FFF2-40B4-BE49-F238E27FC236}">
                  <a16:creationId xmlns:a16="http://schemas.microsoft.com/office/drawing/2014/main" id="{96C5989F-0796-18D8-D7D1-C02CE4138FD8}"/>
                </a:ext>
              </a:extLst>
            </p:cNvPr>
            <p:cNvGrpSpPr/>
            <p:nvPr/>
          </p:nvGrpSpPr>
          <p:grpSpPr>
            <a:xfrm>
              <a:off x="5793774" y="3301795"/>
              <a:ext cx="849870" cy="1604198"/>
              <a:chOff x="5793774" y="3301795"/>
              <a:chExt cx="849870" cy="1604198"/>
            </a:xfrm>
          </p:grpSpPr>
          <p:cxnSp>
            <p:nvCxnSpPr>
              <p:cNvPr id="97" name="Straight Connector 96">
                <a:extLst>
                  <a:ext uri="{FF2B5EF4-FFF2-40B4-BE49-F238E27FC236}">
                    <a16:creationId xmlns:a16="http://schemas.microsoft.com/office/drawing/2014/main" id="{7890C6A4-23B8-90FF-A926-89A4C1692AD9}"/>
                  </a:ext>
                </a:extLst>
              </p:cNvPr>
              <p:cNvCxnSpPr>
                <a:cxnSpLocks/>
                <a:stCxn id="62" idx="0"/>
              </p:cNvCxnSpPr>
              <p:nvPr/>
            </p:nvCxnSpPr>
            <p:spPr>
              <a:xfrm>
                <a:off x="6643644" y="3695937"/>
                <a:ext cx="0" cy="1210056"/>
              </a:xfrm>
              <a:prstGeom prst="line">
                <a:avLst/>
              </a:prstGeom>
              <a:noFill/>
              <a:ln w="19050" cap="rnd" cmpd="sng" algn="ctr">
                <a:solidFill>
                  <a:srgbClr val="FFFFFF"/>
                </a:solidFill>
                <a:prstDash val="solid"/>
                <a:headEnd type="none" w="med" len="med"/>
                <a:tailEnd type="arrow" w="lg" len="sm"/>
              </a:ln>
              <a:effectLst/>
            </p:spPr>
          </p:cxnSp>
          <p:grpSp>
            <p:nvGrpSpPr>
              <p:cNvPr id="98" name="Group 97">
                <a:extLst>
                  <a:ext uri="{FF2B5EF4-FFF2-40B4-BE49-F238E27FC236}">
                    <a16:creationId xmlns:a16="http://schemas.microsoft.com/office/drawing/2014/main" id="{DD6BAFA7-F245-65DF-3248-CF3F8EE7ACB6}"/>
                  </a:ext>
                </a:extLst>
              </p:cNvPr>
              <p:cNvGrpSpPr/>
              <p:nvPr/>
            </p:nvGrpSpPr>
            <p:grpSpPr>
              <a:xfrm flipH="1">
                <a:off x="5793774" y="3301795"/>
                <a:ext cx="849870" cy="499460"/>
                <a:chOff x="1249345" y="3301795"/>
                <a:chExt cx="849870" cy="499460"/>
              </a:xfrm>
            </p:grpSpPr>
            <p:sp>
              <p:nvSpPr>
                <p:cNvPr id="99" name="Arc 98">
                  <a:extLst>
                    <a:ext uri="{FF2B5EF4-FFF2-40B4-BE49-F238E27FC236}">
                      <a16:creationId xmlns:a16="http://schemas.microsoft.com/office/drawing/2014/main" id="{5C813FB1-EE43-09D8-05C7-3E99A94E28E2}"/>
                    </a:ext>
                  </a:extLst>
                </p:cNvPr>
                <p:cNvSpPr/>
                <p:nvPr/>
              </p:nvSpPr>
              <p:spPr>
                <a:xfrm flipV="1">
                  <a:off x="1915615" y="3434055"/>
                  <a:ext cx="183600" cy="183600"/>
                </a:xfrm>
                <a:prstGeom prst="arc">
                  <a:avLst/>
                </a:prstGeom>
                <a:noFill/>
                <a:ln w="19050" cap="rnd" cmpd="sng" algn="ctr">
                  <a:solidFill>
                    <a:srgbClr val="FFFFFF"/>
                  </a:solidFill>
                  <a:prstDash val="solid"/>
                  <a:headEnd type="none" w="sm" len="sm"/>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0" name="Arc 99">
                  <a:extLst>
                    <a:ext uri="{FF2B5EF4-FFF2-40B4-BE49-F238E27FC236}">
                      <a16:creationId xmlns:a16="http://schemas.microsoft.com/office/drawing/2014/main" id="{006F2772-D146-85E4-B10F-D2C607573706}"/>
                    </a:ext>
                  </a:extLst>
                </p:cNvPr>
                <p:cNvSpPr/>
                <p:nvPr/>
              </p:nvSpPr>
              <p:spPr>
                <a:xfrm rot="10800000" flipV="1">
                  <a:off x="1249345" y="3617655"/>
                  <a:ext cx="183600" cy="183600"/>
                </a:xfrm>
                <a:prstGeom prst="arc">
                  <a:avLst/>
                </a:prstGeom>
                <a:noFill/>
                <a:ln w="19050" cap="rnd" cmpd="sng" algn="ctr">
                  <a:solidFill>
                    <a:srgbClr val="FFFFFF"/>
                  </a:solidFill>
                  <a:prstDash val="solid"/>
                  <a:headEnd type="none" w="sm" len="sm"/>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101" name="Straight Connector 100">
                  <a:extLst>
                    <a:ext uri="{FF2B5EF4-FFF2-40B4-BE49-F238E27FC236}">
                      <a16:creationId xmlns:a16="http://schemas.microsoft.com/office/drawing/2014/main" id="{29CAE9B6-A3B3-A652-3D99-064039F4036B}"/>
                    </a:ext>
                  </a:extLst>
                </p:cNvPr>
                <p:cNvCxnSpPr>
                  <a:cxnSpLocks/>
                  <a:stCxn id="100" idx="0"/>
                </p:cNvCxnSpPr>
                <p:nvPr/>
              </p:nvCxnSpPr>
              <p:spPr>
                <a:xfrm>
                  <a:off x="1341145" y="3617655"/>
                  <a:ext cx="681269" cy="0"/>
                </a:xfrm>
                <a:prstGeom prst="line">
                  <a:avLst/>
                </a:prstGeom>
                <a:noFill/>
                <a:ln w="19050" cap="rnd" cmpd="sng" algn="ctr">
                  <a:solidFill>
                    <a:srgbClr val="FFFFFF"/>
                  </a:solidFill>
                  <a:prstDash val="solid"/>
                  <a:headEnd type="none" w="med" len="med"/>
                  <a:tailEnd type="none" w="lg" len="sm"/>
                </a:ln>
                <a:effectLst/>
              </p:spPr>
            </p:cxnSp>
            <p:cxnSp>
              <p:nvCxnSpPr>
                <p:cNvPr id="102" name="Straight Connector 101">
                  <a:extLst>
                    <a:ext uri="{FF2B5EF4-FFF2-40B4-BE49-F238E27FC236}">
                      <a16:creationId xmlns:a16="http://schemas.microsoft.com/office/drawing/2014/main" id="{D316D4E4-356C-3A26-05DF-21B565C5F506}"/>
                    </a:ext>
                  </a:extLst>
                </p:cNvPr>
                <p:cNvCxnSpPr>
                  <a:cxnSpLocks/>
                </p:cNvCxnSpPr>
                <p:nvPr/>
              </p:nvCxnSpPr>
              <p:spPr>
                <a:xfrm>
                  <a:off x="2099215" y="3301795"/>
                  <a:ext cx="0" cy="222455"/>
                </a:xfrm>
                <a:prstGeom prst="line">
                  <a:avLst/>
                </a:prstGeom>
                <a:noFill/>
                <a:ln w="19050" cap="rnd" cmpd="sng" algn="ctr">
                  <a:solidFill>
                    <a:srgbClr val="FFFFFF"/>
                  </a:solidFill>
                  <a:prstDash val="solid"/>
                  <a:headEnd type="none" w="med" len="med"/>
                  <a:tailEnd type="none" w="lg" len="sm"/>
                </a:ln>
                <a:effectLst/>
              </p:spPr>
            </p:cxnSp>
          </p:grpSp>
        </p:grpSp>
        <p:grpSp>
          <p:nvGrpSpPr>
            <p:cNvPr id="57" name="Group 56">
              <a:extLst>
                <a:ext uri="{FF2B5EF4-FFF2-40B4-BE49-F238E27FC236}">
                  <a16:creationId xmlns:a16="http://schemas.microsoft.com/office/drawing/2014/main" id="{7BF7C627-6242-596B-9DAC-F468FCE7C4BF}"/>
                </a:ext>
              </a:extLst>
            </p:cNvPr>
            <p:cNvGrpSpPr/>
            <p:nvPr/>
          </p:nvGrpSpPr>
          <p:grpSpPr>
            <a:xfrm>
              <a:off x="4858521" y="3301795"/>
              <a:ext cx="708487" cy="1604198"/>
              <a:chOff x="4858521" y="3301795"/>
              <a:chExt cx="708487" cy="1604198"/>
            </a:xfrm>
          </p:grpSpPr>
          <p:grpSp>
            <p:nvGrpSpPr>
              <p:cNvPr id="91" name="Group 90">
                <a:extLst>
                  <a:ext uri="{FF2B5EF4-FFF2-40B4-BE49-F238E27FC236}">
                    <a16:creationId xmlns:a16="http://schemas.microsoft.com/office/drawing/2014/main" id="{A56B8819-BCFB-67A2-1A12-ADA2204DE672}"/>
                  </a:ext>
                </a:extLst>
              </p:cNvPr>
              <p:cNvGrpSpPr/>
              <p:nvPr/>
            </p:nvGrpSpPr>
            <p:grpSpPr>
              <a:xfrm flipH="1">
                <a:off x="4858521" y="3301795"/>
                <a:ext cx="708487" cy="499460"/>
                <a:chOff x="1390728" y="3301795"/>
                <a:chExt cx="708487" cy="499460"/>
              </a:xfrm>
            </p:grpSpPr>
            <p:sp>
              <p:nvSpPr>
                <p:cNvPr id="93" name="Arc 92">
                  <a:extLst>
                    <a:ext uri="{FF2B5EF4-FFF2-40B4-BE49-F238E27FC236}">
                      <a16:creationId xmlns:a16="http://schemas.microsoft.com/office/drawing/2014/main" id="{E217BBCC-8072-A1BB-705B-36D6584900B0}"/>
                    </a:ext>
                  </a:extLst>
                </p:cNvPr>
                <p:cNvSpPr/>
                <p:nvPr/>
              </p:nvSpPr>
              <p:spPr>
                <a:xfrm flipV="1">
                  <a:off x="1915615" y="3434055"/>
                  <a:ext cx="183600" cy="183600"/>
                </a:xfrm>
                <a:prstGeom prst="arc">
                  <a:avLst/>
                </a:prstGeom>
                <a:noFill/>
                <a:ln w="19050" cap="rnd" cmpd="sng" algn="ctr">
                  <a:solidFill>
                    <a:srgbClr val="FFFFFF"/>
                  </a:solidFill>
                  <a:prstDash val="solid"/>
                  <a:headEnd type="none" w="sm" len="sm"/>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Arc 93">
                  <a:extLst>
                    <a:ext uri="{FF2B5EF4-FFF2-40B4-BE49-F238E27FC236}">
                      <a16:creationId xmlns:a16="http://schemas.microsoft.com/office/drawing/2014/main" id="{AE666694-0E0D-F1A4-F356-D697BFDC1772}"/>
                    </a:ext>
                  </a:extLst>
                </p:cNvPr>
                <p:cNvSpPr/>
                <p:nvPr/>
              </p:nvSpPr>
              <p:spPr>
                <a:xfrm rot="10800000" flipV="1">
                  <a:off x="1390728" y="3617655"/>
                  <a:ext cx="183600" cy="183600"/>
                </a:xfrm>
                <a:prstGeom prst="arc">
                  <a:avLst/>
                </a:prstGeom>
                <a:noFill/>
                <a:ln w="19050" cap="rnd" cmpd="sng" algn="ctr">
                  <a:solidFill>
                    <a:srgbClr val="FFFFFF"/>
                  </a:solidFill>
                  <a:prstDash val="solid"/>
                  <a:headEnd type="none" w="sm" len="sm"/>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95" name="Straight Connector 94">
                  <a:extLst>
                    <a:ext uri="{FF2B5EF4-FFF2-40B4-BE49-F238E27FC236}">
                      <a16:creationId xmlns:a16="http://schemas.microsoft.com/office/drawing/2014/main" id="{5D1A718C-CAEE-9555-F72D-D0AE243ECFC6}"/>
                    </a:ext>
                  </a:extLst>
                </p:cNvPr>
                <p:cNvCxnSpPr>
                  <a:cxnSpLocks/>
                  <a:stCxn id="94" idx="0"/>
                </p:cNvCxnSpPr>
                <p:nvPr/>
              </p:nvCxnSpPr>
              <p:spPr>
                <a:xfrm>
                  <a:off x="1482528" y="3617655"/>
                  <a:ext cx="527246" cy="0"/>
                </a:xfrm>
                <a:prstGeom prst="line">
                  <a:avLst/>
                </a:prstGeom>
                <a:noFill/>
                <a:ln w="19050" cap="rnd" cmpd="sng" algn="ctr">
                  <a:solidFill>
                    <a:srgbClr val="FFFFFF"/>
                  </a:solidFill>
                  <a:prstDash val="solid"/>
                  <a:headEnd type="none" w="med" len="med"/>
                  <a:tailEnd type="none" w="lg" len="sm"/>
                </a:ln>
                <a:effectLst/>
              </p:spPr>
            </p:cxnSp>
            <p:cxnSp>
              <p:nvCxnSpPr>
                <p:cNvPr id="96" name="Straight Connector 95">
                  <a:extLst>
                    <a:ext uri="{FF2B5EF4-FFF2-40B4-BE49-F238E27FC236}">
                      <a16:creationId xmlns:a16="http://schemas.microsoft.com/office/drawing/2014/main" id="{CCC50F3C-7C08-445A-504C-2A5A9BC5C5C8}"/>
                    </a:ext>
                  </a:extLst>
                </p:cNvPr>
                <p:cNvCxnSpPr>
                  <a:cxnSpLocks/>
                </p:cNvCxnSpPr>
                <p:nvPr/>
              </p:nvCxnSpPr>
              <p:spPr>
                <a:xfrm>
                  <a:off x="2099215" y="3301795"/>
                  <a:ext cx="0" cy="222455"/>
                </a:xfrm>
                <a:prstGeom prst="line">
                  <a:avLst/>
                </a:prstGeom>
                <a:noFill/>
                <a:ln w="19050" cap="rnd" cmpd="sng" algn="ctr">
                  <a:solidFill>
                    <a:srgbClr val="FFFFFF"/>
                  </a:solidFill>
                  <a:prstDash val="solid"/>
                  <a:headEnd type="none" w="med" len="med"/>
                  <a:tailEnd type="none" w="lg" len="sm"/>
                </a:ln>
                <a:effectLst/>
              </p:spPr>
            </p:cxnSp>
          </p:grpSp>
          <p:cxnSp>
            <p:nvCxnSpPr>
              <p:cNvPr id="92" name="Straight Connector 91">
                <a:extLst>
                  <a:ext uri="{FF2B5EF4-FFF2-40B4-BE49-F238E27FC236}">
                    <a16:creationId xmlns:a16="http://schemas.microsoft.com/office/drawing/2014/main" id="{B96A8BF5-5AE3-3027-71FD-F3D9D0FEE9AA}"/>
                  </a:ext>
                </a:extLst>
              </p:cNvPr>
              <p:cNvCxnSpPr>
                <a:cxnSpLocks/>
                <a:stCxn id="61" idx="0"/>
              </p:cNvCxnSpPr>
              <p:nvPr/>
            </p:nvCxnSpPr>
            <p:spPr>
              <a:xfrm>
                <a:off x="5560100" y="3695937"/>
                <a:ext cx="0" cy="1210056"/>
              </a:xfrm>
              <a:prstGeom prst="line">
                <a:avLst/>
              </a:prstGeom>
              <a:noFill/>
              <a:ln w="19050" cap="rnd" cmpd="sng" algn="ctr">
                <a:solidFill>
                  <a:srgbClr val="FFFFFF"/>
                </a:solidFill>
                <a:prstDash val="solid"/>
                <a:headEnd type="none" w="med" len="med"/>
                <a:tailEnd type="arrow" w="lg" len="sm"/>
              </a:ln>
              <a:effectLst/>
            </p:spPr>
          </p:cxnSp>
        </p:grpSp>
        <p:grpSp>
          <p:nvGrpSpPr>
            <p:cNvPr id="58" name="Group 57">
              <a:extLst>
                <a:ext uri="{FF2B5EF4-FFF2-40B4-BE49-F238E27FC236}">
                  <a16:creationId xmlns:a16="http://schemas.microsoft.com/office/drawing/2014/main" id="{D9DCF380-0781-BF58-CDBF-3E7C19A4B283}"/>
                </a:ext>
              </a:extLst>
            </p:cNvPr>
            <p:cNvGrpSpPr/>
            <p:nvPr/>
          </p:nvGrpSpPr>
          <p:grpSpPr>
            <a:xfrm>
              <a:off x="730299" y="2207300"/>
              <a:ext cx="6408971" cy="1094496"/>
              <a:chOff x="730299" y="2207300"/>
              <a:chExt cx="6408971" cy="1094496"/>
            </a:xfrm>
          </p:grpSpPr>
          <p:grpSp>
            <p:nvGrpSpPr>
              <p:cNvPr id="63" name="Group 62">
                <a:extLst>
                  <a:ext uri="{FF2B5EF4-FFF2-40B4-BE49-F238E27FC236}">
                    <a16:creationId xmlns:a16="http://schemas.microsoft.com/office/drawing/2014/main" id="{59E22789-3EB4-EE88-C0BC-C7030E6209CA}"/>
                  </a:ext>
                </a:extLst>
              </p:cNvPr>
              <p:cNvGrpSpPr/>
              <p:nvPr/>
            </p:nvGrpSpPr>
            <p:grpSpPr>
              <a:xfrm>
                <a:off x="730299" y="2207300"/>
                <a:ext cx="901138" cy="1094495"/>
                <a:chOff x="730299" y="2207300"/>
                <a:chExt cx="991251" cy="1094495"/>
              </a:xfrm>
            </p:grpSpPr>
            <p:sp>
              <p:nvSpPr>
                <p:cNvPr id="89" name="Rounded Rectangle 14">
                  <a:extLst>
                    <a:ext uri="{FF2B5EF4-FFF2-40B4-BE49-F238E27FC236}">
                      <a16:creationId xmlns:a16="http://schemas.microsoft.com/office/drawing/2014/main" id="{8BA882CC-18C6-3CD2-4F06-CEAF16102A9A}"/>
                    </a:ext>
                  </a:extLst>
                </p:cNvPr>
                <p:cNvSpPr/>
                <p:nvPr/>
              </p:nvSpPr>
              <p:spPr>
                <a:xfrm>
                  <a:off x="730299"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90" name="Rounded Rectangle 14">
                  <a:extLst>
                    <a:ext uri="{FF2B5EF4-FFF2-40B4-BE49-F238E27FC236}">
                      <a16:creationId xmlns:a16="http://schemas.microsoft.com/office/drawing/2014/main" id="{3DBDA2B0-51FE-C598-468B-94B4F0F6616D}"/>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64" name="Group 63">
                <a:extLst>
                  <a:ext uri="{FF2B5EF4-FFF2-40B4-BE49-F238E27FC236}">
                    <a16:creationId xmlns:a16="http://schemas.microsoft.com/office/drawing/2014/main" id="{AF13A243-53C4-486A-AA6E-22515B8530BE}"/>
                  </a:ext>
                </a:extLst>
              </p:cNvPr>
              <p:cNvGrpSpPr/>
              <p:nvPr/>
            </p:nvGrpSpPr>
            <p:grpSpPr>
              <a:xfrm>
                <a:off x="1648651" y="2207300"/>
                <a:ext cx="901138" cy="1094495"/>
                <a:chOff x="1813843" y="2207300"/>
                <a:chExt cx="991251" cy="1094495"/>
              </a:xfrm>
            </p:grpSpPr>
            <p:sp>
              <p:nvSpPr>
                <p:cNvPr id="87" name="Rounded Rectangle 15">
                  <a:extLst>
                    <a:ext uri="{FF2B5EF4-FFF2-40B4-BE49-F238E27FC236}">
                      <a16:creationId xmlns:a16="http://schemas.microsoft.com/office/drawing/2014/main" id="{52FD77FC-A500-B251-B584-2C0117154BA5}"/>
                    </a:ext>
                  </a:extLst>
                </p:cNvPr>
                <p:cNvSpPr/>
                <p:nvPr/>
              </p:nvSpPr>
              <p:spPr>
                <a:xfrm>
                  <a:off x="1813843"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8" name="Rounded Rectangle 15">
                  <a:extLst>
                    <a:ext uri="{FF2B5EF4-FFF2-40B4-BE49-F238E27FC236}">
                      <a16:creationId xmlns:a16="http://schemas.microsoft.com/office/drawing/2014/main" id="{1BC11248-FD4B-870A-2F91-5A0D956C1538}"/>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65" name="Group 64">
                <a:extLst>
                  <a:ext uri="{FF2B5EF4-FFF2-40B4-BE49-F238E27FC236}">
                    <a16:creationId xmlns:a16="http://schemas.microsoft.com/office/drawing/2014/main" id="{AA05923F-F671-726A-E4AD-DC6118D123CC}"/>
                  </a:ext>
                </a:extLst>
              </p:cNvPr>
              <p:cNvGrpSpPr/>
              <p:nvPr/>
            </p:nvGrpSpPr>
            <p:grpSpPr>
              <a:xfrm>
                <a:off x="2567003" y="2207300"/>
                <a:ext cx="901138" cy="1094495"/>
                <a:chOff x="2897387" y="2207300"/>
                <a:chExt cx="991251" cy="1094495"/>
              </a:xfrm>
            </p:grpSpPr>
            <p:sp>
              <p:nvSpPr>
                <p:cNvPr id="85" name="Rounded Rectangle 17">
                  <a:extLst>
                    <a:ext uri="{FF2B5EF4-FFF2-40B4-BE49-F238E27FC236}">
                      <a16:creationId xmlns:a16="http://schemas.microsoft.com/office/drawing/2014/main" id="{898D3B09-3F05-ACD4-B7F7-ED6D4376E565}"/>
                    </a:ext>
                  </a:extLst>
                </p:cNvPr>
                <p:cNvSpPr/>
                <p:nvPr/>
              </p:nvSpPr>
              <p:spPr>
                <a:xfrm>
                  <a:off x="2897387"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6" name="Rounded Rectangle 17">
                  <a:extLst>
                    <a:ext uri="{FF2B5EF4-FFF2-40B4-BE49-F238E27FC236}">
                      <a16:creationId xmlns:a16="http://schemas.microsoft.com/office/drawing/2014/main" id="{747EC426-9B91-E473-EA81-5E411869E5B5}"/>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66" name="Graphic 65">
                <a:extLst>
                  <a:ext uri="{FF2B5EF4-FFF2-40B4-BE49-F238E27FC236}">
                    <a16:creationId xmlns:a16="http://schemas.microsoft.com/office/drawing/2014/main" id="{027DA6B4-362E-A91D-C08D-B1F8D64B2C4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453" r="-2453"/>
              <a:stretch/>
            </p:blipFill>
            <p:spPr>
              <a:xfrm>
                <a:off x="1008036" y="2359685"/>
                <a:ext cx="345665" cy="329502"/>
              </a:xfrm>
              <a:prstGeom prst="rect">
                <a:avLst/>
              </a:prstGeom>
            </p:spPr>
          </p:pic>
          <p:pic>
            <p:nvPicPr>
              <p:cNvPr id="67" name="Graphic 66">
                <a:extLst>
                  <a:ext uri="{FF2B5EF4-FFF2-40B4-BE49-F238E27FC236}">
                    <a16:creationId xmlns:a16="http://schemas.microsoft.com/office/drawing/2014/main" id="{AD018A21-E9BF-BC7E-13E4-5CCD92993181}"/>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2453" r="-2453"/>
              <a:stretch/>
            </p:blipFill>
            <p:spPr>
              <a:xfrm>
                <a:off x="1926388" y="2359686"/>
                <a:ext cx="345664" cy="329500"/>
              </a:xfrm>
              <a:prstGeom prst="rect">
                <a:avLst/>
              </a:prstGeom>
            </p:spPr>
          </p:pic>
          <p:pic>
            <p:nvPicPr>
              <p:cNvPr id="68" name="Graphic 67">
                <a:extLst>
                  <a:ext uri="{FF2B5EF4-FFF2-40B4-BE49-F238E27FC236}">
                    <a16:creationId xmlns:a16="http://schemas.microsoft.com/office/drawing/2014/main" id="{24246658-8509-588E-1F83-D0F57EDBE7E3}"/>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2453" r="-2453"/>
              <a:stretch/>
            </p:blipFill>
            <p:spPr>
              <a:xfrm>
                <a:off x="2844740" y="2359685"/>
                <a:ext cx="345665" cy="329502"/>
              </a:xfrm>
              <a:prstGeom prst="rect">
                <a:avLst/>
              </a:prstGeom>
            </p:spPr>
          </p:pic>
          <p:grpSp>
            <p:nvGrpSpPr>
              <p:cNvPr id="69" name="Group 68">
                <a:extLst>
                  <a:ext uri="{FF2B5EF4-FFF2-40B4-BE49-F238E27FC236}">
                    <a16:creationId xmlns:a16="http://schemas.microsoft.com/office/drawing/2014/main" id="{B25CCB80-5CB2-57E9-D3B0-3F095E7E2490}"/>
                  </a:ext>
                </a:extLst>
              </p:cNvPr>
              <p:cNvGrpSpPr/>
              <p:nvPr/>
            </p:nvGrpSpPr>
            <p:grpSpPr>
              <a:xfrm>
                <a:off x="3485355" y="2207301"/>
                <a:ext cx="901138" cy="1094495"/>
                <a:chOff x="3980931" y="2207301"/>
                <a:chExt cx="991251" cy="1094495"/>
              </a:xfrm>
            </p:grpSpPr>
            <p:sp>
              <p:nvSpPr>
                <p:cNvPr id="83" name="Rounded Rectangle 16">
                  <a:extLst>
                    <a:ext uri="{FF2B5EF4-FFF2-40B4-BE49-F238E27FC236}">
                      <a16:creationId xmlns:a16="http://schemas.microsoft.com/office/drawing/2014/main" id="{C4CF1423-204F-D203-9C8E-0AB06C94231B}"/>
                    </a:ext>
                  </a:extLst>
                </p:cNvPr>
                <p:cNvSpPr/>
                <p:nvPr/>
              </p:nvSpPr>
              <p:spPr>
                <a:xfrm>
                  <a:off x="3980931" y="2207301"/>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4" name="Rounded Rectangle 446">
                  <a:extLst>
                    <a:ext uri="{FF2B5EF4-FFF2-40B4-BE49-F238E27FC236}">
                      <a16:creationId xmlns:a16="http://schemas.microsoft.com/office/drawing/2014/main" id="{448EEFD5-67D1-1FCB-1D15-69D4A7A3A172}"/>
                    </a:ext>
                  </a:extLst>
                </p:cNvPr>
                <p:cNvSpPr/>
                <p:nvPr/>
              </p:nvSpPr>
              <p:spPr>
                <a:xfrm>
                  <a:off x="4059104" y="2677668"/>
                  <a:ext cx="833483" cy="57542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grpSp>
          <p:pic>
            <p:nvPicPr>
              <p:cNvPr id="70" name="Graphic 69">
                <a:extLst>
                  <a:ext uri="{FF2B5EF4-FFF2-40B4-BE49-F238E27FC236}">
                    <a16:creationId xmlns:a16="http://schemas.microsoft.com/office/drawing/2014/main" id="{D5769B8D-3B98-2C38-DF50-DE20F41C499A}"/>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l="-2453" r="-2453"/>
              <a:stretch/>
            </p:blipFill>
            <p:spPr>
              <a:xfrm>
                <a:off x="3753230" y="2350285"/>
                <a:ext cx="365388" cy="348303"/>
              </a:xfrm>
              <a:prstGeom prst="rect">
                <a:avLst/>
              </a:prstGeom>
            </p:spPr>
          </p:pic>
          <p:grpSp>
            <p:nvGrpSpPr>
              <p:cNvPr id="71" name="Group 70">
                <a:extLst>
                  <a:ext uri="{FF2B5EF4-FFF2-40B4-BE49-F238E27FC236}">
                    <a16:creationId xmlns:a16="http://schemas.microsoft.com/office/drawing/2014/main" id="{D13B9F95-B531-BE58-7E4B-59B94424D546}"/>
                  </a:ext>
                </a:extLst>
              </p:cNvPr>
              <p:cNvGrpSpPr/>
              <p:nvPr/>
            </p:nvGrpSpPr>
            <p:grpSpPr>
              <a:xfrm>
                <a:off x="4403707" y="2207300"/>
                <a:ext cx="901138" cy="1094495"/>
                <a:chOff x="5064475" y="2207300"/>
                <a:chExt cx="991251" cy="1094495"/>
              </a:xfrm>
            </p:grpSpPr>
            <p:sp>
              <p:nvSpPr>
                <p:cNvPr id="81" name="Rounded Rectangle 18">
                  <a:extLst>
                    <a:ext uri="{FF2B5EF4-FFF2-40B4-BE49-F238E27FC236}">
                      <a16:creationId xmlns:a16="http://schemas.microsoft.com/office/drawing/2014/main" id="{B88DA26A-519E-6D87-11EC-32803B7C0201}"/>
                    </a:ext>
                  </a:extLst>
                </p:cNvPr>
                <p:cNvSpPr/>
                <p:nvPr/>
              </p:nvSpPr>
              <p:spPr>
                <a:xfrm>
                  <a:off x="5064475"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2" name="Rounded Rectangle 18">
                  <a:extLst>
                    <a:ext uri="{FF2B5EF4-FFF2-40B4-BE49-F238E27FC236}">
                      <a16:creationId xmlns:a16="http://schemas.microsoft.com/office/drawing/2014/main" id="{EDA600F0-E43C-B86B-3BAC-20C21C475EFC}"/>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72" name="Graphic 71">
                <a:extLst>
                  <a:ext uri="{FF2B5EF4-FFF2-40B4-BE49-F238E27FC236}">
                    <a16:creationId xmlns:a16="http://schemas.microsoft.com/office/drawing/2014/main" id="{9FE5D722-37EF-6CD3-316A-7D5BDC023C8A}"/>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2453" r="-2453"/>
              <a:stretch/>
            </p:blipFill>
            <p:spPr>
              <a:xfrm>
                <a:off x="4673509" y="2352121"/>
                <a:ext cx="361534" cy="344629"/>
              </a:xfrm>
              <a:prstGeom prst="rect">
                <a:avLst/>
              </a:prstGeom>
            </p:spPr>
          </p:pic>
          <p:grpSp>
            <p:nvGrpSpPr>
              <p:cNvPr id="73" name="Group 72">
                <a:extLst>
                  <a:ext uri="{FF2B5EF4-FFF2-40B4-BE49-F238E27FC236}">
                    <a16:creationId xmlns:a16="http://schemas.microsoft.com/office/drawing/2014/main" id="{196F92CB-8640-5E54-EFD5-DD4B4D212D07}"/>
                  </a:ext>
                </a:extLst>
              </p:cNvPr>
              <p:cNvGrpSpPr/>
              <p:nvPr/>
            </p:nvGrpSpPr>
            <p:grpSpPr>
              <a:xfrm>
                <a:off x="5322059" y="2207300"/>
                <a:ext cx="900000" cy="1094495"/>
                <a:chOff x="6148019" y="2207300"/>
                <a:chExt cx="989999" cy="1094495"/>
              </a:xfrm>
            </p:grpSpPr>
            <p:sp>
              <p:nvSpPr>
                <p:cNvPr id="79" name="Rounded Rectangle 19">
                  <a:extLst>
                    <a:ext uri="{FF2B5EF4-FFF2-40B4-BE49-F238E27FC236}">
                      <a16:creationId xmlns:a16="http://schemas.microsoft.com/office/drawing/2014/main" id="{F7276B80-3A4D-132E-6AA6-21EE668AC7D2}"/>
                    </a:ext>
                  </a:extLst>
                </p:cNvPr>
                <p:cNvSpPr/>
                <p:nvPr/>
              </p:nvSpPr>
              <p:spPr>
                <a:xfrm>
                  <a:off x="6148019" y="2207300"/>
                  <a:ext cx="989999"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0" name="Rounded Rectangle 19">
                  <a:extLst>
                    <a:ext uri="{FF2B5EF4-FFF2-40B4-BE49-F238E27FC236}">
                      <a16:creationId xmlns:a16="http://schemas.microsoft.com/office/drawing/2014/main" id="{9BEC27D3-4226-AAD4-05D3-0EE88C30B24E}"/>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74" name="Graphic 73">
                <a:extLst>
                  <a:ext uri="{FF2B5EF4-FFF2-40B4-BE49-F238E27FC236}">
                    <a16:creationId xmlns:a16="http://schemas.microsoft.com/office/drawing/2014/main" id="{1E9DCA27-2F4E-851C-5866-AAE7B957633C}"/>
                  </a:ext>
                </a:extLst>
              </p:cNvPr>
              <p:cNvPicPr>
                <a:picLocks noChangeAspect="1"/>
              </p:cNvPicPr>
              <p:nvPr/>
            </p:nvPicPr>
            <p:blipFill rotWithShape="1">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l="-2453" r="-2453"/>
              <a:stretch/>
            </p:blipFill>
            <p:spPr>
              <a:xfrm>
                <a:off x="5599227" y="2359685"/>
                <a:ext cx="345665" cy="329502"/>
              </a:xfrm>
              <a:prstGeom prst="rect">
                <a:avLst/>
              </a:prstGeom>
            </p:spPr>
          </p:pic>
          <p:grpSp>
            <p:nvGrpSpPr>
              <p:cNvPr id="75" name="Group 74">
                <a:extLst>
                  <a:ext uri="{FF2B5EF4-FFF2-40B4-BE49-F238E27FC236}">
                    <a16:creationId xmlns:a16="http://schemas.microsoft.com/office/drawing/2014/main" id="{2B51E625-E491-8421-5182-23576E1F996E}"/>
                  </a:ext>
                </a:extLst>
              </p:cNvPr>
              <p:cNvGrpSpPr/>
              <p:nvPr/>
            </p:nvGrpSpPr>
            <p:grpSpPr>
              <a:xfrm>
                <a:off x="6239270" y="2207300"/>
                <a:ext cx="900000" cy="1094495"/>
                <a:chOff x="7231563" y="2207300"/>
                <a:chExt cx="990000" cy="1094495"/>
              </a:xfrm>
            </p:grpSpPr>
            <p:sp>
              <p:nvSpPr>
                <p:cNvPr id="77" name="Rounded Rectangle 19">
                  <a:extLst>
                    <a:ext uri="{FF2B5EF4-FFF2-40B4-BE49-F238E27FC236}">
                      <a16:creationId xmlns:a16="http://schemas.microsoft.com/office/drawing/2014/main" id="{AF12EDAB-AFB8-162E-7352-34B78510ADE2}"/>
                    </a:ext>
                  </a:extLst>
                </p:cNvPr>
                <p:cNvSpPr/>
                <p:nvPr/>
              </p:nvSpPr>
              <p:spPr>
                <a:xfrm>
                  <a:off x="7231563" y="2207300"/>
                  <a:ext cx="990000"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78" name="Rounded Rectangle 19">
                  <a:extLst>
                    <a:ext uri="{FF2B5EF4-FFF2-40B4-BE49-F238E27FC236}">
                      <a16:creationId xmlns:a16="http://schemas.microsoft.com/office/drawing/2014/main" id="{821DED5A-5D26-6CDC-2EFA-D8055D45B04B}"/>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76" name="Graphic 75">
                <a:extLst>
                  <a:ext uri="{FF2B5EF4-FFF2-40B4-BE49-F238E27FC236}">
                    <a16:creationId xmlns:a16="http://schemas.microsoft.com/office/drawing/2014/main" id="{21AF8774-3FC0-EF09-DC3E-556FBBF8BDAB}"/>
                  </a:ext>
                </a:extLst>
              </p:cNvPr>
              <p:cNvPicPr>
                <a:picLocks noChangeAspect="1"/>
              </p:cNvPicPr>
              <p:nvPr/>
            </p:nvPicPr>
            <p:blipFill>
              <a:blip r:embed="rId16" cstate="print">
                <a:alphaModFix/>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559530" y="2442185"/>
                <a:ext cx="259480" cy="260494"/>
              </a:xfrm>
              <a:prstGeom prst="rect">
                <a:avLst/>
              </a:prstGeom>
            </p:spPr>
          </p:pic>
        </p:grpSp>
        <p:sp>
          <p:nvSpPr>
            <p:cNvPr id="59" name="Rectangle: Rounded Corners 23">
              <a:extLst>
                <a:ext uri="{FF2B5EF4-FFF2-40B4-BE49-F238E27FC236}">
                  <a16:creationId xmlns:a16="http://schemas.microsoft.com/office/drawing/2014/main" id="{B06C41B5-7DC1-D79E-6177-A3866442529D}"/>
                </a:ext>
              </a:extLst>
            </p:cNvPr>
            <p:cNvSpPr/>
            <p:nvPr/>
          </p:nvSpPr>
          <p:spPr bwMode="auto">
            <a:xfrm>
              <a:off x="1972868" y="3695937"/>
              <a:ext cx="673200" cy="673200"/>
            </a:xfrm>
            <a:prstGeom prst="ellipse">
              <a:avLst/>
            </a:prstGeom>
            <a:gradFill>
              <a:gsLst>
                <a:gs pos="89000">
                  <a:schemeClr val="accent4"/>
                </a:gs>
                <a:gs pos="0">
                  <a:schemeClr val="accent6"/>
                </a:gs>
                <a:gs pos="100000">
                  <a:schemeClr val="accent3"/>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60" name="Rectangle: Rounded Corners 24">
              <a:extLst>
                <a:ext uri="{FF2B5EF4-FFF2-40B4-BE49-F238E27FC236}">
                  <a16:creationId xmlns:a16="http://schemas.microsoft.com/office/drawing/2014/main" id="{2B483FD8-B921-8161-79D0-51EECFC1C268}"/>
                </a:ext>
              </a:extLst>
            </p:cNvPr>
            <p:cNvSpPr/>
            <p:nvPr/>
          </p:nvSpPr>
          <p:spPr bwMode="auto">
            <a:xfrm>
              <a:off x="889324" y="3695937"/>
              <a:ext cx="673200" cy="673200"/>
            </a:xfrm>
            <a:prstGeom prst="ellipse">
              <a:avLst/>
            </a:prstGeom>
            <a:gradFill>
              <a:gsLst>
                <a:gs pos="89000">
                  <a:schemeClr val="accent4"/>
                </a:gs>
                <a:gs pos="0">
                  <a:schemeClr val="accent6"/>
                </a:gs>
                <a:gs pos="100000">
                  <a:schemeClr val="accent3"/>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61" name="Rectangle: Rounded Corners 25">
              <a:extLst>
                <a:ext uri="{FF2B5EF4-FFF2-40B4-BE49-F238E27FC236}">
                  <a16:creationId xmlns:a16="http://schemas.microsoft.com/office/drawing/2014/main" id="{931CA143-F5CC-C0C3-6647-C554D092C015}"/>
                </a:ext>
              </a:extLst>
            </p:cNvPr>
            <p:cNvSpPr/>
            <p:nvPr/>
          </p:nvSpPr>
          <p:spPr bwMode="auto">
            <a:xfrm>
              <a:off x="5223500" y="3695937"/>
              <a:ext cx="673200" cy="673200"/>
            </a:xfrm>
            <a:prstGeom prst="ellipse">
              <a:avLst/>
            </a:prstGeom>
            <a:gradFill>
              <a:gsLst>
                <a:gs pos="89000">
                  <a:schemeClr val="accent4"/>
                </a:gs>
                <a:gs pos="0">
                  <a:schemeClr val="accent6"/>
                </a:gs>
                <a:gs pos="100000">
                  <a:schemeClr val="accent3"/>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62" name="Rectangle: Rounded Corners 28">
              <a:extLst>
                <a:ext uri="{FF2B5EF4-FFF2-40B4-BE49-F238E27FC236}">
                  <a16:creationId xmlns:a16="http://schemas.microsoft.com/office/drawing/2014/main" id="{B91247DC-018D-8787-ABC0-0310AF043CB2}"/>
                </a:ext>
              </a:extLst>
            </p:cNvPr>
            <p:cNvSpPr/>
            <p:nvPr/>
          </p:nvSpPr>
          <p:spPr bwMode="auto">
            <a:xfrm>
              <a:off x="6307044" y="3695937"/>
              <a:ext cx="673200" cy="673200"/>
            </a:xfrm>
            <a:prstGeom prst="ellipse">
              <a:avLst/>
            </a:prstGeom>
            <a:gradFill>
              <a:gsLst>
                <a:gs pos="89000">
                  <a:schemeClr val="accent4"/>
                </a:gs>
                <a:gs pos="0">
                  <a:schemeClr val="accent6"/>
                </a:gs>
                <a:gs pos="100000">
                  <a:schemeClr val="accent3"/>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grpSp>
      <p:pic>
        <p:nvPicPr>
          <p:cNvPr id="3" name="Picture 2" descr="OneLake logo">
            <a:extLst>
              <a:ext uri="{FF2B5EF4-FFF2-40B4-BE49-F238E27FC236}">
                <a16:creationId xmlns:a16="http://schemas.microsoft.com/office/drawing/2014/main" id="{34172981-55BF-7F9A-2F97-141DEA8DF7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68547" y="171501"/>
            <a:ext cx="359277" cy="359978"/>
          </a:xfrm>
          <a:prstGeom prst="rect">
            <a:avLst/>
          </a:prstGeom>
        </p:spPr>
      </p:pic>
    </p:spTree>
    <p:extLst>
      <p:ext uri="{BB962C8B-B14F-4D97-AF65-F5344CB8AC3E}">
        <p14:creationId xmlns:p14="http://schemas.microsoft.com/office/powerpoint/2010/main" val="396079754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158">
            <a:extLst>
              <a:ext uri="{FF2B5EF4-FFF2-40B4-BE49-F238E27FC236}">
                <a16:creationId xmlns:a16="http://schemas.microsoft.com/office/drawing/2014/main" id="{61295056-2B9B-E0AC-D5AB-6C2E7667E468}"/>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1614906" y="0"/>
            <a:ext cx="10577094"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Shortcuts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245346"/>
            <a:ext cx="3472915" cy="14891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Shortcuts </a:t>
            </a:r>
            <a:r>
              <a:rPr kumimoji="0" lang="en-US" sz="1400" b="0" i="0" u="none" strike="noStrike" kern="1200" cap="none" spc="0" normalizeH="0" baseline="0" noProof="0">
                <a:ln>
                  <a:noFill/>
                </a:ln>
                <a:solidFill>
                  <a:srgbClr val="FFFFFF"/>
                </a:solidFill>
                <a:effectLst/>
                <a:uLnTx/>
                <a:uFillTx/>
                <a:latin typeface="Segoe UI"/>
                <a:ea typeface="+mn-ea"/>
                <a:cs typeface="Segoe UI"/>
              </a:rPr>
              <a:t>unify data without copying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or moving existing data</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This means that data can be used multiple times </a:t>
            </a: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without data duplication.</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70" y="291220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9" y="3207302"/>
            <a:ext cx="3472915" cy="289617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shortcuts within Microsoft Fabric to consolidate data across artifacts or workspaces, without changing ownership of the data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With shortcuts, data throughout </a:t>
            </a:r>
            <a:r>
              <a:rPr kumimoji="0" lang="en-US" sz="1200" b="0" i="0" u="none" strike="noStrike" kern="1200" cap="none" spc="0" normalizeH="0" baseline="0" noProof="0" err="1">
                <a:ln>
                  <a:noFill/>
                </a:ln>
                <a:solidFill>
                  <a:srgbClr val="FFFFFF"/>
                </a:solidFill>
                <a:effectLst/>
                <a:uLnTx/>
                <a:uFillTx/>
                <a:latin typeface="Segoe UI"/>
                <a:ea typeface="+mn-ea"/>
                <a:cs typeface="+mn-cs"/>
              </a:rPr>
              <a:t>OneLake</a:t>
            </a:r>
            <a:r>
              <a:rPr kumimoji="0" lang="en-US" sz="1200" b="0" i="0" u="none" strike="noStrike" kern="1200" cap="none" spc="0" normalizeH="0" baseline="0" noProof="0">
                <a:ln>
                  <a:noFill/>
                </a:ln>
                <a:solidFill>
                  <a:srgbClr val="FFFFFF"/>
                </a:solidFill>
                <a:effectLst/>
                <a:uLnTx/>
                <a:uFillTx/>
                <a:latin typeface="Segoe UI"/>
                <a:ea typeface="+mn-ea"/>
                <a:cs typeface="+mn-cs"/>
              </a:rPr>
              <a:t> can be composed together without any data movement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Shortcuts also allow instant linking of data already existing in Azure and in other clouds, without any data duplication and movement, making </a:t>
            </a:r>
            <a:r>
              <a:rPr kumimoji="0" lang="en-US" sz="1200" b="0" i="0" u="none" strike="noStrike" kern="1200" cap="none" spc="0" normalizeH="0" baseline="0" noProof="0" err="1">
                <a:ln>
                  <a:noFill/>
                </a:ln>
                <a:solidFill>
                  <a:srgbClr val="FFFFFF"/>
                </a:solidFill>
                <a:effectLst/>
                <a:uLnTx/>
                <a:uFillTx/>
                <a:latin typeface="Segoe UI"/>
                <a:ea typeface="+mn-ea"/>
                <a:cs typeface="+mn-cs"/>
              </a:rPr>
              <a:t>OneLake</a:t>
            </a:r>
            <a:r>
              <a:rPr kumimoji="0" lang="en-US" sz="1200" b="0" i="0" u="none" strike="noStrike" kern="1200" cap="none" spc="0" normalizeH="0" baseline="0" noProof="0">
                <a:ln>
                  <a:noFill/>
                </a:ln>
                <a:solidFill>
                  <a:srgbClr val="FFFFFF"/>
                </a:solidFill>
                <a:effectLst/>
                <a:uLnTx/>
                <a:uFillTx/>
                <a:latin typeface="Segoe UI"/>
                <a:ea typeface="+mn-ea"/>
                <a:cs typeface="+mn-cs"/>
              </a:rPr>
              <a:t> the first multi-cloud data lake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With support for industry standard APIs, </a:t>
            </a:r>
            <a:r>
              <a:rPr kumimoji="0" lang="en-US" sz="1200" b="0" i="0" u="none" strike="noStrike" kern="1200" cap="none" spc="0" normalizeH="0" baseline="0" noProof="0" err="1">
                <a:ln>
                  <a:noFill/>
                </a:ln>
                <a:solidFill>
                  <a:srgbClr val="FFFFFF"/>
                </a:solidFill>
                <a:effectLst/>
                <a:uLnTx/>
                <a:uFillTx/>
                <a:latin typeface="Segoe UI"/>
                <a:ea typeface="+mn-ea"/>
                <a:cs typeface="+mn-cs"/>
              </a:rPr>
              <a:t>OneLake</a:t>
            </a:r>
            <a:r>
              <a:rPr kumimoji="0" lang="en-US" sz="1200" b="0" i="0" u="none" strike="noStrike" kern="1200" cap="none" spc="0" normalizeH="0" baseline="0" noProof="0">
                <a:ln>
                  <a:noFill/>
                </a:ln>
                <a:solidFill>
                  <a:srgbClr val="FFFFFF"/>
                </a:solidFill>
                <a:effectLst/>
                <a:uLnTx/>
                <a:uFillTx/>
                <a:latin typeface="Segoe UI"/>
                <a:ea typeface="+mn-ea"/>
                <a:cs typeface="+mn-cs"/>
              </a:rPr>
              <a:t> data can be directly accessed by any application or service</a:t>
            </a:r>
          </a:p>
        </p:txBody>
      </p:sp>
      <p:grpSp>
        <p:nvGrpSpPr>
          <p:cNvPr id="3" name="Group 2" descr="Description here">
            <a:extLst>
              <a:ext uri="{FF2B5EF4-FFF2-40B4-BE49-F238E27FC236}">
                <a16:creationId xmlns:a16="http://schemas.microsoft.com/office/drawing/2014/main" id="{CB34E9DE-D0EB-A79C-396A-D76D0ACCD6E6}"/>
              </a:ext>
            </a:extLst>
          </p:cNvPr>
          <p:cNvGrpSpPr/>
          <p:nvPr/>
        </p:nvGrpSpPr>
        <p:grpSpPr>
          <a:xfrm>
            <a:off x="4970158" y="1367230"/>
            <a:ext cx="6701167" cy="4122080"/>
            <a:chOff x="584201" y="2023936"/>
            <a:chExt cx="6701167" cy="4122080"/>
          </a:xfrm>
        </p:grpSpPr>
        <p:grpSp>
          <p:nvGrpSpPr>
            <p:cNvPr id="4" name="Group 3">
              <a:extLst>
                <a:ext uri="{FF2B5EF4-FFF2-40B4-BE49-F238E27FC236}">
                  <a16:creationId xmlns:a16="http://schemas.microsoft.com/office/drawing/2014/main" id="{4279DFB6-8D4E-2CF7-4015-7BB3FF99E96D}"/>
                </a:ext>
              </a:extLst>
            </p:cNvPr>
            <p:cNvGrpSpPr/>
            <p:nvPr/>
          </p:nvGrpSpPr>
          <p:grpSpPr>
            <a:xfrm>
              <a:off x="584201" y="2023936"/>
              <a:ext cx="6701167" cy="4122080"/>
              <a:chOff x="584201" y="2023936"/>
              <a:chExt cx="6701167" cy="4122080"/>
            </a:xfrm>
          </p:grpSpPr>
          <p:grpSp>
            <p:nvGrpSpPr>
              <p:cNvPr id="122" name="Group 121">
                <a:extLst>
                  <a:ext uri="{FF2B5EF4-FFF2-40B4-BE49-F238E27FC236}">
                    <a16:creationId xmlns:a16="http://schemas.microsoft.com/office/drawing/2014/main" id="{544D8C66-EDEA-6320-0294-02964F33F91F}"/>
                  </a:ext>
                </a:extLst>
              </p:cNvPr>
              <p:cNvGrpSpPr/>
              <p:nvPr/>
            </p:nvGrpSpPr>
            <p:grpSpPr>
              <a:xfrm>
                <a:off x="584201" y="2023936"/>
                <a:ext cx="6701167" cy="4122080"/>
                <a:chOff x="584201" y="2023936"/>
                <a:chExt cx="6701167" cy="4122080"/>
              </a:xfrm>
            </p:grpSpPr>
            <p:sp>
              <p:nvSpPr>
                <p:cNvPr id="152" name="Rounded Rectangle 38">
                  <a:extLst>
                    <a:ext uri="{FF2B5EF4-FFF2-40B4-BE49-F238E27FC236}">
                      <a16:creationId xmlns:a16="http://schemas.microsoft.com/office/drawing/2014/main" id="{DE041083-9938-5A6B-FFD6-6310FCED2EFC}"/>
                    </a:ext>
                  </a:extLst>
                </p:cNvPr>
                <p:cNvSpPr/>
                <p:nvPr/>
              </p:nvSpPr>
              <p:spPr bwMode="auto">
                <a:xfrm>
                  <a:off x="584201" y="2023936"/>
                  <a:ext cx="6701167" cy="4122080"/>
                </a:xfrm>
                <a:prstGeom prst="roundRect">
                  <a:avLst>
                    <a:gd name="adj" fmla="val 3641"/>
                  </a:avLst>
                </a:prstGeom>
                <a:gradFill flip="none" rotWithShape="1">
                  <a:gsLst>
                    <a:gs pos="100000">
                      <a:schemeClr val="accent6"/>
                    </a:gs>
                    <a:gs pos="0">
                      <a:schemeClr val="accent4"/>
                    </a:gs>
                  </a:gsLst>
                  <a:lin ang="2700000" scaled="1"/>
                  <a:tileRect/>
                </a:gradFill>
                <a:ln>
                  <a:noFill/>
                </a:ln>
                <a:effectLst>
                  <a:outerShdw blurRad="254000" dist="38100" dir="2700000" algn="tl" rotWithShape="0">
                    <a:prstClr val="black">
                      <a:alpha val="20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3" name="Rounded Rectangle 45">
                  <a:extLst>
                    <a:ext uri="{FF2B5EF4-FFF2-40B4-BE49-F238E27FC236}">
                      <a16:creationId xmlns:a16="http://schemas.microsoft.com/office/drawing/2014/main" id="{ECF15DF0-3F22-986E-2997-36004D72509D}"/>
                    </a:ext>
                  </a:extLst>
                </p:cNvPr>
                <p:cNvSpPr/>
                <p:nvPr/>
              </p:nvSpPr>
              <p:spPr>
                <a:xfrm>
                  <a:off x="730299" y="3397916"/>
                  <a:ext cx="6408971" cy="1552768"/>
                </a:xfrm>
                <a:prstGeom prst="roundRect">
                  <a:avLst>
                    <a:gd name="adj" fmla="val 4142"/>
                  </a:avLst>
                </a:prstGeom>
                <a:gradFill flip="none" rotWithShape="1">
                  <a:gsLst>
                    <a:gs pos="58000">
                      <a:schemeClr val="accent6"/>
                    </a:gs>
                    <a:gs pos="100000">
                      <a:schemeClr val="accent5"/>
                    </a:gs>
                  </a:gsLst>
                  <a:lin ang="2700000" scaled="1"/>
                  <a:tileRect/>
                </a:gra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360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err="1">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endPar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endParaRPr>
                </a:p>
              </p:txBody>
            </p:sp>
            <p:pic>
              <p:nvPicPr>
                <p:cNvPr id="154" name="Picture 153" descr="Logo, company name&#10;&#10;Description automatically generated">
                  <a:extLst>
                    <a:ext uri="{FF2B5EF4-FFF2-40B4-BE49-F238E27FC236}">
                      <a16:creationId xmlns:a16="http://schemas.microsoft.com/office/drawing/2014/main" id="{332FE744-3167-FB9E-9FAF-5DA987C3727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7916" r="-7916"/>
                <a:stretch/>
              </p:blipFill>
              <p:spPr>
                <a:xfrm>
                  <a:off x="3653419" y="3729852"/>
                  <a:ext cx="562731" cy="486767"/>
                </a:xfrm>
                <a:prstGeom prst="rect">
                  <a:avLst/>
                </a:prstGeom>
              </p:spPr>
            </p:pic>
            <p:sp>
              <p:nvSpPr>
                <p:cNvPr id="155" name="Cylinder 22">
                  <a:extLst>
                    <a:ext uri="{FF2B5EF4-FFF2-40B4-BE49-F238E27FC236}">
                      <a16:creationId xmlns:a16="http://schemas.microsoft.com/office/drawing/2014/main" id="{ECAF0F65-0300-A0B4-0808-3BCAD9D29309}"/>
                    </a:ext>
                  </a:extLst>
                </p:cNvPr>
                <p:cNvSpPr/>
                <p:nvPr/>
              </p:nvSpPr>
              <p:spPr bwMode="auto">
                <a:xfrm>
                  <a:off x="858461" y="3983564"/>
                  <a:ext cx="734926" cy="546275"/>
                </a:xfrm>
                <a:prstGeom prst="can">
                  <a:avLst/>
                </a:prstGeom>
                <a:gradFill flip="none" rotWithShape="1">
                  <a:gsLst>
                    <a:gs pos="40000">
                      <a:schemeClr val="accent5"/>
                    </a:gs>
                    <a:gs pos="0">
                      <a:schemeClr val="accent5"/>
                    </a:gs>
                    <a:gs pos="100000">
                      <a:schemeClr val="accent4"/>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Customers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360</a:t>
                  </a:r>
                </a:p>
              </p:txBody>
            </p:sp>
            <p:sp>
              <p:nvSpPr>
                <p:cNvPr id="156" name="Cylinder 88">
                  <a:extLst>
                    <a:ext uri="{FF2B5EF4-FFF2-40B4-BE49-F238E27FC236}">
                      <a16:creationId xmlns:a16="http://schemas.microsoft.com/office/drawing/2014/main" id="{1C8B499F-F90D-8459-101E-33AD0FEF656E}"/>
                    </a:ext>
                  </a:extLst>
                </p:cNvPr>
                <p:cNvSpPr/>
                <p:nvPr/>
              </p:nvSpPr>
              <p:spPr bwMode="auto">
                <a:xfrm>
                  <a:off x="1942005" y="3983564"/>
                  <a:ext cx="734926" cy="546275"/>
                </a:xfrm>
                <a:prstGeom prst="can">
                  <a:avLst/>
                </a:prstGeom>
                <a:gradFill flip="none" rotWithShape="1">
                  <a:gsLst>
                    <a:gs pos="40000">
                      <a:schemeClr val="accent5"/>
                    </a:gs>
                    <a:gs pos="0">
                      <a:schemeClr val="accent5"/>
                    </a:gs>
                    <a:gs pos="100000">
                      <a:schemeClr val="accent4"/>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sp>
              <p:nvSpPr>
                <p:cNvPr id="157" name="Cylinder 89">
                  <a:extLst>
                    <a:ext uri="{FF2B5EF4-FFF2-40B4-BE49-F238E27FC236}">
                      <a16:creationId xmlns:a16="http://schemas.microsoft.com/office/drawing/2014/main" id="{D9379A61-874A-5726-5085-B6C12BDE51B8}"/>
                    </a:ext>
                  </a:extLst>
                </p:cNvPr>
                <p:cNvSpPr/>
                <p:nvPr/>
              </p:nvSpPr>
              <p:spPr bwMode="auto">
                <a:xfrm>
                  <a:off x="5192637" y="3983564"/>
                  <a:ext cx="734926" cy="546275"/>
                </a:xfrm>
                <a:prstGeom prst="can">
                  <a:avLst/>
                </a:prstGeom>
                <a:gradFill flip="none" rotWithShape="1">
                  <a:gsLst>
                    <a:gs pos="40000">
                      <a:schemeClr val="accent5"/>
                    </a:gs>
                    <a:gs pos="0">
                      <a:schemeClr val="accent5"/>
                    </a:gs>
                    <a:gs pos="100000">
                      <a:schemeClr val="accent4"/>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Telemetry</a:t>
                  </a:r>
                </a:p>
              </p:txBody>
            </p:sp>
            <p:sp>
              <p:nvSpPr>
                <p:cNvPr id="158" name="Cylinder 91">
                  <a:extLst>
                    <a:ext uri="{FF2B5EF4-FFF2-40B4-BE49-F238E27FC236}">
                      <a16:creationId xmlns:a16="http://schemas.microsoft.com/office/drawing/2014/main" id="{D4010FE8-5EC7-302B-906A-712491DB9597}"/>
                    </a:ext>
                  </a:extLst>
                </p:cNvPr>
                <p:cNvSpPr/>
                <p:nvPr/>
              </p:nvSpPr>
              <p:spPr bwMode="auto">
                <a:xfrm>
                  <a:off x="6276181" y="3983564"/>
                  <a:ext cx="734926" cy="546275"/>
                </a:xfrm>
                <a:prstGeom prst="can">
                  <a:avLst/>
                </a:prstGeom>
                <a:gradFill flip="none" rotWithShape="1">
                  <a:gsLst>
                    <a:gs pos="40000">
                      <a:schemeClr val="accent5"/>
                    </a:gs>
                    <a:gs pos="0">
                      <a:schemeClr val="accent5"/>
                    </a:gs>
                    <a:gs pos="100000">
                      <a:schemeClr val="accent4"/>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Business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KPIs</a:t>
                  </a:r>
                </a:p>
              </p:txBody>
            </p:sp>
          </p:grpSp>
          <p:grpSp>
            <p:nvGrpSpPr>
              <p:cNvPr id="123" name="Group 122">
                <a:extLst>
                  <a:ext uri="{FF2B5EF4-FFF2-40B4-BE49-F238E27FC236}">
                    <a16:creationId xmlns:a16="http://schemas.microsoft.com/office/drawing/2014/main" id="{CB0312CF-37A9-CDEA-234C-DB6EF6761809}"/>
                  </a:ext>
                </a:extLst>
              </p:cNvPr>
              <p:cNvGrpSpPr/>
              <p:nvPr/>
            </p:nvGrpSpPr>
            <p:grpSpPr>
              <a:xfrm>
                <a:off x="730299" y="2207300"/>
                <a:ext cx="6408971" cy="1094496"/>
                <a:chOff x="730299" y="2207300"/>
                <a:chExt cx="6408971" cy="1094496"/>
              </a:xfrm>
            </p:grpSpPr>
            <p:grpSp>
              <p:nvGrpSpPr>
                <p:cNvPr id="124" name="Group 123">
                  <a:extLst>
                    <a:ext uri="{FF2B5EF4-FFF2-40B4-BE49-F238E27FC236}">
                      <a16:creationId xmlns:a16="http://schemas.microsoft.com/office/drawing/2014/main" id="{64168985-175F-28ED-92D1-B6E617DF0528}"/>
                    </a:ext>
                  </a:extLst>
                </p:cNvPr>
                <p:cNvGrpSpPr/>
                <p:nvPr/>
              </p:nvGrpSpPr>
              <p:grpSpPr>
                <a:xfrm>
                  <a:off x="730299" y="2207300"/>
                  <a:ext cx="901138" cy="1094495"/>
                  <a:chOff x="730299" y="2207300"/>
                  <a:chExt cx="991251" cy="1094495"/>
                </a:xfrm>
              </p:grpSpPr>
              <p:sp>
                <p:nvSpPr>
                  <p:cNvPr id="150" name="Rounded Rectangle 14">
                    <a:extLst>
                      <a:ext uri="{FF2B5EF4-FFF2-40B4-BE49-F238E27FC236}">
                        <a16:creationId xmlns:a16="http://schemas.microsoft.com/office/drawing/2014/main" id="{10991AAC-A588-5831-4BAE-0338744C5D1D}"/>
                      </a:ext>
                    </a:extLst>
                  </p:cNvPr>
                  <p:cNvSpPr/>
                  <p:nvPr/>
                </p:nvSpPr>
                <p:spPr>
                  <a:xfrm>
                    <a:off x="730299"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1" name="Rounded Rectangle 14">
                    <a:extLst>
                      <a:ext uri="{FF2B5EF4-FFF2-40B4-BE49-F238E27FC236}">
                        <a16:creationId xmlns:a16="http://schemas.microsoft.com/office/drawing/2014/main" id="{4B2816B7-CBC4-6DA5-2F8A-CE0E1449B2DF}"/>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125" name="Group 124">
                  <a:extLst>
                    <a:ext uri="{FF2B5EF4-FFF2-40B4-BE49-F238E27FC236}">
                      <a16:creationId xmlns:a16="http://schemas.microsoft.com/office/drawing/2014/main" id="{5D172537-0AD2-F07B-D640-C8470B1AE7E6}"/>
                    </a:ext>
                  </a:extLst>
                </p:cNvPr>
                <p:cNvGrpSpPr/>
                <p:nvPr/>
              </p:nvGrpSpPr>
              <p:grpSpPr>
                <a:xfrm>
                  <a:off x="1648651" y="2207300"/>
                  <a:ext cx="901138" cy="1094495"/>
                  <a:chOff x="1813843" y="2207300"/>
                  <a:chExt cx="991251" cy="1094495"/>
                </a:xfrm>
              </p:grpSpPr>
              <p:sp>
                <p:nvSpPr>
                  <p:cNvPr id="148" name="Rounded Rectangle 15">
                    <a:extLst>
                      <a:ext uri="{FF2B5EF4-FFF2-40B4-BE49-F238E27FC236}">
                        <a16:creationId xmlns:a16="http://schemas.microsoft.com/office/drawing/2014/main" id="{D5DEB5D7-D06D-D9EC-058C-D239540103CC}"/>
                      </a:ext>
                    </a:extLst>
                  </p:cNvPr>
                  <p:cNvSpPr/>
                  <p:nvPr/>
                </p:nvSpPr>
                <p:spPr>
                  <a:xfrm>
                    <a:off x="1813843"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49" name="Rounded Rectangle 15">
                    <a:extLst>
                      <a:ext uri="{FF2B5EF4-FFF2-40B4-BE49-F238E27FC236}">
                        <a16:creationId xmlns:a16="http://schemas.microsoft.com/office/drawing/2014/main" id="{B8C12DC9-3ACA-3E59-B164-52608FEB5094}"/>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126" name="Group 125">
                  <a:extLst>
                    <a:ext uri="{FF2B5EF4-FFF2-40B4-BE49-F238E27FC236}">
                      <a16:creationId xmlns:a16="http://schemas.microsoft.com/office/drawing/2014/main" id="{AB80CBFB-69C5-D59C-6C45-9557680C79CC}"/>
                    </a:ext>
                  </a:extLst>
                </p:cNvPr>
                <p:cNvGrpSpPr/>
                <p:nvPr/>
              </p:nvGrpSpPr>
              <p:grpSpPr>
                <a:xfrm>
                  <a:off x="2567003" y="2207300"/>
                  <a:ext cx="901138" cy="1094495"/>
                  <a:chOff x="2897387" y="2207300"/>
                  <a:chExt cx="991251" cy="1094495"/>
                </a:xfrm>
              </p:grpSpPr>
              <p:sp>
                <p:nvSpPr>
                  <p:cNvPr id="146" name="Rounded Rectangle 17">
                    <a:extLst>
                      <a:ext uri="{FF2B5EF4-FFF2-40B4-BE49-F238E27FC236}">
                        <a16:creationId xmlns:a16="http://schemas.microsoft.com/office/drawing/2014/main" id="{C65EE940-F151-6F4F-C613-848B25415A7C}"/>
                      </a:ext>
                    </a:extLst>
                  </p:cNvPr>
                  <p:cNvSpPr/>
                  <p:nvPr/>
                </p:nvSpPr>
                <p:spPr>
                  <a:xfrm>
                    <a:off x="2897387"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47" name="Rounded Rectangle 17">
                    <a:extLst>
                      <a:ext uri="{FF2B5EF4-FFF2-40B4-BE49-F238E27FC236}">
                        <a16:creationId xmlns:a16="http://schemas.microsoft.com/office/drawing/2014/main" id="{896AC6B9-3A57-10BA-B6E5-AC5246BBD569}"/>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127" name="Graphic 126">
                  <a:extLst>
                    <a:ext uri="{FF2B5EF4-FFF2-40B4-BE49-F238E27FC236}">
                      <a16:creationId xmlns:a16="http://schemas.microsoft.com/office/drawing/2014/main" id="{8FF42C5D-6504-1CD8-944D-BE3142F66E9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453" r="-2453"/>
                <a:stretch/>
              </p:blipFill>
              <p:spPr>
                <a:xfrm>
                  <a:off x="1008036" y="2359685"/>
                  <a:ext cx="345665" cy="329502"/>
                </a:xfrm>
                <a:prstGeom prst="rect">
                  <a:avLst/>
                </a:prstGeom>
              </p:spPr>
            </p:pic>
            <p:pic>
              <p:nvPicPr>
                <p:cNvPr id="128" name="Graphic 127">
                  <a:extLst>
                    <a:ext uri="{FF2B5EF4-FFF2-40B4-BE49-F238E27FC236}">
                      <a16:creationId xmlns:a16="http://schemas.microsoft.com/office/drawing/2014/main" id="{DF48F70E-0880-0310-C1F2-22C61DD67447}"/>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2453" r="-2453"/>
                <a:stretch/>
              </p:blipFill>
              <p:spPr>
                <a:xfrm>
                  <a:off x="1926388" y="2359686"/>
                  <a:ext cx="345664" cy="329500"/>
                </a:xfrm>
                <a:prstGeom prst="rect">
                  <a:avLst/>
                </a:prstGeom>
              </p:spPr>
            </p:pic>
            <p:pic>
              <p:nvPicPr>
                <p:cNvPr id="129" name="Graphic 128">
                  <a:extLst>
                    <a:ext uri="{FF2B5EF4-FFF2-40B4-BE49-F238E27FC236}">
                      <a16:creationId xmlns:a16="http://schemas.microsoft.com/office/drawing/2014/main" id="{79E7FF87-92DA-DDB4-CF60-77E385EF6A74}"/>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2453" r="-2453"/>
                <a:stretch/>
              </p:blipFill>
              <p:spPr>
                <a:xfrm>
                  <a:off x="2844740" y="2359685"/>
                  <a:ext cx="345665" cy="329502"/>
                </a:xfrm>
                <a:prstGeom prst="rect">
                  <a:avLst/>
                </a:prstGeom>
              </p:spPr>
            </p:pic>
            <p:grpSp>
              <p:nvGrpSpPr>
                <p:cNvPr id="130" name="Group 129">
                  <a:extLst>
                    <a:ext uri="{FF2B5EF4-FFF2-40B4-BE49-F238E27FC236}">
                      <a16:creationId xmlns:a16="http://schemas.microsoft.com/office/drawing/2014/main" id="{497E787D-84E0-041A-E7D9-6E7655163E4E}"/>
                    </a:ext>
                  </a:extLst>
                </p:cNvPr>
                <p:cNvGrpSpPr/>
                <p:nvPr/>
              </p:nvGrpSpPr>
              <p:grpSpPr>
                <a:xfrm>
                  <a:off x="3485355" y="2207301"/>
                  <a:ext cx="901138" cy="1094495"/>
                  <a:chOff x="3980931" y="2207301"/>
                  <a:chExt cx="991251" cy="1094495"/>
                </a:xfrm>
              </p:grpSpPr>
              <p:sp>
                <p:nvSpPr>
                  <p:cNvPr id="144" name="Rounded Rectangle 16">
                    <a:extLst>
                      <a:ext uri="{FF2B5EF4-FFF2-40B4-BE49-F238E27FC236}">
                        <a16:creationId xmlns:a16="http://schemas.microsoft.com/office/drawing/2014/main" id="{14DD5B6D-F304-691D-A882-2B8444AC5AEE}"/>
                      </a:ext>
                    </a:extLst>
                  </p:cNvPr>
                  <p:cNvSpPr/>
                  <p:nvPr/>
                </p:nvSpPr>
                <p:spPr>
                  <a:xfrm>
                    <a:off x="3980931" y="2207301"/>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45" name="Rounded Rectangle 303">
                    <a:extLst>
                      <a:ext uri="{FF2B5EF4-FFF2-40B4-BE49-F238E27FC236}">
                        <a16:creationId xmlns:a16="http://schemas.microsoft.com/office/drawing/2014/main" id="{EBDD4F54-4AA0-AB8B-94F9-ADB84C843964}"/>
                      </a:ext>
                    </a:extLst>
                  </p:cNvPr>
                  <p:cNvSpPr/>
                  <p:nvPr/>
                </p:nvSpPr>
                <p:spPr>
                  <a:xfrm>
                    <a:off x="4059104" y="2677668"/>
                    <a:ext cx="833483" cy="57542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grpSp>
            <p:pic>
              <p:nvPicPr>
                <p:cNvPr id="131" name="Graphic 130">
                  <a:extLst>
                    <a:ext uri="{FF2B5EF4-FFF2-40B4-BE49-F238E27FC236}">
                      <a16:creationId xmlns:a16="http://schemas.microsoft.com/office/drawing/2014/main" id="{8A4133CD-B45C-11D0-BC20-56C7C60BA938}"/>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l="-2453" r="-2453"/>
                <a:stretch/>
              </p:blipFill>
              <p:spPr>
                <a:xfrm>
                  <a:off x="3753230" y="2350285"/>
                  <a:ext cx="365388" cy="348303"/>
                </a:xfrm>
                <a:prstGeom prst="rect">
                  <a:avLst/>
                </a:prstGeom>
              </p:spPr>
            </p:pic>
            <p:grpSp>
              <p:nvGrpSpPr>
                <p:cNvPr id="132" name="Group 131">
                  <a:extLst>
                    <a:ext uri="{FF2B5EF4-FFF2-40B4-BE49-F238E27FC236}">
                      <a16:creationId xmlns:a16="http://schemas.microsoft.com/office/drawing/2014/main" id="{E8A6FB6D-492F-7277-86CF-38DE6DFF8640}"/>
                    </a:ext>
                  </a:extLst>
                </p:cNvPr>
                <p:cNvGrpSpPr/>
                <p:nvPr/>
              </p:nvGrpSpPr>
              <p:grpSpPr>
                <a:xfrm>
                  <a:off x="4403707" y="2207300"/>
                  <a:ext cx="901138" cy="1094495"/>
                  <a:chOff x="5064475" y="2207300"/>
                  <a:chExt cx="991251" cy="1094495"/>
                </a:xfrm>
              </p:grpSpPr>
              <p:sp>
                <p:nvSpPr>
                  <p:cNvPr id="142" name="Rounded Rectangle 18">
                    <a:extLst>
                      <a:ext uri="{FF2B5EF4-FFF2-40B4-BE49-F238E27FC236}">
                        <a16:creationId xmlns:a16="http://schemas.microsoft.com/office/drawing/2014/main" id="{B4F8B68F-09E5-AB80-11A6-9502524B5E1F}"/>
                      </a:ext>
                    </a:extLst>
                  </p:cNvPr>
                  <p:cNvSpPr/>
                  <p:nvPr/>
                </p:nvSpPr>
                <p:spPr>
                  <a:xfrm>
                    <a:off x="5064475" y="2207300"/>
                    <a:ext cx="991251"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43" name="Rounded Rectangle 18">
                    <a:extLst>
                      <a:ext uri="{FF2B5EF4-FFF2-40B4-BE49-F238E27FC236}">
                        <a16:creationId xmlns:a16="http://schemas.microsoft.com/office/drawing/2014/main" id="{299FE82F-988C-12E7-B844-028098FB3E37}"/>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133" name="Graphic 132">
                  <a:extLst>
                    <a:ext uri="{FF2B5EF4-FFF2-40B4-BE49-F238E27FC236}">
                      <a16:creationId xmlns:a16="http://schemas.microsoft.com/office/drawing/2014/main" id="{13503B83-5EF9-BAF3-CA47-AD0FD06B83E4}"/>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2453" r="-2453"/>
                <a:stretch/>
              </p:blipFill>
              <p:spPr>
                <a:xfrm>
                  <a:off x="4673509" y="2352121"/>
                  <a:ext cx="361534" cy="344629"/>
                </a:xfrm>
                <a:prstGeom prst="rect">
                  <a:avLst/>
                </a:prstGeom>
              </p:spPr>
            </p:pic>
            <p:grpSp>
              <p:nvGrpSpPr>
                <p:cNvPr id="134" name="Group 133">
                  <a:extLst>
                    <a:ext uri="{FF2B5EF4-FFF2-40B4-BE49-F238E27FC236}">
                      <a16:creationId xmlns:a16="http://schemas.microsoft.com/office/drawing/2014/main" id="{607BE09A-09E6-53BA-880C-8C9F5DF500C5}"/>
                    </a:ext>
                  </a:extLst>
                </p:cNvPr>
                <p:cNvGrpSpPr/>
                <p:nvPr/>
              </p:nvGrpSpPr>
              <p:grpSpPr>
                <a:xfrm>
                  <a:off x="5322059" y="2207300"/>
                  <a:ext cx="900000" cy="1094495"/>
                  <a:chOff x="6148019" y="2207300"/>
                  <a:chExt cx="989999" cy="1094495"/>
                </a:xfrm>
              </p:grpSpPr>
              <p:sp>
                <p:nvSpPr>
                  <p:cNvPr id="140" name="Rounded Rectangle 19">
                    <a:extLst>
                      <a:ext uri="{FF2B5EF4-FFF2-40B4-BE49-F238E27FC236}">
                        <a16:creationId xmlns:a16="http://schemas.microsoft.com/office/drawing/2014/main" id="{2563C5B3-69AB-68CB-C2A3-7B89CEF82638}"/>
                      </a:ext>
                    </a:extLst>
                  </p:cNvPr>
                  <p:cNvSpPr/>
                  <p:nvPr/>
                </p:nvSpPr>
                <p:spPr>
                  <a:xfrm>
                    <a:off x="6148019" y="2207300"/>
                    <a:ext cx="989999"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41" name="Rounded Rectangle 19">
                    <a:extLst>
                      <a:ext uri="{FF2B5EF4-FFF2-40B4-BE49-F238E27FC236}">
                        <a16:creationId xmlns:a16="http://schemas.microsoft.com/office/drawing/2014/main" id="{AC2EE305-2320-8EDF-7BD9-4A6F1FBACCCD}"/>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135" name="Graphic 134">
                  <a:extLst>
                    <a:ext uri="{FF2B5EF4-FFF2-40B4-BE49-F238E27FC236}">
                      <a16:creationId xmlns:a16="http://schemas.microsoft.com/office/drawing/2014/main" id="{1A055903-59DB-2DBF-A1BA-9C948CF2390E}"/>
                    </a:ext>
                  </a:extLst>
                </p:cNvPr>
                <p:cNvPicPr>
                  <a:picLocks noChangeAspect="1"/>
                </p:cNvPicPr>
                <p:nvPr/>
              </p:nvPicPr>
              <p:blipFill rotWithShape="1">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l="-2453" r="-2453"/>
                <a:stretch/>
              </p:blipFill>
              <p:spPr>
                <a:xfrm>
                  <a:off x="5599227" y="2359685"/>
                  <a:ext cx="345665" cy="329502"/>
                </a:xfrm>
                <a:prstGeom prst="rect">
                  <a:avLst/>
                </a:prstGeom>
              </p:spPr>
            </p:pic>
            <p:grpSp>
              <p:nvGrpSpPr>
                <p:cNvPr id="136" name="Group 135">
                  <a:extLst>
                    <a:ext uri="{FF2B5EF4-FFF2-40B4-BE49-F238E27FC236}">
                      <a16:creationId xmlns:a16="http://schemas.microsoft.com/office/drawing/2014/main" id="{EC0870B7-A3C3-580A-899F-B3F3F99101E6}"/>
                    </a:ext>
                  </a:extLst>
                </p:cNvPr>
                <p:cNvGrpSpPr/>
                <p:nvPr/>
              </p:nvGrpSpPr>
              <p:grpSpPr>
                <a:xfrm>
                  <a:off x="6239270" y="2207300"/>
                  <a:ext cx="900000" cy="1094495"/>
                  <a:chOff x="7231563" y="2207300"/>
                  <a:chExt cx="990000" cy="1094495"/>
                </a:xfrm>
              </p:grpSpPr>
              <p:sp>
                <p:nvSpPr>
                  <p:cNvPr id="138" name="Rounded Rectangle 19">
                    <a:extLst>
                      <a:ext uri="{FF2B5EF4-FFF2-40B4-BE49-F238E27FC236}">
                        <a16:creationId xmlns:a16="http://schemas.microsoft.com/office/drawing/2014/main" id="{3BEE236A-6A2B-C8B7-984F-2CD6D817980E}"/>
                      </a:ext>
                    </a:extLst>
                  </p:cNvPr>
                  <p:cNvSpPr/>
                  <p:nvPr/>
                </p:nvSpPr>
                <p:spPr>
                  <a:xfrm>
                    <a:off x="7231563" y="2207300"/>
                    <a:ext cx="990000" cy="1094495"/>
                  </a:xfrm>
                  <a:prstGeom prst="roundRect">
                    <a:avLst>
                      <a:gd name="adj" fmla="val 6586"/>
                    </a:avLst>
                  </a:prstGeom>
                  <a:gradFill flip="none" rotWithShape="1">
                    <a:gsLst>
                      <a:gs pos="0">
                        <a:schemeClr val="accent5"/>
                      </a:gs>
                      <a:gs pos="100000">
                        <a:schemeClr val="accent4"/>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9" name="Rounded Rectangle 19">
                    <a:extLst>
                      <a:ext uri="{FF2B5EF4-FFF2-40B4-BE49-F238E27FC236}">
                        <a16:creationId xmlns:a16="http://schemas.microsoft.com/office/drawing/2014/main" id="{B8483199-BCD5-2B34-B5C8-D590B9C1B500}"/>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137" name="Graphic 136">
                  <a:extLst>
                    <a:ext uri="{FF2B5EF4-FFF2-40B4-BE49-F238E27FC236}">
                      <a16:creationId xmlns:a16="http://schemas.microsoft.com/office/drawing/2014/main" id="{A0CD9BC7-8377-A387-0BFC-9515EE95B0F6}"/>
                    </a:ext>
                  </a:extLst>
                </p:cNvPr>
                <p:cNvPicPr>
                  <a:picLocks noChangeAspect="1"/>
                </p:cNvPicPr>
                <p:nvPr/>
              </p:nvPicPr>
              <p:blipFill>
                <a:blip r:embed="rId16" cstate="print">
                  <a:alphaModFix/>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559530" y="2442185"/>
                  <a:ext cx="259480" cy="260494"/>
                </a:xfrm>
                <a:prstGeom prst="rect">
                  <a:avLst/>
                </a:prstGeom>
              </p:spPr>
            </p:pic>
          </p:grpSp>
        </p:grpSp>
        <p:sp>
          <p:nvSpPr>
            <p:cNvPr id="7" name="Arc 6">
              <a:extLst>
                <a:ext uri="{FF2B5EF4-FFF2-40B4-BE49-F238E27FC236}">
                  <a16:creationId xmlns:a16="http://schemas.microsoft.com/office/drawing/2014/main" id="{38AC2E57-5219-6E5A-A2AF-25C1F26F3CFC}"/>
                </a:ext>
              </a:extLst>
            </p:cNvPr>
            <p:cNvSpPr/>
            <p:nvPr/>
          </p:nvSpPr>
          <p:spPr>
            <a:xfrm flipH="1">
              <a:off x="1322479" y="3520608"/>
              <a:ext cx="799346" cy="799346"/>
            </a:xfrm>
            <a:prstGeom prst="arc">
              <a:avLst>
                <a:gd name="adj1" fmla="val 10606347"/>
                <a:gd name="adj2" fmla="val 0"/>
              </a:avLst>
            </a:prstGeom>
            <a:noFill/>
            <a:ln w="19050" cap="rnd" cmpd="sng" algn="ctr">
              <a:solidFill>
                <a:srgbClr val="FFFFFF"/>
              </a:solidFill>
              <a:prstDash val="dash"/>
              <a:headEnd type="arrow" w="lg" len="sm"/>
              <a:tailEnd type="none" w="lg"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445850BA-F5AD-4E6D-08A2-9431B0DD4E5E}"/>
                </a:ext>
              </a:extLst>
            </p:cNvPr>
            <p:cNvGrpSpPr/>
            <p:nvPr/>
          </p:nvGrpSpPr>
          <p:grpSpPr>
            <a:xfrm>
              <a:off x="1140696" y="5224883"/>
              <a:ext cx="5998574" cy="618095"/>
              <a:chOff x="1140696" y="5224883"/>
              <a:chExt cx="5998574" cy="618095"/>
            </a:xfrm>
          </p:grpSpPr>
          <p:grpSp>
            <p:nvGrpSpPr>
              <p:cNvPr id="34" name="Group 33">
                <a:extLst>
                  <a:ext uri="{FF2B5EF4-FFF2-40B4-BE49-F238E27FC236}">
                    <a16:creationId xmlns:a16="http://schemas.microsoft.com/office/drawing/2014/main" id="{D6C8CD51-9854-5834-C2A6-2C72E29B7D1D}"/>
                  </a:ext>
                </a:extLst>
              </p:cNvPr>
              <p:cNvGrpSpPr/>
              <p:nvPr/>
            </p:nvGrpSpPr>
            <p:grpSpPr>
              <a:xfrm>
                <a:off x="4224838" y="5224883"/>
                <a:ext cx="790531" cy="342450"/>
                <a:chOff x="3429012" y="4362864"/>
                <a:chExt cx="790531" cy="342450"/>
              </a:xfrm>
            </p:grpSpPr>
            <p:pic>
              <p:nvPicPr>
                <p:cNvPr id="120" name="Picture 119">
                  <a:extLst>
                    <a:ext uri="{FF2B5EF4-FFF2-40B4-BE49-F238E27FC236}">
                      <a16:creationId xmlns:a16="http://schemas.microsoft.com/office/drawing/2014/main" id="{BEA8DD9E-45DA-DD5D-2EE9-A831E9BD78C9}"/>
                    </a:ext>
                  </a:extLst>
                </p:cNvPr>
                <p:cNvPicPr>
                  <a:picLocks noChangeAspect="1"/>
                </p:cNvPicPr>
                <p:nvPr/>
              </p:nvPicPr>
              <p:blipFill>
                <a:blip r:embed="rId18" cstate="print">
                  <a:extLst>
                    <a:ext uri="{28A0092B-C50C-407E-A947-70E740481C1C}">
                      <a14:useLocalDpi xmlns:a14="http://schemas.microsoft.com/office/drawing/2010/main"/>
                    </a:ext>
                  </a:extLst>
                </a:blip>
                <a:srcRect/>
                <a:stretch/>
              </p:blipFill>
              <p:spPr>
                <a:xfrm>
                  <a:off x="3429012" y="4362864"/>
                  <a:ext cx="310487" cy="342450"/>
                </a:xfrm>
                <a:prstGeom prst="rect">
                  <a:avLst/>
                </a:prstGeom>
              </p:spPr>
            </p:pic>
            <p:pic>
              <p:nvPicPr>
                <p:cNvPr id="121" name="Picture 120">
                  <a:extLst>
                    <a:ext uri="{FF2B5EF4-FFF2-40B4-BE49-F238E27FC236}">
                      <a16:creationId xmlns:a16="http://schemas.microsoft.com/office/drawing/2014/main" id="{3D89FF80-9385-2CD1-CDD7-9E88A8AE779C}"/>
                    </a:ext>
                  </a:extLst>
                </p:cNvPr>
                <p:cNvPicPr>
                  <a:picLocks noChangeAspect="1"/>
                </p:cNvPicPr>
                <p:nvPr/>
              </p:nvPicPr>
              <p:blipFill>
                <a:blip r:embed="rId18" cstate="print">
                  <a:extLst>
                    <a:ext uri="{28A0092B-C50C-407E-A947-70E740481C1C}">
                      <a14:useLocalDpi xmlns:a14="http://schemas.microsoft.com/office/drawing/2010/main"/>
                    </a:ext>
                  </a:extLst>
                </a:blip>
                <a:srcRect/>
                <a:stretch/>
              </p:blipFill>
              <p:spPr>
                <a:xfrm>
                  <a:off x="3909056" y="4362864"/>
                  <a:ext cx="310487" cy="342450"/>
                </a:xfrm>
                <a:prstGeom prst="rect">
                  <a:avLst/>
                </a:prstGeom>
              </p:spPr>
            </p:pic>
          </p:grpSp>
          <p:sp>
            <p:nvSpPr>
              <p:cNvPr id="35" name="TextBox 34">
                <a:extLst>
                  <a:ext uri="{FF2B5EF4-FFF2-40B4-BE49-F238E27FC236}">
                    <a16:creationId xmlns:a16="http://schemas.microsoft.com/office/drawing/2014/main" id="{BC5A018C-E7B7-E58A-718C-1CEF32E09213}"/>
                  </a:ext>
                </a:extLst>
              </p:cNvPr>
              <p:cNvSpPr txBox="1"/>
              <p:nvPr/>
            </p:nvSpPr>
            <p:spPr>
              <a:xfrm>
                <a:off x="3821259" y="5658312"/>
                <a:ext cx="15976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Amazon</a:t>
                </a:r>
              </a:p>
            </p:txBody>
          </p:sp>
          <p:grpSp>
            <p:nvGrpSpPr>
              <p:cNvPr id="36" name="Group 35">
                <a:extLst>
                  <a:ext uri="{FF2B5EF4-FFF2-40B4-BE49-F238E27FC236}">
                    <a16:creationId xmlns:a16="http://schemas.microsoft.com/office/drawing/2014/main" id="{D49514F3-8665-09E0-C663-CA62352FE51E}"/>
                  </a:ext>
                </a:extLst>
              </p:cNvPr>
              <p:cNvGrpSpPr/>
              <p:nvPr/>
            </p:nvGrpSpPr>
            <p:grpSpPr>
              <a:xfrm>
                <a:off x="5971536" y="5253721"/>
                <a:ext cx="737780" cy="284774"/>
                <a:chOff x="4185198" y="4391702"/>
                <a:chExt cx="737780" cy="284774"/>
              </a:xfrm>
            </p:grpSpPr>
            <p:pic>
              <p:nvPicPr>
                <p:cNvPr id="118" name="Picture 117">
                  <a:extLst>
                    <a:ext uri="{FF2B5EF4-FFF2-40B4-BE49-F238E27FC236}">
                      <a16:creationId xmlns:a16="http://schemas.microsoft.com/office/drawing/2014/main" id="{8B9AC655-9E1E-488C-E39E-0A3E9FAFFEEB}"/>
                    </a:ext>
                  </a:extLst>
                </p:cNvPr>
                <p:cNvPicPr>
                  <a:picLocks noChangeAspect="1"/>
                </p:cNvPicPr>
                <p:nvPr/>
              </p:nvPicPr>
              <p:blipFill>
                <a:blip r:embed="rId19" cstate="print">
                  <a:extLst>
                    <a:ext uri="{28A0092B-C50C-407E-A947-70E740481C1C}">
                      <a14:useLocalDpi xmlns:a14="http://schemas.microsoft.com/office/drawing/2010/main"/>
                    </a:ext>
                  </a:extLst>
                </a:blip>
                <a:srcRect/>
                <a:stretch/>
              </p:blipFill>
              <p:spPr>
                <a:xfrm>
                  <a:off x="4185198" y="4391702"/>
                  <a:ext cx="283707" cy="284774"/>
                </a:xfrm>
                <a:prstGeom prst="rect">
                  <a:avLst/>
                </a:prstGeom>
              </p:spPr>
            </p:pic>
            <p:pic>
              <p:nvPicPr>
                <p:cNvPr id="119" name="Picture 118">
                  <a:extLst>
                    <a:ext uri="{FF2B5EF4-FFF2-40B4-BE49-F238E27FC236}">
                      <a16:creationId xmlns:a16="http://schemas.microsoft.com/office/drawing/2014/main" id="{6A2A14B5-B090-3780-69C5-92784A0527E1}"/>
                    </a:ext>
                  </a:extLst>
                </p:cNvPr>
                <p:cNvPicPr>
                  <a:picLocks noChangeAspect="1"/>
                </p:cNvPicPr>
                <p:nvPr/>
              </p:nvPicPr>
              <p:blipFill>
                <a:blip r:embed="rId19" cstate="print">
                  <a:extLst>
                    <a:ext uri="{28A0092B-C50C-407E-A947-70E740481C1C}">
                      <a14:useLocalDpi xmlns:a14="http://schemas.microsoft.com/office/drawing/2010/main"/>
                    </a:ext>
                  </a:extLst>
                </a:blip>
                <a:srcRect/>
                <a:stretch/>
              </p:blipFill>
              <p:spPr>
                <a:xfrm>
                  <a:off x="4639271" y="4391702"/>
                  <a:ext cx="283707" cy="284774"/>
                </a:xfrm>
                <a:prstGeom prst="rect">
                  <a:avLst/>
                </a:prstGeom>
              </p:spPr>
            </p:pic>
          </p:grpSp>
          <p:sp>
            <p:nvSpPr>
              <p:cNvPr id="37" name="TextBox 36">
                <a:extLst>
                  <a:ext uri="{FF2B5EF4-FFF2-40B4-BE49-F238E27FC236}">
                    <a16:creationId xmlns:a16="http://schemas.microsoft.com/office/drawing/2014/main" id="{07E12CAA-E7BF-0780-FED2-AC19D4D494F0}"/>
                  </a:ext>
                </a:extLst>
              </p:cNvPr>
              <p:cNvSpPr txBox="1"/>
              <p:nvPr/>
            </p:nvSpPr>
            <p:spPr>
              <a:xfrm>
                <a:off x="5541582" y="5658312"/>
                <a:ext cx="15976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Google</a:t>
                </a:r>
              </a:p>
            </p:txBody>
          </p:sp>
          <p:sp>
            <p:nvSpPr>
              <p:cNvPr id="38" name="TextBox 37">
                <a:extLst>
                  <a:ext uri="{FF2B5EF4-FFF2-40B4-BE49-F238E27FC236}">
                    <a16:creationId xmlns:a16="http://schemas.microsoft.com/office/drawing/2014/main" id="{F85B4A34-6007-921A-0FAF-9B142A9385B4}"/>
                  </a:ext>
                </a:extLst>
              </p:cNvPr>
              <p:cNvSpPr txBox="1"/>
              <p:nvPr/>
            </p:nvSpPr>
            <p:spPr>
              <a:xfrm>
                <a:off x="1416060" y="5658312"/>
                <a:ext cx="15976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Azure</a:t>
                </a:r>
              </a:p>
            </p:txBody>
          </p:sp>
          <p:grpSp>
            <p:nvGrpSpPr>
              <p:cNvPr id="39" name="Group 38">
                <a:extLst>
                  <a:ext uri="{FF2B5EF4-FFF2-40B4-BE49-F238E27FC236}">
                    <a16:creationId xmlns:a16="http://schemas.microsoft.com/office/drawing/2014/main" id="{6176DC5E-D3F5-BFB1-DA05-53B386CA9CA4}"/>
                  </a:ext>
                </a:extLst>
              </p:cNvPr>
              <p:cNvGrpSpPr/>
              <p:nvPr/>
            </p:nvGrpSpPr>
            <p:grpSpPr>
              <a:xfrm>
                <a:off x="1140696" y="5224883"/>
                <a:ext cx="2148416" cy="342450"/>
                <a:chOff x="1212990" y="4362864"/>
                <a:chExt cx="2148416" cy="342450"/>
              </a:xfrm>
            </p:grpSpPr>
            <p:pic>
              <p:nvPicPr>
                <p:cNvPr id="40" name="Picture 39" descr="Icon&#10;&#10;Description automatically generated">
                  <a:extLst>
                    <a:ext uri="{FF2B5EF4-FFF2-40B4-BE49-F238E27FC236}">
                      <a16:creationId xmlns:a16="http://schemas.microsoft.com/office/drawing/2014/main" id="{A5A5C896-F5E2-F19B-94E4-9C7FB0DBC812}"/>
                    </a:ext>
                  </a:extLst>
                </p:cNvPr>
                <p:cNvPicPr>
                  <a:picLocks noChangeAspect="1"/>
                </p:cNvPicPr>
                <p:nvPr/>
              </p:nvPicPr>
              <p:blipFill rotWithShape="1">
                <a:blip r:embed="rId20" cstate="print">
                  <a:extLst>
                    <a:ext uri="{28A0092B-C50C-407E-A947-70E740481C1C}">
                      <a14:useLocalDpi xmlns:a14="http://schemas.microsoft.com/office/drawing/2010/main"/>
                    </a:ext>
                    <a:ext uri="{837473B0-CC2E-450A-ABE3-18F120FF3D39}">
                      <a1611:picAttrSrcUrl xmlns:a1611="http://schemas.microsoft.com/office/drawing/2016/11/main" r:id="rId21"/>
                    </a:ext>
                  </a:extLst>
                </a:blip>
                <a:srcRect/>
                <a:stretch/>
              </p:blipFill>
              <p:spPr>
                <a:xfrm>
                  <a:off x="2321001" y="4362864"/>
                  <a:ext cx="301731" cy="342450"/>
                </a:xfrm>
                <a:prstGeom prst="rect">
                  <a:avLst/>
                </a:prstGeom>
              </p:spPr>
            </p:pic>
            <p:pic>
              <p:nvPicPr>
                <p:cNvPr id="41" name="Picture 40" descr="Icon&#10;&#10;Description automatically generated">
                  <a:extLst>
                    <a:ext uri="{FF2B5EF4-FFF2-40B4-BE49-F238E27FC236}">
                      <a16:creationId xmlns:a16="http://schemas.microsoft.com/office/drawing/2014/main" id="{EB232DBE-7A15-1F39-4739-7249C857A96D}"/>
                    </a:ext>
                  </a:extLst>
                </p:cNvPr>
                <p:cNvPicPr>
                  <a:picLocks noChangeAspect="1"/>
                </p:cNvPicPr>
                <p:nvPr/>
              </p:nvPicPr>
              <p:blipFill rotWithShape="1">
                <a:blip r:embed="rId20" cstate="print">
                  <a:extLst>
                    <a:ext uri="{28A0092B-C50C-407E-A947-70E740481C1C}">
                      <a14:useLocalDpi xmlns:a14="http://schemas.microsoft.com/office/drawing/2010/main"/>
                    </a:ext>
                    <a:ext uri="{837473B0-CC2E-450A-ABE3-18F120FF3D39}">
                      <a1611:picAttrSrcUrl xmlns:a1611="http://schemas.microsoft.com/office/drawing/2016/11/main" r:id="rId21"/>
                    </a:ext>
                  </a:extLst>
                </a:blip>
                <a:srcRect/>
                <a:stretch/>
              </p:blipFill>
              <p:spPr>
                <a:xfrm>
                  <a:off x="2690338" y="4362864"/>
                  <a:ext cx="301731" cy="342450"/>
                </a:xfrm>
                <a:prstGeom prst="rect">
                  <a:avLst/>
                </a:prstGeom>
              </p:spPr>
            </p:pic>
            <p:pic>
              <p:nvPicPr>
                <p:cNvPr id="42" name="Picture 41" descr="Icon&#10;&#10;Description automatically generated">
                  <a:extLst>
                    <a:ext uri="{FF2B5EF4-FFF2-40B4-BE49-F238E27FC236}">
                      <a16:creationId xmlns:a16="http://schemas.microsoft.com/office/drawing/2014/main" id="{C3D31688-C15C-5EA5-F709-BDE4161B7936}"/>
                    </a:ext>
                  </a:extLst>
                </p:cNvPr>
                <p:cNvPicPr>
                  <a:picLocks noChangeAspect="1"/>
                </p:cNvPicPr>
                <p:nvPr/>
              </p:nvPicPr>
              <p:blipFill rotWithShape="1">
                <a:blip r:embed="rId20" cstate="print">
                  <a:extLst>
                    <a:ext uri="{28A0092B-C50C-407E-A947-70E740481C1C}">
                      <a14:useLocalDpi xmlns:a14="http://schemas.microsoft.com/office/drawing/2010/main"/>
                    </a:ext>
                    <a:ext uri="{837473B0-CC2E-450A-ABE3-18F120FF3D39}">
                      <a1611:picAttrSrcUrl xmlns:a1611="http://schemas.microsoft.com/office/drawing/2016/11/main" r:id="rId21"/>
                    </a:ext>
                  </a:extLst>
                </a:blip>
                <a:srcRect/>
                <a:stretch/>
              </p:blipFill>
              <p:spPr>
                <a:xfrm>
                  <a:off x="3059675" y="4362864"/>
                  <a:ext cx="301731" cy="342450"/>
                </a:xfrm>
                <a:prstGeom prst="rect">
                  <a:avLst/>
                </a:prstGeom>
              </p:spPr>
            </p:pic>
            <p:pic>
              <p:nvPicPr>
                <p:cNvPr id="115" name="Picture 114" descr="Icon&#10;&#10;Description automatically generated">
                  <a:extLst>
                    <a:ext uri="{FF2B5EF4-FFF2-40B4-BE49-F238E27FC236}">
                      <a16:creationId xmlns:a16="http://schemas.microsoft.com/office/drawing/2014/main" id="{FCE0FB06-7CE2-9739-A74A-C2CDFF199FE3}"/>
                    </a:ext>
                  </a:extLst>
                </p:cNvPr>
                <p:cNvPicPr>
                  <a:picLocks noChangeAspect="1"/>
                </p:cNvPicPr>
                <p:nvPr/>
              </p:nvPicPr>
              <p:blipFill rotWithShape="1">
                <a:blip r:embed="rId20" cstate="print">
                  <a:extLst>
                    <a:ext uri="{28A0092B-C50C-407E-A947-70E740481C1C}">
                      <a14:useLocalDpi xmlns:a14="http://schemas.microsoft.com/office/drawing/2010/main"/>
                    </a:ext>
                    <a:ext uri="{837473B0-CC2E-450A-ABE3-18F120FF3D39}">
                      <a1611:picAttrSrcUrl xmlns:a1611="http://schemas.microsoft.com/office/drawing/2016/11/main" r:id="rId21"/>
                    </a:ext>
                  </a:extLst>
                </a:blip>
                <a:srcRect/>
                <a:stretch/>
              </p:blipFill>
              <p:spPr>
                <a:xfrm>
                  <a:off x="1212990" y="4362864"/>
                  <a:ext cx="301731" cy="342450"/>
                </a:xfrm>
                <a:prstGeom prst="rect">
                  <a:avLst/>
                </a:prstGeom>
              </p:spPr>
            </p:pic>
            <p:pic>
              <p:nvPicPr>
                <p:cNvPr id="116" name="Picture 115" descr="Icon&#10;&#10;Description automatically generated">
                  <a:extLst>
                    <a:ext uri="{FF2B5EF4-FFF2-40B4-BE49-F238E27FC236}">
                      <a16:creationId xmlns:a16="http://schemas.microsoft.com/office/drawing/2014/main" id="{2140E048-788E-CAB1-A824-F7E5DE1C52D2}"/>
                    </a:ext>
                  </a:extLst>
                </p:cNvPr>
                <p:cNvPicPr>
                  <a:picLocks noChangeAspect="1"/>
                </p:cNvPicPr>
                <p:nvPr/>
              </p:nvPicPr>
              <p:blipFill rotWithShape="1">
                <a:blip r:embed="rId20" cstate="print">
                  <a:extLst>
                    <a:ext uri="{28A0092B-C50C-407E-A947-70E740481C1C}">
                      <a14:useLocalDpi xmlns:a14="http://schemas.microsoft.com/office/drawing/2010/main"/>
                    </a:ext>
                    <a:ext uri="{837473B0-CC2E-450A-ABE3-18F120FF3D39}">
                      <a1611:picAttrSrcUrl xmlns:a1611="http://schemas.microsoft.com/office/drawing/2016/11/main" r:id="rId21"/>
                    </a:ext>
                  </a:extLst>
                </a:blip>
                <a:srcRect/>
                <a:stretch/>
              </p:blipFill>
              <p:spPr>
                <a:xfrm>
                  <a:off x="1582327" y="4362864"/>
                  <a:ext cx="301731" cy="342450"/>
                </a:xfrm>
                <a:prstGeom prst="rect">
                  <a:avLst/>
                </a:prstGeom>
              </p:spPr>
            </p:pic>
            <p:pic>
              <p:nvPicPr>
                <p:cNvPr id="117" name="Picture 116" descr="Icon&#10;&#10;Description automatically generated">
                  <a:extLst>
                    <a:ext uri="{FF2B5EF4-FFF2-40B4-BE49-F238E27FC236}">
                      <a16:creationId xmlns:a16="http://schemas.microsoft.com/office/drawing/2014/main" id="{0D1BF22C-FE8D-3766-F8C9-9FABF6B8A80B}"/>
                    </a:ext>
                  </a:extLst>
                </p:cNvPr>
                <p:cNvPicPr>
                  <a:picLocks noChangeAspect="1"/>
                </p:cNvPicPr>
                <p:nvPr/>
              </p:nvPicPr>
              <p:blipFill rotWithShape="1">
                <a:blip r:embed="rId20" cstate="print">
                  <a:extLst>
                    <a:ext uri="{28A0092B-C50C-407E-A947-70E740481C1C}">
                      <a14:useLocalDpi xmlns:a14="http://schemas.microsoft.com/office/drawing/2010/main"/>
                    </a:ext>
                    <a:ext uri="{837473B0-CC2E-450A-ABE3-18F120FF3D39}">
                      <a1611:picAttrSrcUrl xmlns:a1611="http://schemas.microsoft.com/office/drawing/2016/11/main" r:id="rId21"/>
                    </a:ext>
                  </a:extLst>
                </a:blip>
                <a:srcRect/>
                <a:stretch/>
              </p:blipFill>
              <p:spPr>
                <a:xfrm>
                  <a:off x="1951664" y="4362864"/>
                  <a:ext cx="301731" cy="342450"/>
                </a:xfrm>
                <a:prstGeom prst="rect">
                  <a:avLst/>
                </a:prstGeom>
              </p:spPr>
            </p:pic>
          </p:grpSp>
        </p:grpSp>
        <p:grpSp>
          <p:nvGrpSpPr>
            <p:cNvPr id="14" name="Group 13">
              <a:extLst>
                <a:ext uri="{FF2B5EF4-FFF2-40B4-BE49-F238E27FC236}">
                  <a16:creationId xmlns:a16="http://schemas.microsoft.com/office/drawing/2014/main" id="{9924BE24-975C-A15E-D461-2FB0A9DCD762}"/>
                </a:ext>
              </a:extLst>
            </p:cNvPr>
            <p:cNvGrpSpPr/>
            <p:nvPr/>
          </p:nvGrpSpPr>
          <p:grpSpPr>
            <a:xfrm>
              <a:off x="732168" y="4769272"/>
              <a:ext cx="6403065" cy="1187977"/>
              <a:chOff x="732168" y="4769272"/>
              <a:chExt cx="6403065" cy="1187977"/>
            </a:xfrm>
          </p:grpSpPr>
          <p:sp>
            <p:nvSpPr>
              <p:cNvPr id="18" name="Rounded Rectangle 155">
                <a:extLst>
                  <a:ext uri="{FF2B5EF4-FFF2-40B4-BE49-F238E27FC236}">
                    <a16:creationId xmlns:a16="http://schemas.microsoft.com/office/drawing/2014/main" id="{C622119F-BABA-3D3C-B7B9-80580EC0C17A}"/>
                  </a:ext>
                </a:extLst>
              </p:cNvPr>
              <p:cNvSpPr/>
              <p:nvPr/>
            </p:nvSpPr>
            <p:spPr bwMode="auto">
              <a:xfrm>
                <a:off x="3829334" y="5077050"/>
                <a:ext cx="1581539" cy="880199"/>
              </a:xfrm>
              <a:prstGeom prst="roundRect">
                <a:avLst>
                  <a:gd name="adj" fmla="val 7450"/>
                </a:avLst>
              </a:prstGeom>
              <a:noFill/>
              <a:ln w="19050" cap="rnd" cmpd="sng" algn="ctr">
                <a:solidFill>
                  <a:srgbClr val="FFFFFF"/>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19" name="Rounded Rectangle 156">
                <a:extLst>
                  <a:ext uri="{FF2B5EF4-FFF2-40B4-BE49-F238E27FC236}">
                    <a16:creationId xmlns:a16="http://schemas.microsoft.com/office/drawing/2014/main" id="{2CD27599-E367-32B5-11DE-4EBA16DC0231}"/>
                  </a:ext>
                </a:extLst>
              </p:cNvPr>
              <p:cNvSpPr/>
              <p:nvPr/>
            </p:nvSpPr>
            <p:spPr bwMode="auto">
              <a:xfrm>
                <a:off x="5545620" y="5077050"/>
                <a:ext cx="1589613" cy="880199"/>
              </a:xfrm>
              <a:prstGeom prst="roundRect">
                <a:avLst>
                  <a:gd name="adj" fmla="val 7450"/>
                </a:avLst>
              </a:prstGeom>
              <a:noFill/>
              <a:ln w="19050" cap="rnd" cmpd="sng" algn="ctr">
                <a:solidFill>
                  <a:srgbClr val="FFFFFF"/>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20" name="Rounded Rectangle 157">
                <a:extLst>
                  <a:ext uri="{FF2B5EF4-FFF2-40B4-BE49-F238E27FC236}">
                    <a16:creationId xmlns:a16="http://schemas.microsoft.com/office/drawing/2014/main" id="{4604FF83-EF21-89AD-2E6C-98B8BA5AABF2}"/>
                  </a:ext>
                </a:extLst>
              </p:cNvPr>
              <p:cNvSpPr/>
              <p:nvPr/>
            </p:nvSpPr>
            <p:spPr bwMode="auto">
              <a:xfrm>
                <a:off x="732168" y="5077050"/>
                <a:ext cx="2965472" cy="880199"/>
              </a:xfrm>
              <a:prstGeom prst="roundRect">
                <a:avLst>
                  <a:gd name="adj" fmla="val 7450"/>
                </a:avLst>
              </a:prstGeom>
              <a:noFill/>
              <a:ln w="19050" cap="rnd" cmpd="sng" algn="ctr">
                <a:solidFill>
                  <a:srgbClr val="FFFFFF"/>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grpSp>
            <p:nvGrpSpPr>
              <p:cNvPr id="21" name="Group 20">
                <a:extLst>
                  <a:ext uri="{FF2B5EF4-FFF2-40B4-BE49-F238E27FC236}">
                    <a16:creationId xmlns:a16="http://schemas.microsoft.com/office/drawing/2014/main" id="{5D1A77D8-3BB0-7ADF-4230-3770CE1E7A16}"/>
                  </a:ext>
                </a:extLst>
              </p:cNvPr>
              <p:cNvGrpSpPr/>
              <p:nvPr/>
            </p:nvGrpSpPr>
            <p:grpSpPr>
              <a:xfrm>
                <a:off x="1107832" y="4769272"/>
                <a:ext cx="2214144" cy="307778"/>
                <a:chOff x="1111687" y="4671359"/>
                <a:chExt cx="2214144" cy="307778"/>
              </a:xfrm>
            </p:grpSpPr>
            <p:cxnSp>
              <p:nvCxnSpPr>
                <p:cNvPr id="28" name="Straight Connector 27">
                  <a:extLst>
                    <a:ext uri="{FF2B5EF4-FFF2-40B4-BE49-F238E27FC236}">
                      <a16:creationId xmlns:a16="http://schemas.microsoft.com/office/drawing/2014/main" id="{DC8CFA99-8475-27B9-07E3-BF7FCE6C0191}"/>
                    </a:ext>
                  </a:extLst>
                </p:cNvPr>
                <p:cNvCxnSpPr>
                  <a:cxnSpLocks/>
                </p:cNvCxnSpPr>
                <p:nvPr/>
              </p:nvCxnSpPr>
              <p:spPr>
                <a:xfrm flipV="1">
                  <a:off x="2440174"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29" name="Straight Connector 28">
                  <a:extLst>
                    <a:ext uri="{FF2B5EF4-FFF2-40B4-BE49-F238E27FC236}">
                      <a16:creationId xmlns:a16="http://schemas.microsoft.com/office/drawing/2014/main" id="{4B449799-06B2-2479-BB53-67E68B235DB9}"/>
                    </a:ext>
                  </a:extLst>
                </p:cNvPr>
                <p:cNvCxnSpPr>
                  <a:cxnSpLocks/>
                </p:cNvCxnSpPr>
                <p:nvPr/>
              </p:nvCxnSpPr>
              <p:spPr>
                <a:xfrm flipV="1">
                  <a:off x="1111687"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30" name="Straight Connector 29">
                  <a:extLst>
                    <a:ext uri="{FF2B5EF4-FFF2-40B4-BE49-F238E27FC236}">
                      <a16:creationId xmlns:a16="http://schemas.microsoft.com/office/drawing/2014/main" id="{40BD836E-E156-E5AC-9F20-DDE190968D1D}"/>
                    </a:ext>
                  </a:extLst>
                </p:cNvPr>
                <p:cNvCxnSpPr>
                  <a:cxnSpLocks/>
                </p:cNvCxnSpPr>
                <p:nvPr/>
              </p:nvCxnSpPr>
              <p:spPr>
                <a:xfrm flipV="1">
                  <a:off x="1554516"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31" name="Straight Connector 30">
                  <a:extLst>
                    <a:ext uri="{FF2B5EF4-FFF2-40B4-BE49-F238E27FC236}">
                      <a16:creationId xmlns:a16="http://schemas.microsoft.com/office/drawing/2014/main" id="{636429E9-6B7F-B4B3-22D9-5AC0247F6C7D}"/>
                    </a:ext>
                  </a:extLst>
                </p:cNvPr>
                <p:cNvCxnSpPr>
                  <a:cxnSpLocks/>
                </p:cNvCxnSpPr>
                <p:nvPr/>
              </p:nvCxnSpPr>
              <p:spPr>
                <a:xfrm flipV="1">
                  <a:off x="1997345"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32" name="Straight Connector 31">
                  <a:extLst>
                    <a:ext uri="{FF2B5EF4-FFF2-40B4-BE49-F238E27FC236}">
                      <a16:creationId xmlns:a16="http://schemas.microsoft.com/office/drawing/2014/main" id="{D7DDF9C2-5743-56B3-F968-42F5DFB190E8}"/>
                    </a:ext>
                  </a:extLst>
                </p:cNvPr>
                <p:cNvCxnSpPr>
                  <a:cxnSpLocks/>
                </p:cNvCxnSpPr>
                <p:nvPr/>
              </p:nvCxnSpPr>
              <p:spPr>
                <a:xfrm flipV="1">
                  <a:off x="2883003"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33" name="Straight Connector 32">
                  <a:extLst>
                    <a:ext uri="{FF2B5EF4-FFF2-40B4-BE49-F238E27FC236}">
                      <a16:creationId xmlns:a16="http://schemas.microsoft.com/office/drawing/2014/main" id="{6EC9D82D-6399-FC97-53E7-0CD18B3BA732}"/>
                    </a:ext>
                  </a:extLst>
                </p:cNvPr>
                <p:cNvCxnSpPr>
                  <a:cxnSpLocks/>
                </p:cNvCxnSpPr>
                <p:nvPr/>
              </p:nvCxnSpPr>
              <p:spPr>
                <a:xfrm flipV="1">
                  <a:off x="3325831" y="4671359"/>
                  <a:ext cx="0" cy="307778"/>
                </a:xfrm>
                <a:prstGeom prst="line">
                  <a:avLst/>
                </a:prstGeom>
                <a:noFill/>
                <a:ln w="19050" cap="rnd" cmpd="sng" algn="ctr">
                  <a:solidFill>
                    <a:srgbClr val="FFFFFF"/>
                  </a:solidFill>
                  <a:prstDash val="sysDash"/>
                  <a:headEnd type="none" w="med" len="med"/>
                  <a:tailEnd type="arrow" w="lg" len="sm"/>
                </a:ln>
                <a:effectLst/>
              </p:spPr>
            </p:cxnSp>
          </p:grpSp>
          <p:grpSp>
            <p:nvGrpSpPr>
              <p:cNvPr id="22" name="Group 21">
                <a:extLst>
                  <a:ext uri="{FF2B5EF4-FFF2-40B4-BE49-F238E27FC236}">
                    <a16:creationId xmlns:a16="http://schemas.microsoft.com/office/drawing/2014/main" id="{46DAF3E2-5696-5A65-4651-2F5E39005D43}"/>
                  </a:ext>
                </a:extLst>
              </p:cNvPr>
              <p:cNvGrpSpPr/>
              <p:nvPr/>
            </p:nvGrpSpPr>
            <p:grpSpPr>
              <a:xfrm>
                <a:off x="4352564" y="4769272"/>
                <a:ext cx="535079" cy="307778"/>
                <a:chOff x="4294487" y="4671359"/>
                <a:chExt cx="535079" cy="307778"/>
              </a:xfrm>
            </p:grpSpPr>
            <p:cxnSp>
              <p:nvCxnSpPr>
                <p:cNvPr id="26" name="Straight Connector 25">
                  <a:extLst>
                    <a:ext uri="{FF2B5EF4-FFF2-40B4-BE49-F238E27FC236}">
                      <a16:creationId xmlns:a16="http://schemas.microsoft.com/office/drawing/2014/main" id="{E0B2C7DC-C973-C69B-134E-75D3D55F9DD6}"/>
                    </a:ext>
                  </a:extLst>
                </p:cNvPr>
                <p:cNvCxnSpPr>
                  <a:cxnSpLocks/>
                </p:cNvCxnSpPr>
                <p:nvPr/>
              </p:nvCxnSpPr>
              <p:spPr>
                <a:xfrm flipV="1">
                  <a:off x="4294487"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27" name="Straight Connector 26">
                  <a:extLst>
                    <a:ext uri="{FF2B5EF4-FFF2-40B4-BE49-F238E27FC236}">
                      <a16:creationId xmlns:a16="http://schemas.microsoft.com/office/drawing/2014/main" id="{8B8BDDD3-708D-EADA-A101-9836262797A7}"/>
                    </a:ext>
                  </a:extLst>
                </p:cNvPr>
                <p:cNvCxnSpPr>
                  <a:cxnSpLocks/>
                </p:cNvCxnSpPr>
                <p:nvPr/>
              </p:nvCxnSpPr>
              <p:spPr>
                <a:xfrm flipV="1">
                  <a:off x="4829566" y="4671359"/>
                  <a:ext cx="0" cy="307778"/>
                </a:xfrm>
                <a:prstGeom prst="line">
                  <a:avLst/>
                </a:prstGeom>
                <a:noFill/>
                <a:ln w="19050" cap="rnd" cmpd="sng" algn="ctr">
                  <a:solidFill>
                    <a:srgbClr val="FFFFFF"/>
                  </a:solidFill>
                  <a:prstDash val="sysDash"/>
                  <a:headEnd type="none" w="med" len="med"/>
                  <a:tailEnd type="arrow" w="lg" len="sm"/>
                </a:ln>
                <a:effectLst/>
              </p:spPr>
            </p:cxnSp>
          </p:grpSp>
          <p:grpSp>
            <p:nvGrpSpPr>
              <p:cNvPr id="23" name="Group 22">
                <a:extLst>
                  <a:ext uri="{FF2B5EF4-FFF2-40B4-BE49-F238E27FC236}">
                    <a16:creationId xmlns:a16="http://schemas.microsoft.com/office/drawing/2014/main" id="{7DE172AA-A7B9-A42A-501B-D21ED61B92D3}"/>
                  </a:ext>
                </a:extLst>
              </p:cNvPr>
              <p:cNvGrpSpPr/>
              <p:nvPr/>
            </p:nvGrpSpPr>
            <p:grpSpPr>
              <a:xfrm>
                <a:off x="6072887" y="4769272"/>
                <a:ext cx="535079" cy="307778"/>
                <a:chOff x="4294487" y="4671359"/>
                <a:chExt cx="535079" cy="307778"/>
              </a:xfrm>
            </p:grpSpPr>
            <p:cxnSp>
              <p:nvCxnSpPr>
                <p:cNvPr id="24" name="Straight Connector 23">
                  <a:extLst>
                    <a:ext uri="{FF2B5EF4-FFF2-40B4-BE49-F238E27FC236}">
                      <a16:creationId xmlns:a16="http://schemas.microsoft.com/office/drawing/2014/main" id="{F0BF5BB7-C63F-0011-C841-0B9D904E8D50}"/>
                    </a:ext>
                  </a:extLst>
                </p:cNvPr>
                <p:cNvCxnSpPr>
                  <a:cxnSpLocks/>
                </p:cNvCxnSpPr>
                <p:nvPr/>
              </p:nvCxnSpPr>
              <p:spPr>
                <a:xfrm flipV="1">
                  <a:off x="4294487" y="4671359"/>
                  <a:ext cx="0" cy="307778"/>
                </a:xfrm>
                <a:prstGeom prst="line">
                  <a:avLst/>
                </a:prstGeom>
                <a:noFill/>
                <a:ln w="19050" cap="rnd" cmpd="sng" algn="ctr">
                  <a:solidFill>
                    <a:srgbClr val="FFFFFF"/>
                  </a:solidFill>
                  <a:prstDash val="sysDash"/>
                  <a:headEnd type="none" w="med" len="med"/>
                  <a:tailEnd type="arrow" w="lg" len="sm"/>
                </a:ln>
                <a:effectLst/>
              </p:spPr>
            </p:cxnSp>
            <p:cxnSp>
              <p:nvCxnSpPr>
                <p:cNvPr id="25" name="Straight Connector 24">
                  <a:extLst>
                    <a:ext uri="{FF2B5EF4-FFF2-40B4-BE49-F238E27FC236}">
                      <a16:creationId xmlns:a16="http://schemas.microsoft.com/office/drawing/2014/main" id="{1108AA86-7758-054F-157E-31842034F73B}"/>
                    </a:ext>
                  </a:extLst>
                </p:cNvPr>
                <p:cNvCxnSpPr>
                  <a:cxnSpLocks/>
                </p:cNvCxnSpPr>
                <p:nvPr/>
              </p:nvCxnSpPr>
              <p:spPr>
                <a:xfrm flipV="1">
                  <a:off x="4829566" y="4671359"/>
                  <a:ext cx="0" cy="307778"/>
                </a:xfrm>
                <a:prstGeom prst="line">
                  <a:avLst/>
                </a:prstGeom>
                <a:noFill/>
                <a:ln w="19050" cap="rnd" cmpd="sng" algn="ctr">
                  <a:solidFill>
                    <a:srgbClr val="FFFFFF"/>
                  </a:solidFill>
                  <a:prstDash val="sysDash"/>
                  <a:headEnd type="none" w="med" len="med"/>
                  <a:tailEnd type="arrow" w="lg" len="sm"/>
                </a:ln>
                <a:effectLst/>
              </p:spPr>
            </p:cxnSp>
          </p:grpSp>
        </p:grpSp>
        <p:sp>
          <p:nvSpPr>
            <p:cNvPr id="17" name="Arc 16">
              <a:extLst>
                <a:ext uri="{FF2B5EF4-FFF2-40B4-BE49-F238E27FC236}">
                  <a16:creationId xmlns:a16="http://schemas.microsoft.com/office/drawing/2014/main" id="{5D90D186-58DF-0388-0997-58F3C5D2DDF6}"/>
                </a:ext>
              </a:extLst>
            </p:cNvPr>
            <p:cNvSpPr/>
            <p:nvPr/>
          </p:nvSpPr>
          <p:spPr>
            <a:xfrm>
              <a:off x="5720398" y="3520608"/>
              <a:ext cx="799346" cy="799346"/>
            </a:xfrm>
            <a:prstGeom prst="arc">
              <a:avLst>
                <a:gd name="adj1" fmla="val 10606347"/>
                <a:gd name="adj2" fmla="val 0"/>
              </a:avLst>
            </a:prstGeom>
            <a:noFill/>
            <a:ln w="19050" cap="rnd" cmpd="sng" algn="ctr">
              <a:solidFill>
                <a:srgbClr val="FFFFFF"/>
              </a:solidFill>
              <a:prstDash val="dash"/>
              <a:headEnd type="arrow" w="lg" len="sm"/>
              <a:tailEnd type="none" w="lg"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pic>
        <p:nvPicPr>
          <p:cNvPr id="16" name="Picture 15" descr="OneLake logo">
            <a:extLst>
              <a:ext uri="{FF2B5EF4-FFF2-40B4-BE49-F238E27FC236}">
                <a16:creationId xmlns:a16="http://schemas.microsoft.com/office/drawing/2014/main" id="{ABD69114-C0A3-30B5-DA37-EED3D33AA1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68547" y="171501"/>
            <a:ext cx="359277" cy="359978"/>
          </a:xfrm>
          <a:prstGeom prst="rect">
            <a:avLst/>
          </a:prstGeom>
        </p:spPr>
      </p:pic>
    </p:spTree>
    <p:extLst>
      <p:ext uri="{BB962C8B-B14F-4D97-AF65-F5344CB8AC3E}">
        <p14:creationId xmlns:p14="http://schemas.microsoft.com/office/powerpoint/2010/main" val="2373756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DA55-D3BE-3679-1DA6-913B31D434E4}"/>
              </a:ext>
            </a:extLst>
          </p:cNvPr>
          <p:cNvSpPr>
            <a:spLocks noGrp="1"/>
          </p:cNvSpPr>
          <p:nvPr>
            <p:ph type="title"/>
          </p:nvPr>
        </p:nvSpPr>
        <p:spPr/>
        <p:txBody>
          <a:bodyPr wrap="square" anchor="t">
            <a:normAutofit/>
          </a:bodyPr>
          <a:lstStyle/>
          <a:p>
            <a:r>
              <a:rPr lang="en-US" dirty="0"/>
              <a:t>Concepts Shown in Demo</a:t>
            </a:r>
          </a:p>
        </p:txBody>
      </p:sp>
      <p:sp>
        <p:nvSpPr>
          <p:cNvPr id="3" name="Content Placeholder 2">
            <a:extLst>
              <a:ext uri="{FF2B5EF4-FFF2-40B4-BE49-F238E27FC236}">
                <a16:creationId xmlns:a16="http://schemas.microsoft.com/office/drawing/2014/main" id="{A21C8FE6-6816-C7E1-C357-A0CD25F09C08}"/>
              </a:ext>
            </a:extLst>
          </p:cNvPr>
          <p:cNvSpPr>
            <a:spLocks noGrp="1"/>
          </p:cNvSpPr>
          <p:nvPr>
            <p:ph sz="quarter" idx="10"/>
          </p:nvPr>
        </p:nvSpPr>
        <p:spPr>
          <a:xfrm>
            <a:off x="584200" y="1435099"/>
            <a:ext cx="11018838" cy="5210005"/>
          </a:xfrm>
        </p:spPr>
        <p:txBody>
          <a:bodyPr wrap="square">
            <a:noAutofit/>
          </a:bodyPr>
          <a:lstStyle/>
          <a:p>
            <a:pPr marL="0" indent="0">
              <a:lnSpc>
                <a:spcPct val="90000"/>
              </a:lnSpc>
              <a:buNone/>
            </a:pPr>
            <a:r>
              <a:rPr lang="en-US" sz="2000" dirty="0"/>
              <a:t>Q&amp;A Bot for a fictitious company called Contoso which sells Surface devices</a:t>
            </a:r>
          </a:p>
          <a:p>
            <a:pPr marL="0" indent="0">
              <a:lnSpc>
                <a:spcPct val="90000"/>
              </a:lnSpc>
              <a:buNone/>
            </a:pPr>
            <a:endParaRPr lang="en-US" sz="2000" dirty="0"/>
          </a:p>
          <a:p>
            <a:pPr>
              <a:lnSpc>
                <a:spcPct val="90000"/>
              </a:lnSpc>
            </a:pPr>
            <a:r>
              <a:rPr lang="en-US" sz="2000" dirty="0"/>
              <a:t>Use Natural Language to access a SQL DB, and get natural language responses via GPT4</a:t>
            </a:r>
          </a:p>
          <a:p>
            <a:pPr lvl="1">
              <a:lnSpc>
                <a:spcPct val="90000"/>
              </a:lnSpc>
            </a:pPr>
            <a:r>
              <a:rPr lang="en-US" dirty="0"/>
              <a:t>DB has fictitious sales and inventory info for Surface devices</a:t>
            </a:r>
          </a:p>
          <a:p>
            <a:pPr lvl="1">
              <a:lnSpc>
                <a:spcPct val="90000"/>
              </a:lnSpc>
            </a:pPr>
            <a:r>
              <a:rPr lang="en-US" dirty="0"/>
              <a:t>This info is spread across multiple tables</a:t>
            </a:r>
          </a:p>
          <a:p>
            <a:pPr>
              <a:lnSpc>
                <a:spcPct val="90000"/>
              </a:lnSpc>
            </a:pPr>
            <a:r>
              <a:rPr lang="en-US" sz="2000" dirty="0"/>
              <a:t>Answer user’s questions using a Knowledge Base and ChatGPT – uses </a:t>
            </a:r>
            <a:r>
              <a:rPr lang="en-US" sz="2000" u="sng" dirty="0"/>
              <a:t>Azure AI Search</a:t>
            </a:r>
          </a:p>
          <a:p>
            <a:pPr lvl="1">
              <a:lnSpc>
                <a:spcPct val="90000"/>
              </a:lnSpc>
            </a:pPr>
            <a:r>
              <a:rPr lang="en-US" dirty="0"/>
              <a:t>KB is populated with Microsoft public docs for Surface devices</a:t>
            </a:r>
          </a:p>
          <a:p>
            <a:pPr lvl="1">
              <a:lnSpc>
                <a:spcPct val="90000"/>
              </a:lnSpc>
            </a:pPr>
            <a:r>
              <a:rPr lang="en-US" dirty="0"/>
              <a:t>Documents are ingested using </a:t>
            </a:r>
            <a:r>
              <a:rPr lang="en-US" u="sng" dirty="0"/>
              <a:t>Document Intelligent</a:t>
            </a:r>
          </a:p>
          <a:p>
            <a:pPr>
              <a:lnSpc>
                <a:spcPct val="90000"/>
              </a:lnSpc>
            </a:pPr>
            <a:r>
              <a:rPr lang="en-US" sz="2000" dirty="0"/>
              <a:t>One Bot which integrates both “structured” (SQL) and “unstructured” (web pages/docs) data with ChatGPT / GPT4 </a:t>
            </a:r>
          </a:p>
          <a:p>
            <a:pPr>
              <a:lnSpc>
                <a:spcPct val="90000"/>
              </a:lnSpc>
            </a:pPr>
            <a:r>
              <a:rPr lang="en-US" sz="2000" dirty="0"/>
              <a:t>Using Role Based Access Control (RBAC) to restrict access to certain info</a:t>
            </a:r>
          </a:p>
          <a:p>
            <a:pPr lvl="1">
              <a:lnSpc>
                <a:spcPct val="90000"/>
              </a:lnSpc>
            </a:pPr>
            <a:r>
              <a:rPr lang="en-US" dirty="0"/>
              <a:t>SQL DB is accessible only to members of the Sales organization</a:t>
            </a:r>
          </a:p>
          <a:p>
            <a:pPr marL="457200" lvl="1" indent="0">
              <a:lnSpc>
                <a:spcPct val="90000"/>
              </a:lnSpc>
              <a:buNone/>
            </a:pPr>
            <a:endParaRPr lang="en-US" dirty="0"/>
          </a:p>
          <a:p>
            <a:pPr marL="457200" lvl="1" indent="0">
              <a:lnSpc>
                <a:spcPct val="90000"/>
              </a:lnSpc>
              <a:buNone/>
            </a:pPr>
            <a:r>
              <a:rPr lang="en-US" dirty="0"/>
              <a:t>Repo associated with this demo: </a:t>
            </a:r>
            <a:r>
              <a:rPr lang="en-US" dirty="0" err="1">
                <a:effectLst/>
                <a:hlinkClick r:id="rId3" tooltip="https://github.com/azure-samples/openai/tree/pmishra/aoai_with_cogsearch_and_sql/end_to_end_solutions/aoaisearchdemo"/>
              </a:rPr>
              <a:t>openai</a:t>
            </a:r>
            <a:r>
              <a:rPr lang="en-US" dirty="0">
                <a:effectLst/>
                <a:hlinkClick r:id="rId3" tooltip="https://github.com/azure-samples/openai/tree/pmishra/aoai_with_cogsearch_and_sql/end_to_end_solutions/aoaisearchdemo"/>
              </a:rPr>
              <a:t>/</a:t>
            </a:r>
            <a:r>
              <a:rPr lang="en-US" dirty="0" err="1">
                <a:effectLst/>
                <a:hlinkClick r:id="rId3" tooltip="https://github.com/azure-samples/openai/tree/pmishra/aoai_with_cogsearch_and_sql/end_to_end_solutions/aoaisearchdemo"/>
              </a:rPr>
              <a:t>End_to_end_Solutions</a:t>
            </a:r>
            <a:r>
              <a:rPr lang="en-US" dirty="0">
                <a:effectLst/>
                <a:hlinkClick r:id="rId3" tooltip="https://github.com/azure-samples/openai/tree/pmishra/aoai_with_cogsearch_and_sql/end_to_end_solutions/aoaisearchdemo"/>
              </a:rPr>
              <a:t>/</a:t>
            </a:r>
            <a:r>
              <a:rPr lang="en-US" dirty="0" err="1">
                <a:effectLst/>
                <a:hlinkClick r:id="rId3" tooltip="https://github.com/azure-samples/openai/tree/pmishra/aoai_with_cogsearch_and_sql/end_to_end_solutions/aoaisearchdemo"/>
              </a:rPr>
              <a:t>AOAISearchDemo</a:t>
            </a:r>
            <a:r>
              <a:rPr lang="en-US" dirty="0">
                <a:effectLst/>
                <a:hlinkClick r:id="rId3" tooltip="https://github.com/azure-samples/openai/tree/pmishra/aoai_with_cogsearch_and_sql/end_to_end_solutions/aoaisearchdemo"/>
              </a:rPr>
              <a:t> at </a:t>
            </a:r>
            <a:r>
              <a:rPr lang="en-US" dirty="0" err="1">
                <a:effectLst/>
                <a:hlinkClick r:id="rId3" tooltip="https://github.com/azure-samples/openai/tree/pmishra/aoai_with_cogsearch_and_sql/end_to_end_solutions/aoaisearchdemo"/>
              </a:rPr>
              <a:t>pmishra</a:t>
            </a:r>
            <a:r>
              <a:rPr lang="en-US" dirty="0">
                <a:effectLst/>
                <a:hlinkClick r:id="rId3" tooltip="https://github.com/azure-samples/openai/tree/pmishra/aoai_with_cogsearch_and_sql/end_to_end_solutions/aoaisearchdemo"/>
              </a:rPr>
              <a:t>/</a:t>
            </a:r>
            <a:r>
              <a:rPr lang="en-US" dirty="0" err="1">
                <a:effectLst/>
                <a:hlinkClick r:id="rId3" tooltip="https://github.com/azure-samples/openai/tree/pmishra/aoai_with_cogsearch_and_sql/end_to_end_solutions/aoaisearchdemo"/>
              </a:rPr>
              <a:t>AOAI_with_CogSearch_and_Sql</a:t>
            </a:r>
            <a:r>
              <a:rPr lang="en-US" dirty="0">
                <a:effectLst/>
                <a:hlinkClick r:id="rId3" tooltip="https://github.com/azure-samples/openai/tree/pmishra/aoai_with_cogsearch_and_sql/end_to_end_solutions/aoaisearchdemo"/>
              </a:rPr>
              <a:t> · Azure-Samples/</a:t>
            </a:r>
            <a:r>
              <a:rPr lang="en-US" dirty="0" err="1">
                <a:effectLst/>
                <a:hlinkClick r:id="rId3" tooltip="https://github.com/azure-samples/openai/tree/pmishra/aoai_with_cogsearch_and_sql/end_to_end_solutions/aoaisearchdemo"/>
              </a:rPr>
              <a:t>openai</a:t>
            </a:r>
            <a:r>
              <a:rPr lang="en-US" dirty="0">
                <a:effectLst/>
                <a:hlinkClick r:id="rId3" tooltip="https://github.com/azure-samples/openai/tree/pmishra/aoai_with_cogsearch_and_sql/end_to_end_solutions/aoaisearchdemo"/>
              </a:rPr>
              <a:t> · GitHub</a:t>
            </a:r>
            <a:endParaRPr lang="en-US" dirty="0"/>
          </a:p>
          <a:p>
            <a:pPr>
              <a:lnSpc>
                <a:spcPct val="90000"/>
              </a:lnSpc>
            </a:pPr>
            <a:endParaRPr lang="en-US" sz="2000" dirty="0"/>
          </a:p>
          <a:p>
            <a:pPr lvl="1">
              <a:lnSpc>
                <a:spcPct val="90000"/>
              </a:lnSpc>
            </a:pPr>
            <a:endParaRPr lang="en-US" b="1" dirty="0"/>
          </a:p>
        </p:txBody>
      </p:sp>
    </p:spTree>
    <p:extLst>
      <p:ext uri="{BB962C8B-B14F-4D97-AF65-F5344CB8AC3E}">
        <p14:creationId xmlns:p14="http://schemas.microsoft.com/office/powerpoint/2010/main" val="3735167656"/>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377E2C-B799-7740-8085-67D7A4AD2CED}"/>
              </a:ext>
            </a:extLst>
          </p:cNvPr>
          <p:cNvSpPr>
            <a:spLocks noGrp="1"/>
          </p:cNvSpPr>
          <p:nvPr>
            <p:ph type="title" idx="4294967295"/>
          </p:nvPr>
        </p:nvSpPr>
        <p:spPr>
          <a:xfrm>
            <a:off x="607809" y="3132130"/>
            <a:ext cx="10847430" cy="5937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science</a:t>
            </a:r>
          </a:p>
        </p:txBody>
      </p:sp>
      <p:pic>
        <p:nvPicPr>
          <p:cNvPr id="2" name="Picture 1" descr="Data science logo">
            <a:extLst>
              <a:ext uri="{FF2B5EF4-FFF2-40B4-BE49-F238E27FC236}">
                <a16:creationId xmlns:a16="http://schemas.microsoft.com/office/drawing/2014/main" id="{1783EB91-A4C6-305E-CC84-7499B3433E94}"/>
              </a:ext>
            </a:extLst>
          </p:cNvPr>
          <p:cNvPicPr>
            <a:picLocks noChangeAspect="1"/>
          </p:cNvPicPr>
          <p:nvPr/>
        </p:nvPicPr>
        <p:blipFill>
          <a:blip r:embed="rId2"/>
          <a:stretch>
            <a:fillRect/>
          </a:stretch>
        </p:blipFill>
        <p:spPr>
          <a:xfrm>
            <a:off x="5287664" y="0"/>
            <a:ext cx="6875821" cy="6889251"/>
          </a:xfrm>
          <a:prstGeom prst="rect">
            <a:avLst/>
          </a:prstGeom>
        </p:spPr>
      </p:pic>
    </p:spTree>
    <p:extLst>
      <p:ext uri="{BB962C8B-B14F-4D97-AF65-F5344CB8AC3E}">
        <p14:creationId xmlns:p14="http://schemas.microsoft.com/office/powerpoint/2010/main" val="309795546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70E0-0746-EC4A-BFA8-FB39816016B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science scenario</a:t>
            </a:r>
          </a:p>
        </p:txBody>
      </p:sp>
      <p:sp>
        <p:nvSpPr>
          <p:cNvPr id="2" name="Subtitle 1">
            <a:extLst>
              <a:ext uri="{FF2B5EF4-FFF2-40B4-BE49-F238E27FC236}">
                <a16:creationId xmlns:a16="http://schemas.microsoft.com/office/drawing/2014/main" id="{72E56A12-8144-1343-96F0-ADB652D4B6A7}"/>
              </a:ext>
            </a:extLst>
          </p:cNvPr>
          <p:cNvSpPr>
            <a:spLocks noGrp="1"/>
          </p:cNvSpPr>
          <p:nvPr>
            <p:ph type="subTitle" idx="1"/>
          </p:nvPr>
        </p:nvSpPr>
        <p:spPr/>
        <p:txBody>
          <a:bodyPr/>
          <a:lstStyle/>
          <a:p>
            <a:r>
              <a:rPr lang="en-US" dirty="0"/>
              <a:t>End-to-end analytics scenario</a:t>
            </a:r>
          </a:p>
        </p:txBody>
      </p:sp>
      <p:grpSp>
        <p:nvGrpSpPr>
          <p:cNvPr id="3" name="Group 2" descr="This is a visual of the end-to-end analytics scenario. There are five columns with respective icons that are connected with lines and arrows pointing to the right: Data source, Clean and Prepare, Train test &amp; apply, Store, and Expose">
            <a:extLst>
              <a:ext uri="{FF2B5EF4-FFF2-40B4-BE49-F238E27FC236}">
                <a16:creationId xmlns:a16="http://schemas.microsoft.com/office/drawing/2014/main" id="{B8629029-3D38-7E70-19BB-7C383B8046EA}"/>
              </a:ext>
            </a:extLst>
          </p:cNvPr>
          <p:cNvGrpSpPr/>
          <p:nvPr/>
        </p:nvGrpSpPr>
        <p:grpSpPr>
          <a:xfrm>
            <a:off x="722031" y="1795848"/>
            <a:ext cx="10747938" cy="4502560"/>
            <a:chOff x="722031" y="1795848"/>
            <a:chExt cx="10747938" cy="4502560"/>
          </a:xfrm>
        </p:grpSpPr>
        <p:sp>
          <p:nvSpPr>
            <p:cNvPr id="17" name="Rounded Rectangle 13">
              <a:extLst>
                <a:ext uri="{FF2B5EF4-FFF2-40B4-BE49-F238E27FC236}">
                  <a16:creationId xmlns:a16="http://schemas.microsoft.com/office/drawing/2014/main" id="{D39A695A-4572-93F8-FB07-CC52EAFBAF65}"/>
                </a:ext>
                <a:ext uri="{C183D7F6-B498-43B3-948B-1728B52AA6E4}">
                  <adec:decorative xmlns:adec="http://schemas.microsoft.com/office/drawing/2017/decorative" val="1"/>
                </a:ext>
              </a:extLst>
            </p:cNvPr>
            <p:cNvSpPr/>
            <p:nvPr/>
          </p:nvSpPr>
          <p:spPr>
            <a:xfrm>
              <a:off x="722031" y="1795848"/>
              <a:ext cx="10747938" cy="4502560"/>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80" name="TextBox 79">
              <a:extLst>
                <a:ext uri="{FF2B5EF4-FFF2-40B4-BE49-F238E27FC236}">
                  <a16:creationId xmlns:a16="http://schemas.microsoft.com/office/drawing/2014/main" id="{76E84384-D821-B847-93F4-7DEDB5EEA401}"/>
                </a:ext>
              </a:extLst>
            </p:cNvPr>
            <p:cNvSpPr txBox="1"/>
            <p:nvPr/>
          </p:nvSpPr>
          <p:spPr>
            <a:xfrm>
              <a:off x="1493984" y="2080840"/>
              <a:ext cx="1307153"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2C7AA"/>
                  </a:solidFill>
                  <a:effectLst/>
                  <a:uLnTx/>
                  <a:uFillTx/>
                  <a:latin typeface="Segoe UI" panose="020B0502040204020203" pitchFamily="34" charset="0"/>
                  <a:ea typeface="+mn-ea"/>
                  <a:cs typeface="Segoe UI" panose="020B0502040204020203" pitchFamily="34" charset="0"/>
                </a:rPr>
                <a:t>Data Source</a:t>
              </a:r>
            </a:p>
          </p:txBody>
        </p:sp>
        <p:grpSp>
          <p:nvGrpSpPr>
            <p:cNvPr id="79" name="Group 78">
              <a:extLst>
                <a:ext uri="{FF2B5EF4-FFF2-40B4-BE49-F238E27FC236}">
                  <a16:creationId xmlns:a16="http://schemas.microsoft.com/office/drawing/2014/main" id="{A060533D-DDB9-5149-BFE2-87CEBC51F4C9}"/>
                </a:ext>
                <a:ext uri="{C183D7F6-B498-43B3-948B-1728B52AA6E4}">
                  <adec:decorative xmlns:adec="http://schemas.microsoft.com/office/drawing/2017/decorative" val="1"/>
                </a:ext>
              </a:extLst>
            </p:cNvPr>
            <p:cNvGrpSpPr/>
            <p:nvPr/>
          </p:nvGrpSpPr>
          <p:grpSpPr>
            <a:xfrm>
              <a:off x="1374276" y="2637538"/>
              <a:ext cx="1546568" cy="932352"/>
              <a:chOff x="1626553" y="2519359"/>
              <a:chExt cx="1546568" cy="932352"/>
            </a:xfrm>
          </p:grpSpPr>
          <p:sp>
            <p:nvSpPr>
              <p:cNvPr id="81" name="TextBox 80">
                <a:extLst>
                  <a:ext uri="{FF2B5EF4-FFF2-40B4-BE49-F238E27FC236}">
                    <a16:creationId xmlns:a16="http://schemas.microsoft.com/office/drawing/2014/main" id="{7EE7DE55-892B-7E43-AD5F-81CF1B09DDA7}"/>
                  </a:ext>
                </a:extLst>
              </p:cNvPr>
              <p:cNvSpPr txBox="1"/>
              <p:nvPr/>
            </p:nvSpPr>
            <p:spPr>
              <a:xfrm>
                <a:off x="1626553" y="3020824"/>
                <a:ext cx="154656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 &amp; Data Warehouse</a:t>
                </a:r>
              </a:p>
            </p:txBody>
          </p:sp>
          <p:grpSp>
            <p:nvGrpSpPr>
              <p:cNvPr id="82" name="Group 81">
                <a:extLst>
                  <a:ext uri="{FF2B5EF4-FFF2-40B4-BE49-F238E27FC236}">
                    <a16:creationId xmlns:a16="http://schemas.microsoft.com/office/drawing/2014/main" id="{14CCAC23-82EA-5041-91B3-D72F349BA34C}"/>
                  </a:ext>
                </a:extLst>
              </p:cNvPr>
              <p:cNvGrpSpPr/>
              <p:nvPr/>
            </p:nvGrpSpPr>
            <p:grpSpPr>
              <a:xfrm>
                <a:off x="1860286" y="2519359"/>
                <a:ext cx="1079102" cy="381000"/>
                <a:chOff x="2908441" y="2529077"/>
                <a:chExt cx="1079102" cy="381000"/>
              </a:xfrm>
            </p:grpSpPr>
            <p:pic>
              <p:nvPicPr>
                <p:cNvPr id="83" name="Picture 82" descr="Icon of a house">
                  <a:extLst>
                    <a:ext uri="{FF2B5EF4-FFF2-40B4-BE49-F238E27FC236}">
                      <a16:creationId xmlns:a16="http://schemas.microsoft.com/office/drawing/2014/main" id="{9E9316BE-74B4-B444-A355-5D0D19789855}"/>
                    </a:ext>
                  </a:extLst>
                </p:cNvPr>
                <p:cNvPicPr>
                  <a:picLocks noChangeAspect="1"/>
                </p:cNvPicPr>
                <p:nvPr/>
              </p:nvPicPr>
              <p:blipFill>
                <a:blip r:embed="rId3"/>
                <a:stretch>
                  <a:fillRect/>
                </a:stretch>
              </p:blipFill>
              <p:spPr>
                <a:xfrm>
                  <a:off x="3454143" y="2567177"/>
                  <a:ext cx="533400" cy="342900"/>
                </a:xfrm>
                <a:prstGeom prst="rect">
                  <a:avLst/>
                </a:prstGeom>
              </p:spPr>
            </p:pic>
            <p:pic>
              <p:nvPicPr>
                <p:cNvPr id="84" name="Picture 83" descr="Icon of a house with a triangle roof">
                  <a:extLst>
                    <a:ext uri="{FF2B5EF4-FFF2-40B4-BE49-F238E27FC236}">
                      <a16:creationId xmlns:a16="http://schemas.microsoft.com/office/drawing/2014/main" id="{9D46590A-C755-504B-B148-05EC2B2419EA}"/>
                    </a:ext>
                  </a:extLst>
                </p:cNvPr>
                <p:cNvPicPr>
                  <a:picLocks noChangeAspect="1"/>
                </p:cNvPicPr>
                <p:nvPr/>
              </p:nvPicPr>
              <p:blipFill>
                <a:blip r:embed="rId4"/>
                <a:stretch>
                  <a:fillRect/>
                </a:stretch>
              </p:blipFill>
              <p:spPr>
                <a:xfrm>
                  <a:off x="2908441" y="2529077"/>
                  <a:ext cx="419100" cy="381000"/>
                </a:xfrm>
                <a:prstGeom prst="rect">
                  <a:avLst/>
                </a:prstGeom>
              </p:spPr>
            </p:pic>
          </p:grpSp>
        </p:grpSp>
        <p:cxnSp>
          <p:nvCxnSpPr>
            <p:cNvPr id="9" name="Straight Arrow Connector 8">
              <a:extLst>
                <a:ext uri="{FF2B5EF4-FFF2-40B4-BE49-F238E27FC236}">
                  <a16:creationId xmlns:a16="http://schemas.microsoft.com/office/drawing/2014/main" id="{8FA7C75E-DC7C-F4A8-7CDA-A9957111821A}"/>
                </a:ext>
                <a:ext uri="{C183D7F6-B498-43B3-948B-1728B52AA6E4}">
                  <adec:decorative xmlns:adec="http://schemas.microsoft.com/office/drawing/2017/decorative" val="1"/>
                </a:ext>
              </a:extLst>
            </p:cNvPr>
            <p:cNvCxnSpPr>
              <a:cxnSpLocks/>
            </p:cNvCxnSpPr>
            <p:nvPr/>
          </p:nvCxnSpPr>
          <p:spPr>
            <a:xfrm>
              <a:off x="3121048" y="2926576"/>
              <a:ext cx="663643" cy="10936"/>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48F5889B-4ABD-5A4F-B081-CE043BA5D87F}"/>
                </a:ext>
              </a:extLst>
            </p:cNvPr>
            <p:cNvSpPr txBox="1"/>
            <p:nvPr/>
          </p:nvSpPr>
          <p:spPr>
            <a:xfrm>
              <a:off x="3781766" y="2063973"/>
              <a:ext cx="1759264"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Clean &amp; prepare</a:t>
              </a:r>
            </a:p>
          </p:txBody>
        </p:sp>
        <p:grpSp>
          <p:nvGrpSpPr>
            <p:cNvPr id="87" name="Group 86" descr="Icon of a notebook">
              <a:extLst>
                <a:ext uri="{FF2B5EF4-FFF2-40B4-BE49-F238E27FC236}">
                  <a16:creationId xmlns:a16="http://schemas.microsoft.com/office/drawing/2014/main" id="{01824E20-4DEB-904A-8F31-32A2E586189E}"/>
                </a:ext>
                <a:ext uri="{C183D7F6-B498-43B3-948B-1728B52AA6E4}">
                  <adec:decorative xmlns:adec="http://schemas.microsoft.com/office/drawing/2017/decorative" val="0"/>
                </a:ext>
              </a:extLst>
            </p:cNvPr>
            <p:cNvGrpSpPr/>
            <p:nvPr/>
          </p:nvGrpSpPr>
          <p:grpSpPr>
            <a:xfrm>
              <a:off x="4222079" y="2745811"/>
              <a:ext cx="878638" cy="731747"/>
              <a:chOff x="4172856" y="2627632"/>
              <a:chExt cx="878638" cy="731747"/>
            </a:xfrm>
          </p:grpSpPr>
          <p:sp>
            <p:nvSpPr>
              <p:cNvPr id="88" name="TextBox 87">
                <a:extLst>
                  <a:ext uri="{FF2B5EF4-FFF2-40B4-BE49-F238E27FC236}">
                    <a16:creationId xmlns:a16="http://schemas.microsoft.com/office/drawing/2014/main" id="{43977CC2-1C53-CF48-821A-947755635F6D}"/>
                  </a:ext>
                </a:extLst>
              </p:cNvPr>
              <p:cNvSpPr txBox="1"/>
              <p:nvPr/>
            </p:nvSpPr>
            <p:spPr>
              <a:xfrm>
                <a:off x="4172856" y="3143935"/>
                <a:ext cx="878638"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Notebooks</a:t>
                </a:r>
              </a:p>
            </p:txBody>
          </p:sp>
          <p:pic>
            <p:nvPicPr>
              <p:cNvPr id="89" name="Picture 88">
                <a:extLst>
                  <a:ext uri="{FF2B5EF4-FFF2-40B4-BE49-F238E27FC236}">
                    <a16:creationId xmlns:a16="http://schemas.microsoft.com/office/drawing/2014/main" id="{A84D5BE0-7DEC-C74E-A28A-31D86BE313C6}"/>
                  </a:ext>
                </a:extLst>
              </p:cNvPr>
              <p:cNvPicPr>
                <a:picLocks noChangeAspect="1"/>
              </p:cNvPicPr>
              <p:nvPr/>
            </p:nvPicPr>
            <p:blipFill>
              <a:blip r:embed="rId5"/>
              <a:stretch>
                <a:fillRect/>
              </a:stretch>
            </p:blipFill>
            <p:spPr>
              <a:xfrm>
                <a:off x="4472475" y="2627632"/>
                <a:ext cx="279400" cy="342900"/>
              </a:xfrm>
              <a:prstGeom prst="rect">
                <a:avLst/>
              </a:prstGeom>
            </p:spPr>
          </p:pic>
        </p:grpSp>
        <p:cxnSp>
          <p:nvCxnSpPr>
            <p:cNvPr id="7" name="Straight Arrow Connector 6">
              <a:extLst>
                <a:ext uri="{FF2B5EF4-FFF2-40B4-BE49-F238E27FC236}">
                  <a16:creationId xmlns:a16="http://schemas.microsoft.com/office/drawing/2014/main" id="{E4619272-630F-A9A3-B7FA-63C3B02C3998}"/>
                </a:ext>
                <a:ext uri="{C183D7F6-B498-43B3-948B-1728B52AA6E4}">
                  <adec:decorative xmlns:adec="http://schemas.microsoft.com/office/drawing/2017/decorative" val="1"/>
                </a:ext>
              </a:extLst>
            </p:cNvPr>
            <p:cNvCxnSpPr>
              <a:cxnSpLocks/>
            </p:cNvCxnSpPr>
            <p:nvPr/>
          </p:nvCxnSpPr>
          <p:spPr>
            <a:xfrm>
              <a:off x="5499724" y="2926576"/>
              <a:ext cx="663643" cy="10936"/>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563C8224-782B-7A4F-BB1B-266604C0FE67}"/>
                </a:ext>
              </a:extLst>
            </p:cNvPr>
            <p:cNvSpPr txBox="1"/>
            <p:nvPr/>
          </p:nvSpPr>
          <p:spPr>
            <a:xfrm>
              <a:off x="6717406" y="2080840"/>
              <a:ext cx="569515"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Store</a:t>
              </a:r>
            </a:p>
          </p:txBody>
        </p:sp>
        <p:grpSp>
          <p:nvGrpSpPr>
            <p:cNvPr id="100" name="Group 99" descr="Icon of two houses with triangle rooftops">
              <a:extLst>
                <a:ext uri="{FF2B5EF4-FFF2-40B4-BE49-F238E27FC236}">
                  <a16:creationId xmlns:a16="http://schemas.microsoft.com/office/drawing/2014/main" id="{C8148364-0222-A342-BB0B-15B18D9E6B5A}"/>
                </a:ext>
                <a:ext uri="{C183D7F6-B498-43B3-948B-1728B52AA6E4}">
                  <adec:decorative xmlns:adec="http://schemas.microsoft.com/office/drawing/2017/decorative" val="0"/>
                </a:ext>
              </a:extLst>
            </p:cNvPr>
            <p:cNvGrpSpPr/>
            <p:nvPr/>
          </p:nvGrpSpPr>
          <p:grpSpPr>
            <a:xfrm>
              <a:off x="6490998" y="2605788"/>
              <a:ext cx="1022331" cy="871770"/>
              <a:chOff x="7022833" y="2487609"/>
              <a:chExt cx="1022331" cy="871770"/>
            </a:xfrm>
          </p:grpSpPr>
          <p:sp>
            <p:nvSpPr>
              <p:cNvPr id="101" name="TextBox 100">
                <a:extLst>
                  <a:ext uri="{FF2B5EF4-FFF2-40B4-BE49-F238E27FC236}">
                    <a16:creationId xmlns:a16="http://schemas.microsoft.com/office/drawing/2014/main" id="{26157448-8488-C84F-B7A4-8F94187BC403}"/>
                  </a:ext>
                </a:extLst>
              </p:cNvPr>
              <p:cNvSpPr txBox="1"/>
              <p:nvPr/>
            </p:nvSpPr>
            <p:spPr>
              <a:xfrm>
                <a:off x="7022833" y="3143935"/>
                <a:ext cx="102233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Lakehouse(s)</a:t>
                </a:r>
              </a:p>
            </p:txBody>
          </p:sp>
          <p:pic>
            <p:nvPicPr>
              <p:cNvPr id="102" name="Picture 101">
                <a:extLst>
                  <a:ext uri="{FF2B5EF4-FFF2-40B4-BE49-F238E27FC236}">
                    <a16:creationId xmlns:a16="http://schemas.microsoft.com/office/drawing/2014/main" id="{1DCE3F33-9FF2-3843-B0DC-4AB9FEA00A6C}"/>
                  </a:ext>
                </a:extLst>
              </p:cNvPr>
              <p:cNvPicPr>
                <a:picLocks noChangeAspect="1"/>
              </p:cNvPicPr>
              <p:nvPr/>
            </p:nvPicPr>
            <p:blipFill>
              <a:blip r:embed="rId6"/>
              <a:stretch>
                <a:fillRect/>
              </a:stretch>
            </p:blipFill>
            <p:spPr>
              <a:xfrm>
                <a:off x="7260948" y="2487609"/>
                <a:ext cx="546100" cy="444500"/>
              </a:xfrm>
              <a:prstGeom prst="rect">
                <a:avLst/>
              </a:prstGeom>
            </p:spPr>
          </p:pic>
        </p:grpSp>
        <p:grpSp>
          <p:nvGrpSpPr>
            <p:cNvPr id="110" name="Group 109">
              <a:extLst>
                <a:ext uri="{FF2B5EF4-FFF2-40B4-BE49-F238E27FC236}">
                  <a16:creationId xmlns:a16="http://schemas.microsoft.com/office/drawing/2014/main" id="{C12B8A3A-08AD-8F40-9AD2-F79ECDE59818}"/>
                </a:ext>
                <a:ext uri="{C183D7F6-B498-43B3-948B-1728B52AA6E4}">
                  <adec:decorative xmlns:adec="http://schemas.microsoft.com/office/drawing/2017/decorative" val="1"/>
                </a:ext>
              </a:extLst>
            </p:cNvPr>
            <p:cNvGrpSpPr/>
            <p:nvPr/>
          </p:nvGrpSpPr>
          <p:grpSpPr>
            <a:xfrm>
              <a:off x="7588534" y="2822828"/>
              <a:ext cx="996838" cy="1507394"/>
              <a:chOff x="8477507" y="3199690"/>
              <a:chExt cx="996838" cy="1507394"/>
            </a:xfrm>
          </p:grpSpPr>
          <p:cxnSp>
            <p:nvCxnSpPr>
              <p:cNvPr id="111" name="Elbow Connector 59">
                <a:extLst>
                  <a:ext uri="{FF2B5EF4-FFF2-40B4-BE49-F238E27FC236}">
                    <a16:creationId xmlns:a16="http://schemas.microsoft.com/office/drawing/2014/main" id="{AA1485A9-4A9D-B14B-95E7-3D47456DCF33}"/>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Elbow Connector 60">
                <a:extLst>
                  <a:ext uri="{FF2B5EF4-FFF2-40B4-BE49-F238E27FC236}">
                    <a16:creationId xmlns:a16="http://schemas.microsoft.com/office/drawing/2014/main" id="{C102261B-AC15-0D40-B010-DC60640D845C}"/>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93" name="TextBox 92">
              <a:extLst>
                <a:ext uri="{FF2B5EF4-FFF2-40B4-BE49-F238E27FC236}">
                  <a16:creationId xmlns:a16="http://schemas.microsoft.com/office/drawing/2014/main" id="{D00450B8-32B4-E74B-9F76-A95A5E049BB5}"/>
                </a:ext>
              </a:extLst>
            </p:cNvPr>
            <p:cNvSpPr txBox="1"/>
            <p:nvPr/>
          </p:nvSpPr>
          <p:spPr>
            <a:xfrm>
              <a:off x="9147182" y="2080840"/>
              <a:ext cx="761427"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Expose</a:t>
              </a:r>
            </a:p>
          </p:txBody>
        </p:sp>
        <p:pic>
          <p:nvPicPr>
            <p:cNvPr id="114" name="Graphic 113" descr="Icon of ascending signal bars">
              <a:extLst>
                <a:ext uri="{FF2B5EF4-FFF2-40B4-BE49-F238E27FC236}">
                  <a16:creationId xmlns:a16="http://schemas.microsoft.com/office/drawing/2014/main" id="{B4C10354-FD60-414D-8268-B066ACC691F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18435" y="2554733"/>
              <a:ext cx="618920" cy="618920"/>
            </a:xfrm>
            <a:prstGeom prst="rect">
              <a:avLst/>
            </a:prstGeom>
          </p:spPr>
        </p:pic>
        <p:sp>
          <p:nvSpPr>
            <p:cNvPr id="113" name="TextBox 112">
              <a:extLst>
                <a:ext uri="{FF2B5EF4-FFF2-40B4-BE49-F238E27FC236}">
                  <a16:creationId xmlns:a16="http://schemas.microsoft.com/office/drawing/2014/main" id="{EFD7638B-5AA2-4541-863F-7B3569AD075A}"/>
                </a:ext>
                <a:ext uri="{C183D7F6-B498-43B3-948B-1728B52AA6E4}">
                  <adec:decorative xmlns:adec="http://schemas.microsoft.com/office/drawing/2017/decorative" val="1"/>
                </a:ext>
              </a:extLst>
            </p:cNvPr>
            <p:cNvSpPr txBox="1"/>
            <p:nvPr/>
          </p:nvSpPr>
          <p:spPr>
            <a:xfrm>
              <a:off x="8710267" y="3264726"/>
              <a:ext cx="1635256"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Business Intelligence</a:t>
              </a:r>
            </a:p>
          </p:txBody>
        </p:sp>
        <p:grpSp>
          <p:nvGrpSpPr>
            <p:cNvPr id="94" name="Group 93" descr="Icon of a an Erlenmeyer flask containing liquid ">
              <a:extLst>
                <a:ext uri="{FF2B5EF4-FFF2-40B4-BE49-F238E27FC236}">
                  <a16:creationId xmlns:a16="http://schemas.microsoft.com/office/drawing/2014/main" id="{A6DDDCA1-BB37-6A40-967B-94A77DF17BAA}"/>
                </a:ext>
                <a:ext uri="{C183D7F6-B498-43B3-948B-1728B52AA6E4}">
                  <adec:decorative xmlns:adec="http://schemas.microsoft.com/office/drawing/2017/decorative" val="0"/>
                </a:ext>
              </a:extLst>
            </p:cNvPr>
            <p:cNvGrpSpPr/>
            <p:nvPr/>
          </p:nvGrpSpPr>
          <p:grpSpPr>
            <a:xfrm>
              <a:off x="3051470" y="5202926"/>
              <a:ext cx="966611" cy="802612"/>
              <a:chOff x="8007672" y="4901338"/>
              <a:chExt cx="966611" cy="802612"/>
            </a:xfrm>
          </p:grpSpPr>
          <p:sp>
            <p:nvSpPr>
              <p:cNvPr id="95" name="TextBox 94">
                <a:extLst>
                  <a:ext uri="{FF2B5EF4-FFF2-40B4-BE49-F238E27FC236}">
                    <a16:creationId xmlns:a16="http://schemas.microsoft.com/office/drawing/2014/main" id="{C544A765-6448-8D48-95CE-7BA3A203479B}"/>
                  </a:ext>
                </a:extLst>
              </p:cNvPr>
              <p:cNvSpPr txBox="1"/>
              <p:nvPr/>
            </p:nvSpPr>
            <p:spPr>
              <a:xfrm>
                <a:off x="8007672" y="5488506"/>
                <a:ext cx="966611"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Experiments</a:t>
                </a:r>
              </a:p>
            </p:txBody>
          </p:sp>
          <p:sp>
            <p:nvSpPr>
              <p:cNvPr id="96" name="Beaker_F196" title="Icon of a scientific flask with liquid in it">
                <a:extLst>
                  <a:ext uri="{FF2B5EF4-FFF2-40B4-BE49-F238E27FC236}">
                    <a16:creationId xmlns:a16="http://schemas.microsoft.com/office/drawing/2014/main" id="{DB741AC6-C9F1-FC4F-AF8C-5BF617D3BC35}"/>
                  </a:ext>
                </a:extLst>
              </p:cNvPr>
              <p:cNvSpPr>
                <a:spLocks noChangeAspect="1" noEditPoints="1"/>
              </p:cNvSpPr>
              <p:nvPr/>
            </p:nvSpPr>
            <p:spPr bwMode="auto">
              <a:xfrm>
                <a:off x="8332700" y="4901338"/>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grpSp>
          <p:nvGrpSpPr>
            <p:cNvPr id="107" name="Group 106">
              <a:extLst>
                <a:ext uri="{FF2B5EF4-FFF2-40B4-BE49-F238E27FC236}">
                  <a16:creationId xmlns:a16="http://schemas.microsoft.com/office/drawing/2014/main" id="{D6FDFBBE-2C0D-D44B-BAEA-34B1A9FFD4A2}"/>
                </a:ext>
                <a:ext uri="{C183D7F6-B498-43B3-948B-1728B52AA6E4}">
                  <adec:decorative xmlns:adec="http://schemas.microsoft.com/office/drawing/2017/decorative" val="1"/>
                </a:ext>
              </a:extLst>
            </p:cNvPr>
            <p:cNvGrpSpPr/>
            <p:nvPr/>
          </p:nvGrpSpPr>
          <p:grpSpPr>
            <a:xfrm>
              <a:off x="3537127" y="3694033"/>
              <a:ext cx="2214315" cy="1300294"/>
              <a:chOff x="6431446" y="3396560"/>
              <a:chExt cx="2214315" cy="1300294"/>
            </a:xfrm>
          </p:grpSpPr>
          <p:cxnSp>
            <p:nvCxnSpPr>
              <p:cNvPr id="108" name="Elbow Connector 53">
                <a:extLst>
                  <a:ext uri="{FF2B5EF4-FFF2-40B4-BE49-F238E27FC236}">
                    <a16:creationId xmlns:a16="http://schemas.microsoft.com/office/drawing/2014/main" id="{15CF0EFA-278E-A34F-8CEA-C983F35823B3}"/>
                  </a:ext>
                </a:extLst>
              </p:cNvPr>
              <p:cNvCxnSpPr>
                <a:cxnSpLocks/>
              </p:cNvCxnSpPr>
              <p:nvPr/>
            </p:nvCxnSpPr>
            <p:spPr>
              <a:xfrm rot="5400000">
                <a:off x="6253251" y="3574755"/>
                <a:ext cx="1300294" cy="943903"/>
              </a:xfrm>
              <a:prstGeom prst="bentConnector3">
                <a:avLst>
                  <a:gd name="adj1" fmla="val 50000"/>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54">
                <a:extLst>
                  <a:ext uri="{FF2B5EF4-FFF2-40B4-BE49-F238E27FC236}">
                    <a16:creationId xmlns:a16="http://schemas.microsoft.com/office/drawing/2014/main" id="{FAF629BB-2CE5-674F-8177-185065600820}"/>
                  </a:ext>
                </a:extLst>
              </p:cNvPr>
              <p:cNvCxnSpPr>
                <a:cxnSpLocks/>
              </p:cNvCxnSpPr>
              <p:nvPr/>
            </p:nvCxnSpPr>
            <p:spPr>
              <a:xfrm rot="16200000" flipH="1">
                <a:off x="7474919" y="3526010"/>
                <a:ext cx="1295388" cy="1046297"/>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04" name="TextBox 103">
              <a:extLst>
                <a:ext uri="{FF2B5EF4-FFF2-40B4-BE49-F238E27FC236}">
                  <a16:creationId xmlns:a16="http://schemas.microsoft.com/office/drawing/2014/main" id="{E6130DEC-C925-4F46-ADDA-039B800DEF26}"/>
                </a:ext>
              </a:extLst>
            </p:cNvPr>
            <p:cNvSpPr txBox="1"/>
            <p:nvPr/>
          </p:nvSpPr>
          <p:spPr>
            <a:xfrm>
              <a:off x="3984829" y="4583360"/>
              <a:ext cx="1243465"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Train test &amp; apply</a:t>
              </a:r>
            </a:p>
          </p:txBody>
        </p:sp>
        <p:grpSp>
          <p:nvGrpSpPr>
            <p:cNvPr id="97" name="Group 96" descr="Icon of a cube">
              <a:extLst>
                <a:ext uri="{FF2B5EF4-FFF2-40B4-BE49-F238E27FC236}">
                  <a16:creationId xmlns:a16="http://schemas.microsoft.com/office/drawing/2014/main" id="{5680DD18-5653-6B46-8674-3D82D690BA91}"/>
                </a:ext>
                <a:ext uri="{C183D7F6-B498-43B3-948B-1728B52AA6E4}">
                  <adec:decorative xmlns:adec="http://schemas.microsoft.com/office/drawing/2017/decorative" val="0"/>
                </a:ext>
              </a:extLst>
            </p:cNvPr>
            <p:cNvGrpSpPr/>
            <p:nvPr/>
          </p:nvGrpSpPr>
          <p:grpSpPr>
            <a:xfrm>
              <a:off x="5554865" y="5144560"/>
              <a:ext cx="588302" cy="860978"/>
              <a:chOff x="6908506" y="4055358"/>
              <a:chExt cx="588302" cy="860978"/>
            </a:xfrm>
          </p:grpSpPr>
          <p:sp>
            <p:nvSpPr>
              <p:cNvPr id="98" name="TextBox 97">
                <a:extLst>
                  <a:ext uri="{FF2B5EF4-FFF2-40B4-BE49-F238E27FC236}">
                    <a16:creationId xmlns:a16="http://schemas.microsoft.com/office/drawing/2014/main" id="{3F03AB96-97E7-DC4B-8026-AD2AFC105DF7}"/>
                  </a:ext>
                </a:extLst>
              </p:cNvPr>
              <p:cNvSpPr txBox="1"/>
              <p:nvPr/>
            </p:nvSpPr>
            <p:spPr>
              <a:xfrm>
                <a:off x="6908506" y="4700892"/>
                <a:ext cx="588302"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Models</a:t>
                </a:r>
              </a:p>
            </p:txBody>
          </p:sp>
          <p:pic>
            <p:nvPicPr>
              <p:cNvPr id="99" name="Picture 98">
                <a:extLst>
                  <a:ext uri="{FF2B5EF4-FFF2-40B4-BE49-F238E27FC236}">
                    <a16:creationId xmlns:a16="http://schemas.microsoft.com/office/drawing/2014/main" id="{62F4CA45-E636-1441-B7B3-1E2891341119}"/>
                  </a:ext>
                </a:extLst>
              </p:cNvPr>
              <p:cNvPicPr>
                <a:picLocks noChangeAspect="1"/>
              </p:cNvPicPr>
              <p:nvPr/>
            </p:nvPicPr>
            <p:blipFill>
              <a:blip r:embed="rId9"/>
              <a:stretch>
                <a:fillRect/>
              </a:stretch>
            </p:blipFill>
            <p:spPr>
              <a:xfrm>
                <a:off x="6980407" y="4055358"/>
                <a:ext cx="444500" cy="495300"/>
              </a:xfrm>
              <a:prstGeom prst="rect">
                <a:avLst/>
              </a:prstGeom>
            </p:spPr>
          </p:pic>
        </p:grpSp>
        <p:cxnSp>
          <p:nvCxnSpPr>
            <p:cNvPr id="115" name="Elbow Connector 53">
              <a:extLst>
                <a:ext uri="{FF2B5EF4-FFF2-40B4-BE49-F238E27FC236}">
                  <a16:creationId xmlns:a16="http://schemas.microsoft.com/office/drawing/2014/main" id="{2A21A067-00E2-414A-99AC-EB92F6DDD2DE}"/>
                </a:ext>
                <a:ext uri="{C183D7F6-B498-43B3-948B-1728B52AA6E4}">
                  <adec:decorative xmlns:adec="http://schemas.microsoft.com/office/drawing/2017/decorative" val="1"/>
                </a:ext>
              </a:extLst>
            </p:cNvPr>
            <p:cNvCxnSpPr>
              <a:cxnSpLocks/>
            </p:cNvCxnSpPr>
            <p:nvPr/>
          </p:nvCxnSpPr>
          <p:spPr>
            <a:xfrm rot="5400000">
              <a:off x="5839185" y="3803460"/>
              <a:ext cx="1300292" cy="1081440"/>
            </a:xfrm>
            <a:prstGeom prst="bentConnector3">
              <a:avLst>
                <a:gd name="adj1" fmla="val 50510"/>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server">
              <a:extLst>
                <a:ext uri="{FF2B5EF4-FFF2-40B4-BE49-F238E27FC236}">
                  <a16:creationId xmlns:a16="http://schemas.microsoft.com/office/drawing/2014/main" id="{CA5808DD-8D2E-6049-A570-7B994B113C01}"/>
                </a:ext>
                <a:ext uri="{C183D7F6-B498-43B3-948B-1728B52AA6E4}">
                  <adec:decorative xmlns:adec="http://schemas.microsoft.com/office/drawing/2017/decorative" val="1"/>
                </a:ext>
              </a:extLst>
            </p:cNvPr>
            <p:cNvSpPr>
              <a:spLocks noChangeAspect="1" noEditPoints="1"/>
            </p:cNvSpPr>
            <p:nvPr/>
          </p:nvSpPr>
          <p:spPr bwMode="auto">
            <a:xfrm>
              <a:off x="9451189" y="4100089"/>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91" name="TextBox 90">
              <a:extLst>
                <a:ext uri="{FF2B5EF4-FFF2-40B4-BE49-F238E27FC236}">
                  <a16:creationId xmlns:a16="http://schemas.microsoft.com/office/drawing/2014/main" id="{B70A6B03-39A9-AF49-B6CB-E825A3012AD9}"/>
                </a:ext>
                <a:ext uri="{C183D7F6-B498-43B3-948B-1728B52AA6E4}">
                  <adec:decorative xmlns:adec="http://schemas.microsoft.com/office/drawing/2017/decorative" val="1"/>
                </a:ext>
              </a:extLst>
            </p:cNvPr>
            <p:cNvSpPr txBox="1"/>
            <p:nvPr/>
          </p:nvSpPr>
          <p:spPr>
            <a:xfrm>
              <a:off x="9005658" y="4598156"/>
              <a:ext cx="1083630" cy="215444"/>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SQL endpoint</a:t>
              </a:r>
            </a:p>
          </p:txBody>
        </p:sp>
      </p:grpSp>
      <p:pic>
        <p:nvPicPr>
          <p:cNvPr id="20" name="Picture 19" descr="Data Science logo">
            <a:extLst>
              <a:ext uri="{FF2B5EF4-FFF2-40B4-BE49-F238E27FC236}">
                <a16:creationId xmlns:a16="http://schemas.microsoft.com/office/drawing/2014/main" id="{B5FA7924-E224-FD9A-AEA8-921936FA2DF6}"/>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639963" y="153936"/>
            <a:ext cx="388734" cy="389494"/>
          </a:xfrm>
          <a:prstGeom prst="rect">
            <a:avLst/>
          </a:prstGeom>
        </p:spPr>
      </p:pic>
    </p:spTree>
    <p:extLst>
      <p:ext uri="{BB962C8B-B14F-4D97-AF65-F5344CB8AC3E}">
        <p14:creationId xmlns:p14="http://schemas.microsoft.com/office/powerpoint/2010/main" val="41013575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BC6A9E-115E-668D-97EF-2E69655FC250}"/>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1406385" y="1"/>
            <a:ext cx="1078561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Explore, clean</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and prepare</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95870"/>
            <a:ext cx="3472915" cy="233397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Faster </a:t>
            </a:r>
            <a:r>
              <a:rPr kumimoji="0" lang="en-US" sz="1400" b="0" i="0" u="none" strike="noStrike" kern="1200" cap="none" spc="0" normalizeH="0" baseline="0" noProof="0">
                <a:ln>
                  <a:noFill/>
                </a:ln>
                <a:solidFill>
                  <a:srgbClr val="FFFFFF"/>
                </a:solidFill>
                <a:effectLst/>
                <a:uLnTx/>
                <a:uFillTx/>
                <a:latin typeface="Segoe UI"/>
                <a:ea typeface="+mn-ea"/>
                <a:cs typeface="Segoe UI"/>
              </a:rPr>
              <a:t>exportation, cleansing and transformation of data with built-in experiences as part of the data science workload</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Data Science workloads supports data cleansing, transformation, exploration, and featurization by leveraging built-in experiences on Spark as well as Python based tools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4166294"/>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4369830"/>
            <a:ext cx="3472915" cy="194207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Accelerate tedious and mundane tasks with Data Wrangler, a code tool to prepare data and generate Python code </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Simplify data analytics, capture and exploit data </a:t>
            </a:r>
            <a:br>
              <a:rPr kumimoji="0" lang="en-US" sz="1100" b="0" i="0" u="none" strike="noStrike" kern="1200" cap="none" spc="0" normalizeH="0" baseline="0" noProof="0">
                <a:ln>
                  <a:noFill/>
                </a:ln>
                <a:solidFill>
                  <a:srgbClr val="FFFFFF"/>
                </a:solidFill>
                <a:effectLst/>
                <a:uLnTx/>
                <a:uFillTx/>
                <a:latin typeface="Segoe UI"/>
                <a:ea typeface="+mn-ea"/>
                <a:cs typeface="+mn-cs"/>
              </a:rPr>
            </a:br>
            <a:r>
              <a:rPr kumimoji="0" lang="en-US" sz="1100" b="0" i="0" u="none" strike="noStrike" kern="1200" cap="none" spc="0" normalizeH="0" baseline="0" noProof="0">
                <a:ln>
                  <a:noFill/>
                </a:ln>
                <a:solidFill>
                  <a:srgbClr val="FFFFFF"/>
                </a:solidFill>
                <a:effectLst/>
                <a:uLnTx/>
                <a:uFillTx/>
                <a:latin typeface="Segoe UI"/>
                <a:ea typeface="+mn-ea"/>
                <a:cs typeface="+mn-cs"/>
              </a:rPr>
              <a:t>semantics as users perform transformations on datasets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Leverage pre-installed open-source libraries for building visualizations like matplotlib, seaborn, </a:t>
            </a:r>
            <a:r>
              <a:rPr kumimoji="0" lang="en-US" sz="1100" b="0" i="0" u="none" strike="noStrike" kern="1200" cap="none" spc="0" normalizeH="0" baseline="0" noProof="0" err="1">
                <a:ln>
                  <a:noFill/>
                </a:ln>
                <a:solidFill>
                  <a:srgbClr val="FFFFFF"/>
                </a:solidFill>
                <a:effectLst/>
                <a:uLnTx/>
                <a:uFillTx/>
                <a:latin typeface="Segoe UI"/>
                <a:ea typeface="+mn-ea"/>
                <a:cs typeface="+mn-cs"/>
              </a:rPr>
              <a:t>Plotly</a:t>
            </a:r>
            <a:r>
              <a:rPr kumimoji="0" lang="en-US" sz="1100" b="0" i="0" u="none" strike="noStrike" kern="1200" cap="none" spc="0" normalizeH="0" baseline="0" noProof="0">
                <a:ln>
                  <a:noFill/>
                </a:ln>
                <a:solidFill>
                  <a:srgbClr val="FFFFFF"/>
                </a:solidFill>
                <a:effectLst/>
                <a:uLnTx/>
                <a:uFillTx/>
                <a:latin typeface="Segoe UI"/>
                <a:ea typeface="+mn-ea"/>
                <a:cs typeface="+mn-cs"/>
              </a:rPr>
              <a:t>, and more</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a screenshot of a Lakehouse explorer page with a set of visual graphs that describes the distribution of trip duration on a linear and logarithmic scale ">
            <a:extLst>
              <a:ext uri="{FF2B5EF4-FFF2-40B4-BE49-F238E27FC236}">
                <a16:creationId xmlns:a16="http://schemas.microsoft.com/office/drawing/2014/main" id="{E8754114-F3A4-ED25-0527-07C30987EC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3740" y="1664783"/>
            <a:ext cx="6267782" cy="3525627"/>
          </a:xfrm>
          <a:prstGeom prst="rect">
            <a:avLst/>
          </a:prstGeom>
        </p:spPr>
      </p:pic>
      <p:pic>
        <p:nvPicPr>
          <p:cNvPr id="7" name="Picture 6" descr="Data Science logo">
            <a:extLst>
              <a:ext uri="{FF2B5EF4-FFF2-40B4-BE49-F238E27FC236}">
                <a16:creationId xmlns:a16="http://schemas.microsoft.com/office/drawing/2014/main" id="{326EA447-3BA4-BCB6-A88D-3CE8C37CC52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639963" y="153936"/>
            <a:ext cx="388734" cy="389494"/>
          </a:xfrm>
          <a:prstGeom prst="rect">
            <a:avLst/>
          </a:prstGeom>
        </p:spPr>
      </p:pic>
    </p:spTree>
    <p:extLst>
      <p:ext uri="{BB962C8B-B14F-4D97-AF65-F5344CB8AC3E}">
        <p14:creationId xmlns:p14="http://schemas.microsoft.com/office/powerpoint/2010/main" val="19093349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0D39B0-8358-B046-8CC9-2C350EDDD3B3}"/>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1406385" y="1"/>
            <a:ext cx="1078561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Machine Learning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with </a:t>
            </a:r>
            <a:r>
              <a:rPr kumimoji="0" lang="en-US" sz="2800" b="1" i="0" u="none" strike="noStrike" kern="1200" cap="none" spc="0" normalizeH="0" baseline="0" noProof="0" dirty="0" err="1">
                <a:ln>
                  <a:noFill/>
                </a:ln>
                <a:solidFill>
                  <a:schemeClr val="bg1"/>
                </a:solidFill>
                <a:effectLst/>
                <a:uLnTx/>
                <a:uFillTx/>
                <a:latin typeface="Segoe UI Semibold" panose="020B0502040204020203" pitchFamily="34" charset="0"/>
                <a:ea typeface="+mn-ea"/>
                <a:cs typeface="Segoe UI Semibold" panose="020B0502040204020203" pitchFamily="34" charset="0"/>
              </a:rPr>
              <a:t>MLFlow</a:t>
            </a:r>
            <a:endPar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95870"/>
            <a:ext cx="3472915" cy="18476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Built-in </a:t>
            </a:r>
            <a:r>
              <a:rPr kumimoji="0" lang="en-US" sz="1400" b="0" i="0" u="none" strike="noStrike" kern="1200" cap="none" spc="0" normalizeH="0" baseline="0" noProof="0">
                <a:ln>
                  <a:noFill/>
                </a:ln>
                <a:solidFill>
                  <a:srgbClr val="FFFFFF"/>
                </a:solidFill>
                <a:effectLst/>
                <a:uLnTx/>
                <a:uFillTx/>
                <a:latin typeface="Segoe UI"/>
                <a:ea typeface="+mn-ea"/>
                <a:cs typeface="Segoe UI"/>
              </a:rPr>
              <a:t>model &amp; experiment tracking enables data scientists to track and compare their different experiment runs and model versions </a:t>
            </a: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a:t>
            </a:r>
            <a:r>
              <a:rPr kumimoji="0" lang="en-US" sz="1400" b="0" i="0" u="none" strike="noStrike" kern="1200" cap="none" spc="0" normalizeH="0" baseline="0" noProof="0">
                <a:ln>
                  <a:noFill/>
                </a:ln>
                <a:solidFill>
                  <a:srgbClr val="FFFFFF"/>
                </a:solidFill>
                <a:effectLst/>
                <a:uLnTx/>
                <a:uFillTx/>
                <a:latin typeface="Segoe UI"/>
                <a:ea typeface="+mn-ea"/>
                <a:cs typeface="Segoe UI"/>
              </a:rPr>
              <a:t>rain, evaluate, and score machine learning models by using built-in Experiment and Model artifacts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729222"/>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956821"/>
            <a:ext cx="3472915" cy="234218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Seamless integration with </a:t>
            </a:r>
            <a:r>
              <a:rPr kumimoji="0" lang="en-US" sz="1200" b="0" i="0" u="none" strike="noStrike" kern="1200" cap="none" spc="0" normalizeH="0" baseline="0" noProof="0" err="1">
                <a:ln>
                  <a:noFill/>
                </a:ln>
                <a:solidFill>
                  <a:srgbClr val="FFFFFF"/>
                </a:solidFill>
                <a:effectLst/>
                <a:uLnTx/>
                <a:uFillTx/>
                <a:latin typeface="Segoe UI"/>
                <a:ea typeface="+mn-ea"/>
                <a:cs typeface="+mn-cs"/>
              </a:rPr>
              <a:t>MLFlow</a:t>
            </a:r>
            <a:r>
              <a:rPr kumimoji="0" lang="en-US" sz="1200" b="0" i="0" u="none" strike="noStrike" kern="1200" cap="none" spc="0" normalizeH="0" baseline="0" noProof="0">
                <a:ln>
                  <a:noFill/>
                </a:ln>
                <a:solidFill>
                  <a:srgbClr val="FFFFFF"/>
                </a:solidFill>
                <a:effectLst/>
                <a:uLnTx/>
                <a:uFillTx/>
                <a:latin typeface="Segoe UI"/>
                <a:ea typeface="+mn-ea"/>
                <a:cs typeface="+mn-cs"/>
              </a:rPr>
              <a:t> for experiment tracking and model registration/deployment</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Automatically capture model </a:t>
            </a:r>
            <a:r>
              <a:rPr kumimoji="0" lang="en-US" sz="1200" b="0" i="0" u="none" strike="noStrike" kern="1200" cap="none" spc="0" normalizeH="0" baseline="0" noProof="0" err="1">
                <a:ln>
                  <a:noFill/>
                </a:ln>
                <a:solidFill>
                  <a:srgbClr val="FFFFFF"/>
                </a:solidFill>
                <a:effectLst/>
                <a:uLnTx/>
                <a:uFillTx/>
                <a:latin typeface="Segoe UI"/>
                <a:ea typeface="+mn-ea"/>
                <a:cs typeface="+mn-cs"/>
              </a:rPr>
              <a:t>pemtrics</a:t>
            </a:r>
            <a:r>
              <a:rPr kumimoji="0" lang="en-US" sz="1200" b="0" i="0" u="none" strike="noStrike" kern="1200" cap="none" spc="0" normalizeH="0" baseline="0" noProof="0">
                <a:ln>
                  <a:noFill/>
                </a:ln>
                <a:solidFill>
                  <a:srgbClr val="FFFFFF"/>
                </a:solidFill>
                <a:effectLst/>
                <a:uLnTx/>
                <a:uFillTx/>
                <a:latin typeface="Segoe UI"/>
                <a:ea typeface="+mn-ea"/>
                <a:cs typeface="+mn-cs"/>
              </a:rPr>
              <a:t> &amp; parameters with built-in support for </a:t>
            </a:r>
            <a:r>
              <a:rPr kumimoji="0" lang="en-US" sz="1200" b="0" i="0" u="none" strike="noStrike" kern="1200" cap="none" spc="0" normalizeH="0" baseline="0" noProof="0" err="1">
                <a:ln>
                  <a:noFill/>
                </a:ln>
                <a:solidFill>
                  <a:srgbClr val="FFFFFF"/>
                </a:solidFill>
                <a:effectLst/>
                <a:uLnTx/>
                <a:uFillTx/>
                <a:latin typeface="Segoe UI"/>
                <a:ea typeface="+mn-ea"/>
                <a:cs typeface="+mn-cs"/>
              </a:rPr>
              <a:t>MLFlow</a:t>
            </a:r>
            <a:r>
              <a:rPr kumimoji="0" lang="en-US" sz="1200" b="0" i="0" u="none" strike="noStrike" kern="1200" cap="none" spc="0" normalizeH="0" baseline="0" noProof="0">
                <a:ln>
                  <a:noFill/>
                </a:ln>
                <a:solidFill>
                  <a:srgbClr val="FFFFFF"/>
                </a:solidFill>
                <a:effectLst/>
                <a:uLnTx/>
                <a:uFillTx/>
                <a:latin typeface="Segoe UI"/>
                <a:ea typeface="+mn-ea"/>
                <a:cs typeface="+mn-cs"/>
              </a:rPr>
              <a:t> auto-plogging</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SynapseML</a:t>
            </a:r>
            <a:r>
              <a:rPr kumimoji="0" lang="en-US" sz="1200" b="0" i="0" u="none" strike="noStrike" kern="1200" cap="none" spc="0" normalizeH="0" baseline="0" noProof="0">
                <a:ln>
                  <a:noFill/>
                </a:ln>
                <a:solidFill>
                  <a:srgbClr val="FFFFFF"/>
                </a:solidFill>
                <a:effectLst/>
                <a:uLnTx/>
                <a:uFillTx/>
                <a:latin typeface="Segoe UI"/>
                <a:ea typeface="+mn-ea"/>
                <a:cs typeface="+mn-cs"/>
              </a:rPr>
              <a:t> integration with Azure </a:t>
            </a:r>
            <a:r>
              <a:rPr kumimoji="0" lang="en-US" sz="1200" b="0" i="0" u="none" strike="noStrike" kern="1200" cap="none" spc="0" normalizeH="0" baseline="0" noProof="0" err="1">
                <a:ln>
                  <a:noFill/>
                </a:ln>
                <a:solidFill>
                  <a:srgbClr val="FFFFFF"/>
                </a:solidFill>
                <a:effectLst/>
                <a:uLnTx/>
                <a:uFillTx/>
                <a:latin typeface="Segoe UI"/>
                <a:ea typeface="+mn-ea"/>
                <a:cs typeface="+mn-cs"/>
              </a:rPr>
              <a:t>OpenAI</a:t>
            </a:r>
            <a:r>
              <a:rPr kumimoji="0" lang="en-US" sz="1200" b="0" i="0" u="none" strike="noStrike" kern="1200" cap="none" spc="0" normalizeH="0" baseline="0" noProof="0">
                <a:ln>
                  <a:noFill/>
                </a:ln>
                <a:solidFill>
                  <a:srgbClr val="FFFFFF"/>
                </a:solidFill>
                <a:effectLst/>
                <a:uLnTx/>
                <a:uFillTx/>
                <a:latin typeface="Segoe UI"/>
                <a:ea typeface="+mn-ea"/>
                <a:cs typeface="+mn-cs"/>
              </a:rPr>
              <a:t> service makes it easier to use Apache Spark to process millions of prompts and scale workflow</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Model registry powered by </a:t>
            </a:r>
            <a:r>
              <a:rPr kumimoji="0" lang="en-US" sz="1200" b="0" i="0" u="none" strike="noStrike" kern="1200" cap="none" spc="0" normalizeH="0" baseline="0" noProof="0" err="1">
                <a:ln>
                  <a:noFill/>
                </a:ln>
                <a:solidFill>
                  <a:srgbClr val="FFFFFF"/>
                </a:solidFill>
                <a:effectLst/>
                <a:uLnTx/>
                <a:uFillTx/>
                <a:latin typeface="Segoe UI"/>
                <a:ea typeface="+mn-ea"/>
                <a:cs typeface="+mn-cs"/>
              </a:rPr>
              <a:t>AzureML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6"/>
            <a:ext cx="6331058" cy="3335774"/>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4" name="Picture 3" descr="GIF of multiple screenshots on the Synapse platform that captures the model and experiment tracking capabilities. The GIF is showing a user running lists and getting status details within a data set">
            <a:extLst>
              <a:ext uri="{FF2B5EF4-FFF2-40B4-BE49-F238E27FC236}">
                <a16:creationId xmlns:a16="http://schemas.microsoft.com/office/drawing/2014/main" id="{37D41ECA-0359-E692-49EA-25D14E88586C}"/>
              </a:ext>
              <a:ext uri="{C183D7F6-B498-43B3-948B-1728B52AA6E4}">
                <adec:decorative xmlns:adec="http://schemas.microsoft.com/office/drawing/2017/decorative" val="0"/>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5160513" y="1687849"/>
            <a:ext cx="6240756" cy="3221035"/>
          </a:xfrm>
          <a:prstGeom prst="rect">
            <a:avLst/>
          </a:prstGeom>
        </p:spPr>
      </p:pic>
      <p:pic>
        <p:nvPicPr>
          <p:cNvPr id="7" name="Picture 6" descr="Data Science logo">
            <a:extLst>
              <a:ext uri="{FF2B5EF4-FFF2-40B4-BE49-F238E27FC236}">
                <a16:creationId xmlns:a16="http://schemas.microsoft.com/office/drawing/2014/main" id="{55DAE6BE-8C5E-EC74-70B0-98BB4C84D9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639963" y="153936"/>
            <a:ext cx="388734" cy="389494"/>
          </a:xfrm>
          <a:prstGeom prst="rect">
            <a:avLst/>
          </a:prstGeom>
        </p:spPr>
      </p:pic>
    </p:spTree>
    <p:extLst>
      <p:ext uri="{BB962C8B-B14F-4D97-AF65-F5344CB8AC3E}">
        <p14:creationId xmlns:p14="http://schemas.microsoft.com/office/powerpoint/2010/main" val="336775965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5BFFC42-6E7C-340E-76AC-52CF13896E33}"/>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1406385" y="1"/>
            <a:ext cx="1078561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Model scoring</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432974"/>
            <a:ext cx="3472915" cy="143988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Easily </a:t>
            </a:r>
            <a:r>
              <a:rPr kumimoji="0" lang="en-US" sz="1400" b="0" i="0" u="none" strike="noStrike" kern="1200" cap="none" spc="0" normalizeH="0" baseline="0" noProof="0">
                <a:ln>
                  <a:noFill/>
                </a:ln>
                <a:solidFill>
                  <a:srgbClr val="FFFFFF"/>
                </a:solidFill>
                <a:effectLst/>
                <a:uLnTx/>
                <a:uFillTx/>
                <a:latin typeface="Segoe UI"/>
                <a:ea typeface="+mn-ea"/>
                <a:cs typeface="Segoe UI"/>
              </a:rPr>
              <a:t>enrich your data stored in the </a:t>
            </a:r>
            <a:r>
              <a:rPr kumimoji="0" lang="en-US" sz="1400" b="0" i="0" u="none" strike="noStrike" kern="1200" cap="none" spc="0" normalizeH="0" baseline="0" noProof="0" err="1">
                <a:ln>
                  <a:noFill/>
                </a:ln>
                <a:solidFill>
                  <a:srgbClr val="FFFFFF"/>
                </a:solidFill>
                <a:effectLst/>
                <a:uLnTx/>
                <a:uFillTx/>
                <a:latin typeface="Segoe UI"/>
                <a:ea typeface="+mn-ea"/>
                <a:cs typeface="Segoe UI"/>
              </a:rPr>
              <a:t>lakehouse</a:t>
            </a:r>
            <a:r>
              <a:rPr kumimoji="0" lang="en-US" sz="1400" b="0" i="0" u="none" strike="noStrike" kern="1200" cap="none" spc="0" normalizeH="0" baseline="0" noProof="0">
                <a:ln>
                  <a:noFill/>
                </a:ln>
                <a:solidFill>
                  <a:srgbClr val="FFFFFF"/>
                </a:solidFill>
                <a:effectLst/>
                <a:uLnTx/>
                <a:uFillTx/>
                <a:latin typeface="Segoe UI"/>
                <a:ea typeface="+mn-ea"/>
                <a:cs typeface="Segoe UI"/>
              </a:rPr>
              <a:t> with machine learning predictions</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Leverage Predict to score data at scale and write it back to your Fabric </a:t>
            </a:r>
            <a:r>
              <a:rPr kumimoji="0" lang="en-US" sz="1400" b="0" i="0" u="none" strike="noStrike" kern="1200" cap="none" spc="0" normalizeH="0" baseline="0" noProof="0" err="1">
                <a:ln>
                  <a:noFill/>
                </a:ln>
                <a:solidFill>
                  <a:srgbClr val="FFFFFF"/>
                </a:solidFill>
                <a:effectLst/>
                <a:uLnTx/>
                <a:uFillTx/>
                <a:latin typeface="Segoe UI"/>
                <a:ea typeface="+mn-ea"/>
                <a:cs typeface="Segoe UI"/>
              </a:rPr>
              <a:t>lakehouse</a:t>
            </a:r>
            <a:r>
              <a:rPr kumimoji="0" lang="en-US" sz="1400" b="0" i="0" u="none" strike="noStrike" kern="1200" cap="none" spc="0" normalizeH="0" baseline="0" noProof="0">
                <a:ln>
                  <a:noFill/>
                </a:ln>
                <a:solidFill>
                  <a:srgbClr val="FFFFFF"/>
                </a:solidFill>
                <a:effectLst/>
                <a:uLnTx/>
                <a:uFillTx/>
                <a:latin typeface="Segoe UI"/>
                <a:ea typeface="+mn-ea"/>
                <a:cs typeface="Segoe UI"/>
              </a:rPr>
              <a:t> </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184986"/>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550634"/>
            <a:ext cx="3472915" cy="226523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Predict can be invoked from the secure boundaries of a Fabric notebook using APIs for maximum flexibility</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Leverage Predict directly from the UI using a guided experiment to deploy models in a matter of clicks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Seamless integration with the </a:t>
            </a:r>
            <a:r>
              <a:rPr kumimoji="0" lang="en-US" sz="1200" b="0" i="0" u="none" strike="noStrike" kern="1200" cap="none" spc="0" normalizeH="0" baseline="0" noProof="0" err="1">
                <a:ln>
                  <a:noFill/>
                </a:ln>
                <a:solidFill>
                  <a:srgbClr val="FFFFFF"/>
                </a:solidFill>
                <a:effectLst/>
                <a:uLnTx/>
                <a:uFillTx/>
                <a:latin typeface="Segoe UI"/>
                <a:ea typeface="+mn-ea"/>
                <a:cs typeface="+mn-cs"/>
              </a:rPr>
              <a:t>lakehouse</a:t>
            </a:r>
            <a:r>
              <a:rPr kumimoji="0" lang="en-US" sz="1200" b="0" i="0" u="none" strike="noStrike" kern="1200" cap="none" spc="0" normalizeH="0" baseline="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err="1">
                <a:ln>
                  <a:noFill/>
                </a:ln>
                <a:solidFill>
                  <a:srgbClr val="FFFFFF"/>
                </a:solidFill>
                <a:effectLst/>
                <a:uLnTx/>
                <a:uFillTx/>
                <a:latin typeface="Segoe UI"/>
                <a:ea typeface="+mn-ea"/>
                <a:cs typeface="+mn-cs"/>
              </a:rPr>
              <a:t>OneLake</a:t>
            </a:r>
            <a:r>
              <a:rPr kumimoji="0" lang="en-US" sz="1200" b="0" i="0" u="none" strike="noStrike" kern="1200" cap="none" spc="0" normalizeH="0" baseline="0" noProof="0">
                <a:ln>
                  <a:noFill/>
                </a:ln>
                <a:solidFill>
                  <a:srgbClr val="FFFFFF"/>
                </a:solidFill>
                <a:effectLst/>
                <a:uLnTx/>
                <a:uFillTx/>
                <a:latin typeface="Segoe UI"/>
                <a:ea typeface="+mn-ea"/>
                <a:cs typeface="+mn-cs"/>
              </a:rPr>
              <a:t> and Direct Lake meaning it is super simple to get your predictions into Power BI reports</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450804" y="1627325"/>
            <a:ext cx="5641880"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4" name="Picture 3" descr="GIF of a screenshot series of the Lakehouse explorer platform and showcases the machine learning predictions capabilities through the &quot;apply model predictions&quot; function.">
            <a:extLst>
              <a:ext uri="{FF2B5EF4-FFF2-40B4-BE49-F238E27FC236}">
                <a16:creationId xmlns:a16="http://schemas.microsoft.com/office/drawing/2014/main" id="{961F93B0-3CD4-F0D2-C4AE-E2F1C8F11E30}"/>
              </a:ext>
              <a:ext uri="{C183D7F6-B498-43B3-948B-1728B52AA6E4}">
                <adec:decorative xmlns:adec="http://schemas.microsoft.com/office/drawing/2017/decorative" val="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05875" y="1685353"/>
            <a:ext cx="5547539" cy="3503571"/>
          </a:xfrm>
          <a:prstGeom prst="rect">
            <a:avLst/>
          </a:prstGeom>
          <a:effectLst/>
        </p:spPr>
      </p:pic>
      <p:pic>
        <p:nvPicPr>
          <p:cNvPr id="7" name="Picture 6" descr="Data Science logo">
            <a:extLst>
              <a:ext uri="{FF2B5EF4-FFF2-40B4-BE49-F238E27FC236}">
                <a16:creationId xmlns:a16="http://schemas.microsoft.com/office/drawing/2014/main" id="{7DEAFC21-DFCE-AA19-3FA7-DE196F3DA8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639963" y="153936"/>
            <a:ext cx="388734" cy="389494"/>
          </a:xfrm>
          <a:prstGeom prst="rect">
            <a:avLst/>
          </a:prstGeom>
        </p:spPr>
      </p:pic>
    </p:spTree>
    <p:extLst>
      <p:ext uri="{BB962C8B-B14F-4D97-AF65-F5344CB8AC3E}">
        <p14:creationId xmlns:p14="http://schemas.microsoft.com/office/powerpoint/2010/main" val="4915956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377E2C-B799-7740-8085-67D7A4AD2CED}"/>
              </a:ext>
            </a:extLst>
          </p:cNvPr>
          <p:cNvSpPr>
            <a:spLocks noGrp="1"/>
          </p:cNvSpPr>
          <p:nvPr>
            <p:ph type="title" idx="4294967295"/>
          </p:nvPr>
        </p:nvSpPr>
        <p:spPr>
          <a:xfrm>
            <a:off x="607809" y="3132130"/>
            <a:ext cx="10847430" cy="5937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warehouse</a:t>
            </a:r>
          </a:p>
        </p:txBody>
      </p:sp>
      <p:pic>
        <p:nvPicPr>
          <p:cNvPr id="8" name="Picture 7" descr="Data warehouse logo">
            <a:extLst>
              <a:ext uri="{FF2B5EF4-FFF2-40B4-BE49-F238E27FC236}">
                <a16:creationId xmlns:a16="http://schemas.microsoft.com/office/drawing/2014/main" id="{99B58535-76B4-3B49-AFF4-5E3CD26D2D28}"/>
              </a:ext>
            </a:extLst>
          </p:cNvPr>
          <p:cNvPicPr>
            <a:picLocks noChangeAspect="1"/>
          </p:cNvPicPr>
          <p:nvPr/>
        </p:nvPicPr>
        <p:blipFill>
          <a:blip r:embed="rId2"/>
          <a:stretch/>
        </p:blipFill>
        <p:spPr>
          <a:xfrm>
            <a:off x="4872251" y="-232465"/>
            <a:ext cx="7319749" cy="7334046"/>
          </a:xfrm>
          <a:prstGeom prst="rect">
            <a:avLst/>
          </a:prstGeom>
          <a:noFill/>
        </p:spPr>
      </p:pic>
    </p:spTree>
    <p:extLst>
      <p:ext uri="{BB962C8B-B14F-4D97-AF65-F5344CB8AC3E}">
        <p14:creationId xmlns:p14="http://schemas.microsoft.com/office/powerpoint/2010/main" val="27590826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70E0-0746-EC4A-BFA8-FB39816016B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warehouse scenario</a:t>
            </a:r>
          </a:p>
        </p:txBody>
      </p:sp>
      <p:sp>
        <p:nvSpPr>
          <p:cNvPr id="2" name="Subtitle 1">
            <a:extLst>
              <a:ext uri="{FF2B5EF4-FFF2-40B4-BE49-F238E27FC236}">
                <a16:creationId xmlns:a16="http://schemas.microsoft.com/office/drawing/2014/main" id="{72E56A12-8144-1343-96F0-ADB652D4B6A7}"/>
              </a:ext>
            </a:extLst>
          </p:cNvPr>
          <p:cNvSpPr>
            <a:spLocks noGrp="1"/>
          </p:cNvSpPr>
          <p:nvPr>
            <p:ph type="subTitle" idx="1"/>
          </p:nvPr>
        </p:nvSpPr>
        <p:spPr/>
        <p:txBody>
          <a:bodyPr/>
          <a:lstStyle/>
          <a:p>
            <a:r>
              <a:rPr lang="en-US"/>
              <a:t>End-to-end analytics scenario</a:t>
            </a:r>
          </a:p>
        </p:txBody>
      </p:sp>
      <p:pic>
        <p:nvPicPr>
          <p:cNvPr id="38" name="Picture 37" descr="Data Warehouse logo">
            <a:extLst>
              <a:ext uri="{FF2B5EF4-FFF2-40B4-BE49-F238E27FC236}">
                <a16:creationId xmlns:a16="http://schemas.microsoft.com/office/drawing/2014/main" id="{5D495B66-CDA3-044E-8F7F-F9AB4934BCD8}"/>
              </a:ext>
            </a:extLst>
          </p:cNvPr>
          <p:cNvPicPr>
            <a:picLocks noChangeAspect="1"/>
          </p:cNvPicPr>
          <p:nvPr/>
        </p:nvPicPr>
        <p:blipFill>
          <a:blip r:embed="rId3"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grpSp>
        <p:nvGrpSpPr>
          <p:cNvPr id="11" name="Group 10" descr="This is a visual of the end-to-end analytics scenario. There are four columns with respective icons that are connected with lines and arrows pointing to the right: Data source, Ingestion, Store, Transform and Expose">
            <a:extLst>
              <a:ext uri="{FF2B5EF4-FFF2-40B4-BE49-F238E27FC236}">
                <a16:creationId xmlns:a16="http://schemas.microsoft.com/office/drawing/2014/main" id="{CBFC8D19-D230-97BC-B582-28A9FA0CE7F8}"/>
              </a:ext>
            </a:extLst>
          </p:cNvPr>
          <p:cNvGrpSpPr/>
          <p:nvPr/>
        </p:nvGrpSpPr>
        <p:grpSpPr>
          <a:xfrm>
            <a:off x="744333" y="1784697"/>
            <a:ext cx="10747938" cy="4502560"/>
            <a:chOff x="935381" y="1740093"/>
            <a:chExt cx="10747938" cy="4502560"/>
          </a:xfrm>
        </p:grpSpPr>
        <p:sp>
          <p:nvSpPr>
            <p:cNvPr id="10" name="Rounded Rectangle 13">
              <a:extLst>
                <a:ext uri="{FF2B5EF4-FFF2-40B4-BE49-F238E27FC236}">
                  <a16:creationId xmlns:a16="http://schemas.microsoft.com/office/drawing/2014/main" id="{D2BA83A7-ACBB-0FBE-B8FC-24E4A62272BB}"/>
                </a:ext>
                <a:ext uri="{C183D7F6-B498-43B3-948B-1728B52AA6E4}">
                  <adec:decorative xmlns:adec="http://schemas.microsoft.com/office/drawing/2017/decorative" val="0"/>
                </a:ext>
              </a:extLst>
            </p:cNvPr>
            <p:cNvSpPr/>
            <p:nvPr/>
          </p:nvSpPr>
          <p:spPr>
            <a:xfrm>
              <a:off x="935381" y="1740093"/>
              <a:ext cx="10747938" cy="4502560"/>
            </a:xfrm>
            <a:prstGeom prst="roundRect">
              <a:avLst>
                <a:gd name="adj" fmla="val 6586"/>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48" name="TextBox 47">
              <a:extLst>
                <a:ext uri="{FF2B5EF4-FFF2-40B4-BE49-F238E27FC236}">
                  <a16:creationId xmlns:a16="http://schemas.microsoft.com/office/drawing/2014/main" id="{B19C51FE-D74A-DB47-BB17-78F9992A1FAC}"/>
                </a:ext>
                <a:ext uri="{C183D7F6-B498-43B3-948B-1728B52AA6E4}">
                  <adec:decorative xmlns:adec="http://schemas.microsoft.com/office/drawing/2017/decorative" val="1"/>
                </a:ext>
              </a:extLst>
            </p:cNvPr>
            <p:cNvSpPr txBox="1"/>
            <p:nvPr/>
          </p:nvSpPr>
          <p:spPr>
            <a:xfrm>
              <a:off x="1331457" y="2101101"/>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grpSp>
          <p:nvGrpSpPr>
            <p:cNvPr id="49" name="Group 48">
              <a:extLst>
                <a:ext uri="{FF2B5EF4-FFF2-40B4-BE49-F238E27FC236}">
                  <a16:creationId xmlns:a16="http://schemas.microsoft.com/office/drawing/2014/main" id="{71E8BD83-0AE8-224A-B0E7-6E893E3B2E51}"/>
                </a:ext>
              </a:extLst>
            </p:cNvPr>
            <p:cNvGrpSpPr/>
            <p:nvPr/>
          </p:nvGrpSpPr>
          <p:grpSpPr>
            <a:xfrm>
              <a:off x="1588869" y="2822558"/>
              <a:ext cx="934872" cy="772101"/>
              <a:chOff x="1444399" y="2626615"/>
              <a:chExt cx="934872" cy="772101"/>
            </a:xfrm>
          </p:grpSpPr>
          <p:pic>
            <p:nvPicPr>
              <p:cNvPr id="50" name="Picture 49" descr="Icon of files">
                <a:extLst>
                  <a:ext uri="{FF2B5EF4-FFF2-40B4-BE49-F238E27FC236}">
                    <a16:creationId xmlns:a16="http://schemas.microsoft.com/office/drawing/2014/main" id="{8B78B965-4662-6446-BD8B-55985CE3179B}"/>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714983" y="2626615"/>
                <a:ext cx="393700" cy="317500"/>
              </a:xfrm>
              <a:prstGeom prst="rect">
                <a:avLst/>
              </a:prstGeom>
            </p:spPr>
          </p:pic>
          <p:sp>
            <p:nvSpPr>
              <p:cNvPr id="51" name="TextBox 50">
                <a:extLst>
                  <a:ext uri="{FF2B5EF4-FFF2-40B4-BE49-F238E27FC236}">
                    <a16:creationId xmlns:a16="http://schemas.microsoft.com/office/drawing/2014/main" id="{0C34CB9E-3A0F-6B41-8216-CE0ABC3AC8CF}"/>
                  </a:ext>
                  <a:ext uri="{C183D7F6-B498-43B3-948B-1728B52AA6E4}">
                    <adec:decorative xmlns:adec="http://schemas.microsoft.com/office/drawing/2017/decorative" val="1"/>
                  </a:ext>
                </a:extLst>
              </p:cNvPr>
              <p:cNvSpPr txBox="1"/>
              <p:nvPr/>
            </p:nvSpPr>
            <p:spPr>
              <a:xfrm>
                <a:off x="1444399" y="3152495"/>
                <a:ext cx="934872"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a:t>
                </a:r>
              </a:p>
            </p:txBody>
          </p:sp>
        </p:grpSp>
        <p:grpSp>
          <p:nvGrpSpPr>
            <p:cNvPr id="53" name="Group 52">
              <a:extLst>
                <a:ext uri="{FF2B5EF4-FFF2-40B4-BE49-F238E27FC236}">
                  <a16:creationId xmlns:a16="http://schemas.microsoft.com/office/drawing/2014/main" id="{B0EC0BCC-F870-3949-BDE7-BB5607011BDF}"/>
                </a:ext>
              </a:extLst>
            </p:cNvPr>
            <p:cNvGrpSpPr/>
            <p:nvPr/>
          </p:nvGrpSpPr>
          <p:grpSpPr>
            <a:xfrm>
              <a:off x="3969358" y="2967132"/>
              <a:ext cx="1552054" cy="996577"/>
              <a:chOff x="3951984" y="3521686"/>
              <a:chExt cx="1552054" cy="996577"/>
            </a:xfrm>
          </p:grpSpPr>
          <p:pic>
            <p:nvPicPr>
              <p:cNvPr id="55" name="Picture 54" descr="Icon of two desktops connected by an arrow">
                <a:extLst>
                  <a:ext uri="{FF2B5EF4-FFF2-40B4-BE49-F238E27FC236}">
                    <a16:creationId xmlns:a16="http://schemas.microsoft.com/office/drawing/2014/main" id="{5DD4CCA7-7C26-A040-9C36-95C9E753C48D}"/>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4524811" y="3521686"/>
                <a:ext cx="406400" cy="431800"/>
              </a:xfrm>
              <a:prstGeom prst="rect">
                <a:avLst/>
              </a:prstGeom>
            </p:spPr>
          </p:pic>
          <p:sp>
            <p:nvSpPr>
              <p:cNvPr id="56" name="TextBox 55">
                <a:extLst>
                  <a:ext uri="{FF2B5EF4-FFF2-40B4-BE49-F238E27FC236}">
                    <a16:creationId xmlns:a16="http://schemas.microsoft.com/office/drawing/2014/main" id="{817DE6E5-FD79-5C4A-BDE6-8C6A7BA67C65}"/>
                  </a:ext>
                  <a:ext uri="{C183D7F6-B498-43B3-948B-1728B52AA6E4}">
                    <adec:decorative xmlns:adec="http://schemas.microsoft.com/office/drawing/2017/decorative" val="1"/>
                  </a:ext>
                </a:extLst>
              </p:cNvPr>
              <p:cNvSpPr txBox="1"/>
              <p:nvPr/>
            </p:nvSpPr>
            <p:spPr>
              <a:xfrm>
                <a:off x="3951984" y="4025820"/>
                <a:ext cx="155205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Pipelines &amp; Dataflows</a:t>
                </a:r>
              </a:p>
            </p:txBody>
          </p:sp>
        </p:grpSp>
        <p:sp>
          <p:nvSpPr>
            <p:cNvPr id="54" name="TextBox 53">
              <a:extLst>
                <a:ext uri="{FF2B5EF4-FFF2-40B4-BE49-F238E27FC236}">
                  <a16:creationId xmlns:a16="http://schemas.microsoft.com/office/drawing/2014/main" id="{373DAF2C-F004-804B-9591-D67B7A6A61C5}"/>
                </a:ext>
                <a:ext uri="{C183D7F6-B498-43B3-948B-1728B52AA6E4}">
                  <adec:decorative xmlns:adec="http://schemas.microsoft.com/office/drawing/2017/decorative" val="1"/>
                </a:ext>
              </a:extLst>
            </p:cNvPr>
            <p:cNvSpPr txBox="1"/>
            <p:nvPr/>
          </p:nvSpPr>
          <p:spPr>
            <a:xfrm>
              <a:off x="4116866" y="2084234"/>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grpSp>
          <p:nvGrpSpPr>
            <p:cNvPr id="58" name="Group 57">
              <a:extLst>
                <a:ext uri="{FF2B5EF4-FFF2-40B4-BE49-F238E27FC236}">
                  <a16:creationId xmlns:a16="http://schemas.microsoft.com/office/drawing/2014/main" id="{5A067B1B-8F47-4845-855F-5D49D9410440}"/>
                </a:ext>
              </a:extLst>
            </p:cNvPr>
            <p:cNvGrpSpPr/>
            <p:nvPr/>
          </p:nvGrpSpPr>
          <p:grpSpPr>
            <a:xfrm>
              <a:off x="9862735" y="4190404"/>
              <a:ext cx="1005981" cy="715357"/>
              <a:chOff x="9885752" y="3994461"/>
              <a:chExt cx="1005981" cy="715357"/>
            </a:xfrm>
          </p:grpSpPr>
          <p:sp>
            <p:nvSpPr>
              <p:cNvPr id="61" name="TextBox 60">
                <a:extLst>
                  <a:ext uri="{FF2B5EF4-FFF2-40B4-BE49-F238E27FC236}">
                    <a16:creationId xmlns:a16="http://schemas.microsoft.com/office/drawing/2014/main" id="{5A91DA97-62DE-AF4F-89AF-582539A80802}"/>
                  </a:ext>
                  <a:ext uri="{C183D7F6-B498-43B3-948B-1728B52AA6E4}">
                    <adec:decorative xmlns:adec="http://schemas.microsoft.com/office/drawing/2017/decorative" val="1"/>
                  </a:ext>
                </a:extLst>
              </p:cNvPr>
              <p:cNvSpPr txBox="1"/>
              <p:nvPr/>
            </p:nvSpPr>
            <p:spPr>
              <a:xfrm>
                <a:off x="9885752" y="4463597"/>
                <a:ext cx="10059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Warehouse</a:t>
                </a:r>
              </a:p>
            </p:txBody>
          </p:sp>
          <p:sp>
            <p:nvSpPr>
              <p:cNvPr id="62" name="server" descr="Ivon of a">
                <a:extLst>
                  <a:ext uri="{FF2B5EF4-FFF2-40B4-BE49-F238E27FC236}">
                    <a16:creationId xmlns:a16="http://schemas.microsoft.com/office/drawing/2014/main" id="{7522B074-CDC4-C845-ADAA-B4853EAF640F}"/>
                  </a:ext>
                  <a:ext uri="{C183D7F6-B498-43B3-948B-1728B52AA6E4}">
                    <adec:decorative xmlns:adec="http://schemas.microsoft.com/office/drawing/2017/decorative" val="0"/>
                  </a:ext>
                </a:extLst>
              </p:cNvPr>
              <p:cNvSpPr>
                <a:spLocks noChangeAspect="1" noEditPoints="1"/>
              </p:cNvSpPr>
              <p:nvPr/>
            </p:nvSpPr>
            <p:spPr bwMode="auto">
              <a:xfrm>
                <a:off x="10292459" y="399446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59" name="TextBox 58">
              <a:extLst>
                <a:ext uri="{FF2B5EF4-FFF2-40B4-BE49-F238E27FC236}">
                  <a16:creationId xmlns:a16="http://schemas.microsoft.com/office/drawing/2014/main" id="{080BFFDF-5460-694E-B0B8-6F341799FC87}"/>
                </a:ext>
                <a:ext uri="{C183D7F6-B498-43B3-948B-1728B52AA6E4}">
                  <adec:decorative xmlns:adec="http://schemas.microsoft.com/office/drawing/2017/decorative" val="1"/>
                </a:ext>
              </a:extLst>
            </p:cNvPr>
            <p:cNvSpPr txBox="1"/>
            <p:nvPr/>
          </p:nvSpPr>
          <p:spPr>
            <a:xfrm>
              <a:off x="9943334" y="2101101"/>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sp>
          <p:nvSpPr>
            <p:cNvPr id="60" name="TextBox 59">
              <a:extLst>
                <a:ext uri="{FF2B5EF4-FFF2-40B4-BE49-F238E27FC236}">
                  <a16:creationId xmlns:a16="http://schemas.microsoft.com/office/drawing/2014/main" id="{C7CD94DB-62BC-1A46-9DDE-2185FE81FE7C}"/>
                </a:ext>
                <a:ext uri="{C183D7F6-B498-43B3-948B-1728B52AA6E4}">
                  <adec:decorative xmlns:adec="http://schemas.microsoft.com/office/drawing/2017/decorative" val="1"/>
                </a:ext>
              </a:extLst>
            </p:cNvPr>
            <p:cNvSpPr txBox="1"/>
            <p:nvPr/>
          </p:nvSpPr>
          <p:spPr>
            <a:xfrm>
              <a:off x="9435984" y="3374891"/>
              <a:ext cx="1859483"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Business Intelligence</a:t>
              </a:r>
            </a:p>
          </p:txBody>
        </p:sp>
        <p:cxnSp>
          <p:nvCxnSpPr>
            <p:cNvPr id="63" name="Straight Arrow Connector 62">
              <a:extLst>
                <a:ext uri="{FF2B5EF4-FFF2-40B4-BE49-F238E27FC236}">
                  <a16:creationId xmlns:a16="http://schemas.microsoft.com/office/drawing/2014/main" id="{216AF6CA-31EA-264A-A664-BA9278D211C0}"/>
                </a:ext>
                <a:ext uri="{C183D7F6-B498-43B3-948B-1728B52AA6E4}">
                  <adec:decorative xmlns:adec="http://schemas.microsoft.com/office/drawing/2017/decorative" val="1"/>
                </a:ext>
              </a:extLst>
            </p:cNvPr>
            <p:cNvCxnSpPr>
              <a:cxnSpLocks/>
            </p:cNvCxnSpPr>
            <p:nvPr/>
          </p:nvCxnSpPr>
          <p:spPr>
            <a:xfrm>
              <a:off x="3015870" y="3140058"/>
              <a:ext cx="773877"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7950ABF5-2883-4242-BC42-E44ACD03A6EB}"/>
                </a:ext>
              </a:extLst>
            </p:cNvPr>
            <p:cNvGrpSpPr/>
            <p:nvPr/>
          </p:nvGrpSpPr>
          <p:grpSpPr>
            <a:xfrm>
              <a:off x="8325879" y="2994008"/>
              <a:ext cx="996840" cy="1377309"/>
              <a:chOff x="8477507" y="3152213"/>
              <a:chExt cx="996840" cy="1377309"/>
            </a:xfrm>
          </p:grpSpPr>
          <p:cxnSp>
            <p:nvCxnSpPr>
              <p:cNvPr id="66" name="Elbow Connector 81">
                <a:extLst>
                  <a:ext uri="{FF2B5EF4-FFF2-40B4-BE49-F238E27FC236}">
                    <a16:creationId xmlns:a16="http://schemas.microsoft.com/office/drawing/2014/main" id="{F0F39077-3D04-9245-A3BC-EE6488A51192}"/>
                  </a:ext>
                  <a:ext uri="{C183D7F6-B498-43B3-948B-1728B52AA6E4}">
                    <adec:decorative xmlns:adec="http://schemas.microsoft.com/office/drawing/2017/decorative" val="1"/>
                  </a:ext>
                </a:extLst>
              </p:cNvPr>
              <p:cNvCxnSpPr>
                <a:cxnSpLocks/>
              </p:cNvCxnSpPr>
              <p:nvPr/>
            </p:nvCxnSpPr>
            <p:spPr>
              <a:xfrm rot="16200000" flipH="1">
                <a:off x="8598037" y="3653213"/>
                <a:ext cx="1254199" cy="498420"/>
              </a:xfrm>
              <a:prstGeom prst="bentConnector3">
                <a:avLst>
                  <a:gd name="adj1" fmla="val 9979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82">
                <a:extLst>
                  <a:ext uri="{FF2B5EF4-FFF2-40B4-BE49-F238E27FC236}">
                    <a16:creationId xmlns:a16="http://schemas.microsoft.com/office/drawing/2014/main" id="{01E679AB-6E0E-384F-90BB-3FC25F9580A7}"/>
                  </a:ext>
                  <a:ext uri="{C183D7F6-B498-43B3-948B-1728B52AA6E4}">
                    <adec:decorative xmlns:adec="http://schemas.microsoft.com/office/drawing/2017/decorative" val="1"/>
                  </a:ext>
                </a:extLst>
              </p:cNvPr>
              <p:cNvCxnSpPr>
                <a:cxnSpLocks/>
              </p:cNvCxnSpPr>
              <p:nvPr/>
            </p:nvCxnSpPr>
            <p:spPr>
              <a:xfrm flipV="1">
                <a:off x="8477507" y="3152213"/>
                <a:ext cx="996837" cy="123393"/>
              </a:xfrm>
              <a:prstGeom prst="bentConnector3">
                <a:avLst>
                  <a:gd name="adj1" fmla="val 50000"/>
                </a:avLst>
              </a:prstGeom>
              <a:ln w="381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8" name="Straight Arrow Connector 67">
              <a:extLst>
                <a:ext uri="{FF2B5EF4-FFF2-40B4-BE49-F238E27FC236}">
                  <a16:creationId xmlns:a16="http://schemas.microsoft.com/office/drawing/2014/main" id="{D08ED61E-0BFE-1E4E-A124-8F3D16058F7F}"/>
                </a:ext>
                <a:ext uri="{C183D7F6-B498-43B3-948B-1728B52AA6E4}">
                  <adec:decorative xmlns:adec="http://schemas.microsoft.com/office/drawing/2017/decorative" val="1"/>
                </a:ext>
              </a:extLst>
            </p:cNvPr>
            <p:cNvCxnSpPr>
              <a:cxnSpLocks/>
            </p:cNvCxnSpPr>
            <p:nvPr/>
          </p:nvCxnSpPr>
          <p:spPr>
            <a:xfrm>
              <a:off x="7343973" y="3844914"/>
              <a:ext cx="0" cy="703965"/>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10906738-77B1-0847-9285-62A84FDBBC86}"/>
                </a:ext>
              </a:extLst>
            </p:cNvPr>
            <p:cNvGrpSpPr/>
            <p:nvPr/>
          </p:nvGrpSpPr>
          <p:grpSpPr>
            <a:xfrm>
              <a:off x="6629639" y="2822558"/>
              <a:ext cx="1483676" cy="772101"/>
              <a:chOff x="6820048" y="2626615"/>
              <a:chExt cx="1483676" cy="772101"/>
            </a:xfrm>
          </p:grpSpPr>
          <p:sp>
            <p:nvSpPr>
              <p:cNvPr id="76" name="TextBox 75">
                <a:extLst>
                  <a:ext uri="{FF2B5EF4-FFF2-40B4-BE49-F238E27FC236}">
                    <a16:creationId xmlns:a16="http://schemas.microsoft.com/office/drawing/2014/main" id="{C54F6299-7194-1C4C-975B-24B8DDDB7A47}"/>
                  </a:ext>
                  <a:ext uri="{C183D7F6-B498-43B3-948B-1728B52AA6E4}">
                    <adec:decorative xmlns:adec="http://schemas.microsoft.com/office/drawing/2017/decorative" val="1"/>
                  </a:ext>
                </a:extLst>
              </p:cNvPr>
              <p:cNvSpPr txBox="1"/>
              <p:nvPr/>
            </p:nvSpPr>
            <p:spPr>
              <a:xfrm>
                <a:off x="6820048" y="3152495"/>
                <a:ext cx="14836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Data Warehouse</a:t>
                </a:r>
              </a:p>
            </p:txBody>
          </p:sp>
          <p:pic>
            <p:nvPicPr>
              <p:cNvPr id="116" name="Picture 115" descr="Icon of a house">
                <a:extLst>
                  <a:ext uri="{FF2B5EF4-FFF2-40B4-BE49-F238E27FC236}">
                    <a16:creationId xmlns:a16="http://schemas.microsoft.com/office/drawing/2014/main" id="{BD62E2CE-8B5A-6749-BDC1-03A539E14E56}"/>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7287876" y="2626615"/>
                <a:ext cx="533400" cy="342900"/>
              </a:xfrm>
              <a:prstGeom prst="rect">
                <a:avLst/>
              </a:prstGeom>
            </p:spPr>
          </p:pic>
        </p:grpSp>
        <p:sp>
          <p:nvSpPr>
            <p:cNvPr id="71" name="TextBox 70">
              <a:extLst>
                <a:ext uri="{FF2B5EF4-FFF2-40B4-BE49-F238E27FC236}">
                  <a16:creationId xmlns:a16="http://schemas.microsoft.com/office/drawing/2014/main" id="{F4572956-FE3B-3642-ABE5-FE3A230941CE}"/>
                </a:ext>
                <a:ext uri="{C183D7F6-B498-43B3-948B-1728B52AA6E4}">
                  <adec:decorative xmlns:adec="http://schemas.microsoft.com/office/drawing/2017/decorative" val="1"/>
                </a:ext>
              </a:extLst>
            </p:cNvPr>
            <p:cNvSpPr txBox="1"/>
            <p:nvPr/>
          </p:nvSpPr>
          <p:spPr>
            <a:xfrm>
              <a:off x="7057513" y="2101101"/>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grpSp>
          <p:nvGrpSpPr>
            <p:cNvPr id="72" name="Group 71">
              <a:extLst>
                <a:ext uri="{FF2B5EF4-FFF2-40B4-BE49-F238E27FC236}">
                  <a16:creationId xmlns:a16="http://schemas.microsoft.com/office/drawing/2014/main" id="{C00359F2-00A1-A649-9052-5831AEBFA68D}"/>
                </a:ext>
              </a:extLst>
            </p:cNvPr>
            <p:cNvGrpSpPr/>
            <p:nvPr/>
          </p:nvGrpSpPr>
          <p:grpSpPr>
            <a:xfrm>
              <a:off x="6727266" y="4802455"/>
              <a:ext cx="1233415" cy="1107210"/>
              <a:chOff x="6917675" y="4741136"/>
              <a:chExt cx="1233415" cy="1107210"/>
            </a:xfrm>
          </p:grpSpPr>
          <p:sp>
            <p:nvSpPr>
              <p:cNvPr id="73" name="TextBox 72">
                <a:extLst>
                  <a:ext uri="{FF2B5EF4-FFF2-40B4-BE49-F238E27FC236}">
                    <a16:creationId xmlns:a16="http://schemas.microsoft.com/office/drawing/2014/main" id="{BEFA66A8-D054-5144-8701-533C3CB703FF}"/>
                  </a:ext>
                  <a:ext uri="{C183D7F6-B498-43B3-948B-1728B52AA6E4}">
                    <adec:decorative xmlns:adec="http://schemas.microsoft.com/office/drawing/2017/decorative" val="1"/>
                  </a:ext>
                </a:extLst>
              </p:cNvPr>
              <p:cNvSpPr txBox="1"/>
              <p:nvPr/>
            </p:nvSpPr>
            <p:spPr>
              <a:xfrm>
                <a:off x="7033732" y="5602125"/>
                <a:ext cx="10013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Procedures</a:t>
                </a:r>
              </a:p>
            </p:txBody>
          </p:sp>
          <p:sp>
            <p:nvSpPr>
              <p:cNvPr id="74" name="Website" descr="Icon of two smaller rectangles within a larger rectangle">
                <a:extLst>
                  <a:ext uri="{FF2B5EF4-FFF2-40B4-BE49-F238E27FC236}">
                    <a16:creationId xmlns:a16="http://schemas.microsoft.com/office/drawing/2014/main" id="{B054AE18-1E1D-CD48-9496-C656A7186D1A}"/>
                  </a:ext>
                  <a:ext uri="{C183D7F6-B498-43B3-948B-1728B52AA6E4}">
                    <adec:decorative xmlns:adec="http://schemas.microsoft.com/office/drawing/2017/decorative" val="0"/>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TextBox 74">
                <a:extLst>
                  <a:ext uri="{FF2B5EF4-FFF2-40B4-BE49-F238E27FC236}">
                    <a16:creationId xmlns:a16="http://schemas.microsoft.com/office/drawing/2014/main" id="{47DAEB26-6B93-FA42-BE4D-C43CA5F20C41}"/>
                  </a:ext>
                  <a:ext uri="{C183D7F6-B498-43B3-948B-1728B52AA6E4}">
                    <adec:decorative xmlns:adec="http://schemas.microsoft.com/office/drawing/2017/decorative" val="1"/>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Transform</a:t>
                </a:r>
              </a:p>
            </p:txBody>
          </p:sp>
        </p:grpSp>
        <p:pic>
          <p:nvPicPr>
            <p:cNvPr id="117" name="Graphic 116" descr="Icon of ascending signal bars">
              <a:extLst>
                <a:ext uri="{FF2B5EF4-FFF2-40B4-BE49-F238E27FC236}">
                  <a16:creationId xmlns:a16="http://schemas.microsoft.com/office/drawing/2014/main" id="{6DFAFB5E-AFE3-864B-A6FC-F3D4968A587C}"/>
                </a:ext>
                <a:ext uri="{C183D7F6-B498-43B3-948B-1728B52AA6E4}">
                  <adec:decorative xmlns:adec="http://schemas.microsoft.com/office/drawing/2017/decorative" val="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02351" y="2653191"/>
              <a:ext cx="726749" cy="726749"/>
            </a:xfrm>
            <a:prstGeom prst="rect">
              <a:avLst/>
            </a:prstGeom>
          </p:spPr>
        </p:pic>
        <p:cxnSp>
          <p:nvCxnSpPr>
            <p:cNvPr id="8" name="Straight Arrow Connector 7">
              <a:extLst>
                <a:ext uri="{FF2B5EF4-FFF2-40B4-BE49-F238E27FC236}">
                  <a16:creationId xmlns:a16="http://schemas.microsoft.com/office/drawing/2014/main" id="{E8A22315-781D-2645-E34C-4CBAF2096FF1}"/>
                </a:ext>
                <a:ext uri="{C183D7F6-B498-43B3-948B-1728B52AA6E4}">
                  <adec:decorative xmlns:adec="http://schemas.microsoft.com/office/drawing/2017/decorative" val="1"/>
                </a:ext>
              </a:extLst>
            </p:cNvPr>
            <p:cNvCxnSpPr>
              <a:cxnSpLocks/>
            </p:cNvCxnSpPr>
            <p:nvPr/>
          </p:nvCxnSpPr>
          <p:spPr>
            <a:xfrm>
              <a:off x="5547196" y="3140058"/>
              <a:ext cx="773877"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112544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1C2CD1B-FDA4-895A-B038-7AD531661CD4}"/>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3010169" y="0"/>
            <a:ext cx="9181831"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 warehouse | Overview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27325"/>
            <a:ext cx="3472915" cy="112088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a:rPr>
              <a:t>Enterprise </a:t>
            </a:r>
            <a:r>
              <a:rPr kumimoji="0" lang="en-US" sz="1100" b="0" i="0" u="none" strike="noStrike" kern="1200" cap="none" spc="0" normalizeH="0" baseline="0" noProof="0">
                <a:ln>
                  <a:noFill/>
                </a:ln>
                <a:solidFill>
                  <a:srgbClr val="FFFFFF"/>
                </a:solidFill>
                <a:effectLst/>
                <a:uLnTx/>
                <a:uFillTx/>
                <a:latin typeface="Segoe UI"/>
                <a:ea typeface="+mn-ea"/>
                <a:cs typeface="Segoe UI"/>
              </a:rPr>
              <a:t>scale data warehouse with open standard format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No knobs performance with minimal set-up and deployment, no configuration of compute or storage needed</a:t>
            </a:r>
            <a:endPar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908162"/>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9" y="3132235"/>
            <a:ext cx="3472915" cy="307853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1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Simple and intuitive warehouse experiences for both beginner and experienced data professionals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Lake-centric warehouse stores data in </a:t>
            </a:r>
            <a:r>
              <a:rPr kumimoji="0" lang="en-US" sz="900" b="0" i="0" u="none" strike="noStrike" kern="1200" cap="none" spc="0" normalizeH="0" baseline="0" noProof="0" err="1">
                <a:ln>
                  <a:noFill/>
                </a:ln>
                <a:solidFill>
                  <a:srgbClr val="FFFFFF"/>
                </a:solidFill>
                <a:effectLst/>
                <a:uLnTx/>
                <a:uFillTx/>
                <a:latin typeface="Segoe UI"/>
                <a:ea typeface="+mn-ea"/>
                <a:cs typeface="+mn-cs"/>
              </a:rPr>
              <a:t>OneLake</a:t>
            </a:r>
            <a:r>
              <a:rPr kumimoji="0" lang="en-US" sz="900" b="0" i="0" u="none" strike="noStrike" kern="1200" cap="none" spc="0" normalizeH="0" baseline="0" noProof="0">
                <a:ln>
                  <a:noFill/>
                </a:ln>
                <a:solidFill>
                  <a:srgbClr val="FFFFFF"/>
                </a:solidFill>
                <a:effectLst/>
                <a:uLnTx/>
                <a:uFillTx/>
                <a:latin typeface="Segoe UI"/>
                <a:ea typeface="+mn-ea"/>
                <a:cs typeface="+mn-cs"/>
              </a:rPr>
              <a:t> in open Delta format with easy data recovery and management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Fully integrated with all Fabric workloads out-of-the box</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Data loading and transforms at scale, with full multi-table transactional guarantees provided by the SQL engine</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Virtual warehouses with cross-database querying and a fully integrated semantic layer</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Enterprise-ready platform with end-to-end performance and usage visibility, with built-in governance and security</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Flexibility to build data warehouse or data mesh based on organizational needs and choice of no-code, low-code, or T-SQL for transformations</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8" name="Picture 7" descr="visual of the Synapse Data Warehouse platform with a pop-up labeled &quot;New warehouse&quot; showing on screen to show the ease of creating a new warehouse">
            <a:extLst>
              <a:ext uri="{FF2B5EF4-FFF2-40B4-BE49-F238E27FC236}">
                <a16:creationId xmlns:a16="http://schemas.microsoft.com/office/drawing/2014/main" id="{06ACD70D-BDD2-DB02-D703-3D932A68AC7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60924" y="1661160"/>
            <a:ext cx="6238254" cy="3534937"/>
          </a:xfrm>
          <a:prstGeom prst="rect">
            <a:avLst/>
          </a:prstGeom>
        </p:spPr>
      </p:pic>
      <p:pic>
        <p:nvPicPr>
          <p:cNvPr id="4" name="Picture 3" descr="Data warehouse logo">
            <a:extLst>
              <a:ext uri="{FF2B5EF4-FFF2-40B4-BE49-F238E27FC236}">
                <a16:creationId xmlns:a16="http://schemas.microsoft.com/office/drawing/2014/main" id="{F8EA46E3-07F4-0CC5-146D-62F5C29351E3}"/>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44320167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C31A264-97D9-4D44-2E33-8427F8CDA472}"/>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3010169" y="0"/>
            <a:ext cx="9181831"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Data loading and transforms at scale</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00452"/>
            <a:ext cx="3472915" cy="11859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High scale </a:t>
            </a:r>
            <a:r>
              <a:rPr kumimoji="0" lang="en-US" sz="1400" b="0" i="0" u="none" strike="noStrike" kern="1200" cap="none" spc="0" normalizeH="0" baseline="0" noProof="0">
                <a:ln>
                  <a:noFill/>
                </a:ln>
                <a:solidFill>
                  <a:srgbClr val="FFFFFF"/>
                </a:solidFill>
                <a:effectLst/>
                <a:uLnTx/>
                <a:uFillTx/>
                <a:latin typeface="Segoe UI"/>
                <a:ea typeface="+mn-ea"/>
                <a:cs typeface="Segoe UI"/>
              </a:rPr>
              <a:t>data loading from any source.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Data managed by Warehouse compute engine provides full multi-table transaction guarantees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937030"/>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173056"/>
            <a:ext cx="3472915" cy="3124702"/>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Integration with Data Factory Pipelines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Data published to </a:t>
            </a:r>
            <a:r>
              <a:rPr kumimoji="0" lang="en-US" sz="1050" b="0" i="0" u="none" strike="noStrike" kern="1200" cap="none" spc="0" normalizeH="0" baseline="0" noProof="0" err="1">
                <a:ln>
                  <a:noFill/>
                </a:ln>
                <a:solidFill>
                  <a:srgbClr val="FFFFFF"/>
                </a:solidFill>
                <a:effectLst/>
                <a:uLnTx/>
                <a:uFillTx/>
                <a:latin typeface="Segoe UI"/>
                <a:ea typeface="+mn-ea"/>
                <a:cs typeface="+mn-cs"/>
              </a:rPr>
              <a:t>OneLake</a:t>
            </a:r>
            <a:r>
              <a:rPr kumimoji="0" lang="en-US" sz="1050" b="0" i="0" u="none" strike="noStrike" kern="1200" cap="none" spc="0" normalizeH="0" baseline="0" noProof="0">
                <a:ln>
                  <a:noFill/>
                </a:ln>
                <a:solidFill>
                  <a:srgbClr val="FFFFFF"/>
                </a:solidFill>
                <a:effectLst/>
                <a:uLnTx/>
                <a:uFillTx/>
                <a:latin typeface="Segoe UI"/>
                <a:ea typeface="+mn-ea"/>
                <a:cs typeface="+mn-cs"/>
              </a:rPr>
              <a:t> as Delta tables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Support for multi-statement transactions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Supports snapshot isolation</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T-SQL support for:</a:t>
            </a:r>
          </a:p>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COPY command</a:t>
            </a:r>
          </a:p>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CTAS</a:t>
            </a:r>
          </a:p>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INSERT … SELECT</a:t>
            </a:r>
          </a:p>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Common Table Expressions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Locking:</a:t>
            </a:r>
          </a:p>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INSERT and SELECT require schema stability lock</a:t>
            </a:r>
          </a:p>
          <a:p>
            <a:pPr marL="914367" marR="0" lvl="2"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UPDATE and DELETE do not lock tables </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7" name="Group 6" descr="visual of computer code against a blank white screen to showcase the Warehouse compute engine capabilities">
            <a:extLst>
              <a:ext uri="{FF2B5EF4-FFF2-40B4-BE49-F238E27FC236}">
                <a16:creationId xmlns:a16="http://schemas.microsoft.com/office/drawing/2014/main" id="{2AF6FA11-0B87-F880-A5C1-681AD660B720}"/>
              </a:ext>
            </a:extLst>
          </p:cNvPr>
          <p:cNvGrpSpPr/>
          <p:nvPr/>
        </p:nvGrpSpPr>
        <p:grpSpPr>
          <a:xfrm>
            <a:off x="4528968" y="1539253"/>
            <a:ext cx="6350244" cy="3665295"/>
            <a:chOff x="6113930" y="1475191"/>
            <a:chExt cx="6350244" cy="3665295"/>
          </a:xfrm>
        </p:grpSpPr>
        <p:sp>
          <p:nvSpPr>
            <p:cNvPr id="8" name="TextBox 7">
              <a:extLst>
                <a:ext uri="{FF2B5EF4-FFF2-40B4-BE49-F238E27FC236}">
                  <a16:creationId xmlns:a16="http://schemas.microsoft.com/office/drawing/2014/main" id="{735FA14E-74D6-A1BE-B29F-5B383B4CD2CC}"/>
                </a:ext>
              </a:extLst>
            </p:cNvPr>
            <p:cNvSpPr txBox="1"/>
            <p:nvPr/>
          </p:nvSpPr>
          <p:spPr>
            <a:xfrm>
              <a:off x="6344750" y="1475191"/>
              <a:ext cx="6119424" cy="2185215"/>
            </a:xfrm>
            <a:prstGeom prst="rect">
              <a:avLst/>
            </a:prstGeom>
            <a:noFill/>
          </p:spPr>
          <p:txBody>
            <a:bodyPr wrap="square" lIns="91440" tIns="45720" rIns="91440" bIns="45720" anchor="t">
              <a:spAutoFit/>
            </a:bodyPr>
            <a:lstStyle/>
            <a:p>
              <a:pPr marL="45720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101FD"/>
                </a:solidFill>
                <a:effectLst/>
                <a:uLnTx/>
                <a:uFillTx/>
                <a:latin typeface="Consolas" panose="020B0609020204030204" pitchFamily="49" charset="0"/>
                <a:ea typeface="Calibri" panose="020F0502020204030204" pitchFamily="34" charset="0"/>
                <a:cs typeface="Arial" panose="020B0604020202020204" pitchFamily="34" charset="0"/>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COPY INTO</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a:t>
              </a:r>
              <a:r>
                <a:rPr kumimoji="0" lang="en-US" sz="800" b="0" i="0" u="none" strike="noStrike" kern="1200" cap="none" spc="0" normalizeH="0" baseline="0" noProof="0" err="1">
                  <a:ln>
                    <a:noFill/>
                  </a:ln>
                  <a:solidFill>
                    <a:srgbClr val="000000"/>
                  </a:solidFill>
                  <a:effectLst/>
                  <a:uLnTx/>
                  <a:uFillTx/>
                  <a:latin typeface="Consolas"/>
                  <a:ea typeface="Calibri" panose="020F0502020204030204" pitchFamily="34" charset="0"/>
                  <a:cs typeface="Arial"/>
                </a:rPr>
                <a:t>table_name</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err="1">
                  <a:ln>
                    <a:noFill/>
                  </a:ln>
                  <a:solidFill>
                    <a:srgbClr val="000000"/>
                  </a:solidFill>
                  <a:effectLst/>
                  <a:uLnTx/>
                  <a:uFillTx/>
                  <a:latin typeface="Consolas"/>
                  <a:ea typeface="Calibri" panose="020F0502020204030204" pitchFamily="34" charset="0"/>
                  <a:cs typeface="Arial"/>
                </a:rPr>
                <a:t>Column_list</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a:t>
              </a:r>
              <a:b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b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FROM</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a:t>
              </a:r>
              <a:r>
                <a:rPr kumimoji="0" lang="en-US" sz="800" b="0" i="0" u="none" strike="noStrike" kern="1200" cap="none" spc="0" normalizeH="0" baseline="0" noProof="0">
                  <a:ln>
                    <a:noFill/>
                  </a:ln>
                  <a:solidFill>
                    <a:srgbClr val="007D9A"/>
                  </a:solidFill>
                  <a:effectLst/>
                  <a:uLnTx/>
                  <a:uFillTx/>
                  <a:latin typeface="Consolas"/>
                  <a:ea typeface="Calibri" panose="020F0502020204030204" pitchFamily="34" charset="0"/>
                  <a:cs typeface="Arial"/>
                </a:rPr>
                <a:t>&lt;</a:t>
              </a:r>
              <a:r>
                <a:rPr kumimoji="0" lang="en-US" sz="800" b="0" i="0" u="none" strike="noStrike" kern="1200" cap="none" spc="0" normalizeH="0" baseline="0" noProof="0" err="1">
                  <a:ln>
                    <a:noFill/>
                  </a:ln>
                  <a:solidFill>
                    <a:srgbClr val="007D9A"/>
                  </a:solidFill>
                  <a:effectLst/>
                  <a:uLnTx/>
                  <a:uFillTx/>
                  <a:latin typeface="Consolas"/>
                  <a:ea typeface="Calibri" panose="020F0502020204030204" pitchFamily="34" charset="0"/>
                  <a:cs typeface="Arial"/>
                </a:rPr>
                <a:t>external_location</a:t>
              </a:r>
              <a:r>
                <a:rPr kumimoji="0" lang="en-US" sz="800" b="0" i="0" u="none" strike="noStrike" kern="1200" cap="none" spc="0" normalizeH="0" baseline="0" noProof="0">
                  <a:ln>
                    <a:noFill/>
                  </a:ln>
                  <a:solidFill>
                    <a:srgbClr val="007D9A"/>
                  </a:solidFill>
                  <a:effectLst/>
                  <a:uLnTx/>
                  <a:uFillTx/>
                  <a:latin typeface="Consolas"/>
                  <a:ea typeface="Calibri" panose="020F0502020204030204" pitchFamily="34" charset="0"/>
                  <a:cs typeface="Arial"/>
                </a:rPr>
                <a:t>&gt;</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[,...n]</a:t>
              </a:r>
              <a:b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b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WITH  </a:t>
              </a:r>
              <a:br>
                <a:rPr kumimoji="0" lang="en-US" sz="800" b="0" i="0" u="none" strike="noStrike" kern="1200" cap="none" spc="0" normalizeH="0" baseline="0" noProof="0">
                  <a:ln>
                    <a:noFill/>
                  </a:ln>
                  <a:solidFill>
                    <a:srgbClr val="001919"/>
                  </a:solidFill>
                  <a:effectLst/>
                  <a:uLnTx/>
                  <a:uFillTx/>
                  <a:latin typeface="Consolas"/>
                  <a:ea typeface="Calibri" panose="020F0502020204030204" pitchFamily="34" charset="0"/>
                  <a:cs typeface="Arial"/>
                </a:rPr>
              </a:b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 </a:t>
              </a:r>
              <a:b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b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FILE_TYPE</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 {</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'CSV' | 'PARQUET' '</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a:t>
              </a:r>
              <a:b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b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CREDENTIAL</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 (</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AZURE CREDENTIAL</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 [,</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ERRORFILE</a:t>
              </a:r>
              <a: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 = </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'[http(s)://</a:t>
              </a:r>
              <a:r>
                <a:rPr kumimoji="0" lang="en-US" sz="800" b="0" i="0" u="none" strike="noStrike" kern="1200" cap="none" spc="0" normalizeH="0" baseline="0" noProof="0" err="1">
                  <a:ln>
                    <a:noFill/>
                  </a:ln>
                  <a:solidFill>
                    <a:srgbClr val="A31515"/>
                  </a:solidFill>
                  <a:effectLst/>
                  <a:uLnTx/>
                  <a:uFillTx/>
                  <a:latin typeface="Consolas"/>
                  <a:ea typeface="Calibri" panose="020F0502020204030204" pitchFamily="34" charset="0"/>
                  <a:cs typeface="Arial"/>
                </a:rPr>
                <a:t>storageaccount</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/container]/</a:t>
              </a:r>
              <a:r>
                <a:rPr kumimoji="0" lang="en-US" sz="800" b="0" i="0" u="none" strike="noStrike" kern="1200" cap="none" spc="0" normalizeH="0" baseline="0" noProof="0" err="1">
                  <a:ln>
                    <a:noFill/>
                  </a:ln>
                  <a:solidFill>
                    <a:srgbClr val="A31515"/>
                  </a:solidFill>
                  <a:effectLst/>
                  <a:uLnTx/>
                  <a:uFillTx/>
                  <a:latin typeface="Consolas"/>
                  <a:ea typeface="Calibri" panose="020F0502020204030204" pitchFamily="34" charset="0"/>
                  <a:cs typeface="Arial"/>
                </a:rPr>
                <a:t>errorfile_directory</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 </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 [,</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ERRORFILE_CREDENTIAL </a:t>
              </a:r>
              <a: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 (</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AZURE CREDENTIAL</a:t>
              </a:r>
              <a: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 ]</a:t>
              </a: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 [,</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MAXERRORS</a:t>
              </a:r>
              <a: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 = </a:t>
              </a:r>
              <a:r>
                <a:rPr kumimoji="0" lang="en-US" sz="800" b="0" i="0" u="none" strike="noStrike" kern="1200" cap="none" spc="0" normalizeH="0" baseline="0" noProof="0" err="1">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max_errors</a:t>
              </a:r>
              <a: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t> ] </a:t>
              </a:r>
              <a:b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b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 </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,COMPRESSION</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 { '</a:t>
              </a:r>
              <a:r>
                <a:rPr kumimoji="0" lang="en-US" sz="800" b="0" i="0" u="none" strike="noStrike" kern="1200" cap="none" spc="0" normalizeH="0" baseline="0" noProof="0" err="1">
                  <a:ln>
                    <a:noFill/>
                  </a:ln>
                  <a:solidFill>
                    <a:srgbClr val="A31515"/>
                  </a:solidFill>
                  <a:effectLst/>
                  <a:uLnTx/>
                  <a:uFillTx/>
                  <a:latin typeface="Consolas"/>
                  <a:ea typeface="Calibri" panose="020F0502020204030204" pitchFamily="34" charset="0"/>
                  <a:cs typeface="Arial"/>
                </a:rPr>
                <a:t>Gzip</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 ’Snappy’}</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a:t>
              </a:r>
              <a:b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b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,FIELDQUOTE </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a:t>
              </a:r>
              <a:r>
                <a:rPr kumimoji="0" lang="en-US" sz="800" b="0" i="0" u="none" strike="noStrike" kern="1200" cap="none" spc="0" normalizeH="0" baseline="0" noProof="0" err="1">
                  <a:ln>
                    <a:noFill/>
                  </a:ln>
                  <a:solidFill>
                    <a:srgbClr val="A31515"/>
                  </a:solidFill>
                  <a:effectLst/>
                  <a:uLnTx/>
                  <a:uFillTx/>
                  <a:latin typeface="Consolas"/>
                  <a:ea typeface="Calibri" panose="020F0502020204030204" pitchFamily="34" charset="0"/>
                  <a:cs typeface="Arial"/>
                </a:rPr>
                <a:t>string_delimiter</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a:t>
              </a:r>
              <a:b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b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 </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,FIELDTERMINATOR</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 ‘</a:t>
              </a:r>
              <a:r>
                <a:rPr kumimoji="0" lang="en-US" sz="800" b="0" i="0" u="none" strike="noStrike" kern="1200" cap="none" spc="0" normalizeH="0" baseline="0" noProof="0" err="1">
                  <a:ln>
                    <a:noFill/>
                  </a:ln>
                  <a:solidFill>
                    <a:srgbClr val="A31515"/>
                  </a:solidFill>
                  <a:effectLst/>
                  <a:uLnTx/>
                  <a:uFillTx/>
                  <a:latin typeface="Consolas"/>
                  <a:ea typeface="Calibri" panose="020F0502020204030204" pitchFamily="34" charset="0"/>
                  <a:cs typeface="Arial"/>
                </a:rPr>
                <a:t>field_terminator</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a:t>
              </a:r>
              <a:br>
                <a:rPr kumimoji="0" lang="en-US" sz="800" b="0" i="0" u="none" strike="noStrike" kern="1200" cap="none" spc="0" normalizeH="0" baseline="0" noProof="0">
                  <a:ln>
                    <a:noFill/>
                  </a:ln>
                  <a:solidFill>
                    <a:srgbClr val="001919"/>
                  </a:solidFill>
                  <a:effectLst/>
                  <a:uLnTx/>
                  <a:uFillTx/>
                  <a:latin typeface="Consolas"/>
                  <a:ea typeface="Calibri" panose="020F0502020204030204" pitchFamily="34" charset="0"/>
                  <a:cs typeface="Arial"/>
                </a:rPr>
              </a:b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,ROWTERMINATOR</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 ‘</a:t>
              </a:r>
              <a:r>
                <a:rPr kumimoji="0" lang="en-US" sz="800" b="0" i="0" u="none" strike="noStrike" kern="1200" cap="none" spc="0" normalizeH="0" baseline="0" noProof="0" err="1">
                  <a:ln>
                    <a:noFill/>
                  </a:ln>
                  <a:solidFill>
                    <a:srgbClr val="A31515"/>
                  </a:solidFill>
                  <a:effectLst/>
                  <a:uLnTx/>
                  <a:uFillTx/>
                  <a:latin typeface="Consolas"/>
                  <a:ea typeface="Calibri" panose="020F0502020204030204" pitchFamily="34" charset="0"/>
                  <a:cs typeface="Arial"/>
                </a:rPr>
                <a:t>row_terminator</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b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b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,FIRSTROW</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 </a:t>
              </a:r>
              <a:r>
                <a:rPr kumimoji="0" lang="en-US" sz="800" b="0" i="0" u="none" strike="noStrike" kern="1200" cap="none" spc="0" normalizeH="0" baseline="0" noProof="0" err="1">
                  <a:ln>
                    <a:noFill/>
                  </a:ln>
                  <a:solidFill>
                    <a:srgbClr val="A31515"/>
                  </a:solidFill>
                  <a:effectLst/>
                  <a:uLnTx/>
                  <a:uFillTx/>
                  <a:latin typeface="Consolas"/>
                  <a:ea typeface="Calibri" panose="020F0502020204030204" pitchFamily="34" charset="0"/>
                  <a:cs typeface="Arial"/>
                </a:rPr>
                <a:t>first_row</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br>
                <a:rPr kumimoji="0" lang="en-US" sz="800" b="0" i="0" u="none" strike="noStrike" kern="1200" cap="none" spc="0" normalizeH="0" baseline="0" noProof="0">
                  <a:ln>
                    <a:noFill/>
                  </a:ln>
                  <a:solidFill>
                    <a:srgbClr val="001919"/>
                  </a:solidFill>
                  <a:effectLst/>
                  <a:uLnTx/>
                  <a:uFillTx/>
                  <a:latin typeface="Consolas" panose="020B0609020204030204" pitchFamily="49" charset="0"/>
                  <a:ea typeface="Calibri" panose="020F0502020204030204" pitchFamily="34" charset="0"/>
                  <a:cs typeface="Arial" panose="020B0604020202020204" pitchFamily="34" charset="0"/>
                </a:rPr>
              </a:b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a:t>
              </a:r>
              <a:r>
                <a:rPr kumimoji="0" lang="en-US" sz="800" b="0" i="0" u="none" strike="noStrike" kern="1200" cap="none" spc="0" normalizeH="0" baseline="0" noProof="0">
                  <a:ln>
                    <a:noFill/>
                  </a:ln>
                  <a:solidFill>
                    <a:srgbClr val="0101FD"/>
                  </a:solidFill>
                  <a:effectLst/>
                  <a:uLnTx/>
                  <a:uFillTx/>
                  <a:latin typeface="Consolas"/>
                  <a:ea typeface="Calibri" panose="020F0502020204030204" pitchFamily="34" charset="0"/>
                  <a:cs typeface="Arial"/>
                </a:rPr>
                <a:t>,ENCODING</a:t>
              </a:r>
              <a:r>
                <a:rPr kumimoji="0" lang="en-US" sz="800" b="0" i="0" u="none" strike="noStrike" kern="1200" cap="none" spc="0" normalizeH="0" baseline="0" noProof="0">
                  <a:ln>
                    <a:noFill/>
                  </a:ln>
                  <a:solidFill>
                    <a:srgbClr val="A31515"/>
                  </a:solidFill>
                  <a:effectLst/>
                  <a:uLnTx/>
                  <a:uFillTx/>
                  <a:latin typeface="Consolas"/>
                  <a:ea typeface="Calibri" panose="020F0502020204030204" pitchFamily="34" charset="0"/>
                  <a:cs typeface="Arial"/>
                </a:rPr>
                <a:t> = {'UTF8'|'UTF16’}</a:t>
              </a: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a:t>
              </a:r>
              <a:endPar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Calibri" panose="020F0502020204030204" pitchFamily="34" charset="0"/>
                <a:cs typeface="Arial" panose="020B0604020202020204" pitchFamily="34" charset="0"/>
              </a:endParaRPr>
            </a:p>
            <a:p>
              <a:pPr marL="45720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onsolas"/>
                  <a:ea typeface="Calibri" panose="020F0502020204030204" pitchFamily="34" charset="0"/>
                  <a:cs typeface="Arial"/>
                </a:rPr>
                <a:t> );</a:t>
              </a:r>
              <a:endParaRPr kumimoji="0" lang="en-US" sz="800" b="0" i="0" u="none" strike="noStrike" kern="1200" cap="none" spc="0" normalizeH="0" baseline="0" noProof="0">
                <a:ln>
                  <a:noFill/>
                </a:ln>
                <a:solidFill>
                  <a:srgbClr val="080808"/>
                </a:solidFill>
                <a:effectLst/>
                <a:uLnTx/>
                <a:uFillTx/>
                <a:latin typeface="Consolas"/>
                <a:ea typeface="Calibri" panose="020F0502020204030204" pitchFamily="34" charset="0"/>
                <a:cs typeface="Arial"/>
              </a:endParaRPr>
            </a:p>
          </p:txBody>
        </p:sp>
        <p:sp>
          <p:nvSpPr>
            <p:cNvPr id="14" name="TextBox 13">
              <a:extLst>
                <a:ext uri="{FF2B5EF4-FFF2-40B4-BE49-F238E27FC236}">
                  <a16:creationId xmlns:a16="http://schemas.microsoft.com/office/drawing/2014/main" id="{ABA83114-601D-FB31-AE30-416458D92CA4}"/>
                </a:ext>
              </a:extLst>
            </p:cNvPr>
            <p:cNvSpPr txBox="1"/>
            <p:nvPr/>
          </p:nvSpPr>
          <p:spPr>
            <a:xfrm>
              <a:off x="6113930" y="3691764"/>
              <a:ext cx="5425984" cy="474454"/>
            </a:xfrm>
            <a:prstGeom prst="rect">
              <a:avLst/>
            </a:prstGeom>
            <a:noFill/>
          </p:spPr>
          <p:txBody>
            <a:bodyPr wrap="square">
              <a:spAutoFit/>
            </a:bodyPr>
            <a:lstStyle/>
            <a:p>
              <a:pPr marL="685800" marR="0" lvl="2"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CREATE</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TABLE</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warehouseA</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FactInternetSales_new</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685800" marR="0" lvl="2"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endPar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685800" marR="0" lvl="2"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warehouseB</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FactInternetSales</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800" b="0" i="0" u="none" strike="noStrike" kern="1200" cap="none" spc="0" normalizeH="0" baseline="0" noProof="0">
                <a:ln>
                  <a:noFill/>
                </a:ln>
                <a:solidFill>
                  <a:srgbClr val="080808"/>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F9097B6A-7E0B-057A-719F-926CF2A6432E}"/>
                </a:ext>
              </a:extLst>
            </p:cNvPr>
            <p:cNvSpPr txBox="1"/>
            <p:nvPr/>
          </p:nvSpPr>
          <p:spPr>
            <a:xfrm>
              <a:off x="6344750" y="4063268"/>
              <a:ext cx="5919449" cy="1077218"/>
            </a:xfrm>
            <a:prstGeom prst="rect">
              <a:avLst/>
            </a:prstGeom>
            <a:noFill/>
          </p:spPr>
          <p:txBody>
            <a:bodyPr wrap="square">
              <a:spAutoFit/>
            </a:bodyPr>
            <a:lstStyle/>
            <a:p>
              <a:pPr marL="228600" marR="0" lvl="1"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endParaRPr>
            </a:p>
            <a:p>
              <a:pPr marL="228600" marR="0" lvl="1"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    INSERT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INTO</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dbo</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EmployeeSales</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228600" marR="0" lvl="1"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sp</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BusinessEntityID</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sp</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SalesYTD</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228600" marR="0" lvl="1"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warehouseA</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SalesPerson</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sp</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228600" marR="0" lvl="1"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INNER</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JOIN</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warehouseB</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Person</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Person</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AS</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c  </a:t>
              </a:r>
            </a:p>
            <a:p>
              <a:pPr marL="228600" marR="0" lvl="1"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ON</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sp</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BusinessEntityID</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BusinessEntityID</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228600" marR="0" lvl="1"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sp</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BusinessEntityID</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LIKE</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FF0000"/>
                  </a:solidFill>
                  <a:effectLst/>
                  <a:uLnTx/>
                  <a:uFillTx/>
                  <a:latin typeface="Consolas" panose="020B0609020204030204" pitchFamily="49" charset="0"/>
                  <a:ea typeface="+mn-ea"/>
                  <a:cs typeface="+mn-cs"/>
                </a:rPr>
                <a:t>'2%'</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228600" marR="0" lvl="1"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BY</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sp</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BusinessEntityID</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c</a:t>
              </a:r>
              <a:r>
                <a:rPr kumimoji="0" lang="en-US" sz="800" b="0" i="0" u="none" strike="noStrike" kern="1200" cap="none" spc="0" normalizeH="0" baseline="0" noProof="0" err="1">
                  <a:ln>
                    <a:noFill/>
                  </a:ln>
                  <a:solidFill>
                    <a:srgbClr val="808080"/>
                  </a:solidFill>
                  <a:effectLst/>
                  <a:uLnTx/>
                  <a:uFillTx/>
                  <a:latin typeface="Consolas" panose="020B0609020204030204" pitchFamily="49" charset="0"/>
                  <a:ea typeface="+mn-ea"/>
                  <a:cs typeface="+mn-cs"/>
                </a:rPr>
                <a:t>.</a:t>
              </a:r>
              <a:r>
                <a:rPr kumimoji="0" lang="en-US" sz="80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LastName</a:t>
              </a:r>
              <a:r>
                <a:rPr kumimoji="0" lang="en-US" sz="800" b="0" i="0" u="none" strike="noStrike" kern="1200" cap="none" spc="0" normalizeH="0" baseline="0" noProof="0">
                  <a:ln>
                    <a:noFill/>
                  </a:ln>
                  <a:solidFill>
                    <a:srgbClr val="808080"/>
                  </a:solidFill>
                  <a:effectLst/>
                  <a:uLnTx/>
                  <a:uFillTx/>
                  <a:latin typeface="Consolas" panose="020B0609020204030204" pitchFamily="49" charset="0"/>
                  <a:ea typeface="+mn-ea"/>
                  <a:cs typeface="+mn-cs"/>
                </a:rPr>
                <a:t>;</a:t>
              </a:r>
              <a:endParaRPr kumimoji="0" lang="en-US" sz="800" b="0" i="0" u="none" strike="noStrike" kern="1200" cap="none" spc="0" normalizeH="0" baseline="0" noProof="0">
                <a:ln>
                  <a:noFill/>
                </a:ln>
                <a:solidFill>
                  <a:srgbClr val="080808"/>
                </a:solidFill>
                <a:effectLst/>
                <a:uLnTx/>
                <a:uFillTx/>
                <a:latin typeface="Segoe UI"/>
                <a:ea typeface="+mn-ea"/>
                <a:cs typeface="+mn-cs"/>
              </a:endParaRPr>
            </a:p>
          </p:txBody>
        </p:sp>
      </p:grpSp>
      <p:pic>
        <p:nvPicPr>
          <p:cNvPr id="3" name="Picture 2" descr="Data warehouse logo">
            <a:extLst>
              <a:ext uri="{FF2B5EF4-FFF2-40B4-BE49-F238E27FC236}">
                <a16:creationId xmlns:a16="http://schemas.microsoft.com/office/drawing/2014/main" id="{44FEB3B4-6061-AB2A-66C8-9985039F85FD}"/>
              </a:ext>
            </a:extLst>
          </p:cNvPr>
          <p:cNvPicPr>
            <a:picLocks noChangeAspect="1"/>
          </p:cNvPicPr>
          <p:nvPr/>
        </p:nvPicPr>
        <p:blipFill>
          <a:blip r:embed="rId3"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28047639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9829F5-4553-9643-8652-1AB2EA87217E}"/>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3010169" y="0"/>
            <a:ext cx="9181831"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Virtual warehouses and cross database querying</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00452"/>
            <a:ext cx="3472915" cy="140140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Eliminate the need </a:t>
            </a:r>
            <a:r>
              <a:rPr kumimoji="0" lang="en-US" sz="1400" b="0" i="0" u="none" strike="noStrike" kern="1200" cap="none" spc="0" normalizeH="0" baseline="0" noProof="0">
                <a:ln>
                  <a:noFill/>
                </a:ln>
                <a:solidFill>
                  <a:srgbClr val="FFFFFF"/>
                </a:solidFill>
                <a:effectLst/>
                <a:uLnTx/>
                <a:uFillTx/>
                <a:latin typeface="Segoe UI"/>
                <a:ea typeface="+mn-ea"/>
                <a:cs typeface="Segoe UI"/>
              </a:rPr>
              <a:t>to duplicate data from any Lakehouse to any Warehouse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Customers can query data in the lake without the need for data movement, reducing costs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137333"/>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373359"/>
            <a:ext cx="3472915" cy="220368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Build virtual warehouses by creating </a:t>
            </a:r>
            <a:r>
              <a:rPr kumimoji="0" lang="en-US" sz="1200" b="0" i="0" u="none" strike="noStrike" kern="1200" cap="none" spc="0" normalizeH="0" baseline="0" noProof="0" err="1">
                <a:ln>
                  <a:noFill/>
                </a:ln>
                <a:solidFill>
                  <a:srgbClr val="FFFFFF"/>
                </a:solidFill>
                <a:effectLst/>
                <a:uLnTx/>
                <a:uFillTx/>
                <a:latin typeface="Segoe UI"/>
                <a:ea typeface="+mn-ea"/>
                <a:cs typeface="+mn-cs"/>
              </a:rPr>
              <a:t>Lakehouses</a:t>
            </a:r>
            <a:r>
              <a:rPr kumimoji="0" lang="en-US" sz="1200" b="0" i="0" u="none" strike="noStrike" kern="1200" cap="none" spc="0" normalizeH="0" baseline="0" noProof="0">
                <a:ln>
                  <a:noFill/>
                </a:ln>
                <a:solidFill>
                  <a:srgbClr val="FFFFFF"/>
                </a:solidFill>
                <a:effectLst/>
                <a:uLnTx/>
                <a:uFillTx/>
                <a:latin typeface="Segoe UI"/>
                <a:ea typeface="+mn-ea"/>
                <a:cs typeface="+mn-cs"/>
              </a:rPr>
              <a:t> with shortcuts to data in the Lake</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Query across </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Warehouse and Lakehouse SQL Endpoint with zero data movement</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Write T-</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SQL query </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with 3-part-naming for cross-joining</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queries visually using the Visual Query Editor</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a SQL query being ran to produce a table of results showcasing the capability of running data queries in the lakehouse without data movement">
            <a:extLst>
              <a:ext uri="{FF2B5EF4-FFF2-40B4-BE49-F238E27FC236}">
                <a16:creationId xmlns:a16="http://schemas.microsoft.com/office/drawing/2014/main" id="{5D011669-8654-E2CE-D74E-764C44A323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9780" y="1664728"/>
            <a:ext cx="6261245" cy="3521951"/>
          </a:xfrm>
          <a:prstGeom prst="rect">
            <a:avLst/>
          </a:prstGeom>
        </p:spPr>
      </p:pic>
      <p:pic>
        <p:nvPicPr>
          <p:cNvPr id="8" name="Picture 7" descr="Data warehouse logo">
            <a:extLst>
              <a:ext uri="{FF2B5EF4-FFF2-40B4-BE49-F238E27FC236}">
                <a16:creationId xmlns:a16="http://schemas.microsoft.com/office/drawing/2014/main" id="{47B59E4B-D124-B3AF-8D93-08267B322F88}"/>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2271252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0314-F423-6F67-49DD-F73D1385FCC6}"/>
              </a:ext>
            </a:extLst>
          </p:cNvPr>
          <p:cNvSpPr>
            <a:spLocks noGrp="1"/>
          </p:cNvSpPr>
          <p:nvPr>
            <p:ph type="title"/>
          </p:nvPr>
        </p:nvSpPr>
        <p:spPr/>
        <p:txBody>
          <a:bodyPr/>
          <a:lstStyle/>
          <a:p>
            <a:r>
              <a:rPr lang="en-US" dirty="0"/>
              <a:t>Demo</a:t>
            </a:r>
          </a:p>
        </p:txBody>
      </p:sp>
      <p:sp>
        <p:nvSpPr>
          <p:cNvPr id="4" name="TextBox 3">
            <a:extLst>
              <a:ext uri="{FF2B5EF4-FFF2-40B4-BE49-F238E27FC236}">
                <a16:creationId xmlns:a16="http://schemas.microsoft.com/office/drawing/2014/main" id="{B0F51399-8C5C-6BF9-AC00-51B0DB7AE6D3}"/>
              </a:ext>
            </a:extLst>
          </p:cNvPr>
          <p:cNvSpPr txBox="1"/>
          <p:nvPr/>
        </p:nvSpPr>
        <p:spPr>
          <a:xfrm>
            <a:off x="749203" y="2514267"/>
            <a:ext cx="10693594" cy="1631216"/>
          </a:xfrm>
          <a:prstGeom prst="rect">
            <a:avLst/>
          </a:prstGeom>
          <a:noFill/>
        </p:spPr>
        <p:txBody>
          <a:bodyPr wrap="square">
            <a:spAutoFit/>
          </a:bodyPr>
          <a:lstStyle/>
          <a:p>
            <a:pPr marR="0" lvl="1" algn="l" defTabSz="914400" rtl="0" eaLnBrk="1" fontAlgn="ctr"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Links to recorded demos:</a:t>
            </a:r>
            <a:b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There are two pre-recorded voiceovers that shows how enterprises can use this architecture for their different users/audiences. The demo uses two different personas:</a:t>
            </a:r>
          </a:p>
          <a:p>
            <a:pPr lvl="2">
              <a:buFont typeface="+mj-lt"/>
              <a:buAutoNum type="arabicPeriod"/>
            </a:pPr>
            <a:r>
              <a:rPr lang="en-US" sz="2000" b="0" i="0" dirty="0">
                <a:solidFill>
                  <a:srgbClr val="656D76"/>
                </a:solidFill>
                <a:effectLst/>
                <a:latin typeface="-apple-system"/>
              </a:rPr>
              <a:t>Emma is marketing lead </a:t>
            </a:r>
            <a:r>
              <a:rPr lang="en-US" sz="2000" b="0" i="0" u="sng" dirty="0">
                <a:solidFill>
                  <a:srgbClr val="656D76"/>
                </a:solidFill>
                <a:effectLst/>
                <a:latin typeface="-apple-system"/>
                <a:hlinkClick r:id="rId2"/>
              </a:rPr>
              <a:t>demo</a:t>
            </a:r>
            <a:endParaRPr lang="en-US" sz="2000" b="0" i="0" dirty="0">
              <a:solidFill>
                <a:srgbClr val="656D76"/>
              </a:solidFill>
              <a:effectLst/>
              <a:latin typeface="-apple-system"/>
            </a:endParaRPr>
          </a:p>
          <a:p>
            <a:pPr lvl="2">
              <a:buFont typeface="+mj-lt"/>
              <a:buAutoNum type="arabicPeriod"/>
            </a:pPr>
            <a:r>
              <a:rPr lang="en-US" sz="2000" b="0" i="0" dirty="0">
                <a:solidFill>
                  <a:srgbClr val="656D76"/>
                </a:solidFill>
                <a:effectLst/>
                <a:latin typeface="-apple-system"/>
              </a:rPr>
              <a:t>Dave is regional sales manager </a:t>
            </a:r>
            <a:r>
              <a:rPr lang="en-US" sz="2000" b="0" i="0" u="sng" dirty="0">
                <a:solidFill>
                  <a:srgbClr val="656D76"/>
                </a:solidFill>
                <a:effectLst/>
                <a:latin typeface="-apple-system"/>
                <a:hlinkClick r:id="rId3"/>
              </a:rPr>
              <a:t>demo</a:t>
            </a:r>
            <a:endParaRPr lang="en-US" sz="2000" b="0" i="0" dirty="0">
              <a:solidFill>
                <a:srgbClr val="656D76"/>
              </a:solidFill>
              <a:effectLst/>
              <a:latin typeface="-apple-system"/>
            </a:endParaRPr>
          </a:p>
        </p:txBody>
      </p:sp>
    </p:spTree>
    <p:extLst>
      <p:ext uri="{BB962C8B-B14F-4D97-AF65-F5344CB8AC3E}">
        <p14:creationId xmlns:p14="http://schemas.microsoft.com/office/powerpoint/2010/main" val="2638877299"/>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035E48-B598-C1D8-9F37-2EBF8AA8E426}"/>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3010169" y="0"/>
            <a:ext cx="9181831"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Fully integrated Power BI semantic layer</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00452"/>
            <a:ext cx="3472915" cy="117519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Reduce integration </a:t>
            </a:r>
            <a:r>
              <a:rPr kumimoji="0" lang="en-US" sz="1400" b="0" i="0" u="none" strike="noStrike" kern="1200" cap="none" spc="0" normalizeH="0" baseline="0" noProof="0">
                <a:ln>
                  <a:noFill/>
                </a:ln>
                <a:solidFill>
                  <a:srgbClr val="FFFFFF"/>
                </a:solidFill>
                <a:effectLst/>
                <a:uLnTx/>
                <a:uFillTx/>
                <a:latin typeface="Segoe UI"/>
                <a:ea typeface="+mn-ea"/>
                <a:cs typeface="Segoe UI"/>
              </a:rPr>
              <a:t>and gain insight from your data in seconds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Built-in Power BI enables everyone to visualize their data in seconds.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990684"/>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282262"/>
            <a:ext cx="3472915" cy="244990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Auto-generated Power BI dataset always in sync</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Default dataset in Direct Lake mode but automatically switches to Direct Query or Import mode as security or performance needs change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Flexibility to add/remove tables to dataset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Full web authoring experience for creating measures</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a Power BI report of a dataset visualized through tables">
            <a:extLst>
              <a:ext uri="{FF2B5EF4-FFF2-40B4-BE49-F238E27FC236}">
                <a16:creationId xmlns:a16="http://schemas.microsoft.com/office/drawing/2014/main" id="{AFE02804-FB8E-B929-EBC9-2E7C0306C1B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63893" y="1673288"/>
            <a:ext cx="6234023" cy="3513959"/>
          </a:xfrm>
          <a:prstGeom prst="rect">
            <a:avLst/>
          </a:prstGeom>
        </p:spPr>
      </p:pic>
      <p:pic>
        <p:nvPicPr>
          <p:cNvPr id="8" name="Picture 7" descr="Data warehouse logo">
            <a:extLst>
              <a:ext uri="{FF2B5EF4-FFF2-40B4-BE49-F238E27FC236}">
                <a16:creationId xmlns:a16="http://schemas.microsoft.com/office/drawing/2014/main" id="{08A620FB-0CC3-4929-21B6-4AE0A573F094}"/>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15530487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a:extLst>
              <a:ext uri="{FF2B5EF4-FFF2-40B4-BE49-F238E27FC236}">
                <a16:creationId xmlns:a16="http://schemas.microsoft.com/office/drawing/2014/main" id="{B0829D9C-293F-602D-EBE0-A3D6B465199E}"/>
              </a:ext>
            </a:extLst>
          </p:cNvPr>
          <p:cNvSpPr txBox="1">
            <a:spLocks noGrp="1"/>
          </p:cNvSpPr>
          <p:nvPr>
            <p:ph type="title" idx="4294967295"/>
          </p:nvPr>
        </p:nvSpPr>
        <p:spPr>
          <a:xfrm>
            <a:off x="582613" y="620713"/>
            <a:ext cx="1102677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No Knobs Performance at scale with open data format</a:t>
            </a:r>
          </a:p>
        </p:txBody>
      </p:sp>
      <p:grpSp>
        <p:nvGrpSpPr>
          <p:cNvPr id="4" name="Group 3" descr="Visual of a formula that describes the following: performance at scale equals (single node performance) open parenthesis query optimizer efficiency by query processor throughput close parenthesis, by multi node distribution">
            <a:extLst>
              <a:ext uri="{FF2B5EF4-FFF2-40B4-BE49-F238E27FC236}">
                <a16:creationId xmlns:a16="http://schemas.microsoft.com/office/drawing/2014/main" id="{914B4235-9012-9BEE-13FF-55EF68B5256A}"/>
              </a:ext>
            </a:extLst>
          </p:cNvPr>
          <p:cNvGrpSpPr/>
          <p:nvPr/>
        </p:nvGrpSpPr>
        <p:grpSpPr>
          <a:xfrm>
            <a:off x="936627" y="1516682"/>
            <a:ext cx="10318747" cy="1634342"/>
            <a:chOff x="936627" y="1516682"/>
            <a:chExt cx="10318747" cy="1634342"/>
          </a:xfrm>
        </p:grpSpPr>
        <p:sp>
          <p:nvSpPr>
            <p:cNvPr id="36" name="Rounded Rectangle 11">
              <a:extLst>
                <a:ext uri="{FF2B5EF4-FFF2-40B4-BE49-F238E27FC236}">
                  <a16:creationId xmlns:a16="http://schemas.microsoft.com/office/drawing/2014/main" id="{3E5E131E-7ED0-33C8-412B-D7276EB316F0}"/>
                </a:ext>
              </a:extLst>
            </p:cNvPr>
            <p:cNvSpPr>
              <a:spLocks/>
            </p:cNvSpPr>
            <p:nvPr/>
          </p:nvSpPr>
          <p:spPr>
            <a:xfrm>
              <a:off x="8620660" y="1939074"/>
              <a:ext cx="2634714" cy="1211950"/>
            </a:xfrm>
            <a:prstGeom prst="roundRect">
              <a:avLst>
                <a:gd name="adj" fmla="val 3500"/>
              </a:avLst>
            </a:prstGeom>
            <a:gradFill flip="none" rotWithShape="1">
              <a:gsLst>
                <a:gs pos="0">
                  <a:schemeClr val="accent3"/>
                </a:gs>
                <a:gs pos="100000">
                  <a:schemeClr val="accent4"/>
                </a:gs>
              </a:gsLst>
              <a:lin ang="2700000" scaled="1"/>
              <a:tileRect/>
            </a:gra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Multi node </a:t>
              </a:r>
              <a:b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distribution</a:t>
              </a:r>
            </a:p>
          </p:txBody>
        </p:sp>
        <p:sp>
          <p:nvSpPr>
            <p:cNvPr id="37" name="Rounded Rectangle 11">
              <a:extLst>
                <a:ext uri="{FF2B5EF4-FFF2-40B4-BE49-F238E27FC236}">
                  <a16:creationId xmlns:a16="http://schemas.microsoft.com/office/drawing/2014/main" id="{602AA64C-A2D0-F631-C2D2-E1D8C2BDC7CA}"/>
                </a:ext>
              </a:extLst>
            </p:cNvPr>
            <p:cNvSpPr/>
            <p:nvPr/>
          </p:nvSpPr>
          <p:spPr>
            <a:xfrm>
              <a:off x="936627" y="1939074"/>
              <a:ext cx="2718000" cy="1211950"/>
            </a:xfrm>
            <a:prstGeom prst="roundRect">
              <a:avLst>
                <a:gd name="adj" fmla="val 3500"/>
              </a:avLst>
            </a:prstGeom>
            <a:gradFill>
              <a:gsLst>
                <a:gs pos="100000">
                  <a:schemeClr val="accent6"/>
                </a:gs>
                <a:gs pos="0">
                  <a:schemeClr val="accent5"/>
                </a:gs>
              </a:gsLst>
              <a:lin ang="2700000" scaled="0"/>
            </a:gra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Performance </a:t>
              </a:r>
              <a:b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at Scale</a:t>
              </a:r>
            </a:p>
          </p:txBody>
        </p:sp>
        <p:sp>
          <p:nvSpPr>
            <p:cNvPr id="38" name="Cross 37">
              <a:extLst>
                <a:ext uri="{FF2B5EF4-FFF2-40B4-BE49-F238E27FC236}">
                  <a16:creationId xmlns:a16="http://schemas.microsoft.com/office/drawing/2014/main" id="{38A1D80F-BF02-0976-D904-DD7F0C8FCEA6}"/>
                </a:ext>
              </a:extLst>
            </p:cNvPr>
            <p:cNvSpPr>
              <a:spLocks/>
            </p:cNvSpPr>
            <p:nvPr/>
          </p:nvSpPr>
          <p:spPr bwMode="auto">
            <a:xfrm rot="2700000">
              <a:off x="8154357" y="2379177"/>
              <a:ext cx="331744" cy="331744"/>
            </a:xfrm>
            <a:prstGeom prst="plus">
              <a:avLst>
                <a:gd name="adj" fmla="val 41981"/>
              </a:avLst>
            </a:prstGeom>
            <a:solidFill>
              <a:schemeClr val="tx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1919"/>
                </a:soli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9DD3722-89F0-3DCA-CE5D-9A8328CB4D35}"/>
                </a:ext>
              </a:extLst>
            </p:cNvPr>
            <p:cNvGrpSpPr>
              <a:grpSpLocks/>
            </p:cNvGrpSpPr>
            <p:nvPr/>
          </p:nvGrpSpPr>
          <p:grpSpPr>
            <a:xfrm>
              <a:off x="3780666" y="2456405"/>
              <a:ext cx="366574" cy="177289"/>
              <a:chOff x="3848606" y="2780640"/>
              <a:chExt cx="647983" cy="338328"/>
            </a:xfrm>
            <a:solidFill>
              <a:schemeClr val="tx1"/>
            </a:solidFill>
          </p:grpSpPr>
          <p:sp>
            <p:nvSpPr>
              <p:cNvPr id="40" name="Rectangle 39">
                <a:extLst>
                  <a:ext uri="{FF2B5EF4-FFF2-40B4-BE49-F238E27FC236}">
                    <a16:creationId xmlns:a16="http://schemas.microsoft.com/office/drawing/2014/main" id="{0C05AEC7-496C-C8F1-DDB8-D27061F3834C}"/>
                  </a:ext>
                </a:extLst>
              </p:cNvPr>
              <p:cNvSpPr/>
              <p:nvPr/>
            </p:nvSpPr>
            <p:spPr bwMode="auto">
              <a:xfrm rot="10800000" flipV="1">
                <a:off x="3848606" y="2780640"/>
                <a:ext cx="647983" cy="109728"/>
              </a:xfrm>
              <a:prstGeom prst="rect">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1919"/>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7973CADB-3C01-C4F3-BAAC-A0847DCF781D}"/>
                  </a:ext>
                </a:extLst>
              </p:cNvPr>
              <p:cNvSpPr/>
              <p:nvPr/>
            </p:nvSpPr>
            <p:spPr bwMode="auto">
              <a:xfrm rot="10800000" flipV="1">
                <a:off x="3848606" y="3009240"/>
                <a:ext cx="647983" cy="109728"/>
              </a:xfrm>
              <a:prstGeom prst="rect">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1919"/>
                  </a:solidFill>
                  <a:effectLst/>
                  <a:uLnTx/>
                  <a:uFillTx/>
                  <a:latin typeface="Segoe UI"/>
                  <a:ea typeface="Segoe UI" pitchFamily="34" charset="0"/>
                  <a:cs typeface="Segoe UI" pitchFamily="34" charset="0"/>
                </a:endParaRPr>
              </a:p>
            </p:txBody>
          </p:sp>
        </p:grpSp>
        <p:sp>
          <p:nvSpPr>
            <p:cNvPr id="42" name="Rounded Rectangle 11">
              <a:extLst>
                <a:ext uri="{FF2B5EF4-FFF2-40B4-BE49-F238E27FC236}">
                  <a16:creationId xmlns:a16="http://schemas.microsoft.com/office/drawing/2014/main" id="{C9D918FC-0C28-2B22-CC36-D021FF936363}"/>
                </a:ext>
              </a:extLst>
            </p:cNvPr>
            <p:cNvSpPr/>
            <p:nvPr/>
          </p:nvSpPr>
          <p:spPr>
            <a:xfrm>
              <a:off x="4618126" y="1939074"/>
              <a:ext cx="1298506" cy="1211950"/>
            </a:xfrm>
            <a:prstGeom prst="roundRect">
              <a:avLst>
                <a:gd name="adj" fmla="val 3500"/>
              </a:avLst>
            </a:prstGeom>
            <a:gradFill flip="none" rotWithShape="1">
              <a:gsLst>
                <a:gs pos="0">
                  <a:schemeClr val="accent3"/>
                </a:gs>
                <a:gs pos="100000">
                  <a:schemeClr val="accent5"/>
                </a:gs>
              </a:gsLst>
              <a:lin ang="2700000" scaled="1"/>
              <a:tileRect/>
            </a:gra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Query optimizer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Efficiency</a:t>
              </a:r>
            </a:p>
          </p:txBody>
        </p:sp>
        <p:sp>
          <p:nvSpPr>
            <p:cNvPr id="43" name="Rounded Rectangle 11">
              <a:extLst>
                <a:ext uri="{FF2B5EF4-FFF2-40B4-BE49-F238E27FC236}">
                  <a16:creationId xmlns:a16="http://schemas.microsoft.com/office/drawing/2014/main" id="{D6E905A8-35B2-551F-1AB7-05165F4821C1}"/>
                </a:ext>
              </a:extLst>
            </p:cNvPr>
            <p:cNvSpPr/>
            <p:nvPr/>
          </p:nvSpPr>
          <p:spPr>
            <a:xfrm>
              <a:off x="6477286" y="1939074"/>
              <a:ext cx="1298506" cy="1211950"/>
            </a:xfrm>
            <a:prstGeom prst="roundRect">
              <a:avLst>
                <a:gd name="adj" fmla="val 3500"/>
              </a:avLst>
            </a:prstGeom>
            <a:gradFill flip="none" rotWithShape="1">
              <a:gsLst>
                <a:gs pos="0">
                  <a:schemeClr val="accent3"/>
                </a:gs>
                <a:gs pos="100000">
                  <a:schemeClr val="accent4"/>
                </a:gs>
              </a:gsLst>
              <a:lin ang="2700000" scaled="1"/>
              <a:tileRect/>
            </a:gra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Query processor</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Throughput</a:t>
              </a:r>
            </a:p>
          </p:txBody>
        </p:sp>
        <p:sp>
          <p:nvSpPr>
            <p:cNvPr id="44" name="Cross 43">
              <a:extLst>
                <a:ext uri="{FF2B5EF4-FFF2-40B4-BE49-F238E27FC236}">
                  <a16:creationId xmlns:a16="http://schemas.microsoft.com/office/drawing/2014/main" id="{C05F6129-BD48-DC9B-AAD0-E12D75AA06DC}"/>
                </a:ext>
              </a:extLst>
            </p:cNvPr>
            <p:cNvSpPr/>
            <p:nvPr/>
          </p:nvSpPr>
          <p:spPr bwMode="auto">
            <a:xfrm rot="2700000">
              <a:off x="6041346" y="2394077"/>
              <a:ext cx="307142" cy="307142"/>
            </a:xfrm>
            <a:prstGeom prst="plus">
              <a:avLst>
                <a:gd name="adj" fmla="val 41981"/>
              </a:avLst>
            </a:prstGeom>
            <a:solidFill>
              <a:schemeClr val="tx1"/>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1919"/>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761A6490-7680-3BD6-5F65-4FAAED31C763}"/>
                </a:ext>
              </a:extLst>
            </p:cNvPr>
            <p:cNvSpPr txBox="1"/>
            <p:nvPr/>
          </p:nvSpPr>
          <p:spPr>
            <a:xfrm>
              <a:off x="4273658" y="1824459"/>
              <a:ext cx="309380" cy="123110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a:ln>
                    <a:noFill/>
                  </a:ln>
                  <a:solidFill>
                    <a:srgbClr val="001919"/>
                  </a:solidFill>
                  <a:effectLst/>
                  <a:uLnTx/>
                  <a:uFillTx/>
                  <a:latin typeface="Segoe UI"/>
                  <a:ea typeface="+mn-ea"/>
                  <a:cs typeface="+mn-cs"/>
                </a:rPr>
                <a:t>(</a:t>
              </a:r>
            </a:p>
          </p:txBody>
        </p:sp>
        <p:sp>
          <p:nvSpPr>
            <p:cNvPr id="46" name="TextBox 45">
              <a:extLst>
                <a:ext uri="{FF2B5EF4-FFF2-40B4-BE49-F238E27FC236}">
                  <a16:creationId xmlns:a16="http://schemas.microsoft.com/office/drawing/2014/main" id="{73BA320F-8E5A-F642-D942-52C4E32170DC}"/>
                </a:ext>
              </a:extLst>
            </p:cNvPr>
            <p:cNvSpPr txBox="1"/>
            <p:nvPr/>
          </p:nvSpPr>
          <p:spPr>
            <a:xfrm>
              <a:off x="7823527" y="1824459"/>
              <a:ext cx="309380" cy="1231106"/>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0" b="0" i="0" u="none" strike="noStrike" kern="0" cap="none" spc="0" normalizeH="0" baseline="0" noProof="0">
                  <a:ln>
                    <a:noFill/>
                  </a:ln>
                  <a:solidFill>
                    <a:srgbClr val="001919"/>
                  </a:solidFill>
                  <a:effectLst/>
                  <a:uLnTx/>
                  <a:uFillTx/>
                  <a:latin typeface="Segoe UI"/>
                  <a:ea typeface="+mn-ea"/>
                  <a:cs typeface="+mn-cs"/>
                </a:rPr>
                <a:t>)</a:t>
              </a:r>
            </a:p>
          </p:txBody>
        </p:sp>
        <p:sp>
          <p:nvSpPr>
            <p:cNvPr id="47" name="TextBox 46">
              <a:extLst>
                <a:ext uri="{FF2B5EF4-FFF2-40B4-BE49-F238E27FC236}">
                  <a16:creationId xmlns:a16="http://schemas.microsoft.com/office/drawing/2014/main" id="{26F18E2D-585B-E378-4E7F-EDC344C62567}"/>
                </a:ext>
              </a:extLst>
            </p:cNvPr>
            <p:cNvSpPr txBox="1"/>
            <p:nvPr/>
          </p:nvSpPr>
          <p:spPr>
            <a:xfrm>
              <a:off x="5070645" y="1516682"/>
              <a:ext cx="2252628" cy="3077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919"/>
                  </a:solidFill>
                  <a:effectLst/>
                  <a:uLnTx/>
                  <a:uFillTx/>
                  <a:latin typeface="Segoe UI Semibold"/>
                  <a:ea typeface="+mn-ea"/>
                  <a:cs typeface="+mn-cs"/>
                </a:rPr>
                <a:t>Single node performance</a:t>
              </a:r>
            </a:p>
          </p:txBody>
        </p:sp>
      </p:grpSp>
      <p:sp>
        <p:nvSpPr>
          <p:cNvPr id="48" name="Rounded Rectangle 45">
            <a:extLst>
              <a:ext uri="{FF2B5EF4-FFF2-40B4-BE49-F238E27FC236}">
                <a16:creationId xmlns:a16="http://schemas.microsoft.com/office/drawing/2014/main" id="{3550A748-72F3-5822-4F6D-478560B998DD}"/>
              </a:ext>
              <a:ext uri="{C183D7F6-B498-43B3-948B-1728B52AA6E4}">
                <adec:decorative xmlns:adec="http://schemas.microsoft.com/office/drawing/2017/decorative" val="1"/>
              </a:ext>
            </a:extLst>
          </p:cNvPr>
          <p:cNvSpPr/>
          <p:nvPr/>
        </p:nvSpPr>
        <p:spPr bwMode="auto">
          <a:xfrm>
            <a:off x="746526" y="3647205"/>
            <a:ext cx="10865778" cy="2633786"/>
          </a:xfrm>
          <a:prstGeom prst="roundRect">
            <a:avLst>
              <a:gd name="adj" fmla="val 3641"/>
            </a:avLst>
          </a:prstGeom>
          <a:solidFill>
            <a:srgbClr val="FFFFFF"/>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 name="TextBox 52">
            <a:extLst>
              <a:ext uri="{FF2B5EF4-FFF2-40B4-BE49-F238E27FC236}">
                <a16:creationId xmlns:a16="http://schemas.microsoft.com/office/drawing/2014/main" id="{DA8F9C02-AD6C-8814-AB7B-489FCD695D5D}"/>
              </a:ext>
            </a:extLst>
          </p:cNvPr>
          <p:cNvSpPr txBox="1"/>
          <p:nvPr/>
        </p:nvSpPr>
        <p:spPr>
          <a:xfrm>
            <a:off x="1184166" y="4041694"/>
            <a:ext cx="1911357" cy="400110"/>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mn-cs"/>
              </a:rPr>
              <a:t>SQL Server QO</a:t>
            </a:r>
          </a:p>
        </p:txBody>
      </p:sp>
      <p:sp>
        <p:nvSpPr>
          <p:cNvPr id="51" name="TextBox 50">
            <a:extLst>
              <a:ext uri="{FF2B5EF4-FFF2-40B4-BE49-F238E27FC236}">
                <a16:creationId xmlns:a16="http://schemas.microsoft.com/office/drawing/2014/main" id="{CC6356BE-1C57-B063-15E2-C2239AE35EA3}"/>
              </a:ext>
            </a:extLst>
          </p:cNvPr>
          <p:cNvSpPr txBox="1"/>
          <p:nvPr/>
        </p:nvSpPr>
        <p:spPr>
          <a:xfrm>
            <a:off x="3295329" y="4103250"/>
            <a:ext cx="413818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The best query optimizer in the industry </a:t>
            </a:r>
          </a:p>
        </p:txBody>
      </p:sp>
      <p:cxnSp>
        <p:nvCxnSpPr>
          <p:cNvPr id="56" name="Straight Connector 55">
            <a:extLst>
              <a:ext uri="{FF2B5EF4-FFF2-40B4-BE49-F238E27FC236}">
                <a16:creationId xmlns:a16="http://schemas.microsoft.com/office/drawing/2014/main" id="{14FEBD59-63D6-54D9-30F4-DBD9A2CE96F0}"/>
              </a:ext>
              <a:ext uri="{C183D7F6-B498-43B3-948B-1728B52AA6E4}">
                <adec:decorative xmlns:adec="http://schemas.microsoft.com/office/drawing/2017/decorative" val="1"/>
              </a:ext>
            </a:extLst>
          </p:cNvPr>
          <p:cNvCxnSpPr>
            <a:cxnSpLocks/>
          </p:cNvCxnSpPr>
          <p:nvPr/>
        </p:nvCxnSpPr>
        <p:spPr>
          <a:xfrm>
            <a:off x="1182635" y="4540018"/>
            <a:ext cx="9993561"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4" name="TextBox 53">
            <a:extLst>
              <a:ext uri="{FF2B5EF4-FFF2-40B4-BE49-F238E27FC236}">
                <a16:creationId xmlns:a16="http://schemas.microsoft.com/office/drawing/2014/main" id="{5816D3B3-8155-524D-6979-043C161C6A40}"/>
              </a:ext>
            </a:extLst>
          </p:cNvPr>
          <p:cNvSpPr txBox="1"/>
          <p:nvPr/>
        </p:nvSpPr>
        <p:spPr>
          <a:xfrm>
            <a:off x="1931806" y="4661145"/>
            <a:ext cx="1163717" cy="400110"/>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000000"/>
                </a:solidFill>
                <a:effectLst/>
                <a:uLnTx/>
                <a:uFillTx/>
                <a:latin typeface="Segoe UI Semibold"/>
                <a:ea typeface="+mn-ea"/>
                <a:cs typeface="+mn-cs"/>
              </a:rPr>
              <a:t>VertiPaq</a:t>
            </a: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50" name="TextBox 49">
            <a:extLst>
              <a:ext uri="{FF2B5EF4-FFF2-40B4-BE49-F238E27FC236}">
                <a16:creationId xmlns:a16="http://schemas.microsoft.com/office/drawing/2014/main" id="{EA8581E7-0791-9957-7CAC-7181D1E7485A}"/>
              </a:ext>
            </a:extLst>
          </p:cNvPr>
          <p:cNvSpPr txBox="1"/>
          <p:nvPr/>
        </p:nvSpPr>
        <p:spPr>
          <a:xfrm>
            <a:off x="3295329" y="4722701"/>
            <a:ext cx="775090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The fastest columnar query processor in the world (originated from Power BI)</a:t>
            </a:r>
          </a:p>
        </p:txBody>
      </p:sp>
      <p:cxnSp>
        <p:nvCxnSpPr>
          <p:cNvPr id="57" name="Straight Connector 56">
            <a:extLst>
              <a:ext uri="{FF2B5EF4-FFF2-40B4-BE49-F238E27FC236}">
                <a16:creationId xmlns:a16="http://schemas.microsoft.com/office/drawing/2014/main" id="{DE57A1EC-B897-E4B8-8D90-88FDB180424D}"/>
              </a:ext>
              <a:ext uri="{C183D7F6-B498-43B3-948B-1728B52AA6E4}">
                <adec:decorative xmlns:adec="http://schemas.microsoft.com/office/drawing/2017/decorative" val="1"/>
              </a:ext>
            </a:extLst>
          </p:cNvPr>
          <p:cNvCxnSpPr>
            <a:cxnSpLocks/>
          </p:cNvCxnSpPr>
          <p:nvPr/>
        </p:nvCxnSpPr>
        <p:spPr>
          <a:xfrm>
            <a:off x="1182635" y="5198924"/>
            <a:ext cx="9993561" cy="0"/>
          </a:xfrm>
          <a:prstGeom prst="line">
            <a:avLst/>
          </a:prstGeom>
          <a:noFill/>
          <a:ln w="9525" cap="flat" cmpd="sng" algn="ctr">
            <a:solidFill>
              <a:srgbClr val="FFFFFF">
                <a:lumMod val="85000"/>
              </a:srgbClr>
            </a:solidFill>
            <a:prstDash val="solid"/>
            <a:headEnd type="none" w="lg" len="med"/>
            <a:tailEnd type="none" w="lg" len="med"/>
          </a:ln>
          <a:effectLst/>
        </p:spPr>
      </p:cxnSp>
      <p:sp>
        <p:nvSpPr>
          <p:cNvPr id="55" name="TextBox 54">
            <a:extLst>
              <a:ext uri="{FF2B5EF4-FFF2-40B4-BE49-F238E27FC236}">
                <a16:creationId xmlns:a16="http://schemas.microsoft.com/office/drawing/2014/main" id="{AD580F24-FE6A-E72D-26BF-69065B9EE8EB}"/>
              </a:ext>
            </a:extLst>
          </p:cNvPr>
          <p:cNvSpPr txBox="1"/>
          <p:nvPr/>
        </p:nvSpPr>
        <p:spPr>
          <a:xfrm>
            <a:off x="2140454" y="5417846"/>
            <a:ext cx="955069" cy="400110"/>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mn-cs"/>
              </a:rPr>
              <a:t>Polaris</a:t>
            </a:r>
          </a:p>
        </p:txBody>
      </p:sp>
      <p:sp>
        <p:nvSpPr>
          <p:cNvPr id="52" name="TextBox 51">
            <a:extLst>
              <a:ext uri="{FF2B5EF4-FFF2-40B4-BE49-F238E27FC236}">
                <a16:creationId xmlns:a16="http://schemas.microsoft.com/office/drawing/2014/main" id="{F4980D56-5AEE-D580-020B-5ABC5D70D6BE}"/>
              </a:ext>
            </a:extLst>
          </p:cNvPr>
          <p:cNvSpPr txBox="1"/>
          <p:nvPr/>
        </p:nvSpPr>
        <p:spPr>
          <a:xfrm>
            <a:off x="3295329" y="5340902"/>
            <a:ext cx="6827109" cy="55399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The most scalable distributed query processor in the world with the only published </a:t>
            </a:r>
            <a:r>
              <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Petabyte</a:t>
            </a:r>
            <a:r>
              <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scale benchmark (VLDB 13, August 2020)</a:t>
            </a:r>
          </a:p>
        </p:txBody>
      </p:sp>
      <p:pic>
        <p:nvPicPr>
          <p:cNvPr id="3" name="Picture 2" descr="Data warehouse logo">
            <a:extLst>
              <a:ext uri="{FF2B5EF4-FFF2-40B4-BE49-F238E27FC236}">
                <a16:creationId xmlns:a16="http://schemas.microsoft.com/office/drawing/2014/main" id="{2101D745-F6A3-FECC-31EC-620A97588C25}"/>
              </a:ext>
            </a:extLst>
          </p:cNvPr>
          <p:cNvPicPr>
            <a:picLocks noChangeAspect="1"/>
          </p:cNvPicPr>
          <p:nvPr/>
        </p:nvPicPr>
        <p:blipFill>
          <a:blip r:embed="rId3"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17994771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827CA1F8-F192-010D-848B-E19F723FF326}"/>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3010169" y="0"/>
            <a:ext cx="9181831"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Autonomous workload management </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00452"/>
            <a:ext cx="3472915" cy="162762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Eliminate </a:t>
            </a:r>
            <a:r>
              <a:rPr kumimoji="0" lang="en-US" sz="1400" b="0" i="0" u="none" strike="noStrike" kern="1200" cap="none" spc="0" normalizeH="0" baseline="0" noProof="0">
                <a:ln>
                  <a:noFill/>
                </a:ln>
                <a:solidFill>
                  <a:srgbClr val="FFFFFF"/>
                </a:solidFill>
                <a:effectLst/>
                <a:uLnTx/>
                <a:uFillTx/>
                <a:latin typeface="Segoe UI"/>
                <a:ea typeface="+mn-ea"/>
                <a:cs typeface="Segoe UI"/>
              </a:rPr>
              <a:t>need to manually manage different types of workloads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Built-in autonomous workload management, provides workload performance isolation and scales based on demand without any setup</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41671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401100" y="3760698"/>
            <a:ext cx="3472915" cy="168046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Workloads automatically detected and isolated based on SQL statement types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Isolated compute used for loading data, providing predictable performance for ETL</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Distributed query processor auto-scales as demand increases</a:t>
            </a:r>
          </a:p>
        </p:txBody>
      </p:sp>
      <p:grpSp>
        <p:nvGrpSpPr>
          <p:cNvPr id="2" name="Group 1" descr="visual containing 4 gear icons on the top under the 'Query' label, and 3 gear icons on the bottom under the 'Ingestion' label">
            <a:extLst>
              <a:ext uri="{FF2B5EF4-FFF2-40B4-BE49-F238E27FC236}">
                <a16:creationId xmlns:a16="http://schemas.microsoft.com/office/drawing/2014/main" id="{ACCCC881-BA9E-0763-0BAF-95865574FA55}"/>
              </a:ext>
            </a:extLst>
          </p:cNvPr>
          <p:cNvGrpSpPr/>
          <p:nvPr/>
        </p:nvGrpSpPr>
        <p:grpSpPr>
          <a:xfrm>
            <a:off x="4891398" y="1792392"/>
            <a:ext cx="6591300" cy="3267075"/>
            <a:chOff x="950325" y="5696859"/>
            <a:chExt cx="6591300" cy="3267075"/>
          </a:xfrm>
        </p:grpSpPr>
        <p:sp>
          <p:nvSpPr>
            <p:cNvPr id="7" name="Rounded Rectangle 13">
              <a:extLst>
                <a:ext uri="{FF2B5EF4-FFF2-40B4-BE49-F238E27FC236}">
                  <a16:creationId xmlns:a16="http://schemas.microsoft.com/office/drawing/2014/main" id="{9DA30F98-F711-97A5-85F7-63154D276560}"/>
                </a:ext>
                <a:ext uri="{C183D7F6-B498-43B3-948B-1728B52AA6E4}">
                  <adec:decorative xmlns:adec="http://schemas.microsoft.com/office/drawing/2017/decorative" val="1"/>
                </a:ext>
              </a:extLst>
            </p:cNvPr>
            <p:cNvSpPr/>
            <p:nvPr/>
          </p:nvSpPr>
          <p:spPr>
            <a:xfrm>
              <a:off x="950325" y="5696859"/>
              <a:ext cx="6591300" cy="3267075"/>
            </a:xfrm>
            <a:prstGeom prst="roundRect">
              <a:avLst>
                <a:gd name="adj" fmla="val 4633"/>
              </a:avLst>
            </a:prstGeom>
            <a:solidFill>
              <a:schemeClr val="bg1"/>
            </a:solidFill>
            <a:ln w="51197"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8D4E4E8D-977B-CC6E-E21D-7781AB9B1643}"/>
                </a:ext>
              </a:extLst>
            </p:cNvPr>
            <p:cNvSpPr txBox="1"/>
            <p:nvPr/>
          </p:nvSpPr>
          <p:spPr>
            <a:xfrm>
              <a:off x="1349613" y="6321067"/>
              <a:ext cx="89864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X" sz="20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Query</a:t>
              </a:r>
            </a:p>
          </p:txBody>
        </p:sp>
        <p:sp>
          <p:nvSpPr>
            <p:cNvPr id="14" name="TextBox 13">
              <a:extLst>
                <a:ext uri="{FF2B5EF4-FFF2-40B4-BE49-F238E27FC236}">
                  <a16:creationId xmlns:a16="http://schemas.microsoft.com/office/drawing/2014/main" id="{7F781F7B-6285-CD26-CD6F-295D9F50EB5E}"/>
                </a:ext>
              </a:extLst>
            </p:cNvPr>
            <p:cNvSpPr txBox="1"/>
            <p:nvPr/>
          </p:nvSpPr>
          <p:spPr>
            <a:xfrm>
              <a:off x="1349613" y="7963003"/>
              <a:ext cx="127310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MX" sz="20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Ingestion</a:t>
              </a:r>
            </a:p>
          </p:txBody>
        </p:sp>
        <p:cxnSp>
          <p:nvCxnSpPr>
            <p:cNvPr id="16" name="Straight Connector 15">
              <a:extLst>
                <a:ext uri="{FF2B5EF4-FFF2-40B4-BE49-F238E27FC236}">
                  <a16:creationId xmlns:a16="http://schemas.microsoft.com/office/drawing/2014/main" id="{5AEC8B62-DF16-EA91-6920-99722382410A}"/>
                </a:ext>
              </a:extLst>
            </p:cNvPr>
            <p:cNvCxnSpPr>
              <a:cxnSpLocks/>
            </p:cNvCxnSpPr>
            <p:nvPr/>
          </p:nvCxnSpPr>
          <p:spPr>
            <a:xfrm>
              <a:off x="1183286" y="7330396"/>
              <a:ext cx="6125378" cy="0"/>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17" name="Graphic 16" descr="Single gear">
              <a:extLst>
                <a:ext uri="{FF2B5EF4-FFF2-40B4-BE49-F238E27FC236}">
                  <a16:creationId xmlns:a16="http://schemas.microsoft.com/office/drawing/2014/main" id="{4DA95800-EF25-B8D7-E125-F69C5A19475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86204" y="6048004"/>
              <a:ext cx="898644" cy="898205"/>
            </a:xfrm>
            <a:prstGeom prst="rect">
              <a:avLst/>
            </a:prstGeom>
          </p:spPr>
        </p:pic>
        <p:pic>
          <p:nvPicPr>
            <p:cNvPr id="18" name="Graphic 17" descr="Single gear">
              <a:extLst>
                <a:ext uri="{FF2B5EF4-FFF2-40B4-BE49-F238E27FC236}">
                  <a16:creationId xmlns:a16="http://schemas.microsoft.com/office/drawing/2014/main" id="{F93F1A1E-6B14-EED4-5298-6AE833D2981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51733" y="6048004"/>
              <a:ext cx="898644" cy="898205"/>
            </a:xfrm>
            <a:prstGeom prst="rect">
              <a:avLst/>
            </a:prstGeom>
          </p:spPr>
        </p:pic>
        <p:pic>
          <p:nvPicPr>
            <p:cNvPr id="19" name="Graphic 18" descr="Single gear">
              <a:extLst>
                <a:ext uri="{FF2B5EF4-FFF2-40B4-BE49-F238E27FC236}">
                  <a16:creationId xmlns:a16="http://schemas.microsoft.com/office/drawing/2014/main" id="{97B4C164-E270-50CA-B35C-CA068BD3AEE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17262" y="6045359"/>
              <a:ext cx="898644" cy="898205"/>
            </a:xfrm>
            <a:prstGeom prst="rect">
              <a:avLst/>
            </a:prstGeom>
          </p:spPr>
        </p:pic>
        <p:pic>
          <p:nvPicPr>
            <p:cNvPr id="20" name="Graphic 19" descr="Single gear">
              <a:extLst>
                <a:ext uri="{FF2B5EF4-FFF2-40B4-BE49-F238E27FC236}">
                  <a16:creationId xmlns:a16="http://schemas.microsoft.com/office/drawing/2014/main" id="{3177AC33-1377-9500-5E02-7B9CAC9605E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92674" y="6045359"/>
              <a:ext cx="898644" cy="898205"/>
            </a:xfrm>
            <a:prstGeom prst="rect">
              <a:avLst/>
            </a:prstGeom>
          </p:spPr>
        </p:pic>
        <p:sp>
          <p:nvSpPr>
            <p:cNvPr id="21" name="TextBox 20">
              <a:extLst>
                <a:ext uri="{FF2B5EF4-FFF2-40B4-BE49-F238E27FC236}">
                  <a16:creationId xmlns:a16="http://schemas.microsoft.com/office/drawing/2014/main" id="{87AFF618-53C8-D9C8-6CA0-AE9BA922F4C5}"/>
                </a:ext>
              </a:extLst>
            </p:cNvPr>
            <p:cNvSpPr txBox="1"/>
            <p:nvPr/>
          </p:nvSpPr>
          <p:spPr>
            <a:xfrm>
              <a:off x="5507009" y="6082865"/>
              <a:ext cx="716864"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3200" b="1" i="0" u="none" strike="noStrike" kern="1200" cap="none" spc="0" normalizeH="0" baseline="0" noProof="0">
                  <a:ln>
                    <a:noFill/>
                  </a:ln>
                  <a:solidFill>
                    <a:srgbClr val="1F937E"/>
                  </a:solidFill>
                  <a:effectLst/>
                  <a:uLnTx/>
                  <a:uFillTx/>
                  <a:latin typeface="Segoe UI Semibold" panose="020B0502040204020203" pitchFamily="34" charset="0"/>
                  <a:ea typeface="+mn-ea"/>
                  <a:cs typeface="Segoe UI Semibold" panose="020B0502040204020203" pitchFamily="34" charset="0"/>
                </a:rPr>
                <a:t>…..</a:t>
              </a:r>
            </a:p>
          </p:txBody>
        </p:sp>
        <p:pic>
          <p:nvPicPr>
            <p:cNvPr id="22" name="Graphic 21" descr="Single gear">
              <a:extLst>
                <a:ext uri="{FF2B5EF4-FFF2-40B4-BE49-F238E27FC236}">
                  <a16:creationId xmlns:a16="http://schemas.microsoft.com/office/drawing/2014/main" id="{7D2579EF-A688-23AB-304D-A0BE91124E8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78897" y="7696695"/>
              <a:ext cx="898644" cy="898205"/>
            </a:xfrm>
            <a:prstGeom prst="rect">
              <a:avLst/>
            </a:prstGeom>
          </p:spPr>
        </p:pic>
        <p:pic>
          <p:nvPicPr>
            <p:cNvPr id="23" name="Graphic 22" descr="Single gear">
              <a:extLst>
                <a:ext uri="{FF2B5EF4-FFF2-40B4-BE49-F238E27FC236}">
                  <a16:creationId xmlns:a16="http://schemas.microsoft.com/office/drawing/2014/main" id="{EDE2AFAA-9F9B-5D00-B81C-917DF37CE2E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744426" y="7694050"/>
              <a:ext cx="898644" cy="898205"/>
            </a:xfrm>
            <a:prstGeom prst="rect">
              <a:avLst/>
            </a:prstGeom>
          </p:spPr>
        </p:pic>
        <p:pic>
          <p:nvPicPr>
            <p:cNvPr id="24" name="Graphic 23" descr="Single gear">
              <a:extLst>
                <a:ext uri="{FF2B5EF4-FFF2-40B4-BE49-F238E27FC236}">
                  <a16:creationId xmlns:a16="http://schemas.microsoft.com/office/drawing/2014/main" id="{0C21AE1C-9F22-4CB2-8C46-D1B51A896D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319838" y="7694050"/>
              <a:ext cx="898644" cy="898205"/>
            </a:xfrm>
            <a:prstGeom prst="rect">
              <a:avLst/>
            </a:prstGeom>
          </p:spPr>
        </p:pic>
        <p:sp>
          <p:nvSpPr>
            <p:cNvPr id="25" name="TextBox 24">
              <a:extLst>
                <a:ext uri="{FF2B5EF4-FFF2-40B4-BE49-F238E27FC236}">
                  <a16:creationId xmlns:a16="http://schemas.microsoft.com/office/drawing/2014/main" id="{EE162D27-DD50-093D-9251-3807D629EF01}"/>
                </a:ext>
              </a:extLst>
            </p:cNvPr>
            <p:cNvSpPr txBox="1"/>
            <p:nvPr/>
          </p:nvSpPr>
          <p:spPr>
            <a:xfrm>
              <a:off x="4634173" y="7731556"/>
              <a:ext cx="716864" cy="58477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3200" b="1" i="0" u="none" strike="noStrike" kern="1200" cap="none" spc="0" normalizeH="0" baseline="0" noProof="0">
                  <a:ln>
                    <a:noFill/>
                  </a:ln>
                  <a:solidFill>
                    <a:srgbClr val="1F937E"/>
                  </a:solidFill>
                  <a:effectLst/>
                  <a:uLnTx/>
                  <a:uFillTx/>
                  <a:latin typeface="Segoe UI Semibold" panose="020B0502040204020203" pitchFamily="34" charset="0"/>
                  <a:ea typeface="+mn-ea"/>
                  <a:cs typeface="Segoe UI Semibold" panose="020B0502040204020203" pitchFamily="34" charset="0"/>
                </a:rPr>
                <a:t>…..</a:t>
              </a:r>
            </a:p>
          </p:txBody>
        </p:sp>
      </p:grpSp>
      <p:pic>
        <p:nvPicPr>
          <p:cNvPr id="10" name="Picture 9" descr="Data warehouse logo">
            <a:extLst>
              <a:ext uri="{FF2B5EF4-FFF2-40B4-BE49-F238E27FC236}">
                <a16:creationId xmlns:a16="http://schemas.microsoft.com/office/drawing/2014/main" id="{90FBCF02-1E4E-17D4-F664-5D5B04E959A4}"/>
              </a:ext>
            </a:extLst>
          </p:cNvPr>
          <p:cNvPicPr>
            <a:picLocks noChangeAspect="1"/>
          </p:cNvPicPr>
          <p:nvPr/>
        </p:nvPicPr>
        <p:blipFill>
          <a:blip r:embed="rId5"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196252386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a:extLst>
              <a:ext uri="{FF2B5EF4-FFF2-40B4-BE49-F238E27FC236}">
                <a16:creationId xmlns:a16="http://schemas.microsoft.com/office/drawing/2014/main" id="{5EE69344-C7F6-C48E-330C-2553A1FFA68F}"/>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3010169" y="0"/>
            <a:ext cx="9181831"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Automatic multi-tiered caching</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00452"/>
            <a:ext cx="3472915" cy="141218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Get best performance </a:t>
            </a:r>
            <a:r>
              <a:rPr kumimoji="0" lang="en-US" sz="1400" b="0" i="0" u="none" strike="noStrike" kern="1200" cap="none" spc="0" normalizeH="0" baseline="0" noProof="0">
                <a:ln>
                  <a:noFill/>
                </a:ln>
                <a:solidFill>
                  <a:srgbClr val="FFFFFF"/>
                </a:solidFill>
                <a:effectLst/>
                <a:uLnTx/>
                <a:uFillTx/>
                <a:latin typeface="Segoe UI"/>
                <a:ea typeface="+mn-ea"/>
                <a:cs typeface="Segoe UI"/>
              </a:rPr>
              <a:t>out of the box</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Automatic caching at multiple tiers provides top performance for queries out-of-the-box and reduces management and tuning overhead</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20889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401100" y="3552878"/>
            <a:ext cx="3472915" cy="1926681"/>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 memory caching done automatically and caching is sticky based on activity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SSD caching reduces latency in fetching from </a:t>
            </a:r>
            <a:r>
              <a:rPr kumimoji="0" lang="en-US" sz="1200" b="0" i="0" u="none" strike="noStrike" kern="1200" cap="none" spc="0" normalizeH="0" baseline="0" noProof="0" err="1">
                <a:ln>
                  <a:noFill/>
                </a:ln>
                <a:solidFill>
                  <a:srgbClr val="FFFFFF"/>
                </a:solidFill>
                <a:effectLst/>
                <a:uLnTx/>
                <a:uFillTx/>
                <a:latin typeface="Segoe UI"/>
                <a:ea typeface="+mn-ea"/>
                <a:cs typeface="+mn-cs"/>
              </a:rPr>
              <a:t>OneLake</a:t>
            </a:r>
            <a:r>
              <a:rPr kumimoji="0" lang="en-US" sz="1200" b="0" i="0" u="none" strike="noStrike" kern="1200" cap="none" spc="0" normalizeH="0" baseline="0" noProof="0">
                <a:ln>
                  <a:noFill/>
                </a:ln>
                <a:solidFill>
                  <a:srgbClr val="FFFFFF"/>
                </a:solidFill>
                <a:effectLst/>
                <a:uLnTx/>
                <a:uFillTx/>
                <a:latin typeface="Segoe UI"/>
                <a:ea typeface="+mn-ea"/>
                <a:cs typeface="+mn-cs"/>
              </a:rPr>
              <a:t> (coming soon)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Result set caching provides instant performance for repetitive queries (coming soon)</a:t>
            </a:r>
          </a:p>
        </p:txBody>
      </p:sp>
      <p:grpSp>
        <p:nvGrpSpPr>
          <p:cNvPr id="8" name="Group 7" descr="visual containing a rectangle at the top middle labeled 'SQL Frontend'. In the middle is a rectangle labeled 'Backend Compute Pool' with three wheel and cylinder icons, below this is a rectangle with smaller cubes in it, and on the bottom is a rectangle labeled 'OneLake' with 11 paper file icons in it">
            <a:extLst>
              <a:ext uri="{FF2B5EF4-FFF2-40B4-BE49-F238E27FC236}">
                <a16:creationId xmlns:a16="http://schemas.microsoft.com/office/drawing/2014/main" id="{CA1139D6-84BE-788F-89AB-867E53998484}"/>
              </a:ext>
            </a:extLst>
          </p:cNvPr>
          <p:cNvGrpSpPr/>
          <p:nvPr/>
        </p:nvGrpSpPr>
        <p:grpSpPr>
          <a:xfrm>
            <a:off x="6016850" y="1128194"/>
            <a:ext cx="4502520" cy="4544762"/>
            <a:chOff x="6016850" y="1128194"/>
            <a:chExt cx="4502520" cy="4544762"/>
          </a:xfrm>
        </p:grpSpPr>
        <p:sp>
          <p:nvSpPr>
            <p:cNvPr id="89" name="Rounded Rectangle 13">
              <a:extLst>
                <a:ext uri="{FF2B5EF4-FFF2-40B4-BE49-F238E27FC236}">
                  <a16:creationId xmlns:a16="http://schemas.microsoft.com/office/drawing/2014/main" id="{A24A4682-0108-3CAA-65A7-3640EEF0AE37}"/>
                </a:ext>
                <a:ext uri="{C183D7F6-B498-43B3-948B-1728B52AA6E4}">
                  <adec:decorative xmlns:adec="http://schemas.microsoft.com/office/drawing/2017/decorative" val="1"/>
                </a:ext>
              </a:extLst>
            </p:cNvPr>
            <p:cNvSpPr/>
            <p:nvPr/>
          </p:nvSpPr>
          <p:spPr>
            <a:xfrm>
              <a:off x="6939541" y="3881861"/>
              <a:ext cx="1841798" cy="648738"/>
            </a:xfrm>
            <a:prstGeom prst="roundRect">
              <a:avLst>
                <a:gd name="adj" fmla="val 15207"/>
              </a:avLst>
            </a:prstGeom>
            <a:solidFill>
              <a:schemeClr val="bg1"/>
            </a:solidFill>
            <a:ln w="31750" cap="flat">
              <a:solidFill>
                <a:schemeClr val="accent5"/>
              </a:solid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sp>
          <p:nvSpPr>
            <p:cNvPr id="3" name="Rounded Rectangle 13">
              <a:extLst>
                <a:ext uri="{FF2B5EF4-FFF2-40B4-BE49-F238E27FC236}">
                  <a16:creationId xmlns:a16="http://schemas.microsoft.com/office/drawing/2014/main" id="{88F0F06C-FC5A-CAC7-0FEE-ECA8D62CF731}"/>
                </a:ext>
                <a:ext uri="{C183D7F6-B498-43B3-948B-1728B52AA6E4}">
                  <adec:decorative xmlns:adec="http://schemas.microsoft.com/office/drawing/2017/decorative" val="1"/>
                </a:ext>
              </a:extLst>
            </p:cNvPr>
            <p:cNvSpPr/>
            <p:nvPr/>
          </p:nvSpPr>
          <p:spPr>
            <a:xfrm>
              <a:off x="6016850" y="4836502"/>
              <a:ext cx="4502520" cy="836454"/>
            </a:xfrm>
            <a:prstGeom prst="roundRect">
              <a:avLst>
                <a:gd name="adj" fmla="val 15207"/>
              </a:avLst>
            </a:prstGeom>
            <a:solidFill>
              <a:schemeClr val="bg1"/>
            </a:solidFill>
            <a:ln w="31750" cap="flat">
              <a:solidFill>
                <a:schemeClr val="accent5"/>
              </a:solid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sp>
          <p:nvSpPr>
            <p:cNvPr id="10" name="Rounded Rectangle 13">
              <a:extLst>
                <a:ext uri="{FF2B5EF4-FFF2-40B4-BE49-F238E27FC236}">
                  <a16:creationId xmlns:a16="http://schemas.microsoft.com/office/drawing/2014/main" id="{FF34D970-D806-E212-2DBC-D34F1C1A0E8D}"/>
                </a:ext>
                <a:ext uri="{C183D7F6-B498-43B3-948B-1728B52AA6E4}">
                  <adec:decorative xmlns:adec="http://schemas.microsoft.com/office/drawing/2017/decorative" val="1"/>
                </a:ext>
              </a:extLst>
            </p:cNvPr>
            <p:cNvSpPr/>
            <p:nvPr/>
          </p:nvSpPr>
          <p:spPr>
            <a:xfrm>
              <a:off x="6175679" y="2206857"/>
              <a:ext cx="3436842" cy="1328696"/>
            </a:xfrm>
            <a:prstGeom prst="roundRect">
              <a:avLst>
                <a:gd name="adj" fmla="val 15207"/>
              </a:avLst>
            </a:prstGeom>
            <a:solidFill>
              <a:schemeClr val="bg1"/>
            </a:solidFill>
            <a:ln w="31750" cap="flat">
              <a:solidFill>
                <a:schemeClr val="accent5"/>
              </a:solid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sp>
          <p:nvSpPr>
            <p:cNvPr id="26" name="Rounded Rectangle 13">
              <a:extLst>
                <a:ext uri="{FF2B5EF4-FFF2-40B4-BE49-F238E27FC236}">
                  <a16:creationId xmlns:a16="http://schemas.microsoft.com/office/drawing/2014/main" id="{0E63C03F-0E9E-9748-48BF-4E7B81AAE086}"/>
                </a:ext>
                <a:ext uri="{C183D7F6-B498-43B3-948B-1728B52AA6E4}">
                  <adec:decorative xmlns:adec="http://schemas.microsoft.com/office/drawing/2017/decorative" val="1"/>
                </a:ext>
              </a:extLst>
            </p:cNvPr>
            <p:cNvSpPr/>
            <p:nvPr/>
          </p:nvSpPr>
          <p:spPr>
            <a:xfrm>
              <a:off x="7251866" y="1128194"/>
              <a:ext cx="1330037" cy="712752"/>
            </a:xfrm>
            <a:prstGeom prst="roundRect">
              <a:avLst>
                <a:gd name="adj" fmla="val 15207"/>
              </a:avLst>
            </a:prstGeom>
            <a:solidFill>
              <a:schemeClr val="bg1"/>
            </a:solidFill>
            <a:ln w="31750" cap="flat">
              <a:solidFill>
                <a:schemeClr val="accent5"/>
              </a:solid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SQL Frontend</a:t>
              </a:r>
            </a:p>
          </p:txBody>
        </p:sp>
        <p:sp>
          <p:nvSpPr>
            <p:cNvPr id="27" name="Rectangle: Rounded Corners 5">
              <a:extLst>
                <a:ext uri="{FF2B5EF4-FFF2-40B4-BE49-F238E27FC236}">
                  <a16:creationId xmlns:a16="http://schemas.microsoft.com/office/drawing/2014/main" id="{A9C68980-6EEB-EBAE-07E6-652D9085FC83}"/>
                </a:ext>
              </a:extLst>
            </p:cNvPr>
            <p:cNvSpPr>
              <a:spLocks noChangeAspect="1"/>
            </p:cNvSpPr>
            <p:nvPr/>
          </p:nvSpPr>
          <p:spPr>
            <a:xfrm>
              <a:off x="6793513" y="2574468"/>
              <a:ext cx="681232" cy="680899"/>
            </a:xfrm>
            <a:prstGeom prst="roundRect">
              <a:avLst/>
            </a:prstGeom>
            <a:ln w="15875">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80808"/>
                </a:solidFill>
                <a:effectLst/>
                <a:uLnTx/>
                <a:uFillTx/>
                <a:latin typeface="Segoe UI"/>
                <a:ea typeface="+mn-ea"/>
                <a:cs typeface="+mn-cs"/>
              </a:endParaRPr>
            </a:p>
          </p:txBody>
        </p:sp>
        <p:pic>
          <p:nvPicPr>
            <p:cNvPr id="28" name="Graphic 27" descr="Single gear">
              <a:extLst>
                <a:ext uri="{FF2B5EF4-FFF2-40B4-BE49-F238E27FC236}">
                  <a16:creationId xmlns:a16="http://schemas.microsoft.com/office/drawing/2014/main" id="{3F71FD33-4ED0-849A-DF6D-76ABB6A9776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93602" y="2548751"/>
              <a:ext cx="681232" cy="680899"/>
            </a:xfrm>
            <a:prstGeom prst="rect">
              <a:avLst/>
            </a:prstGeom>
          </p:spPr>
        </p:pic>
        <p:sp>
          <p:nvSpPr>
            <p:cNvPr id="29" name="Rectangle: Rounded Corners 8">
              <a:extLst>
                <a:ext uri="{FF2B5EF4-FFF2-40B4-BE49-F238E27FC236}">
                  <a16:creationId xmlns:a16="http://schemas.microsoft.com/office/drawing/2014/main" id="{A4B2AA0F-0988-7D6D-4865-00E95C52F561}"/>
                </a:ext>
              </a:extLst>
            </p:cNvPr>
            <p:cNvSpPr>
              <a:spLocks noChangeAspect="1"/>
            </p:cNvSpPr>
            <p:nvPr/>
          </p:nvSpPr>
          <p:spPr>
            <a:xfrm>
              <a:off x="7518774" y="2574468"/>
              <a:ext cx="681232" cy="680899"/>
            </a:xfrm>
            <a:prstGeom prst="roundRect">
              <a:avLst/>
            </a:prstGeom>
            <a:ln w="15875">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80808"/>
                </a:solidFill>
                <a:effectLst/>
                <a:uLnTx/>
                <a:uFillTx/>
                <a:latin typeface="Segoe UI"/>
                <a:ea typeface="+mn-ea"/>
                <a:cs typeface="+mn-cs"/>
              </a:endParaRPr>
            </a:p>
          </p:txBody>
        </p:sp>
        <p:pic>
          <p:nvPicPr>
            <p:cNvPr id="30" name="Graphic 29" descr="Single gear">
              <a:extLst>
                <a:ext uri="{FF2B5EF4-FFF2-40B4-BE49-F238E27FC236}">
                  <a16:creationId xmlns:a16="http://schemas.microsoft.com/office/drawing/2014/main" id="{30B4B47E-933A-1DF4-5A8E-CDC221C5373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523020" y="2548751"/>
              <a:ext cx="681232" cy="680899"/>
            </a:xfrm>
            <a:prstGeom prst="rect">
              <a:avLst/>
            </a:prstGeom>
          </p:spPr>
        </p:pic>
        <p:sp>
          <p:nvSpPr>
            <p:cNvPr id="31" name="Rectangle: Rounded Corners 12">
              <a:extLst>
                <a:ext uri="{FF2B5EF4-FFF2-40B4-BE49-F238E27FC236}">
                  <a16:creationId xmlns:a16="http://schemas.microsoft.com/office/drawing/2014/main" id="{0AA9D3AB-B2DE-0B9C-F017-97A5EE78568F}"/>
                </a:ext>
              </a:extLst>
            </p:cNvPr>
            <p:cNvSpPr>
              <a:spLocks noChangeAspect="1"/>
            </p:cNvSpPr>
            <p:nvPr/>
          </p:nvSpPr>
          <p:spPr>
            <a:xfrm>
              <a:off x="8244035" y="2574468"/>
              <a:ext cx="681232" cy="680899"/>
            </a:xfrm>
            <a:prstGeom prst="roundRect">
              <a:avLst/>
            </a:prstGeom>
            <a:ln w="15875">
              <a:solidFill>
                <a:schemeClr val="accent5"/>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80808"/>
                </a:solidFill>
                <a:effectLst/>
                <a:uLnTx/>
                <a:uFillTx/>
                <a:latin typeface="Segoe UI"/>
                <a:ea typeface="+mn-ea"/>
                <a:cs typeface="+mn-cs"/>
              </a:endParaRPr>
            </a:p>
          </p:txBody>
        </p:sp>
        <p:pic>
          <p:nvPicPr>
            <p:cNvPr id="32" name="Graphic 31" descr="Single gear">
              <a:extLst>
                <a:ext uri="{FF2B5EF4-FFF2-40B4-BE49-F238E27FC236}">
                  <a16:creationId xmlns:a16="http://schemas.microsoft.com/office/drawing/2014/main" id="{40085465-1ED8-46CA-1A1A-1795F0DEF97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44037" y="2548751"/>
              <a:ext cx="681232" cy="680899"/>
            </a:xfrm>
            <a:prstGeom prst="rect">
              <a:avLst/>
            </a:prstGeom>
          </p:spPr>
        </p:pic>
        <p:sp>
          <p:nvSpPr>
            <p:cNvPr id="33" name="Cylinder 14">
              <a:extLst>
                <a:ext uri="{FF2B5EF4-FFF2-40B4-BE49-F238E27FC236}">
                  <a16:creationId xmlns:a16="http://schemas.microsoft.com/office/drawing/2014/main" id="{0A3E7605-64A8-759C-ADFE-A2C0EEB46301}"/>
                </a:ext>
              </a:extLst>
            </p:cNvPr>
            <p:cNvSpPr/>
            <p:nvPr/>
          </p:nvSpPr>
          <p:spPr>
            <a:xfrm>
              <a:off x="6878242" y="3152805"/>
              <a:ext cx="511774" cy="272359"/>
            </a:xfrm>
            <a:prstGeom prst="can">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Cylinder 15">
              <a:extLst>
                <a:ext uri="{FF2B5EF4-FFF2-40B4-BE49-F238E27FC236}">
                  <a16:creationId xmlns:a16="http://schemas.microsoft.com/office/drawing/2014/main" id="{2F367F8B-D513-80B1-AF71-DD6D209507B2}"/>
                </a:ext>
              </a:extLst>
            </p:cNvPr>
            <p:cNvSpPr/>
            <p:nvPr/>
          </p:nvSpPr>
          <p:spPr>
            <a:xfrm>
              <a:off x="7615433" y="3152805"/>
              <a:ext cx="511774" cy="272359"/>
            </a:xfrm>
            <a:prstGeom prst="can">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Cylinder 16">
              <a:extLst>
                <a:ext uri="{FF2B5EF4-FFF2-40B4-BE49-F238E27FC236}">
                  <a16:creationId xmlns:a16="http://schemas.microsoft.com/office/drawing/2014/main" id="{7D36848D-AA4D-1B43-0BEB-60631A1047F5}"/>
                </a:ext>
              </a:extLst>
            </p:cNvPr>
            <p:cNvSpPr/>
            <p:nvPr/>
          </p:nvSpPr>
          <p:spPr>
            <a:xfrm>
              <a:off x="8326009" y="3152805"/>
              <a:ext cx="511774" cy="272359"/>
            </a:xfrm>
            <a:prstGeom prst="can">
              <a:avLst/>
            </a:prstGeom>
            <a:ln>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Arrow: Up 18">
              <a:extLst>
                <a:ext uri="{FF2B5EF4-FFF2-40B4-BE49-F238E27FC236}">
                  <a16:creationId xmlns:a16="http://schemas.microsoft.com/office/drawing/2014/main" id="{FDD59154-30FA-4F1B-D007-398710EB58DA}"/>
                </a:ext>
              </a:extLst>
            </p:cNvPr>
            <p:cNvSpPr/>
            <p:nvPr/>
          </p:nvSpPr>
          <p:spPr>
            <a:xfrm>
              <a:off x="7753065" y="4569294"/>
              <a:ext cx="236511" cy="220921"/>
            </a:xfrm>
            <a:prstGeom prst="upArrow">
              <a:avLst/>
            </a:prstGeom>
            <a:gradFill>
              <a:gsLst>
                <a:gs pos="100000">
                  <a:schemeClr val="accent6"/>
                </a:gs>
                <a:gs pos="0">
                  <a:schemeClr val="accent4"/>
                </a:gs>
              </a:gsLst>
              <a:lin ang="2700000" scaled="0"/>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80808"/>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3B18F645-18BF-79E4-CF98-2271E553ED9E}"/>
                </a:ext>
              </a:extLst>
            </p:cNvPr>
            <p:cNvGrpSpPr/>
            <p:nvPr/>
          </p:nvGrpSpPr>
          <p:grpSpPr>
            <a:xfrm>
              <a:off x="7038294" y="3948854"/>
              <a:ext cx="1636735" cy="478187"/>
              <a:chOff x="541638" y="3263573"/>
              <a:chExt cx="3690553" cy="1326293"/>
            </a:xfrm>
          </p:grpSpPr>
          <p:sp>
            <p:nvSpPr>
              <p:cNvPr id="38" name="Rectangle 37">
                <a:extLst>
                  <a:ext uri="{FF2B5EF4-FFF2-40B4-BE49-F238E27FC236}">
                    <a16:creationId xmlns:a16="http://schemas.microsoft.com/office/drawing/2014/main" id="{9168244B-3EA1-501B-B413-85785DD0AB3B}"/>
                  </a:ext>
                </a:extLst>
              </p:cNvPr>
              <p:cNvSpPr/>
              <p:nvPr/>
            </p:nvSpPr>
            <p:spPr>
              <a:xfrm>
                <a:off x="543697" y="3337714"/>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F166C07C-CF77-4BE1-A1ED-888A96A44FA6}"/>
                  </a:ext>
                </a:extLst>
              </p:cNvPr>
              <p:cNvSpPr/>
              <p:nvPr/>
            </p:nvSpPr>
            <p:spPr>
              <a:xfrm>
                <a:off x="883508" y="3337714"/>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0E02680B-A705-DD9A-3B18-903950FAB3F9}"/>
                  </a:ext>
                </a:extLst>
              </p:cNvPr>
              <p:cNvSpPr/>
              <p:nvPr/>
            </p:nvSpPr>
            <p:spPr>
              <a:xfrm>
                <a:off x="1223319" y="3337714"/>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637F33B2-46EF-2B08-3BC9-5A9C5B2651CF}"/>
                  </a:ext>
                </a:extLst>
              </p:cNvPr>
              <p:cNvSpPr/>
              <p:nvPr/>
            </p:nvSpPr>
            <p:spPr>
              <a:xfrm>
                <a:off x="1563130" y="3337714"/>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E387665B-10CC-5D8D-5D94-84FDD45C5B81}"/>
                  </a:ext>
                </a:extLst>
              </p:cNvPr>
              <p:cNvSpPr/>
              <p:nvPr/>
            </p:nvSpPr>
            <p:spPr>
              <a:xfrm>
                <a:off x="1902941" y="3337714"/>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6C6D6D4E-6577-5C47-EB02-9CAF089FF49B}"/>
                  </a:ext>
                </a:extLst>
              </p:cNvPr>
              <p:cNvSpPr/>
              <p:nvPr/>
            </p:nvSpPr>
            <p:spPr>
              <a:xfrm>
                <a:off x="543697" y="3737249"/>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59E50AEC-A68D-5A32-75FD-081DDA44BA87}"/>
                  </a:ext>
                </a:extLst>
              </p:cNvPr>
              <p:cNvSpPr/>
              <p:nvPr/>
            </p:nvSpPr>
            <p:spPr>
              <a:xfrm>
                <a:off x="883508" y="3737249"/>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5C39F24C-11CB-3D68-0A81-43E687957B64}"/>
                  </a:ext>
                </a:extLst>
              </p:cNvPr>
              <p:cNvSpPr/>
              <p:nvPr/>
            </p:nvSpPr>
            <p:spPr>
              <a:xfrm>
                <a:off x="1223319" y="3737249"/>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458D2CC9-FA42-1707-5719-3A277F521DB5}"/>
                  </a:ext>
                </a:extLst>
              </p:cNvPr>
              <p:cNvSpPr/>
              <p:nvPr/>
            </p:nvSpPr>
            <p:spPr>
              <a:xfrm>
                <a:off x="1563130" y="3737249"/>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6CAB3D42-EF5C-CD91-6498-8D9A69F8659B}"/>
                  </a:ext>
                </a:extLst>
              </p:cNvPr>
              <p:cNvSpPr/>
              <p:nvPr/>
            </p:nvSpPr>
            <p:spPr>
              <a:xfrm>
                <a:off x="1902941" y="3737249"/>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47B11D4D-3080-6481-F4F6-6EC302E80017}"/>
                  </a:ext>
                </a:extLst>
              </p:cNvPr>
              <p:cNvSpPr/>
              <p:nvPr/>
            </p:nvSpPr>
            <p:spPr>
              <a:xfrm>
                <a:off x="541638"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87B38E22-4E92-DD2E-1FFE-F3CF6B7C0764}"/>
                  </a:ext>
                </a:extLst>
              </p:cNvPr>
              <p:cNvSpPr/>
              <p:nvPr/>
            </p:nvSpPr>
            <p:spPr>
              <a:xfrm>
                <a:off x="881449"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C74566B3-E655-BE11-5755-3A884F359348}"/>
                  </a:ext>
                </a:extLst>
              </p:cNvPr>
              <p:cNvSpPr/>
              <p:nvPr/>
            </p:nvSpPr>
            <p:spPr>
              <a:xfrm>
                <a:off x="1221260"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50">
                <a:extLst>
                  <a:ext uri="{FF2B5EF4-FFF2-40B4-BE49-F238E27FC236}">
                    <a16:creationId xmlns:a16="http://schemas.microsoft.com/office/drawing/2014/main" id="{3DB54312-0CAA-837C-8CF4-1512FFBFC397}"/>
                  </a:ext>
                </a:extLst>
              </p:cNvPr>
              <p:cNvSpPr/>
              <p:nvPr/>
            </p:nvSpPr>
            <p:spPr>
              <a:xfrm>
                <a:off x="1561071"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7ADC6EB9-07D3-29FB-1D13-FCD07D9F062C}"/>
                  </a:ext>
                </a:extLst>
              </p:cNvPr>
              <p:cNvSpPr/>
              <p:nvPr/>
            </p:nvSpPr>
            <p:spPr>
              <a:xfrm>
                <a:off x="1900882"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7265E0E9-590E-4D81-AEB4-70801709537F}"/>
                  </a:ext>
                </a:extLst>
              </p:cNvPr>
              <p:cNvSpPr txBox="1"/>
              <p:nvPr/>
            </p:nvSpPr>
            <p:spPr>
              <a:xfrm>
                <a:off x="2213917" y="3263573"/>
                <a:ext cx="358346" cy="383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mn-ea"/>
                    <a:cs typeface="+mn-cs"/>
                  </a:rPr>
                  <a:t>…</a:t>
                </a:r>
              </a:p>
            </p:txBody>
          </p:sp>
          <p:sp>
            <p:nvSpPr>
              <p:cNvPr id="54" name="TextBox 53">
                <a:extLst>
                  <a:ext uri="{FF2B5EF4-FFF2-40B4-BE49-F238E27FC236}">
                    <a16:creationId xmlns:a16="http://schemas.microsoft.com/office/drawing/2014/main" id="{01A69AF2-2DAD-3D2D-CFD7-ABB9F5BAA5A3}"/>
                  </a:ext>
                </a:extLst>
              </p:cNvPr>
              <p:cNvSpPr txBox="1"/>
              <p:nvPr/>
            </p:nvSpPr>
            <p:spPr>
              <a:xfrm>
                <a:off x="2213917" y="3700180"/>
                <a:ext cx="358347" cy="383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mn-ea"/>
                    <a:cs typeface="+mn-cs"/>
                  </a:rPr>
                  <a:t>…</a:t>
                </a:r>
              </a:p>
            </p:txBody>
          </p:sp>
          <p:sp>
            <p:nvSpPr>
              <p:cNvPr id="55" name="Rectangle 54">
                <a:extLst>
                  <a:ext uri="{FF2B5EF4-FFF2-40B4-BE49-F238E27FC236}">
                    <a16:creationId xmlns:a16="http://schemas.microsoft.com/office/drawing/2014/main" id="{648258BA-4A07-37B0-1F9D-2D0EBAF23056}"/>
                  </a:ext>
                </a:extLst>
              </p:cNvPr>
              <p:cNvSpPr/>
              <p:nvPr/>
            </p:nvSpPr>
            <p:spPr>
              <a:xfrm>
                <a:off x="2574328" y="3341830"/>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59323455-F0B8-6C73-030D-305D7C3BEF44}"/>
                  </a:ext>
                </a:extLst>
              </p:cNvPr>
              <p:cNvSpPr/>
              <p:nvPr/>
            </p:nvSpPr>
            <p:spPr>
              <a:xfrm>
                <a:off x="2914139" y="3341830"/>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5F867D1A-A080-C535-4348-31A8FA156033}"/>
                  </a:ext>
                </a:extLst>
              </p:cNvPr>
              <p:cNvSpPr/>
              <p:nvPr/>
            </p:nvSpPr>
            <p:spPr>
              <a:xfrm>
                <a:off x="3253950" y="3341830"/>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AD883D5B-40E7-7F82-D308-6A86E7377514}"/>
                  </a:ext>
                </a:extLst>
              </p:cNvPr>
              <p:cNvSpPr/>
              <p:nvPr/>
            </p:nvSpPr>
            <p:spPr>
              <a:xfrm>
                <a:off x="3593761" y="3341830"/>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58">
                <a:extLst>
                  <a:ext uri="{FF2B5EF4-FFF2-40B4-BE49-F238E27FC236}">
                    <a16:creationId xmlns:a16="http://schemas.microsoft.com/office/drawing/2014/main" id="{021AA257-9846-6571-093B-15008F735517}"/>
                  </a:ext>
                </a:extLst>
              </p:cNvPr>
              <p:cNvSpPr/>
              <p:nvPr/>
            </p:nvSpPr>
            <p:spPr>
              <a:xfrm>
                <a:off x="3933572" y="3341830"/>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C84B1A16-401A-07E9-6BAC-4F44FCCBEEB0}"/>
                  </a:ext>
                </a:extLst>
              </p:cNvPr>
              <p:cNvSpPr/>
              <p:nvPr/>
            </p:nvSpPr>
            <p:spPr>
              <a:xfrm>
                <a:off x="2574328" y="3741365"/>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0">
                <a:extLst>
                  <a:ext uri="{FF2B5EF4-FFF2-40B4-BE49-F238E27FC236}">
                    <a16:creationId xmlns:a16="http://schemas.microsoft.com/office/drawing/2014/main" id="{269424F3-709B-86BE-F971-905B239C122E}"/>
                  </a:ext>
                </a:extLst>
              </p:cNvPr>
              <p:cNvSpPr/>
              <p:nvPr/>
            </p:nvSpPr>
            <p:spPr>
              <a:xfrm>
                <a:off x="2914139" y="3741365"/>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B0A792F3-B806-0739-CC25-4C43D35A85FF}"/>
                  </a:ext>
                </a:extLst>
              </p:cNvPr>
              <p:cNvSpPr/>
              <p:nvPr/>
            </p:nvSpPr>
            <p:spPr>
              <a:xfrm>
                <a:off x="3253950" y="3741365"/>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2AB84D46-FDDB-3521-B6AD-E005CD330FAE}"/>
                  </a:ext>
                </a:extLst>
              </p:cNvPr>
              <p:cNvSpPr/>
              <p:nvPr/>
            </p:nvSpPr>
            <p:spPr>
              <a:xfrm>
                <a:off x="3593761" y="3741365"/>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09F6AFA8-7B0A-9967-21AE-D9B3D94FBC0F}"/>
                  </a:ext>
                </a:extLst>
              </p:cNvPr>
              <p:cNvSpPr/>
              <p:nvPr/>
            </p:nvSpPr>
            <p:spPr>
              <a:xfrm>
                <a:off x="3933572" y="3741365"/>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3B072D12-C1F7-A5F3-DEC4-FBAB604B51CA}"/>
                  </a:ext>
                </a:extLst>
              </p:cNvPr>
              <p:cNvSpPr/>
              <p:nvPr/>
            </p:nvSpPr>
            <p:spPr>
              <a:xfrm>
                <a:off x="2578444"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F4138A08-48FA-8443-8A35-3898B7F0240C}"/>
                  </a:ext>
                </a:extLst>
              </p:cNvPr>
              <p:cNvSpPr/>
              <p:nvPr/>
            </p:nvSpPr>
            <p:spPr>
              <a:xfrm>
                <a:off x="2918255"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D5368094-8AC2-7E94-D004-8F1F11432883}"/>
                  </a:ext>
                </a:extLst>
              </p:cNvPr>
              <p:cNvSpPr/>
              <p:nvPr/>
            </p:nvSpPr>
            <p:spPr>
              <a:xfrm>
                <a:off x="3258066"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A851F5C1-7CEF-E821-AE79-63C985D4586D}"/>
                  </a:ext>
                </a:extLst>
              </p:cNvPr>
              <p:cNvSpPr/>
              <p:nvPr/>
            </p:nvSpPr>
            <p:spPr>
              <a:xfrm>
                <a:off x="3597877"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18CFC475-BA46-6692-0A15-DD6CB2AD195D}"/>
                  </a:ext>
                </a:extLst>
              </p:cNvPr>
              <p:cNvSpPr/>
              <p:nvPr/>
            </p:nvSpPr>
            <p:spPr>
              <a:xfrm>
                <a:off x="3937688" y="4355087"/>
                <a:ext cx="294503" cy="234779"/>
              </a:xfrm>
              <a:prstGeom prst="rect">
                <a:avLst/>
              </a:prstGeom>
              <a:solidFill>
                <a:schemeClr val="bg1"/>
              </a:solidFill>
              <a:ln w="28575">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0" name="Graphic 69" descr="Document with solid fill">
              <a:extLst>
                <a:ext uri="{FF2B5EF4-FFF2-40B4-BE49-F238E27FC236}">
                  <a16:creationId xmlns:a16="http://schemas.microsoft.com/office/drawing/2014/main" id="{7D97453A-5B60-F1C2-7EC3-A6FD1AE929E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27429" y="5203712"/>
              <a:ext cx="334895" cy="334895"/>
            </a:xfrm>
            <a:prstGeom prst="rect">
              <a:avLst/>
            </a:prstGeom>
          </p:spPr>
        </p:pic>
        <p:pic>
          <p:nvPicPr>
            <p:cNvPr id="71" name="Graphic 70" descr="Document with solid fill">
              <a:extLst>
                <a:ext uri="{FF2B5EF4-FFF2-40B4-BE49-F238E27FC236}">
                  <a16:creationId xmlns:a16="http://schemas.microsoft.com/office/drawing/2014/main" id="{A28E7531-10E8-537F-87E5-2C89EF74BEF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83177" y="5203712"/>
              <a:ext cx="334895" cy="334895"/>
            </a:xfrm>
            <a:prstGeom prst="rect">
              <a:avLst/>
            </a:prstGeom>
          </p:spPr>
        </p:pic>
        <p:pic>
          <p:nvPicPr>
            <p:cNvPr id="72" name="Graphic 71" descr="Document with solid fill">
              <a:extLst>
                <a:ext uri="{FF2B5EF4-FFF2-40B4-BE49-F238E27FC236}">
                  <a16:creationId xmlns:a16="http://schemas.microsoft.com/office/drawing/2014/main" id="{D300A69D-D9F9-D53C-1067-0489905CA05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38925" y="5203712"/>
              <a:ext cx="334895" cy="334895"/>
            </a:xfrm>
            <a:prstGeom prst="rect">
              <a:avLst/>
            </a:prstGeom>
          </p:spPr>
        </p:pic>
        <p:pic>
          <p:nvPicPr>
            <p:cNvPr id="73" name="Graphic 72" descr="Document with solid fill">
              <a:extLst>
                <a:ext uri="{FF2B5EF4-FFF2-40B4-BE49-F238E27FC236}">
                  <a16:creationId xmlns:a16="http://schemas.microsoft.com/office/drawing/2014/main" id="{2B147002-7CC1-9099-9E76-D8857E6DF1DF}"/>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894673" y="5203712"/>
              <a:ext cx="334895" cy="334895"/>
            </a:xfrm>
            <a:prstGeom prst="rect">
              <a:avLst/>
            </a:prstGeom>
          </p:spPr>
        </p:pic>
        <p:pic>
          <p:nvPicPr>
            <p:cNvPr id="74" name="Graphic 73" descr="Document with solid fill">
              <a:extLst>
                <a:ext uri="{FF2B5EF4-FFF2-40B4-BE49-F238E27FC236}">
                  <a16:creationId xmlns:a16="http://schemas.microsoft.com/office/drawing/2014/main" id="{1F867CF3-27BD-3CB8-B097-CFA84377809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50421" y="5203712"/>
              <a:ext cx="334895" cy="334895"/>
            </a:xfrm>
            <a:prstGeom prst="rect">
              <a:avLst/>
            </a:prstGeom>
          </p:spPr>
        </p:pic>
        <p:pic>
          <p:nvPicPr>
            <p:cNvPr id="75" name="Graphic 74" descr="Document with solid fill">
              <a:extLst>
                <a:ext uri="{FF2B5EF4-FFF2-40B4-BE49-F238E27FC236}">
                  <a16:creationId xmlns:a16="http://schemas.microsoft.com/office/drawing/2014/main" id="{2D74AA75-7889-BFE8-3B8F-93B6A02A2A3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406169" y="5203712"/>
              <a:ext cx="334895" cy="334895"/>
            </a:xfrm>
            <a:prstGeom prst="rect">
              <a:avLst/>
            </a:prstGeom>
          </p:spPr>
        </p:pic>
        <p:pic>
          <p:nvPicPr>
            <p:cNvPr id="76" name="Graphic 75" descr="Document with solid fill">
              <a:extLst>
                <a:ext uri="{FF2B5EF4-FFF2-40B4-BE49-F238E27FC236}">
                  <a16:creationId xmlns:a16="http://schemas.microsoft.com/office/drawing/2014/main" id="{7B265167-FED7-95DD-9859-9CE8B93A320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61917" y="5203712"/>
              <a:ext cx="334895" cy="334895"/>
            </a:xfrm>
            <a:prstGeom prst="rect">
              <a:avLst/>
            </a:prstGeom>
          </p:spPr>
        </p:pic>
        <p:pic>
          <p:nvPicPr>
            <p:cNvPr id="77" name="Graphic 76" descr="Document with solid fill">
              <a:extLst>
                <a:ext uri="{FF2B5EF4-FFF2-40B4-BE49-F238E27FC236}">
                  <a16:creationId xmlns:a16="http://schemas.microsoft.com/office/drawing/2014/main" id="{69D3EBF8-A4C3-E420-79A1-424640D8910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17663" y="5203712"/>
              <a:ext cx="334895" cy="334895"/>
            </a:xfrm>
            <a:prstGeom prst="rect">
              <a:avLst/>
            </a:prstGeom>
          </p:spPr>
        </p:pic>
        <p:sp>
          <p:nvSpPr>
            <p:cNvPr id="78" name="TextBox 77">
              <a:extLst>
                <a:ext uri="{FF2B5EF4-FFF2-40B4-BE49-F238E27FC236}">
                  <a16:creationId xmlns:a16="http://schemas.microsoft.com/office/drawing/2014/main" id="{8101524E-F675-AF57-63A1-74CE025914A2}"/>
                </a:ext>
              </a:extLst>
            </p:cNvPr>
            <p:cNvSpPr txBox="1"/>
            <p:nvPr/>
          </p:nvSpPr>
          <p:spPr>
            <a:xfrm>
              <a:off x="8226217" y="5203712"/>
              <a:ext cx="655341" cy="3830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80808"/>
                  </a:solidFill>
                  <a:effectLst/>
                  <a:uLnTx/>
                  <a:uFillTx/>
                  <a:latin typeface="Segoe UI"/>
                  <a:ea typeface="+mn-ea"/>
                  <a:cs typeface="+mn-cs"/>
                </a:rPr>
                <a:t>……</a:t>
              </a:r>
            </a:p>
          </p:txBody>
        </p:sp>
        <p:pic>
          <p:nvPicPr>
            <p:cNvPr id="79" name="Graphic 78" descr="Document with solid fill">
              <a:extLst>
                <a:ext uri="{FF2B5EF4-FFF2-40B4-BE49-F238E27FC236}">
                  <a16:creationId xmlns:a16="http://schemas.microsoft.com/office/drawing/2014/main" id="{5CA95B74-A0A0-D155-27E9-2215F115210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712686" y="5203712"/>
              <a:ext cx="334895" cy="334895"/>
            </a:xfrm>
            <a:prstGeom prst="rect">
              <a:avLst/>
            </a:prstGeom>
          </p:spPr>
        </p:pic>
        <p:pic>
          <p:nvPicPr>
            <p:cNvPr id="80" name="Graphic 79" descr="Document with solid fill">
              <a:extLst>
                <a:ext uri="{FF2B5EF4-FFF2-40B4-BE49-F238E27FC236}">
                  <a16:creationId xmlns:a16="http://schemas.microsoft.com/office/drawing/2014/main" id="{73DCD7B0-C63F-D8ED-33C5-1FB84D7A81D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98780" y="5199644"/>
              <a:ext cx="334895" cy="334895"/>
            </a:xfrm>
            <a:prstGeom prst="rect">
              <a:avLst/>
            </a:prstGeom>
          </p:spPr>
        </p:pic>
        <p:pic>
          <p:nvPicPr>
            <p:cNvPr id="81" name="Graphic 80" descr="Document with solid fill">
              <a:extLst>
                <a:ext uri="{FF2B5EF4-FFF2-40B4-BE49-F238E27FC236}">
                  <a16:creationId xmlns:a16="http://schemas.microsoft.com/office/drawing/2014/main" id="{DB5A0220-E307-0F3B-3EBB-913A15D1E25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54528" y="5199644"/>
              <a:ext cx="334895" cy="334895"/>
            </a:xfrm>
            <a:prstGeom prst="rect">
              <a:avLst/>
            </a:prstGeom>
          </p:spPr>
        </p:pic>
        <p:cxnSp>
          <p:nvCxnSpPr>
            <p:cNvPr id="82" name="Straight Connector 81">
              <a:extLst>
                <a:ext uri="{FF2B5EF4-FFF2-40B4-BE49-F238E27FC236}">
                  <a16:creationId xmlns:a16="http://schemas.microsoft.com/office/drawing/2014/main" id="{0FE5362D-C27E-26B6-052C-3EAE33453A0D}"/>
                </a:ext>
              </a:extLst>
            </p:cNvPr>
            <p:cNvCxnSpPr>
              <a:cxnSpLocks/>
            </p:cNvCxnSpPr>
            <p:nvPr/>
          </p:nvCxnSpPr>
          <p:spPr>
            <a:xfrm>
              <a:off x="9676950" y="4827557"/>
              <a:ext cx="0" cy="845399"/>
            </a:xfrm>
            <a:prstGeom prst="line">
              <a:avLst/>
            </a:prstGeom>
            <a:ln w="12700">
              <a:solidFill>
                <a:schemeClr val="accent5"/>
              </a:solidFill>
              <a:prstDash val="dash"/>
            </a:ln>
          </p:spPr>
          <p:style>
            <a:lnRef idx="1">
              <a:schemeClr val="dk1"/>
            </a:lnRef>
            <a:fillRef idx="0">
              <a:schemeClr val="dk1"/>
            </a:fillRef>
            <a:effectRef idx="0">
              <a:schemeClr val="dk1"/>
            </a:effectRef>
            <a:fontRef idx="minor">
              <a:schemeClr val="tx1"/>
            </a:fontRef>
          </p:style>
        </p:cxnSp>
        <p:sp>
          <p:nvSpPr>
            <p:cNvPr id="83" name="TextBox 82">
              <a:extLst>
                <a:ext uri="{FF2B5EF4-FFF2-40B4-BE49-F238E27FC236}">
                  <a16:creationId xmlns:a16="http://schemas.microsoft.com/office/drawing/2014/main" id="{06C26CED-1765-6EE2-345A-F56650FF9BE8}"/>
                </a:ext>
              </a:extLst>
            </p:cNvPr>
            <p:cNvSpPr txBox="1"/>
            <p:nvPr/>
          </p:nvSpPr>
          <p:spPr>
            <a:xfrm>
              <a:off x="8678561" y="1236168"/>
              <a:ext cx="107670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80808"/>
                  </a:solidFill>
                  <a:effectLst/>
                  <a:uLnTx/>
                  <a:uFillTx/>
                  <a:latin typeface="Segoe UI"/>
                  <a:ea typeface="+mn-ea"/>
                  <a:cs typeface="+mn-cs"/>
                </a:rPr>
                <a:t>Result Set Caching</a:t>
              </a:r>
            </a:p>
          </p:txBody>
        </p:sp>
        <p:cxnSp>
          <p:nvCxnSpPr>
            <p:cNvPr id="84" name="Connector: Elbow 68">
              <a:extLst>
                <a:ext uri="{FF2B5EF4-FFF2-40B4-BE49-F238E27FC236}">
                  <a16:creationId xmlns:a16="http://schemas.microsoft.com/office/drawing/2014/main" id="{35DA684A-328C-9544-FDC6-84001DB64CAC}"/>
                </a:ext>
              </a:extLst>
            </p:cNvPr>
            <p:cNvCxnSpPr>
              <a:cxnSpLocks/>
              <a:stCxn id="83" idx="3"/>
            </p:cNvCxnSpPr>
            <p:nvPr/>
          </p:nvCxnSpPr>
          <p:spPr>
            <a:xfrm>
              <a:off x="9755265" y="1451612"/>
              <a:ext cx="456725" cy="3225243"/>
            </a:xfrm>
            <a:prstGeom prst="bentConnector2">
              <a:avLst/>
            </a:prstGeom>
            <a:ln w="38100">
              <a:solidFill>
                <a:schemeClr val="accent3"/>
              </a:solidFill>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85" name="TextBox 84">
              <a:extLst>
                <a:ext uri="{FF2B5EF4-FFF2-40B4-BE49-F238E27FC236}">
                  <a16:creationId xmlns:a16="http://schemas.microsoft.com/office/drawing/2014/main" id="{AB314DC7-3CA3-1CF6-4652-388E2D00B80C}"/>
                </a:ext>
              </a:extLst>
            </p:cNvPr>
            <p:cNvSpPr txBox="1"/>
            <p:nvPr/>
          </p:nvSpPr>
          <p:spPr>
            <a:xfrm>
              <a:off x="6460681" y="2244623"/>
              <a:ext cx="273736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Backend Compute Pool</a:t>
              </a:r>
            </a:p>
          </p:txBody>
        </p:sp>
        <p:sp>
          <p:nvSpPr>
            <p:cNvPr id="86" name="Arrow: Up 18">
              <a:extLst>
                <a:ext uri="{FF2B5EF4-FFF2-40B4-BE49-F238E27FC236}">
                  <a16:creationId xmlns:a16="http://schemas.microsoft.com/office/drawing/2014/main" id="{685F1A2B-04CF-5C05-CE24-0AD4E7F15F61}"/>
                </a:ext>
              </a:extLst>
            </p:cNvPr>
            <p:cNvSpPr/>
            <p:nvPr/>
          </p:nvSpPr>
          <p:spPr>
            <a:xfrm>
              <a:off x="7753065" y="3593350"/>
              <a:ext cx="236511" cy="220921"/>
            </a:xfrm>
            <a:prstGeom prst="upArrow">
              <a:avLst/>
            </a:prstGeom>
            <a:gradFill>
              <a:gsLst>
                <a:gs pos="100000">
                  <a:schemeClr val="accent6"/>
                </a:gs>
                <a:gs pos="0">
                  <a:schemeClr val="accent4"/>
                </a:gs>
              </a:gsLst>
              <a:lin ang="2700000" scaled="0"/>
            </a:gra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80808"/>
                </a:solidFill>
                <a:effectLst/>
                <a:uLnTx/>
                <a:uFillTx/>
                <a:latin typeface="Segoe UI"/>
                <a:ea typeface="+mn-ea"/>
                <a:cs typeface="+mn-cs"/>
              </a:endParaRPr>
            </a:p>
          </p:txBody>
        </p:sp>
        <p:sp>
          <p:nvSpPr>
            <p:cNvPr id="87" name="TextBox 86">
              <a:extLst>
                <a:ext uri="{FF2B5EF4-FFF2-40B4-BE49-F238E27FC236}">
                  <a16:creationId xmlns:a16="http://schemas.microsoft.com/office/drawing/2014/main" id="{2DFEE8B0-79ED-89DD-8CFA-814DDCCAAC19}"/>
                </a:ext>
              </a:extLst>
            </p:cNvPr>
            <p:cNvSpPr txBox="1"/>
            <p:nvPr/>
          </p:nvSpPr>
          <p:spPr>
            <a:xfrm>
              <a:off x="6460681" y="4883087"/>
              <a:ext cx="273736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err="1">
                  <a:ln>
                    <a:noFill/>
                  </a:ln>
                  <a:solidFill>
                    <a:srgbClr val="001919"/>
                  </a:solidFill>
                  <a:effectLst/>
                  <a:uLnTx/>
                  <a:uFillTx/>
                  <a:latin typeface="Segoe UI Semibold" panose="020B0502040204020203" pitchFamily="34" charset="0"/>
                  <a:ea typeface="+mn-ea"/>
                  <a:cs typeface="Segoe UI Semibold" panose="020B0502040204020203" pitchFamily="34" charset="0"/>
                </a:rPr>
                <a:t>OneLake</a:t>
              </a:r>
              <a:endParaRPr kumimoji="0" lang="en-US" sz="12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grpSp>
      <p:pic>
        <p:nvPicPr>
          <p:cNvPr id="2" name="Picture 1" descr="Data warehouse logo">
            <a:extLst>
              <a:ext uri="{FF2B5EF4-FFF2-40B4-BE49-F238E27FC236}">
                <a16:creationId xmlns:a16="http://schemas.microsoft.com/office/drawing/2014/main" id="{0F31665A-790A-2595-E926-360EA48B2928}"/>
              </a:ext>
            </a:extLst>
          </p:cNvPr>
          <p:cNvPicPr>
            <a:picLocks noChangeAspect="1"/>
          </p:cNvPicPr>
          <p:nvPr/>
        </p:nvPicPr>
        <p:blipFill>
          <a:blip r:embed="rId7"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24520770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B2EADA7-3721-5AB7-45AF-C211DFA48604}"/>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3010169" y="0"/>
            <a:ext cx="9181831"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Unified query optimization</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00452"/>
            <a:ext cx="3472915" cy="117519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Get best performance </a:t>
            </a:r>
            <a:r>
              <a:rPr kumimoji="0" lang="en-US" sz="1400" b="0" i="0" u="none" strike="noStrike" kern="1200" cap="none" spc="0" normalizeH="0" baseline="0" noProof="0">
                <a:ln>
                  <a:noFill/>
                </a:ln>
                <a:solidFill>
                  <a:srgbClr val="FFFFFF"/>
                </a:solidFill>
                <a:effectLst/>
                <a:uLnTx/>
                <a:uFillTx/>
                <a:latin typeface="Segoe UI"/>
                <a:ea typeface="+mn-ea"/>
                <a:cs typeface="Segoe UI"/>
              </a:rPr>
              <a:t>out-of-the-box at lowest cost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Query plan provides top performance for queries out-of-the-box at cheapest cost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20889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401100" y="3552878"/>
            <a:ext cx="3472915" cy="186512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Query plan with optimal # of nodes for each step with efficient resource consumption automatically created</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Ability to create user-defined statistics manually</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Automatic statistics generated at query time (coming soon)</a:t>
            </a:r>
          </a:p>
        </p:txBody>
      </p:sp>
      <p:grpSp>
        <p:nvGrpSpPr>
          <p:cNvPr id="10" name="Group 9" descr="visual of a chart showcasing the unified query optimization feature. There are 5 rectangles containing text in a vertical row. At the bottom is a 14x5 table shaded in two different colors of green. The left side of the table if labeled as steps 1-5">
            <a:extLst>
              <a:ext uri="{FF2B5EF4-FFF2-40B4-BE49-F238E27FC236}">
                <a16:creationId xmlns:a16="http://schemas.microsoft.com/office/drawing/2014/main" id="{CED3C7E4-B829-8D66-7B37-A322448A75AB}"/>
              </a:ext>
            </a:extLst>
          </p:cNvPr>
          <p:cNvGrpSpPr/>
          <p:nvPr/>
        </p:nvGrpSpPr>
        <p:grpSpPr>
          <a:xfrm>
            <a:off x="6051861" y="730614"/>
            <a:ext cx="4369279" cy="5441729"/>
            <a:chOff x="6051861" y="730614"/>
            <a:chExt cx="4369279" cy="5441729"/>
          </a:xfrm>
        </p:grpSpPr>
        <p:sp>
          <p:nvSpPr>
            <p:cNvPr id="2" name="Rounded Rectangle 56">
              <a:extLst>
                <a:ext uri="{FF2B5EF4-FFF2-40B4-BE49-F238E27FC236}">
                  <a16:creationId xmlns:a16="http://schemas.microsoft.com/office/drawing/2014/main" id="{AAFB71C1-86E4-E57F-2BA6-AD7136302764}"/>
                </a:ext>
                <a:ext uri="{C183D7F6-B498-43B3-948B-1728B52AA6E4}">
                  <adec:decorative xmlns:adec="http://schemas.microsoft.com/office/drawing/2017/decorative" val="1"/>
                </a:ext>
              </a:extLst>
            </p:cNvPr>
            <p:cNvSpPr/>
            <p:nvPr/>
          </p:nvSpPr>
          <p:spPr bwMode="auto">
            <a:xfrm>
              <a:off x="6051861" y="4411622"/>
              <a:ext cx="4369279" cy="1760721"/>
            </a:xfrm>
            <a:prstGeom prst="roundRect">
              <a:avLst>
                <a:gd name="adj" fmla="val 3305"/>
              </a:avLst>
            </a:prstGeom>
            <a:solidFill>
              <a:schemeClr val="bg1"/>
            </a:solidFill>
            <a:ln w="38100" cap="flat" cmpd="sng" algn="ctr">
              <a:solidFill>
                <a:schemeClr val="accent6"/>
              </a:solidFill>
              <a:prstDash val="solid"/>
              <a:round/>
              <a:headEnd type="none" w="med" len="med"/>
              <a:tailEnd type="none" w="med" len="med"/>
            </a:ln>
            <a:effectLst>
              <a:outerShdw blurRad="254000" dist="38100" dir="2700000" algn="tl" rotWithShape="0">
                <a:prstClr val="black">
                  <a:alpha val="20000"/>
                </a:prstClr>
              </a:outerShdw>
            </a:effectLst>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243A5E"/>
                </a:solidFill>
                <a:effectLst/>
                <a:uLnTx/>
                <a:uFillTx/>
                <a:latin typeface="Segoe UI"/>
                <a:ea typeface="Segoe UI" pitchFamily="34" charset="0"/>
                <a:cs typeface="Segoe UI" pitchFamily="34" charset="0"/>
              </a:endParaRPr>
            </a:p>
          </p:txBody>
        </p:sp>
        <p:pic>
          <p:nvPicPr>
            <p:cNvPr id="7" name="Graphic 6" descr="Decision chart outline">
              <a:extLst>
                <a:ext uri="{FF2B5EF4-FFF2-40B4-BE49-F238E27FC236}">
                  <a16:creationId xmlns:a16="http://schemas.microsoft.com/office/drawing/2014/main" id="{2937546D-1D02-9FAA-147E-830F359710D6}"/>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144090" y="4504728"/>
              <a:ext cx="355308" cy="355308"/>
            </a:xfrm>
            <a:prstGeom prst="rect">
              <a:avLst/>
            </a:prstGeom>
          </p:spPr>
        </p:pic>
        <p:sp>
          <p:nvSpPr>
            <p:cNvPr id="20" name="Rectangle 8">
              <a:extLst>
                <a:ext uri="{FF2B5EF4-FFF2-40B4-BE49-F238E27FC236}">
                  <a16:creationId xmlns:a16="http://schemas.microsoft.com/office/drawing/2014/main" id="{442B235E-4C77-2046-E39E-3F156828F5DD}"/>
                </a:ext>
                <a:ext uri="{C183D7F6-B498-43B3-948B-1728B52AA6E4}">
                  <adec:decorative xmlns:adec="http://schemas.microsoft.com/office/drawing/2017/decorative" val="1"/>
                </a:ext>
              </a:extLst>
            </p:cNvPr>
            <p:cNvSpPr>
              <a:spLocks noChangeArrowheads="1"/>
            </p:cNvSpPr>
            <p:nvPr/>
          </p:nvSpPr>
          <p:spPr bwMode="auto">
            <a:xfrm>
              <a:off x="6636452" y="2473983"/>
              <a:ext cx="3200099" cy="723918"/>
            </a:xfrm>
            <a:prstGeom prst="rect">
              <a:avLst/>
            </a:prstGeom>
            <a:solidFill>
              <a:schemeClr val="accent3"/>
            </a:solidFill>
            <a:ln w="9525">
              <a:noFill/>
              <a:miter lim="800000"/>
              <a:headEnd/>
              <a:tailEnd/>
            </a:ln>
            <a:effectLst/>
          </p:spPr>
          <p:txBody>
            <a:bodyPr wrap="none" anchor="ct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Segoe UI"/>
                  <a:ea typeface="+mn-ea"/>
                  <a:cs typeface="+mn-cs"/>
                </a:rPr>
                <a:t>Cost-based optimization </a:t>
              </a:r>
            </a:p>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FFFFFF"/>
                  </a:solidFill>
                  <a:effectLst/>
                  <a:uLnTx/>
                  <a:uFillTx/>
                  <a:latin typeface="Segoe UI"/>
                  <a:ea typeface="+mn-ea"/>
                  <a:cs typeface="+mn-cs"/>
                </a:rPr>
                <a:t>(alternatives, cost estimation)</a:t>
              </a:r>
            </a:p>
          </p:txBody>
        </p:sp>
        <p:sp>
          <p:nvSpPr>
            <p:cNvPr id="22" name="Rectangle 8">
              <a:extLst>
                <a:ext uri="{FF2B5EF4-FFF2-40B4-BE49-F238E27FC236}">
                  <a16:creationId xmlns:a16="http://schemas.microsoft.com/office/drawing/2014/main" id="{32C7B7AD-1F17-DC67-9606-6E80A9E3145D}"/>
                </a:ext>
              </a:extLst>
            </p:cNvPr>
            <p:cNvSpPr>
              <a:spLocks noChangeArrowheads="1"/>
            </p:cNvSpPr>
            <p:nvPr/>
          </p:nvSpPr>
          <p:spPr bwMode="auto">
            <a:xfrm>
              <a:off x="6636453" y="1644202"/>
              <a:ext cx="3200098" cy="334057"/>
            </a:xfrm>
            <a:prstGeom prst="rect">
              <a:avLst/>
            </a:prstGeom>
            <a:solidFill>
              <a:schemeClr val="accent3"/>
            </a:solidFill>
            <a:ln w="9525">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Create missing statistics</a:t>
              </a:r>
            </a:p>
          </p:txBody>
        </p:sp>
        <p:sp>
          <p:nvSpPr>
            <p:cNvPr id="23" name="Rectangle 8">
              <a:extLst>
                <a:ext uri="{FF2B5EF4-FFF2-40B4-BE49-F238E27FC236}">
                  <a16:creationId xmlns:a16="http://schemas.microsoft.com/office/drawing/2014/main" id="{64A6D0C9-4ACC-BDBE-FFA1-B8B9F00FEBED}"/>
                </a:ext>
              </a:extLst>
            </p:cNvPr>
            <p:cNvSpPr>
              <a:spLocks noChangeArrowheads="1"/>
            </p:cNvSpPr>
            <p:nvPr/>
          </p:nvSpPr>
          <p:spPr bwMode="auto">
            <a:xfrm>
              <a:off x="6636453" y="1187408"/>
              <a:ext cx="3200098" cy="334057"/>
            </a:xfrm>
            <a:prstGeom prst="rect">
              <a:avLst/>
            </a:prstGeom>
            <a:solidFill>
              <a:schemeClr val="accent3"/>
            </a:solidFill>
            <a:ln w="9525">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Simplify query</a:t>
              </a:r>
            </a:p>
          </p:txBody>
        </p:sp>
        <p:sp>
          <p:nvSpPr>
            <p:cNvPr id="24" name="Rectangle 8">
              <a:extLst>
                <a:ext uri="{FF2B5EF4-FFF2-40B4-BE49-F238E27FC236}">
                  <a16:creationId xmlns:a16="http://schemas.microsoft.com/office/drawing/2014/main" id="{E8BA3E8C-3BEC-0874-DF54-F9C1030FD4FF}"/>
                </a:ext>
              </a:extLst>
            </p:cNvPr>
            <p:cNvSpPr>
              <a:spLocks noChangeArrowheads="1"/>
            </p:cNvSpPr>
            <p:nvPr/>
          </p:nvSpPr>
          <p:spPr bwMode="auto">
            <a:xfrm>
              <a:off x="6635528" y="730614"/>
              <a:ext cx="3201950" cy="334057"/>
            </a:xfrm>
            <a:prstGeom prst="rect">
              <a:avLst/>
            </a:prstGeom>
            <a:solidFill>
              <a:schemeClr val="accent3"/>
            </a:solidFill>
            <a:ln w="9525">
              <a:no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Pull relevant metadata</a:t>
              </a:r>
            </a:p>
          </p:txBody>
        </p:sp>
        <p:sp>
          <p:nvSpPr>
            <p:cNvPr id="17" name="TextBox 16">
              <a:extLst>
                <a:ext uri="{FF2B5EF4-FFF2-40B4-BE49-F238E27FC236}">
                  <a16:creationId xmlns:a16="http://schemas.microsoft.com/office/drawing/2014/main" id="{6360F9F1-DD2D-A18C-ECC7-4EC0631C3992}"/>
                </a:ext>
              </a:extLst>
            </p:cNvPr>
            <p:cNvSpPr txBox="1"/>
            <p:nvPr/>
          </p:nvSpPr>
          <p:spPr>
            <a:xfrm>
              <a:off x="6628089" y="3700226"/>
              <a:ext cx="3216829" cy="461665"/>
            </a:xfrm>
            <a:prstGeom prst="rect">
              <a:avLst/>
            </a:prstGeom>
            <a:solidFill>
              <a:schemeClr val="accent3"/>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Plan of high quality in reasonable time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(size of search space, accuracy of estimation)</a:t>
              </a:r>
            </a:p>
          </p:txBody>
        </p:sp>
        <p:sp>
          <p:nvSpPr>
            <p:cNvPr id="18" name="Arrow: Down 14">
              <a:extLst>
                <a:ext uri="{FF2B5EF4-FFF2-40B4-BE49-F238E27FC236}">
                  <a16:creationId xmlns:a16="http://schemas.microsoft.com/office/drawing/2014/main" id="{E8A5C3A5-AD9A-7910-A045-C2F0D49AD5DF}"/>
                </a:ext>
              </a:extLst>
            </p:cNvPr>
            <p:cNvSpPr/>
            <p:nvPr/>
          </p:nvSpPr>
          <p:spPr>
            <a:xfrm>
              <a:off x="8141146" y="2076681"/>
              <a:ext cx="190715" cy="290324"/>
            </a:xfrm>
            <a:prstGeom prst="downArrow">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Arrow: Down 15">
              <a:extLst>
                <a:ext uri="{FF2B5EF4-FFF2-40B4-BE49-F238E27FC236}">
                  <a16:creationId xmlns:a16="http://schemas.microsoft.com/office/drawing/2014/main" id="{C84BB7D4-07C4-F99F-3023-288E3B4E6F4B}"/>
                </a:ext>
              </a:extLst>
            </p:cNvPr>
            <p:cNvSpPr/>
            <p:nvPr/>
          </p:nvSpPr>
          <p:spPr>
            <a:xfrm>
              <a:off x="8141146" y="3311481"/>
              <a:ext cx="190715" cy="290324"/>
            </a:xfrm>
            <a:prstGeom prst="downArrow">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8" name="Table 7">
            <a:extLst>
              <a:ext uri="{FF2B5EF4-FFF2-40B4-BE49-F238E27FC236}">
                <a16:creationId xmlns:a16="http://schemas.microsoft.com/office/drawing/2014/main" id="{209FE4A7-8B75-7B48-2FE1-9FADC0CB4D9D}"/>
              </a:ext>
              <a:ext uri="{C183D7F6-B498-43B3-948B-1728B52AA6E4}">
                <adec:decorative xmlns:adec="http://schemas.microsoft.com/office/drawing/2017/decorative" val="1"/>
              </a:ext>
            </a:extLst>
          </p:cNvPr>
          <p:cNvGraphicFramePr>
            <a:graphicFrameLocks noGrp="1"/>
          </p:cNvGraphicFramePr>
          <p:nvPr/>
        </p:nvGraphicFramePr>
        <p:xfrm>
          <a:off x="6829832" y="4682382"/>
          <a:ext cx="3332480" cy="1219200"/>
        </p:xfrm>
        <a:graphic>
          <a:graphicData uri="http://schemas.openxmlformats.org/drawingml/2006/table">
            <a:tbl>
              <a:tblPr firstRow="1" firstCol="1">
                <a:tableStyleId>{8799B23B-EC83-4686-B30A-512413B5E67A}</a:tableStyleId>
              </a:tblPr>
              <a:tblGrid>
                <a:gridCol w="624840">
                  <a:extLst>
                    <a:ext uri="{9D8B030D-6E8A-4147-A177-3AD203B41FA5}">
                      <a16:colId xmlns:a16="http://schemas.microsoft.com/office/drawing/2014/main" val="3660389534"/>
                    </a:ext>
                  </a:extLst>
                </a:gridCol>
                <a:gridCol w="208280">
                  <a:extLst>
                    <a:ext uri="{9D8B030D-6E8A-4147-A177-3AD203B41FA5}">
                      <a16:colId xmlns:a16="http://schemas.microsoft.com/office/drawing/2014/main" val="2635532953"/>
                    </a:ext>
                  </a:extLst>
                </a:gridCol>
                <a:gridCol w="208280">
                  <a:extLst>
                    <a:ext uri="{9D8B030D-6E8A-4147-A177-3AD203B41FA5}">
                      <a16:colId xmlns:a16="http://schemas.microsoft.com/office/drawing/2014/main" val="3750169862"/>
                    </a:ext>
                  </a:extLst>
                </a:gridCol>
                <a:gridCol w="208280">
                  <a:extLst>
                    <a:ext uri="{9D8B030D-6E8A-4147-A177-3AD203B41FA5}">
                      <a16:colId xmlns:a16="http://schemas.microsoft.com/office/drawing/2014/main" val="2955213685"/>
                    </a:ext>
                  </a:extLst>
                </a:gridCol>
                <a:gridCol w="208280">
                  <a:extLst>
                    <a:ext uri="{9D8B030D-6E8A-4147-A177-3AD203B41FA5}">
                      <a16:colId xmlns:a16="http://schemas.microsoft.com/office/drawing/2014/main" val="574406613"/>
                    </a:ext>
                  </a:extLst>
                </a:gridCol>
                <a:gridCol w="208280">
                  <a:extLst>
                    <a:ext uri="{9D8B030D-6E8A-4147-A177-3AD203B41FA5}">
                      <a16:colId xmlns:a16="http://schemas.microsoft.com/office/drawing/2014/main" val="417084073"/>
                    </a:ext>
                  </a:extLst>
                </a:gridCol>
                <a:gridCol w="208280">
                  <a:extLst>
                    <a:ext uri="{9D8B030D-6E8A-4147-A177-3AD203B41FA5}">
                      <a16:colId xmlns:a16="http://schemas.microsoft.com/office/drawing/2014/main" val="3833710230"/>
                    </a:ext>
                  </a:extLst>
                </a:gridCol>
                <a:gridCol w="208280">
                  <a:extLst>
                    <a:ext uri="{9D8B030D-6E8A-4147-A177-3AD203B41FA5}">
                      <a16:colId xmlns:a16="http://schemas.microsoft.com/office/drawing/2014/main" val="3190118261"/>
                    </a:ext>
                  </a:extLst>
                </a:gridCol>
                <a:gridCol w="208280">
                  <a:extLst>
                    <a:ext uri="{9D8B030D-6E8A-4147-A177-3AD203B41FA5}">
                      <a16:colId xmlns:a16="http://schemas.microsoft.com/office/drawing/2014/main" val="1835814879"/>
                    </a:ext>
                  </a:extLst>
                </a:gridCol>
                <a:gridCol w="208280">
                  <a:extLst>
                    <a:ext uri="{9D8B030D-6E8A-4147-A177-3AD203B41FA5}">
                      <a16:colId xmlns:a16="http://schemas.microsoft.com/office/drawing/2014/main" val="850968146"/>
                    </a:ext>
                  </a:extLst>
                </a:gridCol>
                <a:gridCol w="208280">
                  <a:extLst>
                    <a:ext uri="{9D8B030D-6E8A-4147-A177-3AD203B41FA5}">
                      <a16:colId xmlns:a16="http://schemas.microsoft.com/office/drawing/2014/main" val="1223726835"/>
                    </a:ext>
                  </a:extLst>
                </a:gridCol>
                <a:gridCol w="208280">
                  <a:extLst>
                    <a:ext uri="{9D8B030D-6E8A-4147-A177-3AD203B41FA5}">
                      <a16:colId xmlns:a16="http://schemas.microsoft.com/office/drawing/2014/main" val="555489958"/>
                    </a:ext>
                  </a:extLst>
                </a:gridCol>
                <a:gridCol w="208280">
                  <a:extLst>
                    <a:ext uri="{9D8B030D-6E8A-4147-A177-3AD203B41FA5}">
                      <a16:colId xmlns:a16="http://schemas.microsoft.com/office/drawing/2014/main" val="3826704577"/>
                    </a:ext>
                  </a:extLst>
                </a:gridCol>
                <a:gridCol w="208280">
                  <a:extLst>
                    <a:ext uri="{9D8B030D-6E8A-4147-A177-3AD203B41FA5}">
                      <a16:colId xmlns:a16="http://schemas.microsoft.com/office/drawing/2014/main" val="528163356"/>
                    </a:ext>
                  </a:extLst>
                </a:gridCol>
              </a:tblGrid>
              <a:tr h="129911">
                <a:tc>
                  <a:txBody>
                    <a:bodyPr/>
                    <a:lstStyle/>
                    <a:p>
                      <a:r>
                        <a:rPr lang="en-US" sz="1000" b="1" i="0">
                          <a:solidFill>
                            <a:schemeClr val="tx2"/>
                          </a:solidFill>
                          <a:latin typeface="Segoe UI Semibold" panose="020B0502040204020203" pitchFamily="34" charset="0"/>
                          <a:cs typeface="Segoe UI Semibold" panose="020B0502040204020203" pitchFamily="34" charset="0"/>
                        </a:rPr>
                        <a:t>Step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4113425870"/>
                  </a:ext>
                </a:extLst>
              </a:tr>
              <a:tr h="129911">
                <a:tc>
                  <a:txBody>
                    <a:bodyPr/>
                    <a:lstStyle/>
                    <a:p>
                      <a:r>
                        <a:rPr lang="en-US" sz="1000" b="1" i="0">
                          <a:solidFill>
                            <a:schemeClr val="tx2"/>
                          </a:solidFill>
                          <a:latin typeface="Segoe UI Semibold" panose="020B0502040204020203" pitchFamily="34" charset="0"/>
                          <a:cs typeface="Segoe UI Semibold" panose="020B0502040204020203" pitchFamily="34" charset="0"/>
                        </a:rPr>
                        <a:t>Step 2</a:t>
                      </a:r>
                    </a:p>
                  </a:txBody>
                  <a:tcPr>
                    <a:lnT w="12700" cap="flat" cmpd="sng" algn="ctr">
                      <a:solidFill>
                        <a:schemeClr val="tx1"/>
                      </a:solidFill>
                      <a:prstDash val="solid"/>
                      <a:round/>
                      <a:headEnd type="none" w="med" len="med"/>
                      <a:tailEnd type="none" w="med" len="med"/>
                    </a:lnT>
                  </a:tcPr>
                </a:tc>
                <a:tc>
                  <a:txBody>
                    <a:bodyPr/>
                    <a:lstStyle/>
                    <a:p>
                      <a:pPr marL="0" algn="l" defTabSz="914400" rtl="0" eaLnBrk="1" latinLnBrk="0" hangingPunct="1"/>
                      <a:endParaRPr lang="en-US" sz="100" b="1" i="0" kern="1200">
                        <a:solidFill>
                          <a:schemeClr val="tx1"/>
                        </a:solidFill>
                        <a:latin typeface="Segoe UI Semibold" panose="020B0502040204020203" pitchFamily="34" charset="0"/>
                        <a:ea typeface="+mn-ea"/>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lnT w="12700" cap="flat" cmpd="sng" algn="ctr">
                      <a:solidFill>
                        <a:schemeClr val="tx1"/>
                      </a:solidFill>
                      <a:prstDash val="solid"/>
                      <a:round/>
                      <a:headEnd type="none" w="med" len="med"/>
                      <a:tailEnd type="none" w="med" len="med"/>
                    </a:lnT>
                    <a:solidFill>
                      <a:schemeClr val="tx2"/>
                    </a:solidFill>
                  </a:tcPr>
                </a:tc>
                <a:extLst>
                  <a:ext uri="{0D108BD9-81ED-4DB2-BD59-A6C34878D82A}">
                    <a16:rowId xmlns:a16="http://schemas.microsoft.com/office/drawing/2014/main" val="2928272149"/>
                  </a:ext>
                </a:extLst>
              </a:tr>
              <a:tr h="129911">
                <a:tc>
                  <a:txBody>
                    <a:bodyPr/>
                    <a:lstStyle/>
                    <a:p>
                      <a:r>
                        <a:rPr lang="en-US" sz="1000" b="1" i="0">
                          <a:solidFill>
                            <a:schemeClr val="tx2"/>
                          </a:solidFill>
                          <a:latin typeface="Segoe UI Semibold" panose="020B0502040204020203" pitchFamily="34" charset="0"/>
                          <a:cs typeface="Segoe UI Semibold" panose="020B0502040204020203" pitchFamily="34" charset="0"/>
                        </a:rPr>
                        <a:t>Step 3</a:t>
                      </a:r>
                    </a:p>
                  </a:txBody>
                  <a:tcPr/>
                </a:tc>
                <a:tc>
                  <a:txBody>
                    <a:bodyPr/>
                    <a:lstStyle/>
                    <a:p>
                      <a:pPr marL="0" algn="l" defTabSz="914400" rtl="0" eaLnBrk="1" latinLnBrk="0" hangingPunct="1"/>
                      <a:endParaRPr lang="en-US" sz="100" b="1" i="0" kern="1200">
                        <a:solidFill>
                          <a:schemeClr val="tx1"/>
                        </a:solidFill>
                        <a:latin typeface="Segoe UI Semibold" panose="020B0502040204020203" pitchFamily="34" charset="0"/>
                        <a:ea typeface="+mn-ea"/>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extLst>
                  <a:ext uri="{0D108BD9-81ED-4DB2-BD59-A6C34878D82A}">
                    <a16:rowId xmlns:a16="http://schemas.microsoft.com/office/drawing/2014/main" val="246708460"/>
                  </a:ext>
                </a:extLst>
              </a:tr>
              <a:tr h="129911">
                <a:tc>
                  <a:txBody>
                    <a:bodyPr/>
                    <a:lstStyle/>
                    <a:p>
                      <a:r>
                        <a:rPr lang="en-US" sz="1000" b="1" i="0">
                          <a:solidFill>
                            <a:schemeClr val="tx2"/>
                          </a:solidFill>
                          <a:latin typeface="Segoe UI Semibold" panose="020B0502040204020203" pitchFamily="34" charset="0"/>
                          <a:cs typeface="Segoe UI Semibold" panose="020B0502040204020203" pitchFamily="34" charset="0"/>
                        </a:rPr>
                        <a:t>Step 4</a:t>
                      </a:r>
                    </a:p>
                  </a:txBody>
                  <a:tcPr/>
                </a:tc>
                <a:tc>
                  <a:txBody>
                    <a:bodyPr/>
                    <a:lstStyle/>
                    <a:p>
                      <a:pPr marL="0" algn="l" defTabSz="914400" rtl="0" eaLnBrk="1" latinLnBrk="0" hangingPunct="1"/>
                      <a:endParaRPr lang="en-US" sz="100" b="1" i="0" kern="1200">
                        <a:solidFill>
                          <a:schemeClr val="tx1"/>
                        </a:solidFill>
                        <a:latin typeface="Segoe UI Semibold" panose="020B0502040204020203" pitchFamily="34" charset="0"/>
                        <a:ea typeface="+mn-ea"/>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extLst>
                  <a:ext uri="{0D108BD9-81ED-4DB2-BD59-A6C34878D82A}">
                    <a16:rowId xmlns:a16="http://schemas.microsoft.com/office/drawing/2014/main" val="2561361454"/>
                  </a:ext>
                </a:extLst>
              </a:tr>
              <a:tr h="129911">
                <a:tc>
                  <a:txBody>
                    <a:bodyPr/>
                    <a:lstStyle/>
                    <a:p>
                      <a:r>
                        <a:rPr lang="en-US" sz="1000" b="1" i="0">
                          <a:solidFill>
                            <a:schemeClr val="tx2"/>
                          </a:solidFill>
                          <a:latin typeface="Segoe UI Semibold" panose="020B0502040204020203" pitchFamily="34" charset="0"/>
                          <a:cs typeface="Segoe UI Semibold" panose="020B0502040204020203" pitchFamily="34" charset="0"/>
                        </a:rPr>
                        <a:t>Step 5</a:t>
                      </a:r>
                    </a:p>
                  </a:txBody>
                  <a:tcPr/>
                </a:tc>
                <a:tc>
                  <a:txBody>
                    <a:bodyPr/>
                    <a:lstStyle/>
                    <a:p>
                      <a:pPr marL="0" algn="l" defTabSz="914400" rtl="0" eaLnBrk="1" latinLnBrk="0" hangingPunct="1"/>
                      <a:endParaRPr lang="en-US" sz="100" b="1" i="0" kern="1200">
                        <a:solidFill>
                          <a:schemeClr val="tx1"/>
                        </a:solidFill>
                        <a:latin typeface="Segoe UI Semibold" panose="020B0502040204020203" pitchFamily="34" charset="0"/>
                        <a:ea typeface="+mn-ea"/>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accent6"/>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a:latin typeface="Segoe UI Semibold" panose="020B0502040204020203" pitchFamily="34" charset="0"/>
                        <a:cs typeface="Segoe UI Semibold" panose="020B0502040204020203" pitchFamily="34" charset="0"/>
                      </a:endParaRPr>
                    </a:p>
                  </a:txBody>
                  <a:tcPr>
                    <a:solidFill>
                      <a:schemeClr val="tx2"/>
                    </a:solidFill>
                  </a:tcPr>
                </a:tc>
                <a:tc>
                  <a:txBody>
                    <a:bodyPr/>
                    <a:lstStyle/>
                    <a:p>
                      <a:endParaRPr lang="en-US" sz="100" b="1" i="0" dirty="0">
                        <a:latin typeface="Segoe UI Semibold" panose="020B0502040204020203" pitchFamily="34" charset="0"/>
                        <a:cs typeface="Segoe UI Semibold" panose="020B0502040204020203" pitchFamily="34" charset="0"/>
                      </a:endParaRPr>
                    </a:p>
                  </a:txBody>
                  <a:tcPr>
                    <a:solidFill>
                      <a:schemeClr val="tx2"/>
                    </a:solidFill>
                  </a:tcPr>
                </a:tc>
                <a:extLst>
                  <a:ext uri="{0D108BD9-81ED-4DB2-BD59-A6C34878D82A}">
                    <a16:rowId xmlns:a16="http://schemas.microsoft.com/office/drawing/2014/main" val="3349306424"/>
                  </a:ext>
                </a:extLst>
              </a:tr>
            </a:tbl>
          </a:graphicData>
        </a:graphic>
      </p:graphicFrame>
      <p:pic>
        <p:nvPicPr>
          <p:cNvPr id="3" name="Picture 2" descr="Data warehouse logo">
            <a:extLst>
              <a:ext uri="{FF2B5EF4-FFF2-40B4-BE49-F238E27FC236}">
                <a16:creationId xmlns:a16="http://schemas.microsoft.com/office/drawing/2014/main" id="{A04D63F4-C052-36E8-D96E-BF8851A3993F}"/>
              </a:ext>
            </a:extLst>
          </p:cNvPr>
          <p:cNvPicPr>
            <a:picLocks noChangeAspect="1"/>
          </p:cNvPicPr>
          <p:nvPr/>
        </p:nvPicPr>
        <p:blipFill>
          <a:blip r:embed="rId5"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318824879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1964D7D-7E7D-879B-0118-CEBF7B6903AD}"/>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3010169" y="0"/>
            <a:ext cx="9181831"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Monitoring through dynamic management views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00452"/>
            <a:ext cx="3472915" cy="11859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Get insights </a:t>
            </a:r>
            <a:r>
              <a:rPr kumimoji="0" lang="en-US" sz="1400" b="0" i="0" u="none" strike="noStrike" kern="1200" cap="none" spc="0" normalizeH="0" baseline="0" noProof="0">
                <a:ln>
                  <a:noFill/>
                </a:ln>
                <a:solidFill>
                  <a:srgbClr val="FFFFFF"/>
                </a:solidFill>
                <a:effectLst/>
                <a:uLnTx/>
                <a:uFillTx/>
                <a:latin typeface="Segoe UI"/>
                <a:ea typeface="+mn-ea"/>
                <a:cs typeface="Segoe UI"/>
              </a:rPr>
              <a:t>into SQL query lifecycle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Customers can view query performance and easily terminate any noisy or costly queries </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990684"/>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282262"/>
            <a:ext cx="3472915" cy="248067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 Dynamic Management Views (DMVs) to:</a:t>
            </a:r>
          </a:p>
          <a:p>
            <a:pPr marL="742950"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Find open connections through </a:t>
            </a:r>
            <a:r>
              <a:rPr kumimoji="0" lang="en-US" sz="1200" b="0" i="0" u="none" strike="noStrike" kern="1200" cap="none" spc="0" normalizeH="0" baseline="0" noProof="0" err="1">
                <a:ln>
                  <a:noFill/>
                </a:ln>
                <a:solidFill>
                  <a:srgbClr val="FFFFFF"/>
                </a:solidFill>
                <a:effectLst/>
                <a:uLnTx/>
                <a:uFillTx/>
                <a:latin typeface="Segoe UI"/>
                <a:ea typeface="+mn-ea"/>
                <a:cs typeface="+mn-cs"/>
              </a:rPr>
              <a:t>Sys.dm_exec_connections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Find users through </a:t>
            </a:r>
            <a:r>
              <a:rPr kumimoji="0" lang="en-US" sz="1200" b="0" i="0" u="none" strike="noStrike" kern="1200" cap="none" spc="0" normalizeH="0" baseline="0" noProof="0" err="1">
                <a:ln>
                  <a:noFill/>
                </a:ln>
                <a:solidFill>
                  <a:srgbClr val="FFFFFF"/>
                </a:solidFill>
                <a:effectLst/>
                <a:uLnTx/>
                <a:uFillTx/>
                <a:latin typeface="Segoe UI"/>
                <a:ea typeface="+mn-ea"/>
                <a:cs typeface="+mn-cs"/>
              </a:rPr>
              <a:t>Sys.dm_exec_sessions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Find queries executed by user through </a:t>
            </a:r>
            <a:r>
              <a:rPr kumimoji="0" lang="en-US" sz="1200" b="0" i="0" u="none" strike="noStrike" kern="1200" cap="none" spc="0" normalizeH="0" baseline="0" noProof="0" err="1">
                <a:ln>
                  <a:noFill/>
                </a:ln>
                <a:solidFill>
                  <a:srgbClr val="FFFFFF"/>
                </a:solidFill>
                <a:effectLst/>
                <a:uLnTx/>
                <a:uFillTx/>
                <a:latin typeface="Segoe UI"/>
                <a:ea typeface="+mn-ea"/>
                <a:cs typeface="+mn-cs"/>
              </a:rPr>
              <a:t>Sys.dm_exec_requests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Use KILL command to terminate session</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9" name="Group 18" descr="visual of a data query against a blank white screen to showcase query performance capabilities">
            <a:extLst>
              <a:ext uri="{FF2B5EF4-FFF2-40B4-BE49-F238E27FC236}">
                <a16:creationId xmlns:a16="http://schemas.microsoft.com/office/drawing/2014/main" id="{B8D186C5-072E-7028-225D-75EAA1A24ABF}"/>
              </a:ext>
            </a:extLst>
          </p:cNvPr>
          <p:cNvGrpSpPr/>
          <p:nvPr/>
        </p:nvGrpSpPr>
        <p:grpSpPr>
          <a:xfrm>
            <a:off x="5576041" y="1871326"/>
            <a:ext cx="4908959" cy="3464867"/>
            <a:chOff x="5576041" y="1871326"/>
            <a:chExt cx="4908959" cy="3464867"/>
          </a:xfrm>
        </p:grpSpPr>
        <p:sp>
          <p:nvSpPr>
            <p:cNvPr id="2" name="TextBox 1">
              <a:extLst>
                <a:ext uri="{FF2B5EF4-FFF2-40B4-BE49-F238E27FC236}">
                  <a16:creationId xmlns:a16="http://schemas.microsoft.com/office/drawing/2014/main" id="{13F28F84-CC37-4E94-3DF6-9D9C6E063F69}"/>
                </a:ext>
              </a:extLst>
            </p:cNvPr>
            <p:cNvSpPr txBox="1"/>
            <p:nvPr/>
          </p:nvSpPr>
          <p:spPr>
            <a:xfrm>
              <a:off x="5576041" y="2349256"/>
              <a:ext cx="3920284" cy="1754326"/>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SELECT</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r.request_id</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r.session_id</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r.start_time</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r.total_elapsed_time</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s.login_name</a:t>
              </a: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FROM</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sys.dm_exec_requests</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AS</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JOIN</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sys.dm_exec_sessions</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AS</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ON</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s.session_id</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r.session_id</a:t>
              </a:r>
              <a:endPar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WHERE</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r.status</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 ‘running’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ORDER BY</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err="1">
                  <a:ln>
                    <a:noFill/>
                  </a:ln>
                  <a:solidFill>
                    <a:srgbClr val="000000"/>
                  </a:solidFill>
                  <a:effectLst/>
                  <a:uLnTx/>
                  <a:uFillTx/>
                  <a:latin typeface="Consolas"/>
                  <a:ea typeface="Times New Roman" panose="02020603050405020304" pitchFamily="18" charset="0"/>
                  <a:cs typeface="Times New Roman"/>
                </a:rPr>
                <a:t>r.total_elapsed_time</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a:t>
              </a: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DESC</a:t>
              </a:r>
              <a:endParaRPr kumimoji="0" lang="en-US" sz="1200" b="0" i="0" u="none" strike="noStrike" kern="1200" cap="none" spc="0" normalizeH="0" baseline="0" noProof="0">
                <a:ln>
                  <a:noFill/>
                </a:ln>
                <a:solidFill>
                  <a:srgbClr val="0070C0"/>
                </a:solidFill>
                <a:effectLst/>
                <a:uLnTx/>
                <a:uFillTx/>
                <a:latin typeface="Consolas" panose="020B0609020204030204" pitchFamily="49" charset="0"/>
                <a:ea typeface="Times New Roman" panose="02020603050405020304" pitchFamily="18" charset="0"/>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onsolas"/>
                <a:ea typeface="Segoe UI" panose="020B0502040204020203" pitchFamily="34" charset="0"/>
                <a:cs typeface="Times New Roman" panose="02020603050405020304" pitchFamily="18" charset="0"/>
              </a:endParaRPr>
            </a:p>
          </p:txBody>
        </p:sp>
        <p:sp>
          <p:nvSpPr>
            <p:cNvPr id="7" name="Content Placeholder 4">
              <a:extLst>
                <a:ext uri="{FF2B5EF4-FFF2-40B4-BE49-F238E27FC236}">
                  <a16:creationId xmlns:a16="http://schemas.microsoft.com/office/drawing/2014/main" id="{D19A406C-514B-6BD0-CEFE-11380A4A480E}"/>
                </a:ext>
              </a:extLst>
            </p:cNvPr>
            <p:cNvSpPr txBox="1">
              <a:spLocks/>
            </p:cNvSpPr>
            <p:nvPr/>
          </p:nvSpPr>
          <p:spPr>
            <a:xfrm>
              <a:off x="5664211" y="1871326"/>
              <a:ext cx="4791218" cy="598734"/>
            </a:xfrm>
            <a:prstGeom prst="rect">
              <a:avLst/>
            </a:prstGeom>
          </p:spPr>
          <p:txBody>
            <a:bodyPr vert="horz" lIns="0" tIns="45720" rIns="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07C10"/>
                  </a:solidFill>
                  <a:effectLst/>
                  <a:uLnTx/>
                  <a:uFillTx/>
                  <a:latin typeface="Segoe UI"/>
                  <a:ea typeface="+mn-ea"/>
                  <a:cs typeface="+mn-cs"/>
                </a:rPr>
                <a:t>-- Identifies long-running queries in order of which query has taken the longest since it has arrived, and which user executed the request.    </a:t>
              </a:r>
              <a:endParaRPr kumimoji="0" lang="en-US" sz="1200" b="0" i="0" u="none" strike="noStrike" kern="1200" cap="none" spc="0" normalizeH="0" baseline="0" noProof="0">
                <a:ln>
                  <a:noFill/>
                </a:ln>
                <a:solidFill>
                  <a:srgbClr val="107C10"/>
                </a:solidFill>
                <a:effectLst/>
                <a:uLnTx/>
                <a:uFillTx/>
                <a:latin typeface="Segoe UI"/>
                <a:ea typeface="+mn-ea"/>
                <a:cs typeface="Segoe UI"/>
              </a:endParaRPr>
            </a:p>
          </p:txBody>
        </p:sp>
        <p:sp>
          <p:nvSpPr>
            <p:cNvPr id="8" name="TextBox 5">
              <a:extLst>
                <a:ext uri="{FF2B5EF4-FFF2-40B4-BE49-F238E27FC236}">
                  <a16:creationId xmlns:a16="http://schemas.microsoft.com/office/drawing/2014/main" id="{A0CA2E9C-65BC-2313-9AC1-F3AEC0CB7F56}"/>
                </a:ext>
              </a:extLst>
            </p:cNvPr>
            <p:cNvSpPr txBox="1"/>
            <p:nvPr/>
          </p:nvSpPr>
          <p:spPr>
            <a:xfrm>
              <a:off x="5664211" y="4505196"/>
              <a:ext cx="3378284" cy="830997"/>
            </a:xfrm>
            <a:prstGeom prst="rect">
              <a:avLst/>
            </a:prstGeom>
            <a:noFill/>
          </p:spPr>
          <p:txBody>
            <a:bodyPr wrap="square" lIns="91440" tIns="45720" rIns="91440" bIns="4572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Consolas"/>
                  <a:ea typeface="Times New Roman" panose="02020603050405020304" pitchFamily="18" charset="0"/>
                  <a:cs typeface="Times New Roman"/>
                </a:rPr>
                <a:t>KILL</a:t>
              </a:r>
              <a:r>
                <a:rPr kumimoji="0" lang="en-US" sz="1200" b="0" i="0" u="none" strike="noStrike" kern="1200" cap="none" spc="0" normalizeH="0" baseline="0" noProof="0">
                  <a:ln>
                    <a:noFill/>
                  </a:ln>
                  <a:solidFill>
                    <a:srgbClr val="000000"/>
                  </a:solidFill>
                  <a:effectLst/>
                  <a:uLnTx/>
                  <a:uFillTx/>
                  <a:latin typeface="Consolas"/>
                  <a:ea typeface="Times New Roman" panose="02020603050405020304" pitchFamily="18" charset="0"/>
                  <a:cs typeface="Times New Roman"/>
                </a:rPr>
                <a:t> ‘[SESSION_ID WITH LONG-RUNNING QUERY]’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Times New Roman" panose="02020603050405020304" pitchFamily="18" charset="0"/>
                <a:cs typeface="Times New Roman"/>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onsolas"/>
                <a:ea typeface="Segoe UI" panose="020B0502040204020203" pitchFamily="34" charset="0"/>
                <a:cs typeface="Times New Roman" panose="02020603050405020304" pitchFamily="18" charset="0"/>
              </a:endParaRPr>
            </a:p>
          </p:txBody>
        </p:sp>
        <p:sp>
          <p:nvSpPr>
            <p:cNvPr id="14" name="Content Placeholder 4">
              <a:extLst>
                <a:ext uri="{FF2B5EF4-FFF2-40B4-BE49-F238E27FC236}">
                  <a16:creationId xmlns:a16="http://schemas.microsoft.com/office/drawing/2014/main" id="{7706922C-FAC1-EDD1-F9F5-92E60AFF3AA5}"/>
                </a:ext>
              </a:extLst>
            </p:cNvPr>
            <p:cNvSpPr txBox="1">
              <a:spLocks/>
            </p:cNvSpPr>
            <p:nvPr/>
          </p:nvSpPr>
          <p:spPr>
            <a:xfrm>
              <a:off x="5693782" y="4215771"/>
              <a:ext cx="4791218" cy="598734"/>
            </a:xfrm>
            <a:prstGeom prst="rect">
              <a:avLst/>
            </a:prstGeom>
          </p:spPr>
          <p:txBody>
            <a:bodyPr vert="horz" lIns="0" tIns="45720" rIns="0" bIns="4572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07C10"/>
                  </a:solidFill>
                  <a:effectLst/>
                  <a:uLnTx/>
                  <a:uFillTx/>
                  <a:latin typeface="Segoe UI"/>
                  <a:ea typeface="+mn-ea"/>
                  <a:cs typeface="Segoe UI"/>
                </a:rPr>
                <a:t>-- Use the KILL command on the session with the long-running query.</a:t>
              </a:r>
              <a:endParaRPr kumimoji="0" lang="en-US" sz="1200" b="0" i="0" u="none" strike="noStrike" kern="1200" cap="none" spc="0" normalizeH="0" baseline="0" noProof="0">
                <a:ln>
                  <a:noFill/>
                </a:ln>
                <a:solidFill>
                  <a:srgbClr val="107C10"/>
                </a:solidFill>
                <a:effectLst/>
                <a:uLnTx/>
                <a:uFillTx/>
                <a:latin typeface="Segoe UI"/>
                <a:ea typeface="+mn-ea"/>
                <a:cs typeface="+mn-cs"/>
              </a:endParaRPr>
            </a:p>
          </p:txBody>
        </p:sp>
      </p:grpSp>
      <p:pic>
        <p:nvPicPr>
          <p:cNvPr id="17" name="Picture 16" descr="Data warehouse logo">
            <a:extLst>
              <a:ext uri="{FF2B5EF4-FFF2-40B4-BE49-F238E27FC236}">
                <a16:creationId xmlns:a16="http://schemas.microsoft.com/office/drawing/2014/main" id="{C2EFBD61-3102-B501-246A-9A4D04B3FA17}"/>
              </a:ext>
            </a:extLst>
          </p:cNvPr>
          <p:cNvPicPr>
            <a:picLocks noChangeAspect="1"/>
          </p:cNvPicPr>
          <p:nvPr/>
        </p:nvPicPr>
        <p:blipFill>
          <a:blip r:embed="rId3"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36721703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D3D5B6E-9AC6-EC87-F257-0D6498CBFCB9}"/>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3010169" y="0"/>
            <a:ext cx="9181831"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Secure by default</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284094"/>
            <a:ext cx="3472915" cy="140140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Keep data secure </a:t>
            </a:r>
            <a:r>
              <a:rPr kumimoji="0" lang="en-US" sz="1400" b="0" i="0" u="none" strike="noStrike" kern="1200" cap="none" spc="0" normalizeH="0" baseline="0" noProof="0">
                <a:ln>
                  <a:noFill/>
                </a:ln>
                <a:solidFill>
                  <a:srgbClr val="FFFFFF"/>
                </a:solidFill>
                <a:effectLst/>
                <a:uLnTx/>
                <a:uFillTx/>
                <a:latin typeface="Segoe UI"/>
                <a:ea typeface="+mn-ea"/>
                <a:cs typeface="Segoe UI"/>
              </a:rPr>
              <a:t>for any role accessing it and ensure peace of mind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Customers can secure their data using familiar constructs and ensure data is only visible to those authorized to do so</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861364"/>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152942"/>
            <a:ext cx="3472915" cy="308103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171450" marR="0" lvl="0" indent="-171450" algn="l" defTabSz="914367"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Workspace roles. </a:t>
            </a:r>
            <a:r>
              <a:rPr kumimoji="0" lang="en-US" sz="1200" b="0" i="0" u="none" strike="noStrike" kern="1200" cap="none" spc="0" normalizeH="0" baseline="0" noProof="0">
                <a:ln>
                  <a:noFill/>
                </a:ln>
                <a:solidFill>
                  <a:srgbClr val="FFFFFF"/>
                </a:solidFill>
                <a:effectLst/>
                <a:uLnTx/>
                <a:uFillTx/>
                <a:latin typeface="Segoe UI"/>
                <a:ea typeface="+mn-ea"/>
                <a:cs typeface="+mn-cs"/>
              </a:rPr>
              <a:t>Workspace roles are used for collaboration with team. Add users to workspace with role assignment of Admin, Member, Contributor, Viewer</a:t>
            </a: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171450" marR="0" lvl="0" indent="-171450" algn="l" defTabSz="914367"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Artifact permissions.  </a:t>
            </a:r>
            <a:r>
              <a:rPr kumimoji="0" lang="en-US" sz="1200" b="0" i="0" u="none" strike="noStrike" kern="1200" cap="none" spc="0" normalizeH="0" baseline="0" noProof="0">
                <a:ln>
                  <a:noFill/>
                </a:ln>
                <a:solidFill>
                  <a:srgbClr val="FFFFFF"/>
                </a:solidFill>
                <a:effectLst/>
                <a:uLnTx/>
                <a:uFillTx/>
                <a:latin typeface="Segoe UI"/>
                <a:ea typeface="+mn-ea"/>
                <a:cs typeface="+mn-cs"/>
              </a:rPr>
              <a:t>Artifact permissions are used for sharing for consumption of Warehouses. Provide access and share individual Warehouses with specific permissions (coming soon)</a:t>
            </a: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171450" marR="0" lvl="0" indent="-171450" algn="l" defTabSz="914367"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 security. </a:t>
            </a:r>
            <a:r>
              <a:rPr kumimoji="0" lang="en-US" sz="1200" b="0" i="0" u="none" strike="noStrike" kern="1200" cap="none" spc="0" normalizeH="0" baseline="0" noProof="0">
                <a:ln>
                  <a:noFill/>
                </a:ln>
                <a:solidFill>
                  <a:srgbClr val="FFFFFF"/>
                </a:solidFill>
                <a:effectLst/>
                <a:uLnTx/>
                <a:uFillTx/>
                <a:latin typeface="Segoe UI"/>
                <a:ea typeface="+mn-ea"/>
                <a:cs typeface="Segoe UI"/>
              </a:rPr>
              <a:t>Use T-SQL, GRANT, REVOKE or DENY to secure any object within Warehouse. Users can be assigned to built-in custom roles.</a:t>
            </a:r>
          </a:p>
          <a:p>
            <a:pPr marL="171450" marR="0" lvl="0" indent="-171450" algn="l" defTabSz="914367" rtl="0" eaLnBrk="1" fontAlgn="auto" latinLnBrk="0" hangingPunct="1">
              <a:lnSpc>
                <a:spcPct val="105000"/>
              </a:lnSpc>
              <a:spcBef>
                <a:spcPts val="0"/>
              </a:spcBef>
              <a:spcAft>
                <a:spcPts val="30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a:ea typeface="+mn-ea"/>
                <a:cs typeface="Segoe UI"/>
              </a:rPr>
              <a:t>Sensitivity labels: </a:t>
            </a:r>
            <a:r>
              <a:rPr kumimoji="0" lang="en-US" sz="1200" b="0" i="0" u="none" strike="noStrike" kern="1200" cap="none" spc="0" normalizeH="0" baseline="0" noProof="0">
                <a:ln>
                  <a:noFill/>
                </a:ln>
                <a:solidFill>
                  <a:srgbClr val="FFFFFF"/>
                </a:solidFill>
                <a:effectLst/>
                <a:uLnTx/>
                <a:uFillTx/>
                <a:latin typeface="Segoe UI"/>
                <a:ea typeface="+mn-ea"/>
                <a:cs typeface="Segoe UI"/>
              </a:rPr>
              <a:t>Apply sensitivity labels on your Warehouse to classify sensitive data.</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a Onelake data hub platform. The screen is showing existing files under the 'See what already exists' header">
            <a:extLst>
              <a:ext uri="{FF2B5EF4-FFF2-40B4-BE49-F238E27FC236}">
                <a16:creationId xmlns:a16="http://schemas.microsoft.com/office/drawing/2014/main" id="{3C023580-1067-B551-1CAE-23C4F6A21D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63950" y="1677045"/>
            <a:ext cx="6238061" cy="3508909"/>
          </a:xfrm>
          <a:prstGeom prst="rect">
            <a:avLst/>
          </a:prstGeom>
        </p:spPr>
      </p:pic>
      <p:pic>
        <p:nvPicPr>
          <p:cNvPr id="7" name="Picture 6" descr="Data warehouse logo">
            <a:extLst>
              <a:ext uri="{FF2B5EF4-FFF2-40B4-BE49-F238E27FC236}">
                <a16:creationId xmlns:a16="http://schemas.microsoft.com/office/drawing/2014/main" id="{B99EBBEF-80F0-1890-18DB-861A63FFAC84}"/>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17785" y="131716"/>
            <a:ext cx="410912" cy="411714"/>
          </a:xfrm>
          <a:prstGeom prst="rect">
            <a:avLst/>
          </a:prstGeom>
          <a:noFill/>
        </p:spPr>
      </p:pic>
    </p:spTree>
    <p:extLst>
      <p:ext uri="{BB962C8B-B14F-4D97-AF65-F5344CB8AC3E}">
        <p14:creationId xmlns:p14="http://schemas.microsoft.com/office/powerpoint/2010/main" val="22054746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377E2C-B799-7740-8085-67D7A4AD2CED}"/>
              </a:ext>
            </a:extLst>
          </p:cNvPr>
          <p:cNvSpPr>
            <a:spLocks noGrp="1"/>
          </p:cNvSpPr>
          <p:nvPr>
            <p:ph type="title" idx="4294967295"/>
          </p:nvPr>
        </p:nvSpPr>
        <p:spPr>
          <a:xfrm>
            <a:off x="607809" y="3132130"/>
            <a:ext cx="10847430" cy="5937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Real-time analytics</a:t>
            </a:r>
          </a:p>
        </p:txBody>
      </p:sp>
      <p:pic>
        <p:nvPicPr>
          <p:cNvPr id="7" name="Picture 6" descr="Real-time analytics logo">
            <a:extLst>
              <a:ext uri="{FF2B5EF4-FFF2-40B4-BE49-F238E27FC236}">
                <a16:creationId xmlns:a16="http://schemas.microsoft.com/office/drawing/2014/main" id="{90EBFB92-DF64-C04F-8B82-56A58C518D7E}"/>
              </a:ext>
            </a:extLst>
          </p:cNvPr>
          <p:cNvPicPr>
            <a:picLocks noChangeAspect="1"/>
          </p:cNvPicPr>
          <p:nvPr/>
        </p:nvPicPr>
        <p:blipFill>
          <a:blip r:embed="rId2"/>
          <a:stretch/>
        </p:blipFill>
        <p:spPr>
          <a:xfrm>
            <a:off x="5340684" y="0"/>
            <a:ext cx="6844631" cy="6858000"/>
          </a:xfrm>
          <a:prstGeom prst="rect">
            <a:avLst/>
          </a:prstGeom>
          <a:noFill/>
        </p:spPr>
      </p:pic>
    </p:spTree>
    <p:extLst>
      <p:ext uri="{BB962C8B-B14F-4D97-AF65-F5344CB8AC3E}">
        <p14:creationId xmlns:p14="http://schemas.microsoft.com/office/powerpoint/2010/main" val="5389768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22D873A-3DBC-2245-A34E-FC3941CB2928}"/>
              </a:ext>
            </a:extLst>
          </p:cNvPr>
          <p:cNvSpPr>
            <a:spLocks noGrp="1"/>
          </p:cNvSpPr>
          <p:nvPr>
            <p:ph type="body" sz="quarter" idx="23"/>
          </p:nvPr>
        </p:nvSpPr>
        <p:spPr/>
        <p:txBody>
          <a:bodyPr/>
          <a:lstStyle/>
          <a:p>
            <a:r>
              <a:rPr lang="en-US"/>
              <a:t>54ZB of data will need real-time processing</a:t>
            </a:r>
          </a:p>
        </p:txBody>
      </p:sp>
      <p:sp>
        <p:nvSpPr>
          <p:cNvPr id="9" name="TextBox 8">
            <a:extLst>
              <a:ext uri="{FF2B5EF4-FFF2-40B4-BE49-F238E27FC236}">
                <a16:creationId xmlns:a16="http://schemas.microsoft.com/office/drawing/2014/main" id="{F7DE51D3-D93B-654F-99FF-E8B0027BAB1C}"/>
              </a:ext>
            </a:extLst>
          </p:cNvPr>
          <p:cNvSpPr txBox="1"/>
          <p:nvPr/>
        </p:nvSpPr>
        <p:spPr>
          <a:xfrm>
            <a:off x="1462949" y="1795076"/>
            <a:ext cx="352829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F937E"/>
                </a:solidFill>
                <a:effectLst/>
                <a:uLnTx/>
                <a:uFillTx/>
                <a:latin typeface="Segoe UI" panose="020B0502040204020203" pitchFamily="34" charset="0"/>
                <a:ea typeface="+mn-ea"/>
                <a:cs typeface="Segoe UI" panose="020B0502040204020203" pitchFamily="34" charset="0"/>
              </a:rPr>
              <a:t>180ZB+ of data volume by 2025</a:t>
            </a:r>
          </a:p>
        </p:txBody>
      </p:sp>
      <p:grpSp>
        <p:nvGrpSpPr>
          <p:cNvPr id="2" name="Group 1" descr="Histogram depicting an upward trend of data volume measured in zetabytes from 2010 to 2025">
            <a:extLst>
              <a:ext uri="{FF2B5EF4-FFF2-40B4-BE49-F238E27FC236}">
                <a16:creationId xmlns:a16="http://schemas.microsoft.com/office/drawing/2014/main" id="{CFA5BE68-C514-E218-E08E-CCC5E853C21F}"/>
              </a:ext>
            </a:extLst>
          </p:cNvPr>
          <p:cNvGrpSpPr/>
          <p:nvPr/>
        </p:nvGrpSpPr>
        <p:grpSpPr>
          <a:xfrm>
            <a:off x="658784" y="2237415"/>
            <a:ext cx="5498217" cy="3520380"/>
            <a:chOff x="658784" y="2237415"/>
            <a:chExt cx="5498217" cy="3520380"/>
          </a:xfrm>
        </p:grpSpPr>
        <p:sp>
          <p:nvSpPr>
            <p:cNvPr id="31" name="Rounded Rectangle 13">
              <a:extLst>
                <a:ext uri="{FF2B5EF4-FFF2-40B4-BE49-F238E27FC236}">
                  <a16:creationId xmlns:a16="http://schemas.microsoft.com/office/drawing/2014/main" id="{E84BCB50-ED60-3583-7C18-FF74A0EB8EC1}"/>
                </a:ext>
                <a:ext uri="{C183D7F6-B498-43B3-948B-1728B52AA6E4}">
                  <adec:decorative xmlns:adec="http://schemas.microsoft.com/office/drawing/2017/decorative" val="1"/>
                </a:ext>
              </a:extLst>
            </p:cNvPr>
            <p:cNvSpPr/>
            <p:nvPr/>
          </p:nvSpPr>
          <p:spPr>
            <a:xfrm>
              <a:off x="658784" y="2237415"/>
              <a:ext cx="5498217" cy="3520380"/>
            </a:xfrm>
            <a:prstGeom prst="roundRect">
              <a:avLst>
                <a:gd name="adj" fmla="val 6436"/>
              </a:avLst>
            </a:prstGeom>
            <a:solidFill>
              <a:schemeClr val="bg1"/>
            </a:solidFill>
            <a:ln w="31750"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pic>
          <p:nvPicPr>
            <p:cNvPr id="8" name="Picture 7">
              <a:extLst>
                <a:ext uri="{FF2B5EF4-FFF2-40B4-BE49-F238E27FC236}">
                  <a16:creationId xmlns:a16="http://schemas.microsoft.com/office/drawing/2014/main" id="{93B205BE-9E0F-0942-A37E-63A1AE80215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473" t="5599" b="5859"/>
            <a:stretch/>
          </p:blipFill>
          <p:spPr>
            <a:xfrm>
              <a:off x="866898" y="2399629"/>
              <a:ext cx="4952257" cy="3230088"/>
            </a:xfrm>
            <a:prstGeom prst="rect">
              <a:avLst/>
            </a:prstGeom>
          </p:spPr>
        </p:pic>
        <p:cxnSp>
          <p:nvCxnSpPr>
            <p:cNvPr id="11" name="Straight Arrow Connector 10">
              <a:extLst>
                <a:ext uri="{FF2B5EF4-FFF2-40B4-BE49-F238E27FC236}">
                  <a16:creationId xmlns:a16="http://schemas.microsoft.com/office/drawing/2014/main" id="{97A79F0A-7BBA-7947-8EC9-C9A165E36C01}"/>
                </a:ext>
              </a:extLst>
            </p:cNvPr>
            <p:cNvCxnSpPr/>
            <p:nvPr/>
          </p:nvCxnSpPr>
          <p:spPr>
            <a:xfrm flipV="1">
              <a:off x="1291590" y="2524468"/>
              <a:ext cx="4263390" cy="253746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39DE0F0-691F-75A1-15B9-83C4BFE95B1F}"/>
                </a:ext>
              </a:extLst>
            </p:cNvPr>
            <p:cNvSpPr/>
            <p:nvPr/>
          </p:nvSpPr>
          <p:spPr>
            <a:xfrm>
              <a:off x="5565776" y="2810526"/>
              <a:ext cx="187324" cy="237415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9DC771CC-50CF-80F6-17B6-1AD53CB5A946}"/>
                </a:ext>
              </a:extLst>
            </p:cNvPr>
            <p:cNvSpPr/>
            <p:nvPr/>
          </p:nvSpPr>
          <p:spPr>
            <a:xfrm>
              <a:off x="5280026" y="3258194"/>
              <a:ext cx="187324" cy="192649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2BB61119-38C5-075E-9B66-85EBBE168566}"/>
                </a:ext>
              </a:extLst>
            </p:cNvPr>
            <p:cNvSpPr/>
            <p:nvPr/>
          </p:nvSpPr>
          <p:spPr>
            <a:xfrm>
              <a:off x="5005072" y="3579390"/>
              <a:ext cx="187324" cy="160529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B1A6D979-0725-AAB9-72D6-9618F35D90C1}"/>
                </a:ext>
              </a:extLst>
            </p:cNvPr>
            <p:cNvSpPr/>
            <p:nvPr/>
          </p:nvSpPr>
          <p:spPr>
            <a:xfrm>
              <a:off x="4721973" y="3908843"/>
              <a:ext cx="187324" cy="127584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1AB2DF4-B314-FE89-5CF4-A9ABBAA757ED}"/>
                </a:ext>
              </a:extLst>
            </p:cNvPr>
            <p:cNvSpPr/>
            <p:nvPr/>
          </p:nvSpPr>
          <p:spPr>
            <a:xfrm>
              <a:off x="4443252" y="4146000"/>
              <a:ext cx="187324" cy="1038684"/>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E8A40D35-C176-8E02-733A-CD0C2D076ADA}"/>
                </a:ext>
              </a:extLst>
            </p:cNvPr>
            <p:cNvSpPr/>
            <p:nvPr/>
          </p:nvSpPr>
          <p:spPr>
            <a:xfrm>
              <a:off x="4164531" y="4346482"/>
              <a:ext cx="187324" cy="8382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7727939F-F811-F15D-05A8-0B2E52617861}"/>
                </a:ext>
              </a:extLst>
            </p:cNvPr>
            <p:cNvSpPr/>
            <p:nvPr/>
          </p:nvSpPr>
          <p:spPr>
            <a:xfrm>
              <a:off x="3880920" y="4648815"/>
              <a:ext cx="187324" cy="53586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51EC112-D7ED-E8F5-7E31-73A16D933FC5}"/>
                </a:ext>
              </a:extLst>
            </p:cNvPr>
            <p:cNvSpPr/>
            <p:nvPr/>
          </p:nvSpPr>
          <p:spPr>
            <a:xfrm>
              <a:off x="3603335" y="4750051"/>
              <a:ext cx="187324" cy="43463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0B625FD-978E-5DA1-6862-84E69741085D}"/>
                </a:ext>
              </a:extLst>
            </p:cNvPr>
            <p:cNvSpPr/>
            <p:nvPr/>
          </p:nvSpPr>
          <p:spPr>
            <a:xfrm>
              <a:off x="3319217" y="4848024"/>
              <a:ext cx="187324" cy="33665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FBFFB33C-494C-F5D1-156F-1D547E0B0FD7}"/>
                </a:ext>
              </a:extLst>
            </p:cNvPr>
            <p:cNvSpPr/>
            <p:nvPr/>
          </p:nvSpPr>
          <p:spPr>
            <a:xfrm>
              <a:off x="3041631" y="4952526"/>
              <a:ext cx="187324" cy="232155"/>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08BC945-ED2C-C651-9BCE-CA7D940C623C}"/>
                </a:ext>
              </a:extLst>
            </p:cNvPr>
            <p:cNvSpPr/>
            <p:nvPr/>
          </p:nvSpPr>
          <p:spPr>
            <a:xfrm>
              <a:off x="2757514" y="4978652"/>
              <a:ext cx="187324" cy="20602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64ACA689-EB7D-1451-B819-7FA59E93F3AE}"/>
                </a:ext>
              </a:extLst>
            </p:cNvPr>
            <p:cNvSpPr/>
            <p:nvPr/>
          </p:nvSpPr>
          <p:spPr>
            <a:xfrm>
              <a:off x="2479928" y="5024372"/>
              <a:ext cx="187324" cy="16030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142DBE1B-E12F-AC9F-0D72-CB694111B7CF}"/>
                </a:ext>
              </a:extLst>
            </p:cNvPr>
            <p:cNvSpPr/>
            <p:nvPr/>
          </p:nvSpPr>
          <p:spPr>
            <a:xfrm>
              <a:off x="2202342" y="5061928"/>
              <a:ext cx="187324" cy="1227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4D65D15D-8991-E6FD-4B46-D87A4CA84B72}"/>
                </a:ext>
              </a:extLst>
            </p:cNvPr>
            <p:cNvSpPr/>
            <p:nvPr/>
          </p:nvSpPr>
          <p:spPr>
            <a:xfrm>
              <a:off x="1918225" y="5092882"/>
              <a:ext cx="187324" cy="9179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DD70D666-C3BC-7827-5B91-FF92A2A56340}"/>
                </a:ext>
              </a:extLst>
            </p:cNvPr>
            <p:cNvSpPr/>
            <p:nvPr/>
          </p:nvSpPr>
          <p:spPr>
            <a:xfrm>
              <a:off x="1637374" y="5125609"/>
              <a:ext cx="187324" cy="5907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77F61E06-5737-3220-C8F5-EAF3E906EC4F}"/>
                </a:ext>
              </a:extLst>
            </p:cNvPr>
            <p:cNvSpPr/>
            <p:nvPr/>
          </p:nvSpPr>
          <p:spPr>
            <a:xfrm>
              <a:off x="1356431" y="5138961"/>
              <a:ext cx="187324" cy="45719"/>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sp>
        <p:nvSpPr>
          <p:cNvPr id="28" name="Rounded Rectangle 13">
            <a:extLst>
              <a:ext uri="{FF2B5EF4-FFF2-40B4-BE49-F238E27FC236}">
                <a16:creationId xmlns:a16="http://schemas.microsoft.com/office/drawing/2014/main" id="{27874690-00A9-5171-F3DA-4EEBCA5FC690}"/>
              </a:ext>
              <a:ext uri="{C183D7F6-B498-43B3-948B-1728B52AA6E4}">
                <adec:decorative xmlns:adec="http://schemas.microsoft.com/office/drawing/2017/decorative" val="1"/>
              </a:ext>
            </a:extLst>
          </p:cNvPr>
          <p:cNvSpPr/>
          <p:nvPr/>
        </p:nvSpPr>
        <p:spPr>
          <a:xfrm>
            <a:off x="6491062" y="3173485"/>
            <a:ext cx="5183941" cy="1491857"/>
          </a:xfrm>
          <a:prstGeom prst="roundRect">
            <a:avLst>
              <a:gd name="adj" fmla="val 15207"/>
            </a:avLst>
          </a:prstGeom>
          <a:solidFill>
            <a:schemeClr val="bg1"/>
          </a:solidFill>
          <a:ln w="31750"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sp>
        <p:nvSpPr>
          <p:cNvPr id="10" name="Title 9">
            <a:extLst>
              <a:ext uri="{FF2B5EF4-FFF2-40B4-BE49-F238E27FC236}">
                <a16:creationId xmlns:a16="http://schemas.microsoft.com/office/drawing/2014/main" id="{F2BD6377-BC4E-5F40-8941-38863062F7B1}"/>
              </a:ext>
            </a:extLst>
          </p:cNvPr>
          <p:cNvSpPr txBox="1">
            <a:spLocks noGrp="1"/>
          </p:cNvSpPr>
          <p:nvPr>
            <p:ph type="title" idx="4294967295"/>
          </p:nvPr>
        </p:nvSpPr>
        <p:spPr>
          <a:xfrm>
            <a:off x="6699270" y="3411582"/>
            <a:ext cx="4767524" cy="10156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According to IDC’s forecasts, nearly 30% of the world’s data will need real-time processing by 2025</a:t>
            </a:r>
          </a:p>
        </p:txBody>
      </p:sp>
      <p:pic>
        <p:nvPicPr>
          <p:cNvPr id="35" name="Picture 34" descr="Real-time analytics logo">
            <a:extLst>
              <a:ext uri="{FF2B5EF4-FFF2-40B4-BE49-F238E27FC236}">
                <a16:creationId xmlns:a16="http://schemas.microsoft.com/office/drawing/2014/main" id="{310E263C-EBCF-4481-DD13-D054A9965B25}"/>
              </a:ext>
            </a:extLst>
          </p:cNvPr>
          <p:cNvPicPr>
            <a:picLocks noChangeAspect="1"/>
          </p:cNvPicPr>
          <p:nvPr/>
        </p:nvPicPr>
        <p:blipFill>
          <a:blip r:embed="rId3" cstate="print">
            <a:extLst>
              <a:ext uri="{28A0092B-C50C-407E-A947-70E740481C1C}">
                <a14:useLocalDpi xmlns:a14="http://schemas.microsoft.com/office/drawing/2010/main"/>
              </a:ext>
            </a:extLst>
          </a:blip>
          <a:stretch/>
        </p:blipFill>
        <p:spPr>
          <a:xfrm>
            <a:off x="11624763" y="139922"/>
            <a:ext cx="410912" cy="411714"/>
          </a:xfrm>
          <a:prstGeom prst="rect">
            <a:avLst/>
          </a:prstGeom>
          <a:noFill/>
        </p:spPr>
      </p:pic>
      <p:sp>
        <p:nvSpPr>
          <p:cNvPr id="12" name="Text Placeholder 3">
            <a:extLst>
              <a:ext uri="{FF2B5EF4-FFF2-40B4-BE49-F238E27FC236}">
                <a16:creationId xmlns:a16="http://schemas.microsoft.com/office/drawing/2014/main" id="{8F08674C-D558-9547-BA47-DCD97F2CEFB1}"/>
              </a:ext>
            </a:extLst>
          </p:cNvPr>
          <p:cNvSpPr txBox="1">
            <a:spLocks/>
          </p:cNvSpPr>
          <p:nvPr/>
        </p:nvSpPr>
        <p:spPr>
          <a:xfrm>
            <a:off x="8719929" y="6574326"/>
            <a:ext cx="3259490" cy="36656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8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Source: </a:t>
            </a:r>
            <a:r>
              <a:rPr kumimoji="0" lang="en-US" sz="800" b="0" i="0" u="none" strike="noStrike" kern="1200" cap="none" spc="-49" normalizeH="0" baseline="0" noProof="0">
                <a:ln w="3175">
                  <a:noFill/>
                </a:ln>
                <a:solidFill>
                  <a:srgbClr val="001919"/>
                </a:solidFill>
                <a:effectLst/>
                <a:uLnTx/>
                <a:uFillTx/>
                <a:latin typeface="Segoe UI Semibold"/>
                <a:ea typeface="+mn-ea"/>
                <a:cs typeface="Segoe UI" pitchFamily="34" charset="0"/>
              </a:rPr>
              <a:t>Statista, IDC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42225841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EA70E0-0746-EC4A-BFA8-FB39816016B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Real-time analytics scenario</a:t>
            </a:r>
          </a:p>
        </p:txBody>
      </p:sp>
      <p:sp>
        <p:nvSpPr>
          <p:cNvPr id="2" name="Subtitle 1">
            <a:extLst>
              <a:ext uri="{FF2B5EF4-FFF2-40B4-BE49-F238E27FC236}">
                <a16:creationId xmlns:a16="http://schemas.microsoft.com/office/drawing/2014/main" id="{72E56A12-8144-1343-96F0-ADB652D4B6A7}"/>
              </a:ext>
            </a:extLst>
          </p:cNvPr>
          <p:cNvSpPr>
            <a:spLocks noGrp="1"/>
          </p:cNvSpPr>
          <p:nvPr>
            <p:ph type="subTitle" idx="1"/>
          </p:nvPr>
        </p:nvSpPr>
        <p:spPr/>
        <p:txBody>
          <a:bodyPr/>
          <a:lstStyle/>
          <a:p>
            <a:r>
              <a:rPr lang="en-US"/>
              <a:t>End-to-end analytics scenario</a:t>
            </a:r>
          </a:p>
        </p:txBody>
      </p:sp>
      <p:pic>
        <p:nvPicPr>
          <p:cNvPr id="3" name="Picture 2" descr="Real-time analytics logo">
            <a:extLst>
              <a:ext uri="{FF2B5EF4-FFF2-40B4-BE49-F238E27FC236}">
                <a16:creationId xmlns:a16="http://schemas.microsoft.com/office/drawing/2014/main" id="{0C14990C-7463-D35F-549E-DFE1BA3B00ED}"/>
              </a:ext>
            </a:extLst>
          </p:cNvPr>
          <p:cNvPicPr>
            <a:picLocks noChangeAspect="1"/>
          </p:cNvPicPr>
          <p:nvPr/>
        </p:nvPicPr>
        <p:blipFill>
          <a:blip r:embed="rId2" cstate="print">
            <a:extLst>
              <a:ext uri="{28A0092B-C50C-407E-A947-70E740481C1C}">
                <a14:useLocalDpi xmlns:a14="http://schemas.microsoft.com/office/drawing/2010/main"/>
              </a:ext>
            </a:extLst>
          </a:blip>
          <a:stretch/>
        </p:blipFill>
        <p:spPr>
          <a:xfrm>
            <a:off x="11624763" y="139922"/>
            <a:ext cx="410912" cy="411714"/>
          </a:xfrm>
          <a:prstGeom prst="rect">
            <a:avLst/>
          </a:prstGeom>
          <a:noFill/>
        </p:spPr>
      </p:pic>
      <p:grpSp>
        <p:nvGrpSpPr>
          <p:cNvPr id="9" name="Group 8" descr="visual of the end-to-end analytics scenario. There are four columns with respective icons that are connected with lines and arrows pointing to the right: Data source, Ingestion, Store, Mirror and Expose">
            <a:extLst>
              <a:ext uri="{FF2B5EF4-FFF2-40B4-BE49-F238E27FC236}">
                <a16:creationId xmlns:a16="http://schemas.microsoft.com/office/drawing/2014/main" id="{C6BEEDC7-2885-56D5-9DDC-84A025DFAAE8}"/>
              </a:ext>
            </a:extLst>
          </p:cNvPr>
          <p:cNvGrpSpPr/>
          <p:nvPr/>
        </p:nvGrpSpPr>
        <p:grpSpPr>
          <a:xfrm>
            <a:off x="1627655" y="1801163"/>
            <a:ext cx="8936690" cy="4446668"/>
            <a:chOff x="1627655" y="1741788"/>
            <a:chExt cx="8936690" cy="4446668"/>
          </a:xfrm>
        </p:grpSpPr>
        <p:sp>
          <p:nvSpPr>
            <p:cNvPr id="8" name="Rounded Rectangle 13">
              <a:extLst>
                <a:ext uri="{FF2B5EF4-FFF2-40B4-BE49-F238E27FC236}">
                  <a16:creationId xmlns:a16="http://schemas.microsoft.com/office/drawing/2014/main" id="{6F3ECB51-F137-138F-DA06-F8BB2536C9DB}"/>
                </a:ext>
                <a:ext uri="{C183D7F6-B498-43B3-948B-1728B52AA6E4}">
                  <adec:decorative xmlns:adec="http://schemas.microsoft.com/office/drawing/2017/decorative" val="1"/>
                </a:ext>
              </a:extLst>
            </p:cNvPr>
            <p:cNvSpPr/>
            <p:nvPr/>
          </p:nvSpPr>
          <p:spPr>
            <a:xfrm>
              <a:off x="1627655" y="1741788"/>
              <a:ext cx="8936690" cy="4446668"/>
            </a:xfrm>
            <a:prstGeom prst="roundRect">
              <a:avLst>
                <a:gd name="adj" fmla="val 6436"/>
              </a:avLst>
            </a:prstGeom>
            <a:solidFill>
              <a:schemeClr val="bg1"/>
            </a:solidFill>
            <a:ln w="31750"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grpSp>
          <p:nvGrpSpPr>
            <p:cNvPr id="7" name="Group 6">
              <a:extLst>
                <a:ext uri="{FF2B5EF4-FFF2-40B4-BE49-F238E27FC236}">
                  <a16:creationId xmlns:a16="http://schemas.microsoft.com/office/drawing/2014/main" id="{59C129D1-692D-C3FB-6B5D-61035FE84229}"/>
                </a:ext>
              </a:extLst>
            </p:cNvPr>
            <p:cNvGrpSpPr/>
            <p:nvPr/>
          </p:nvGrpSpPr>
          <p:grpSpPr>
            <a:xfrm>
              <a:off x="2202255" y="2013262"/>
              <a:ext cx="7878672" cy="3883263"/>
              <a:chOff x="1007097" y="1619506"/>
              <a:chExt cx="10546650" cy="5198273"/>
            </a:xfrm>
          </p:grpSpPr>
          <p:sp>
            <p:nvSpPr>
              <p:cNvPr id="77" name="TextBox 76">
                <a:extLst>
                  <a:ext uri="{FF2B5EF4-FFF2-40B4-BE49-F238E27FC236}">
                    <a16:creationId xmlns:a16="http://schemas.microsoft.com/office/drawing/2014/main" id="{5BF7C073-E293-7241-9E61-BCFBF35EE19E}"/>
                  </a:ext>
                </a:extLst>
              </p:cNvPr>
              <p:cNvSpPr txBox="1"/>
              <p:nvPr/>
            </p:nvSpPr>
            <p:spPr>
              <a:xfrm>
                <a:off x="4112893" y="4040520"/>
                <a:ext cx="1323769"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Pipeline &amp; Dataflows</a:t>
                </a:r>
              </a:p>
            </p:txBody>
          </p:sp>
          <p:pic>
            <p:nvPicPr>
              <p:cNvPr id="78" name="Picture 77" descr="Icon of two desktops being connected by an arrow">
                <a:extLst>
                  <a:ext uri="{FF2B5EF4-FFF2-40B4-BE49-F238E27FC236}">
                    <a16:creationId xmlns:a16="http://schemas.microsoft.com/office/drawing/2014/main" id="{000D984D-2623-1541-AD99-6252AF937F65}"/>
                  </a:ext>
                </a:extLst>
              </p:cNvPr>
              <p:cNvPicPr>
                <a:picLocks noChangeAspect="1"/>
              </p:cNvPicPr>
              <p:nvPr/>
            </p:nvPicPr>
            <p:blipFill>
              <a:blip r:embed="rId3"/>
              <a:stretch>
                <a:fillRect/>
              </a:stretch>
            </p:blipFill>
            <p:spPr>
              <a:xfrm>
                <a:off x="4651715" y="3473035"/>
                <a:ext cx="406400" cy="431800"/>
              </a:xfrm>
              <a:prstGeom prst="rect">
                <a:avLst/>
              </a:prstGeom>
            </p:spPr>
          </p:pic>
          <p:sp>
            <p:nvSpPr>
              <p:cNvPr id="44" name="TextBox 43">
                <a:extLst>
                  <a:ext uri="{FF2B5EF4-FFF2-40B4-BE49-F238E27FC236}">
                    <a16:creationId xmlns:a16="http://schemas.microsoft.com/office/drawing/2014/main" id="{73BB4A34-4C8D-3E41-93C4-28300170EAE1}"/>
                  </a:ext>
                </a:extLst>
              </p:cNvPr>
              <p:cNvSpPr txBox="1"/>
              <p:nvPr/>
            </p:nvSpPr>
            <p:spPr>
              <a:xfrm>
                <a:off x="4128255" y="2811624"/>
                <a:ext cx="820738"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CI &amp; Shortcuts</a:t>
                </a:r>
              </a:p>
            </p:txBody>
          </p:sp>
          <p:pic>
            <p:nvPicPr>
              <p:cNvPr id="45" name="Picture 44" descr="Icon with a circle within a large semi-circle ">
                <a:extLst>
                  <a:ext uri="{FF2B5EF4-FFF2-40B4-BE49-F238E27FC236}">
                    <a16:creationId xmlns:a16="http://schemas.microsoft.com/office/drawing/2014/main" id="{8CF31ABD-B780-AA47-BA5F-FFFC96B3D671}"/>
                  </a:ext>
                </a:extLst>
              </p:cNvPr>
              <p:cNvPicPr>
                <a:picLocks noChangeAspect="1"/>
              </p:cNvPicPr>
              <p:nvPr/>
            </p:nvPicPr>
            <p:blipFill>
              <a:blip r:embed="rId4"/>
              <a:stretch>
                <a:fillRect/>
              </a:stretch>
            </p:blipFill>
            <p:spPr>
              <a:xfrm>
                <a:off x="4571805" y="2193074"/>
                <a:ext cx="393700" cy="304800"/>
              </a:xfrm>
              <a:prstGeom prst="rect">
                <a:avLst/>
              </a:prstGeom>
            </p:spPr>
          </p:pic>
          <p:sp>
            <p:nvSpPr>
              <p:cNvPr id="43" name="TextBox 42">
                <a:extLst>
                  <a:ext uri="{FF2B5EF4-FFF2-40B4-BE49-F238E27FC236}">
                    <a16:creationId xmlns:a16="http://schemas.microsoft.com/office/drawing/2014/main" id="{4DB9F002-DAEC-F947-B026-96E529D3D909}"/>
                  </a:ext>
                </a:extLst>
              </p:cNvPr>
              <p:cNvSpPr txBox="1"/>
              <p:nvPr/>
            </p:nvSpPr>
            <p:spPr>
              <a:xfrm>
                <a:off x="4436150" y="1619506"/>
                <a:ext cx="621965"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Ingestion</a:t>
                </a:r>
              </a:p>
            </p:txBody>
          </p:sp>
          <p:sp>
            <p:nvSpPr>
              <p:cNvPr id="80" name="server" title="Icon of a server tower">
                <a:extLst>
                  <a:ext uri="{FF2B5EF4-FFF2-40B4-BE49-F238E27FC236}">
                    <a16:creationId xmlns:a16="http://schemas.microsoft.com/office/drawing/2014/main" id="{2DFE8300-751E-6A47-847A-0A813BF277BD}"/>
                  </a:ext>
                </a:extLst>
              </p:cNvPr>
              <p:cNvSpPr>
                <a:spLocks noChangeAspect="1" noEditPoints="1"/>
              </p:cNvSpPr>
              <p:nvPr/>
            </p:nvSpPr>
            <p:spPr bwMode="auto">
              <a:xfrm>
                <a:off x="10653789" y="356432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sp>
            <p:nvSpPr>
              <p:cNvPr id="81" name="TextBox 80">
                <a:extLst>
                  <a:ext uri="{FF2B5EF4-FFF2-40B4-BE49-F238E27FC236}">
                    <a16:creationId xmlns:a16="http://schemas.microsoft.com/office/drawing/2014/main" id="{6B8EAF1B-30E8-2C44-8810-F99C7773F151}"/>
                  </a:ext>
                </a:extLst>
              </p:cNvPr>
              <p:cNvSpPr txBox="1"/>
              <p:nvPr/>
            </p:nvSpPr>
            <p:spPr>
              <a:xfrm>
                <a:off x="10284801" y="4040520"/>
                <a:ext cx="930544" cy="20600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Kusto Query</a:t>
                </a:r>
              </a:p>
            </p:txBody>
          </p:sp>
          <p:sp>
            <p:nvSpPr>
              <p:cNvPr id="83" name="TextBox 82">
                <a:extLst>
                  <a:ext uri="{FF2B5EF4-FFF2-40B4-BE49-F238E27FC236}">
                    <a16:creationId xmlns:a16="http://schemas.microsoft.com/office/drawing/2014/main" id="{44642141-FB9F-A643-BB91-21309046603B}"/>
                  </a:ext>
                </a:extLst>
              </p:cNvPr>
              <p:cNvSpPr txBox="1"/>
              <p:nvPr/>
            </p:nvSpPr>
            <p:spPr>
              <a:xfrm>
                <a:off x="10359336" y="5337243"/>
                <a:ext cx="781473" cy="20600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Notebook</a:t>
                </a:r>
              </a:p>
            </p:txBody>
          </p:sp>
          <p:pic>
            <p:nvPicPr>
              <p:cNvPr id="84" name="Picture 83" descr="Icon of a notebook">
                <a:extLst>
                  <a:ext uri="{FF2B5EF4-FFF2-40B4-BE49-F238E27FC236}">
                    <a16:creationId xmlns:a16="http://schemas.microsoft.com/office/drawing/2014/main" id="{34A46DEF-83C0-F743-AC1C-30976D59E259}"/>
                  </a:ext>
                </a:extLst>
              </p:cNvPr>
              <p:cNvPicPr>
                <a:picLocks noChangeAspect="1"/>
              </p:cNvPicPr>
              <p:nvPr/>
            </p:nvPicPr>
            <p:blipFill>
              <a:blip r:embed="rId5"/>
              <a:stretch>
                <a:fillRect/>
              </a:stretch>
            </p:blipFill>
            <p:spPr>
              <a:xfrm>
                <a:off x="10610373" y="4912253"/>
                <a:ext cx="279400" cy="342900"/>
              </a:xfrm>
              <a:prstGeom prst="rect">
                <a:avLst/>
              </a:prstGeom>
            </p:spPr>
          </p:pic>
          <p:sp>
            <p:nvSpPr>
              <p:cNvPr id="85" name="TextBox 84">
                <a:extLst>
                  <a:ext uri="{FF2B5EF4-FFF2-40B4-BE49-F238E27FC236}">
                    <a16:creationId xmlns:a16="http://schemas.microsoft.com/office/drawing/2014/main" id="{46CDE2DB-6E6B-8F4E-84C2-EBF02BD1F3BF}"/>
                  </a:ext>
                </a:extLst>
              </p:cNvPr>
              <p:cNvSpPr txBox="1"/>
              <p:nvPr/>
            </p:nvSpPr>
            <p:spPr>
              <a:xfrm>
                <a:off x="10516034" y="1636373"/>
                <a:ext cx="468077"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Expose</a:t>
                </a:r>
              </a:p>
            </p:txBody>
          </p:sp>
          <p:sp>
            <p:nvSpPr>
              <p:cNvPr id="100" name="TextBox 99">
                <a:extLst>
                  <a:ext uri="{FF2B5EF4-FFF2-40B4-BE49-F238E27FC236}">
                    <a16:creationId xmlns:a16="http://schemas.microsoft.com/office/drawing/2014/main" id="{A1EEA41D-6D73-514B-A3EF-A51B98FFA6D9}"/>
                  </a:ext>
                </a:extLst>
              </p:cNvPr>
              <p:cNvSpPr txBox="1"/>
              <p:nvPr/>
            </p:nvSpPr>
            <p:spPr>
              <a:xfrm>
                <a:off x="1538369" y="6611779"/>
                <a:ext cx="766257" cy="20600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ML Model</a:t>
                </a:r>
              </a:p>
            </p:txBody>
          </p:sp>
          <p:pic>
            <p:nvPicPr>
              <p:cNvPr id="101" name="Picture 100" descr="Icon of a cube">
                <a:extLst>
                  <a:ext uri="{FF2B5EF4-FFF2-40B4-BE49-F238E27FC236}">
                    <a16:creationId xmlns:a16="http://schemas.microsoft.com/office/drawing/2014/main" id="{BFC6443D-2527-2746-B6FA-E9AB88D8B681}"/>
                  </a:ext>
                </a:extLst>
              </p:cNvPr>
              <p:cNvPicPr>
                <a:picLocks noChangeAspect="1"/>
              </p:cNvPicPr>
              <p:nvPr/>
            </p:nvPicPr>
            <p:blipFill>
              <a:blip r:embed="rId6"/>
              <a:stretch>
                <a:fillRect/>
              </a:stretch>
            </p:blipFill>
            <p:spPr>
              <a:xfrm>
                <a:off x="1699247" y="6018200"/>
                <a:ext cx="444500" cy="495300"/>
              </a:xfrm>
              <a:prstGeom prst="rect">
                <a:avLst/>
              </a:prstGeom>
            </p:spPr>
          </p:pic>
          <p:sp>
            <p:nvSpPr>
              <p:cNvPr id="98" name="TextBox 97">
                <a:extLst>
                  <a:ext uri="{FF2B5EF4-FFF2-40B4-BE49-F238E27FC236}">
                    <a16:creationId xmlns:a16="http://schemas.microsoft.com/office/drawing/2014/main" id="{C58E0D03-D6CB-694E-902C-305BD399A3C4}"/>
                  </a:ext>
                </a:extLst>
              </p:cNvPr>
              <p:cNvSpPr txBox="1"/>
              <p:nvPr/>
            </p:nvSpPr>
            <p:spPr>
              <a:xfrm>
                <a:off x="1298708" y="5337243"/>
                <a:ext cx="1245577" cy="20600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Event Streaming</a:t>
                </a:r>
              </a:p>
            </p:txBody>
          </p:sp>
          <p:sp>
            <p:nvSpPr>
              <p:cNvPr id="99" name="video_2" title="Icon of a video camera">
                <a:extLst>
                  <a:ext uri="{FF2B5EF4-FFF2-40B4-BE49-F238E27FC236}">
                    <a16:creationId xmlns:a16="http://schemas.microsoft.com/office/drawing/2014/main" id="{8FAF2B60-BADE-6447-B097-8A30CB02782E}"/>
                  </a:ext>
                </a:extLst>
              </p:cNvPr>
              <p:cNvSpPr>
                <a:spLocks noChangeAspect="1" noEditPoints="1"/>
              </p:cNvSpPr>
              <p:nvPr/>
            </p:nvSpPr>
            <p:spPr bwMode="auto">
              <a:xfrm>
                <a:off x="1670037" y="4963622"/>
                <a:ext cx="502921" cy="231958"/>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89" name="TextBox 88">
                <a:extLst>
                  <a:ext uri="{FF2B5EF4-FFF2-40B4-BE49-F238E27FC236}">
                    <a16:creationId xmlns:a16="http://schemas.microsoft.com/office/drawing/2014/main" id="{CCDA73FB-2E56-1A4A-8711-CBAD2C8A7F76}"/>
                  </a:ext>
                </a:extLst>
              </p:cNvPr>
              <p:cNvSpPr txBox="1"/>
              <p:nvPr/>
            </p:nvSpPr>
            <p:spPr>
              <a:xfrm>
                <a:off x="1522349" y="1636373"/>
                <a:ext cx="798296"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Data Source</a:t>
                </a:r>
              </a:p>
            </p:txBody>
          </p:sp>
          <p:sp>
            <p:nvSpPr>
              <p:cNvPr id="94" name="TextBox 93">
                <a:extLst>
                  <a:ext uri="{FF2B5EF4-FFF2-40B4-BE49-F238E27FC236}">
                    <a16:creationId xmlns:a16="http://schemas.microsoft.com/office/drawing/2014/main" id="{B9A3E4A5-3CF0-0044-918F-DF1ABFA1B16F}"/>
                  </a:ext>
                </a:extLst>
              </p:cNvPr>
              <p:cNvSpPr txBox="1"/>
              <p:nvPr/>
            </p:nvSpPr>
            <p:spPr>
              <a:xfrm>
                <a:off x="1148213" y="2688514"/>
                <a:ext cx="1546568"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 &amp; Data Warehouse</a:t>
                </a:r>
              </a:p>
            </p:txBody>
          </p:sp>
          <p:grpSp>
            <p:nvGrpSpPr>
              <p:cNvPr id="95" name="Group 94">
                <a:extLst>
                  <a:ext uri="{FF2B5EF4-FFF2-40B4-BE49-F238E27FC236}">
                    <a16:creationId xmlns:a16="http://schemas.microsoft.com/office/drawing/2014/main" id="{61D3D5DE-8FBC-3649-B615-BEA075BBC57C}"/>
                  </a:ext>
                </a:extLst>
              </p:cNvPr>
              <p:cNvGrpSpPr/>
              <p:nvPr/>
            </p:nvGrpSpPr>
            <p:grpSpPr>
              <a:xfrm>
                <a:off x="1381946" y="2152228"/>
                <a:ext cx="1079102" cy="381000"/>
                <a:chOff x="2420436" y="2529077"/>
                <a:chExt cx="1079102" cy="381000"/>
              </a:xfrm>
            </p:grpSpPr>
            <p:pic>
              <p:nvPicPr>
                <p:cNvPr id="96" name="Picture 95" descr="Icon of house">
                  <a:extLst>
                    <a:ext uri="{FF2B5EF4-FFF2-40B4-BE49-F238E27FC236}">
                      <a16:creationId xmlns:a16="http://schemas.microsoft.com/office/drawing/2014/main" id="{B4E70F22-BA56-F742-A9E8-21D419D9F722}"/>
                    </a:ext>
                  </a:extLst>
                </p:cNvPr>
                <p:cNvPicPr>
                  <a:picLocks noChangeAspect="1"/>
                </p:cNvPicPr>
                <p:nvPr/>
              </p:nvPicPr>
              <p:blipFill>
                <a:blip r:embed="rId7"/>
                <a:stretch>
                  <a:fillRect/>
                </a:stretch>
              </p:blipFill>
              <p:spPr>
                <a:xfrm>
                  <a:off x="2966138" y="2567177"/>
                  <a:ext cx="533400" cy="342900"/>
                </a:xfrm>
                <a:prstGeom prst="rect">
                  <a:avLst/>
                </a:prstGeom>
              </p:spPr>
            </p:pic>
            <p:pic>
              <p:nvPicPr>
                <p:cNvPr id="97" name="Picture 96" descr="Icon of house with triangle roof">
                  <a:extLst>
                    <a:ext uri="{FF2B5EF4-FFF2-40B4-BE49-F238E27FC236}">
                      <a16:creationId xmlns:a16="http://schemas.microsoft.com/office/drawing/2014/main" id="{BCFFD10A-3051-D74B-9DF3-22AB59652B1C}"/>
                    </a:ext>
                  </a:extLst>
                </p:cNvPr>
                <p:cNvPicPr>
                  <a:picLocks noChangeAspect="1"/>
                </p:cNvPicPr>
                <p:nvPr/>
              </p:nvPicPr>
              <p:blipFill>
                <a:blip r:embed="rId8"/>
                <a:stretch>
                  <a:fillRect/>
                </a:stretch>
              </p:blipFill>
              <p:spPr>
                <a:xfrm>
                  <a:off x="2420436" y="2529077"/>
                  <a:ext cx="419100" cy="381000"/>
                </a:xfrm>
                <a:prstGeom prst="rect">
                  <a:avLst/>
                </a:prstGeom>
              </p:spPr>
            </p:pic>
          </p:grpSp>
          <p:pic>
            <p:nvPicPr>
              <p:cNvPr id="92" name="Picture 91" descr="Icon of files">
                <a:extLst>
                  <a:ext uri="{FF2B5EF4-FFF2-40B4-BE49-F238E27FC236}">
                    <a16:creationId xmlns:a16="http://schemas.microsoft.com/office/drawing/2014/main" id="{1E626DE8-F5BD-4A46-B1A6-EDB2BF44C303}"/>
                  </a:ext>
                </a:extLst>
              </p:cNvPr>
              <p:cNvPicPr>
                <a:picLocks noChangeAspect="1"/>
              </p:cNvPicPr>
              <p:nvPr/>
            </p:nvPicPr>
            <p:blipFill>
              <a:blip r:embed="rId9"/>
              <a:stretch>
                <a:fillRect/>
              </a:stretch>
            </p:blipFill>
            <p:spPr>
              <a:xfrm>
                <a:off x="1724646" y="3564322"/>
                <a:ext cx="393700" cy="317500"/>
              </a:xfrm>
              <a:prstGeom prst="rect">
                <a:avLst/>
              </a:prstGeom>
            </p:spPr>
          </p:pic>
          <p:sp>
            <p:nvSpPr>
              <p:cNvPr id="93" name="TextBox 92">
                <a:extLst>
                  <a:ext uri="{FF2B5EF4-FFF2-40B4-BE49-F238E27FC236}">
                    <a16:creationId xmlns:a16="http://schemas.microsoft.com/office/drawing/2014/main" id="{451F857A-7C17-7246-B8C3-1511A100FE9E}"/>
                  </a:ext>
                </a:extLst>
              </p:cNvPr>
              <p:cNvSpPr txBox="1"/>
              <p:nvPr/>
            </p:nvSpPr>
            <p:spPr>
              <a:xfrm>
                <a:off x="1007097" y="4036444"/>
                <a:ext cx="182880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Structured / Unstructured</a:t>
                </a:r>
              </a:p>
            </p:txBody>
          </p:sp>
          <p:grpSp>
            <p:nvGrpSpPr>
              <p:cNvPr id="103" name="Group 102">
                <a:extLst>
                  <a:ext uri="{FF2B5EF4-FFF2-40B4-BE49-F238E27FC236}">
                    <a16:creationId xmlns:a16="http://schemas.microsoft.com/office/drawing/2014/main" id="{1BE09244-5FB8-9640-9A84-4C627B0B0FD8}"/>
                  </a:ext>
                </a:extLst>
              </p:cNvPr>
              <p:cNvGrpSpPr/>
              <p:nvPr/>
            </p:nvGrpSpPr>
            <p:grpSpPr>
              <a:xfrm>
                <a:off x="7024058" y="4700669"/>
                <a:ext cx="1079102" cy="381000"/>
                <a:chOff x="7014394" y="4424191"/>
                <a:chExt cx="1079102" cy="381000"/>
              </a:xfrm>
            </p:grpSpPr>
            <p:pic>
              <p:nvPicPr>
                <p:cNvPr id="111" name="Picture 110" descr="Icon of a house">
                  <a:extLst>
                    <a:ext uri="{FF2B5EF4-FFF2-40B4-BE49-F238E27FC236}">
                      <a16:creationId xmlns:a16="http://schemas.microsoft.com/office/drawing/2014/main" id="{A54E50BE-29FD-754D-8A76-D87A3C2BED84}"/>
                    </a:ext>
                  </a:extLst>
                </p:cNvPr>
                <p:cNvPicPr>
                  <a:picLocks noChangeAspect="1"/>
                </p:cNvPicPr>
                <p:nvPr/>
              </p:nvPicPr>
              <p:blipFill>
                <a:blip r:embed="rId7"/>
                <a:stretch>
                  <a:fillRect/>
                </a:stretch>
              </p:blipFill>
              <p:spPr>
                <a:xfrm>
                  <a:off x="7560096" y="4462291"/>
                  <a:ext cx="533400" cy="342900"/>
                </a:xfrm>
                <a:prstGeom prst="rect">
                  <a:avLst/>
                </a:prstGeom>
              </p:spPr>
            </p:pic>
            <p:pic>
              <p:nvPicPr>
                <p:cNvPr id="112" name="Picture 111" descr="Icon of a house with a triangle roof">
                  <a:extLst>
                    <a:ext uri="{FF2B5EF4-FFF2-40B4-BE49-F238E27FC236}">
                      <a16:creationId xmlns:a16="http://schemas.microsoft.com/office/drawing/2014/main" id="{911B89C0-B390-B74A-A77F-29D6C190106E}"/>
                    </a:ext>
                  </a:extLst>
                </p:cNvPr>
                <p:cNvPicPr>
                  <a:picLocks noChangeAspect="1"/>
                </p:cNvPicPr>
                <p:nvPr/>
              </p:nvPicPr>
              <p:blipFill>
                <a:blip r:embed="rId8"/>
                <a:stretch>
                  <a:fillRect/>
                </a:stretch>
              </p:blipFill>
              <p:spPr>
                <a:xfrm>
                  <a:off x="7014394" y="4424191"/>
                  <a:ext cx="419100" cy="381000"/>
                </a:xfrm>
                <a:prstGeom prst="rect">
                  <a:avLst/>
                </a:prstGeom>
              </p:spPr>
            </p:pic>
          </p:grpSp>
          <p:sp>
            <p:nvSpPr>
              <p:cNvPr id="109" name="TextBox 108">
                <a:extLst>
                  <a:ext uri="{FF2B5EF4-FFF2-40B4-BE49-F238E27FC236}">
                    <a16:creationId xmlns:a16="http://schemas.microsoft.com/office/drawing/2014/main" id="{450FD034-48DC-0042-9A07-40D8AAE8FF37}"/>
                  </a:ext>
                </a:extLst>
              </p:cNvPr>
              <p:cNvSpPr txBox="1"/>
              <p:nvPr/>
            </p:nvSpPr>
            <p:spPr>
              <a:xfrm>
                <a:off x="7162402" y="2811624"/>
                <a:ext cx="51777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Kusto DB</a:t>
                </a:r>
              </a:p>
            </p:txBody>
          </p:sp>
          <p:sp>
            <p:nvSpPr>
              <p:cNvPr id="110" name="Database_EFC7" title="Icon of a cylinder">
                <a:extLst>
                  <a:ext uri="{FF2B5EF4-FFF2-40B4-BE49-F238E27FC236}">
                    <a16:creationId xmlns:a16="http://schemas.microsoft.com/office/drawing/2014/main" id="{BFF299C5-33BC-1648-8E86-3EC27537683E}"/>
                  </a:ext>
                </a:extLst>
              </p:cNvPr>
              <p:cNvSpPr>
                <a:spLocks noChangeAspect="1" noEditPoints="1"/>
              </p:cNvSpPr>
              <p:nvPr/>
            </p:nvSpPr>
            <p:spPr bwMode="auto">
              <a:xfrm>
                <a:off x="7414490" y="219307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05" name="TextBox 104">
                <a:extLst>
                  <a:ext uri="{FF2B5EF4-FFF2-40B4-BE49-F238E27FC236}">
                    <a16:creationId xmlns:a16="http://schemas.microsoft.com/office/drawing/2014/main" id="{DF5AAE21-C21D-D14E-A49A-C79E40414CCA}"/>
                  </a:ext>
                </a:extLst>
              </p:cNvPr>
              <p:cNvSpPr txBox="1"/>
              <p:nvPr/>
            </p:nvSpPr>
            <p:spPr>
              <a:xfrm>
                <a:off x="7396439" y="1636373"/>
                <a:ext cx="352660"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Store</a:t>
                </a:r>
              </a:p>
            </p:txBody>
          </p:sp>
          <p:sp>
            <p:nvSpPr>
              <p:cNvPr id="107" name="TextBox 106">
                <a:extLst>
                  <a:ext uri="{FF2B5EF4-FFF2-40B4-BE49-F238E27FC236}">
                    <a16:creationId xmlns:a16="http://schemas.microsoft.com/office/drawing/2014/main" id="{BB7C2E6D-A4B7-AF41-8387-D3FCC2D092BC}"/>
                  </a:ext>
                </a:extLst>
              </p:cNvPr>
              <p:cNvSpPr txBox="1"/>
              <p:nvPr/>
            </p:nvSpPr>
            <p:spPr>
              <a:xfrm>
                <a:off x="6772909" y="5632425"/>
                <a:ext cx="1599723"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 &amp; Data Warehouse</a:t>
                </a:r>
              </a:p>
            </p:txBody>
          </p:sp>
          <p:sp>
            <p:nvSpPr>
              <p:cNvPr id="108" name="TextBox 107">
                <a:extLst>
                  <a:ext uri="{FF2B5EF4-FFF2-40B4-BE49-F238E27FC236}">
                    <a16:creationId xmlns:a16="http://schemas.microsoft.com/office/drawing/2014/main" id="{CD76B1E6-CA42-7940-AA81-B7F5C746999B}"/>
                  </a:ext>
                </a:extLst>
              </p:cNvPr>
              <p:cNvSpPr txBox="1"/>
              <p:nvPr/>
            </p:nvSpPr>
            <p:spPr>
              <a:xfrm>
                <a:off x="6762234" y="5285810"/>
                <a:ext cx="1599723"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2C7AA"/>
                    </a:solidFill>
                    <a:effectLst/>
                    <a:uLnTx/>
                    <a:uFillTx/>
                    <a:latin typeface="Segoe UI" panose="020B0502040204020203" pitchFamily="34" charset="0"/>
                    <a:ea typeface="+mn-ea"/>
                    <a:cs typeface="Segoe UI" panose="020B0502040204020203" pitchFamily="34" charset="0"/>
                  </a:rPr>
                  <a:t>Mirror</a:t>
                </a:r>
              </a:p>
            </p:txBody>
          </p:sp>
          <p:cxnSp>
            <p:nvCxnSpPr>
              <p:cNvPr id="114" name="Straight Arrow Connector 113">
                <a:extLst>
                  <a:ext uri="{FF2B5EF4-FFF2-40B4-BE49-F238E27FC236}">
                    <a16:creationId xmlns:a16="http://schemas.microsoft.com/office/drawing/2014/main" id="{448CE4A1-934E-D243-B689-DC2185ECB422}"/>
                  </a:ext>
                </a:extLst>
              </p:cNvPr>
              <p:cNvCxnSpPr/>
              <p:nvPr/>
            </p:nvCxnSpPr>
            <p:spPr>
              <a:xfrm>
                <a:off x="3040540" y="2915037"/>
                <a:ext cx="883579"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ADFFE1BD-5E5A-D149-8651-A1D78BC0FABB}"/>
                  </a:ext>
                </a:extLst>
              </p:cNvPr>
              <p:cNvGrpSpPr/>
              <p:nvPr/>
            </p:nvGrpSpPr>
            <p:grpSpPr>
              <a:xfrm>
                <a:off x="3040540" y="2934734"/>
                <a:ext cx="3732369" cy="3800155"/>
                <a:chOff x="3030876" y="2658256"/>
                <a:chExt cx="3732369" cy="3800155"/>
              </a:xfrm>
            </p:grpSpPr>
            <p:cxnSp>
              <p:nvCxnSpPr>
                <p:cNvPr id="119" name="Elbow Connector 91">
                  <a:extLst>
                    <a:ext uri="{FF2B5EF4-FFF2-40B4-BE49-F238E27FC236}">
                      <a16:creationId xmlns:a16="http://schemas.microsoft.com/office/drawing/2014/main" id="{2CA0CE44-6A08-6844-AE1F-EFAE33091C14}"/>
                    </a:ext>
                  </a:extLst>
                </p:cNvPr>
                <p:cNvCxnSpPr>
                  <a:cxnSpLocks/>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Elbow Connector 113">
                  <a:extLst>
                    <a:ext uri="{FF2B5EF4-FFF2-40B4-BE49-F238E27FC236}">
                      <a16:creationId xmlns:a16="http://schemas.microsoft.com/office/drawing/2014/main" id="{77B3E8E9-66B4-CD4C-83BA-0A1AB922C6D4}"/>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8E4CFE90-8E4C-3A40-BD9F-4A7C1C69A1F9}"/>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6A571749-9E43-3240-924A-91DB51397B20}"/>
                    </a:ext>
                  </a:extLst>
                </p:cNvPr>
                <p:cNvCxnSpPr>
                  <a:cxnSpLocks/>
                </p:cNvCxnSpPr>
                <p:nvPr/>
              </p:nvCxnSpPr>
              <p:spPr>
                <a:xfrm>
                  <a:off x="5581650" y="3989677"/>
                  <a:ext cx="492125" cy="0"/>
                </a:xfrm>
                <a:prstGeom prst="line">
                  <a:avLst/>
                </a:prstGeom>
                <a:ln w="381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3" name="Straight Arrow Connector 122">
                <a:extLst>
                  <a:ext uri="{FF2B5EF4-FFF2-40B4-BE49-F238E27FC236}">
                    <a16:creationId xmlns:a16="http://schemas.microsoft.com/office/drawing/2014/main" id="{266FAB7C-59A5-9847-946E-DFD16E104101}"/>
                  </a:ext>
                </a:extLst>
              </p:cNvPr>
              <p:cNvCxnSpPr>
                <a:cxnSpLocks/>
              </p:cNvCxnSpPr>
              <p:nvPr/>
            </p:nvCxnSpPr>
            <p:spPr>
              <a:xfrm>
                <a:off x="7569760" y="3264126"/>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16E78442-E5C7-3F47-9DDA-E57514C0AA09}"/>
                  </a:ext>
                </a:extLst>
              </p:cNvPr>
              <p:cNvGrpSpPr/>
              <p:nvPr/>
            </p:nvGrpSpPr>
            <p:grpSpPr>
              <a:xfrm>
                <a:off x="8266424" y="2934734"/>
                <a:ext cx="1394234" cy="2525619"/>
                <a:chOff x="8256760" y="2658256"/>
                <a:chExt cx="1394234" cy="2525619"/>
              </a:xfrm>
            </p:grpSpPr>
            <p:cxnSp>
              <p:nvCxnSpPr>
                <p:cNvPr id="125" name="Elbow Connector 145">
                  <a:extLst>
                    <a:ext uri="{FF2B5EF4-FFF2-40B4-BE49-F238E27FC236}">
                      <a16:creationId xmlns:a16="http://schemas.microsoft.com/office/drawing/2014/main" id="{896F16C5-5D93-DC4D-9D7D-80635B27A3FE}"/>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Elbow Connector 149">
                  <a:extLst>
                    <a:ext uri="{FF2B5EF4-FFF2-40B4-BE49-F238E27FC236}">
                      <a16:creationId xmlns:a16="http://schemas.microsoft.com/office/drawing/2014/main" id="{99D9B9D0-8482-1541-9CE1-F1B391D20C96}"/>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637BC952-D54B-3D44-AAB3-5C14D5F61EB0}"/>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28" name="TextBox 127">
                <a:extLst>
                  <a:ext uri="{FF2B5EF4-FFF2-40B4-BE49-F238E27FC236}">
                    <a16:creationId xmlns:a16="http://schemas.microsoft.com/office/drawing/2014/main" id="{862CA276-3083-1C4A-9087-EAAA8D2F5A62}"/>
                  </a:ext>
                </a:extLst>
              </p:cNvPr>
              <p:cNvSpPr txBox="1"/>
              <p:nvPr/>
            </p:nvSpPr>
            <p:spPr>
              <a:xfrm>
                <a:off x="9946399" y="2774129"/>
                <a:ext cx="1607348" cy="20600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Business Intelligence</a:t>
                </a:r>
              </a:p>
            </p:txBody>
          </p:sp>
          <p:pic>
            <p:nvPicPr>
              <p:cNvPr id="129" name="Graphic 128" descr="Signal with solid fill">
                <a:extLst>
                  <a:ext uri="{FF2B5EF4-FFF2-40B4-BE49-F238E27FC236}">
                    <a16:creationId xmlns:a16="http://schemas.microsoft.com/office/drawing/2014/main" id="{34E2AD17-E42A-AB45-9403-C1291502D0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431416" y="2070676"/>
                <a:ext cx="637314" cy="637314"/>
              </a:xfrm>
              <a:prstGeom prst="rect">
                <a:avLst/>
              </a:prstGeom>
            </p:spPr>
          </p:pic>
          <p:cxnSp>
            <p:nvCxnSpPr>
              <p:cNvPr id="11" name="Straight Arrow Connector 10">
                <a:extLst>
                  <a:ext uri="{FF2B5EF4-FFF2-40B4-BE49-F238E27FC236}">
                    <a16:creationId xmlns:a16="http://schemas.microsoft.com/office/drawing/2014/main" id="{4EEA6FC5-CD5B-A15B-07CF-657FEDED9AD5}"/>
                  </a:ext>
                </a:extLst>
              </p:cNvPr>
              <p:cNvCxnSpPr/>
              <p:nvPr/>
            </p:nvCxnSpPr>
            <p:spPr>
              <a:xfrm>
                <a:off x="3040540" y="4248224"/>
                <a:ext cx="883579"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85384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43EB61-F427-9E40-ECDF-5ECC2D8BAFA5}"/>
              </a:ext>
            </a:extLst>
          </p:cNvPr>
          <p:cNvSpPr>
            <a:spLocks noGrp="1"/>
          </p:cNvSpPr>
          <p:nvPr>
            <p:ph type="body" sz="quarter" idx="11"/>
          </p:nvPr>
        </p:nvSpPr>
        <p:spPr/>
        <p:txBody>
          <a:bodyPr/>
          <a:lstStyle/>
          <a:p>
            <a:endParaRPr lang="en-US" sz="4400" spc="0" dirty="0">
              <a:ln>
                <a:noFill/>
              </a:ln>
              <a:solidFill>
                <a:schemeClr val="bg1"/>
              </a:solidFill>
              <a:cs typeface="Aharoni" panose="02010803020104030203" pitchFamily="2" charset="-79"/>
            </a:endParaRPr>
          </a:p>
          <a:p>
            <a:r>
              <a:rPr lang="en-US" sz="4400" spc="0" dirty="0">
                <a:ln>
                  <a:noFill/>
                </a:ln>
                <a:solidFill>
                  <a:schemeClr val="bg1"/>
                </a:solidFill>
                <a:cs typeface="Aharoni" panose="02010803020104030203" pitchFamily="2" charset="-79"/>
              </a:rPr>
              <a:t>Azure AI Search</a:t>
            </a:r>
            <a:endParaRPr lang="en-US" dirty="0"/>
          </a:p>
        </p:txBody>
      </p:sp>
    </p:spTree>
    <p:extLst>
      <p:ext uri="{BB962C8B-B14F-4D97-AF65-F5344CB8AC3E}">
        <p14:creationId xmlns:p14="http://schemas.microsoft.com/office/powerpoint/2010/main" val="372474320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B309AF35-C853-C822-0297-B0AD8B8B3DFF}"/>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4127865" y="0"/>
            <a:ext cx="806413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Real-time analytics </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284094"/>
            <a:ext cx="3472915" cy="256018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Real-time analytics </a:t>
            </a:r>
            <a:r>
              <a:rPr kumimoji="0" lang="en-US" sz="1400" b="0" i="0" u="none" strike="noStrike" kern="1200" cap="none" spc="0" normalizeH="0" baseline="0" noProof="0">
                <a:ln>
                  <a:noFill/>
                </a:ln>
                <a:solidFill>
                  <a:srgbClr val="FFFFFF"/>
                </a:solidFill>
                <a:effectLst/>
                <a:uLnTx/>
                <a:uFillTx/>
                <a:latin typeface="Segoe UI"/>
                <a:ea typeface="+mn-ea"/>
                <a:cs typeface="Segoe UI"/>
              </a:rPr>
              <a:t>is a portfolio of capabilities that provides end-to-end analytics streaming solution across Fabric experiences</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Accommodating datasets from a few gigabytes to several petabytes large, it allows you to explore data from different sources and from a variety of data formats. It delivers high velocity, low latency data analysis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956634"/>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4158899"/>
            <a:ext cx="3472915" cy="208057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Optimized for time-series data, including automatic portioning and indexing of any data format/structure</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Designed for low-latency (from milliseconds to a few seconds) streaming type ingestion and sub-second query response time</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Load terabytes of data in just seconds, and query petabytes of data within milliseconds to seconds</a:t>
            </a:r>
          </a:p>
        </p:txBody>
      </p:sp>
      <p:grpSp>
        <p:nvGrpSpPr>
          <p:cNvPr id="32" name="Group 31" descr="visual is showing three buttons against a blank white screen that are labeled 'KQL Database (Preview)', 'KQL Queryset (Preview), and 'Eventstream (Preview)'">
            <a:extLst>
              <a:ext uri="{FF2B5EF4-FFF2-40B4-BE49-F238E27FC236}">
                <a16:creationId xmlns:a16="http://schemas.microsoft.com/office/drawing/2014/main" id="{A1AB057B-B067-34A0-54B6-E9BC7473E3FD}"/>
              </a:ext>
            </a:extLst>
          </p:cNvPr>
          <p:cNvGrpSpPr/>
          <p:nvPr/>
        </p:nvGrpSpPr>
        <p:grpSpPr>
          <a:xfrm>
            <a:off x="5112137" y="1627325"/>
            <a:ext cx="6331058" cy="3603357"/>
            <a:chOff x="5112137" y="1627325"/>
            <a:chExt cx="6331058" cy="3603357"/>
          </a:xfrm>
        </p:grpSpPr>
        <p:sp>
          <p:nvSpPr>
            <p:cNvPr id="10" name="Rectangle 9">
              <a:extLst>
                <a:ext uri="{FF2B5EF4-FFF2-40B4-BE49-F238E27FC236}">
                  <a16:creationId xmlns:a16="http://schemas.microsoft.com/office/drawing/2014/main" id="{5D5E1E3D-4F0C-C342-920D-C053744388E5}"/>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8" name="Group 27">
              <a:extLst>
                <a:ext uri="{FF2B5EF4-FFF2-40B4-BE49-F238E27FC236}">
                  <a16:creationId xmlns:a16="http://schemas.microsoft.com/office/drawing/2014/main" id="{3DF6CF8C-5DAB-7817-90A9-8866D89776D9}"/>
                </a:ext>
              </a:extLst>
            </p:cNvPr>
            <p:cNvGrpSpPr/>
            <p:nvPr/>
          </p:nvGrpSpPr>
          <p:grpSpPr>
            <a:xfrm>
              <a:off x="5438234" y="2573042"/>
              <a:ext cx="5678864" cy="1711922"/>
              <a:chOff x="5423068" y="2573042"/>
              <a:chExt cx="5678864" cy="1711922"/>
            </a:xfrm>
          </p:grpSpPr>
          <p:grpSp>
            <p:nvGrpSpPr>
              <p:cNvPr id="8" name="Group 7">
                <a:extLst>
                  <a:ext uri="{FF2B5EF4-FFF2-40B4-BE49-F238E27FC236}">
                    <a16:creationId xmlns:a16="http://schemas.microsoft.com/office/drawing/2014/main" id="{27C514E9-55B1-6A8C-03F0-5C3D06D5C32D}"/>
                  </a:ext>
                </a:extLst>
              </p:cNvPr>
              <p:cNvGrpSpPr/>
              <p:nvPr/>
            </p:nvGrpSpPr>
            <p:grpSpPr>
              <a:xfrm>
                <a:off x="5423068" y="2573042"/>
                <a:ext cx="1691296" cy="1711922"/>
                <a:chOff x="2240185" y="2788216"/>
                <a:chExt cx="1691296" cy="1711922"/>
              </a:xfrm>
            </p:grpSpPr>
            <p:sp>
              <p:nvSpPr>
                <p:cNvPr id="14" name="Rounded Rectangle 13">
                  <a:extLst>
                    <a:ext uri="{FF2B5EF4-FFF2-40B4-BE49-F238E27FC236}">
                      <a16:creationId xmlns:a16="http://schemas.microsoft.com/office/drawing/2014/main" id="{4A613A93-1623-9F6B-168B-9945918A6C4C}"/>
                    </a:ext>
                  </a:extLst>
                </p:cNvPr>
                <p:cNvSpPr/>
                <p:nvPr/>
              </p:nvSpPr>
              <p:spPr>
                <a:xfrm>
                  <a:off x="2240185" y="2788216"/>
                  <a:ext cx="1691296" cy="1711922"/>
                </a:xfrm>
                <a:prstGeom prst="roundRect">
                  <a:avLst>
                    <a:gd name="adj" fmla="val 2846"/>
                  </a:avLst>
                </a:prstGeom>
                <a:solidFill>
                  <a:schemeClr val="bg1"/>
                </a:solidFill>
                <a:ln>
                  <a:noFill/>
                </a:ln>
                <a:effectLst>
                  <a:outerShdw blurRad="2540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6A34374F-C207-8FB8-C1A7-12229ACF8783}"/>
                    </a:ext>
                  </a:extLst>
                </p:cNvPr>
                <p:cNvGrpSpPr/>
                <p:nvPr/>
              </p:nvGrpSpPr>
              <p:grpSpPr>
                <a:xfrm>
                  <a:off x="2430429" y="3213480"/>
                  <a:ext cx="1310807" cy="1067967"/>
                  <a:chOff x="4431044" y="3242565"/>
                  <a:chExt cx="1310807" cy="1067967"/>
                </a:xfrm>
              </p:grpSpPr>
              <p:sp>
                <p:nvSpPr>
                  <p:cNvPr id="17" name="TextBox 16">
                    <a:extLst>
                      <a:ext uri="{FF2B5EF4-FFF2-40B4-BE49-F238E27FC236}">
                        <a16:creationId xmlns:a16="http://schemas.microsoft.com/office/drawing/2014/main" id="{F1BA4F70-50A7-D0FC-894E-E8002E140F8F}"/>
                      </a:ext>
                    </a:extLst>
                  </p:cNvPr>
                  <p:cNvSpPr txBox="1"/>
                  <p:nvPr/>
                </p:nvSpPr>
                <p:spPr>
                  <a:xfrm>
                    <a:off x="4431044" y="3787312"/>
                    <a:ext cx="131080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14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KQL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(Preview)</a:t>
                    </a:r>
                  </a:p>
                </p:txBody>
              </p:sp>
              <p:pic>
                <p:nvPicPr>
                  <p:cNvPr id="18" name="Graphic 17">
                    <a:extLst>
                      <a:ext uri="{FF2B5EF4-FFF2-40B4-BE49-F238E27FC236}">
                        <a16:creationId xmlns:a16="http://schemas.microsoft.com/office/drawing/2014/main" id="{AC909E80-CBA7-4D27-A63F-DC5E260D86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5467" y="3242565"/>
                    <a:ext cx="441962" cy="441962"/>
                  </a:xfrm>
                  <a:prstGeom prst="rect">
                    <a:avLst/>
                  </a:prstGeom>
                </p:spPr>
              </p:pic>
            </p:grpSp>
          </p:grpSp>
          <p:grpSp>
            <p:nvGrpSpPr>
              <p:cNvPr id="19" name="Group 18">
                <a:extLst>
                  <a:ext uri="{FF2B5EF4-FFF2-40B4-BE49-F238E27FC236}">
                    <a16:creationId xmlns:a16="http://schemas.microsoft.com/office/drawing/2014/main" id="{1714BC09-2DFF-3688-622F-1C7DDB81E490}"/>
                  </a:ext>
                </a:extLst>
              </p:cNvPr>
              <p:cNvGrpSpPr/>
              <p:nvPr/>
            </p:nvGrpSpPr>
            <p:grpSpPr>
              <a:xfrm>
                <a:off x="9410636" y="2573042"/>
                <a:ext cx="1691296" cy="1711922"/>
                <a:chOff x="5843656" y="2788216"/>
                <a:chExt cx="1691296" cy="1711922"/>
              </a:xfrm>
            </p:grpSpPr>
            <p:sp>
              <p:nvSpPr>
                <p:cNvPr id="20" name="Rounded Rectangle 19">
                  <a:extLst>
                    <a:ext uri="{FF2B5EF4-FFF2-40B4-BE49-F238E27FC236}">
                      <a16:creationId xmlns:a16="http://schemas.microsoft.com/office/drawing/2014/main" id="{C876228C-6A0B-132A-E9E0-733AA01CF879}"/>
                    </a:ext>
                  </a:extLst>
                </p:cNvPr>
                <p:cNvSpPr/>
                <p:nvPr/>
              </p:nvSpPr>
              <p:spPr>
                <a:xfrm>
                  <a:off x="5843656" y="2788216"/>
                  <a:ext cx="1691296" cy="1711922"/>
                </a:xfrm>
                <a:prstGeom prst="roundRect">
                  <a:avLst>
                    <a:gd name="adj" fmla="val 2846"/>
                  </a:avLst>
                </a:prstGeom>
                <a:solidFill>
                  <a:schemeClr val="bg1"/>
                </a:solidFill>
                <a:ln>
                  <a:noFill/>
                </a:ln>
                <a:effectLst>
                  <a:outerShdw blurRad="2540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5F12DC87-60F3-80E7-2539-4C9519353D19}"/>
                    </a:ext>
                  </a:extLst>
                </p:cNvPr>
                <p:cNvGrpSpPr/>
                <p:nvPr/>
              </p:nvGrpSpPr>
              <p:grpSpPr>
                <a:xfrm>
                  <a:off x="6096739" y="3213480"/>
                  <a:ext cx="1185133" cy="1067967"/>
                  <a:chOff x="4493883" y="3242565"/>
                  <a:chExt cx="1185133" cy="1067967"/>
                </a:xfrm>
              </p:grpSpPr>
              <p:sp>
                <p:nvSpPr>
                  <p:cNvPr id="22" name="TextBox 21">
                    <a:extLst>
                      <a:ext uri="{FF2B5EF4-FFF2-40B4-BE49-F238E27FC236}">
                        <a16:creationId xmlns:a16="http://schemas.microsoft.com/office/drawing/2014/main" id="{6CFE6911-3385-BB8D-79C2-DBC9AD97E0E6}"/>
                      </a:ext>
                    </a:extLst>
                  </p:cNvPr>
                  <p:cNvSpPr txBox="1"/>
                  <p:nvPr/>
                </p:nvSpPr>
                <p:spPr>
                  <a:xfrm>
                    <a:off x="4493883" y="3787312"/>
                    <a:ext cx="1185133"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14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Eventstream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(Preview)</a:t>
                    </a:r>
                  </a:p>
                </p:txBody>
              </p:sp>
              <p:pic>
                <p:nvPicPr>
                  <p:cNvPr id="23" name="Graphic 22">
                    <a:extLst>
                      <a:ext uri="{FF2B5EF4-FFF2-40B4-BE49-F238E27FC236}">
                        <a16:creationId xmlns:a16="http://schemas.microsoft.com/office/drawing/2014/main" id="{04E9398A-8A18-8F4B-3C7A-218DAAE8BD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65467" y="3242565"/>
                    <a:ext cx="441962" cy="441962"/>
                  </a:xfrm>
                  <a:prstGeom prst="rect">
                    <a:avLst/>
                  </a:prstGeom>
                </p:spPr>
              </p:pic>
            </p:grpSp>
          </p:grpSp>
          <p:grpSp>
            <p:nvGrpSpPr>
              <p:cNvPr id="24" name="Group 23">
                <a:extLst>
                  <a:ext uri="{FF2B5EF4-FFF2-40B4-BE49-F238E27FC236}">
                    <a16:creationId xmlns:a16="http://schemas.microsoft.com/office/drawing/2014/main" id="{B68EB548-BFC2-4F0F-9FB6-85379BDD3B84}"/>
                  </a:ext>
                </a:extLst>
              </p:cNvPr>
              <p:cNvGrpSpPr/>
              <p:nvPr/>
            </p:nvGrpSpPr>
            <p:grpSpPr>
              <a:xfrm>
                <a:off x="7416852" y="2573042"/>
                <a:ext cx="1691296" cy="1711922"/>
                <a:chOff x="4050085" y="2788216"/>
                <a:chExt cx="1691296" cy="1711922"/>
              </a:xfrm>
            </p:grpSpPr>
            <p:sp>
              <p:nvSpPr>
                <p:cNvPr id="25" name="Rounded Rectangle 24">
                  <a:extLst>
                    <a:ext uri="{FF2B5EF4-FFF2-40B4-BE49-F238E27FC236}">
                      <a16:creationId xmlns:a16="http://schemas.microsoft.com/office/drawing/2014/main" id="{E7A9BDB5-5B35-B11E-9758-D16F29F4C214}"/>
                    </a:ext>
                  </a:extLst>
                </p:cNvPr>
                <p:cNvSpPr/>
                <p:nvPr/>
              </p:nvSpPr>
              <p:spPr>
                <a:xfrm>
                  <a:off x="4050085" y="2788216"/>
                  <a:ext cx="1691296" cy="1711922"/>
                </a:xfrm>
                <a:prstGeom prst="roundRect">
                  <a:avLst>
                    <a:gd name="adj" fmla="val 2846"/>
                  </a:avLst>
                </a:prstGeom>
                <a:solidFill>
                  <a:schemeClr val="bg1"/>
                </a:solidFill>
                <a:ln>
                  <a:noFill/>
                </a:ln>
                <a:effectLst>
                  <a:outerShdw blurRad="2540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2D8D5FC-57FA-8F3F-629C-E94112C0FB8E}"/>
                    </a:ext>
                  </a:extLst>
                </p:cNvPr>
                <p:cNvSpPr txBox="1"/>
                <p:nvPr/>
              </p:nvSpPr>
              <p:spPr>
                <a:xfrm>
                  <a:off x="4246102" y="3758227"/>
                  <a:ext cx="129926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14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KQL Queryset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X"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(Preview)</a:t>
                  </a:r>
                </a:p>
              </p:txBody>
            </p:sp>
            <p:pic>
              <p:nvPicPr>
                <p:cNvPr id="27" name="Graphic 26">
                  <a:extLst>
                    <a:ext uri="{FF2B5EF4-FFF2-40B4-BE49-F238E27FC236}">
                      <a16:creationId xmlns:a16="http://schemas.microsoft.com/office/drawing/2014/main" id="{0CB33F54-387A-9F8C-941B-F6402DA7B6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83785" y="3202619"/>
                  <a:ext cx="423896" cy="441558"/>
                </a:xfrm>
                <a:prstGeom prst="rect">
                  <a:avLst/>
                </a:prstGeom>
              </p:spPr>
            </p:pic>
          </p:grpSp>
        </p:grpSp>
        <p:pic>
          <p:nvPicPr>
            <p:cNvPr id="29" name="Picture 5" descr="Graphical user interface, text, application, chat or text message&#10;&#10;Description automatically generated">
              <a:extLst>
                <a:ext uri="{FF2B5EF4-FFF2-40B4-BE49-F238E27FC236}">
                  <a16:creationId xmlns:a16="http://schemas.microsoft.com/office/drawing/2014/main" id="{E2AB554E-94AE-386F-B87A-4DD387F06D69}"/>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973738" y="2987445"/>
              <a:ext cx="595423" cy="478173"/>
            </a:xfrm>
            <a:prstGeom prst="rect">
              <a:avLst/>
            </a:prstGeom>
          </p:spPr>
        </p:pic>
      </p:grpSp>
      <p:pic>
        <p:nvPicPr>
          <p:cNvPr id="3" name="Picture 2" descr="Real-time analytics logo">
            <a:extLst>
              <a:ext uri="{FF2B5EF4-FFF2-40B4-BE49-F238E27FC236}">
                <a16:creationId xmlns:a16="http://schemas.microsoft.com/office/drawing/2014/main" id="{B6E72482-A48D-B889-8B4B-079E124F5BAB}"/>
              </a:ext>
            </a:extLst>
          </p:cNvPr>
          <p:cNvPicPr>
            <a:picLocks noChangeAspect="1"/>
          </p:cNvPicPr>
          <p:nvPr/>
        </p:nvPicPr>
        <p:blipFill>
          <a:blip r:embed="rId8" cstate="print">
            <a:extLst>
              <a:ext uri="{28A0092B-C50C-407E-A947-70E740481C1C}">
                <a14:useLocalDpi xmlns:a14="http://schemas.microsoft.com/office/drawing/2010/main"/>
              </a:ext>
            </a:extLst>
          </a:blip>
          <a:stretch/>
        </p:blipFill>
        <p:spPr>
          <a:xfrm>
            <a:off x="11624763" y="139922"/>
            <a:ext cx="410912" cy="411714"/>
          </a:xfrm>
          <a:prstGeom prst="rect">
            <a:avLst/>
          </a:prstGeom>
          <a:noFill/>
        </p:spPr>
      </p:pic>
    </p:spTree>
    <p:extLst>
      <p:ext uri="{BB962C8B-B14F-4D97-AF65-F5344CB8AC3E}">
        <p14:creationId xmlns:p14="http://schemas.microsoft.com/office/powerpoint/2010/main" val="400587963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E33BF061-78DF-3800-C158-DCA5C353D624}"/>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4127865" y="0"/>
            <a:ext cx="806413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Rapidly create database, ingest and query  </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444354"/>
            <a:ext cx="3472915" cy="189231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Create a database with underlying virtual cluster in seconds,</a:t>
            </a:r>
            <a:r>
              <a:rPr kumimoji="0" lang="en-US" sz="1400" b="0" i="0" u="none" strike="noStrike" kern="1200" cap="none" spc="0" normalizeH="0" baseline="0" noProof="0">
                <a:ln>
                  <a:noFill/>
                </a:ln>
                <a:solidFill>
                  <a:srgbClr val="FFFFFF"/>
                </a:solidFill>
                <a:effectLst/>
                <a:uLnTx/>
                <a:uFillTx/>
                <a:latin typeface="Segoe UI"/>
                <a:ea typeface="+mn-ea"/>
                <a:cs typeface="Segoe UI"/>
              </a:rPr>
              <a:t> reducing time to start working on your data.</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Compute, storage and scaling are optimized to reduce real-time analytics database creation, ingestion and querying</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521334"/>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723599"/>
            <a:ext cx="3472915" cy="71096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Creating a database takes &lt; 30s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SKU selection and scale are auto managed</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236873"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2" name="Group 1" descr="visual of a click-down of the 'KQL Database (Preview)' button. On screen is a pop-up prompting a user to create a 'New KQL Database'">
            <a:extLst>
              <a:ext uri="{FF2B5EF4-FFF2-40B4-BE49-F238E27FC236}">
                <a16:creationId xmlns:a16="http://schemas.microsoft.com/office/drawing/2014/main" id="{75AA0F0D-830B-6FE4-628C-1FFB222C717E}"/>
              </a:ext>
            </a:extLst>
          </p:cNvPr>
          <p:cNvGrpSpPr/>
          <p:nvPr/>
        </p:nvGrpSpPr>
        <p:grpSpPr>
          <a:xfrm>
            <a:off x="5164504" y="1677215"/>
            <a:ext cx="6137587" cy="3506127"/>
            <a:chOff x="5658829" y="1946715"/>
            <a:chExt cx="6240402" cy="3564861"/>
          </a:xfrm>
        </p:grpSpPr>
        <p:pic>
          <p:nvPicPr>
            <p:cNvPr id="3" name="Picture 2" descr="A screenshot of a computer&#10;&#10;Description automatically generated">
              <a:extLst>
                <a:ext uri="{FF2B5EF4-FFF2-40B4-BE49-F238E27FC236}">
                  <a16:creationId xmlns:a16="http://schemas.microsoft.com/office/drawing/2014/main" id="{C7290961-58F1-7B06-D480-3181F0EAAC8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658829" y="1946715"/>
              <a:ext cx="6240402" cy="3564861"/>
            </a:xfrm>
            <a:prstGeom prst="rect">
              <a:avLst/>
            </a:prstGeom>
          </p:spPr>
        </p:pic>
        <p:sp>
          <p:nvSpPr>
            <p:cNvPr id="4" name="Rectangle 3">
              <a:extLst>
                <a:ext uri="{FF2B5EF4-FFF2-40B4-BE49-F238E27FC236}">
                  <a16:creationId xmlns:a16="http://schemas.microsoft.com/office/drawing/2014/main" id="{5D68180B-1FEB-1DCF-0195-45D1BD01CF19}"/>
                </a:ext>
              </a:extLst>
            </p:cNvPr>
            <p:cNvSpPr/>
            <p:nvPr/>
          </p:nvSpPr>
          <p:spPr bwMode="auto">
            <a:xfrm>
              <a:off x="5994400" y="2319373"/>
              <a:ext cx="528320" cy="55590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pic>
        <p:nvPicPr>
          <p:cNvPr id="14" name="Picture 13" descr="Real-time analytics logo">
            <a:extLst>
              <a:ext uri="{FF2B5EF4-FFF2-40B4-BE49-F238E27FC236}">
                <a16:creationId xmlns:a16="http://schemas.microsoft.com/office/drawing/2014/main" id="{DF84EB39-B23A-E09E-8AEC-189D3A1B9587}"/>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24763" y="139922"/>
            <a:ext cx="410912" cy="411714"/>
          </a:xfrm>
          <a:prstGeom prst="rect">
            <a:avLst/>
          </a:prstGeom>
          <a:noFill/>
        </p:spPr>
      </p:pic>
    </p:spTree>
    <p:extLst>
      <p:ext uri="{BB962C8B-B14F-4D97-AF65-F5344CB8AC3E}">
        <p14:creationId xmlns:p14="http://schemas.microsoft.com/office/powerpoint/2010/main" val="44970543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1918061-B11B-0531-42DD-2338E5F850B1}"/>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4127865" y="0"/>
            <a:ext cx="806413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Autoscaling</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444354"/>
            <a:ext cx="3472915"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Automatically </a:t>
            </a:r>
            <a:r>
              <a:rPr kumimoji="0" lang="en-US" sz="1400" b="0" i="0" u="none" strike="noStrike" kern="1200" cap="none" spc="0" normalizeH="0" baseline="0" noProof="0">
                <a:ln>
                  <a:noFill/>
                </a:ln>
                <a:solidFill>
                  <a:srgbClr val="FFFFFF"/>
                </a:solidFill>
                <a:effectLst/>
                <a:uLnTx/>
                <a:uFillTx/>
                <a:latin typeface="Segoe UI"/>
                <a:ea typeface="+mn-ea"/>
                <a:cs typeface="Segoe UI"/>
              </a:rPr>
              <a:t>create resources when you need them most</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203497"/>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2463637"/>
            <a:ext cx="3472915" cy="115724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Autoscale</a:t>
            </a:r>
            <a:r>
              <a:rPr kumimoji="0" lang="en-IN"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up/down and in/out</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Scale from GB to PB</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Automatic partitioning, compression and indexing</a:t>
            </a:r>
            <a:endParaRPr kumimoji="0" lang="en-IN" sz="1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6"/>
            <a:ext cx="6236873" cy="3557946"/>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8" name="Picture 7" descr="visual of a screen of a database dashboard with categories such as: size, top tables, most active users, recently updated functions, recently used Querysets, etc.">
            <a:extLst>
              <a:ext uri="{FF2B5EF4-FFF2-40B4-BE49-F238E27FC236}">
                <a16:creationId xmlns:a16="http://schemas.microsoft.com/office/drawing/2014/main" id="{4905B132-F55D-6755-803D-15261DD6D58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62839" y="1666465"/>
            <a:ext cx="6142665" cy="3473464"/>
          </a:xfrm>
          <a:prstGeom prst="rect">
            <a:avLst/>
          </a:prstGeom>
        </p:spPr>
      </p:pic>
      <p:pic>
        <p:nvPicPr>
          <p:cNvPr id="3" name="Picture 2" descr="Real-time analytics logo">
            <a:extLst>
              <a:ext uri="{FF2B5EF4-FFF2-40B4-BE49-F238E27FC236}">
                <a16:creationId xmlns:a16="http://schemas.microsoft.com/office/drawing/2014/main" id="{6B341EC5-F79B-0C6B-5ECE-D1F568DFDEA4}"/>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24763" y="139922"/>
            <a:ext cx="410912" cy="411714"/>
          </a:xfrm>
          <a:prstGeom prst="rect">
            <a:avLst/>
          </a:prstGeom>
          <a:noFill/>
        </p:spPr>
      </p:pic>
    </p:spTree>
    <p:extLst>
      <p:ext uri="{BB962C8B-B14F-4D97-AF65-F5344CB8AC3E}">
        <p14:creationId xmlns:p14="http://schemas.microsoft.com/office/powerpoint/2010/main" val="21079989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09697D6-397B-B292-79DC-D6F8675D9514}"/>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4127865" y="0"/>
            <a:ext cx="806413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Kusto Query Language (KQL)</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77215"/>
            <a:ext cx="3472915" cy="209698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Kusto Query Language (KQL) </a:t>
            </a:r>
            <a:r>
              <a:rPr kumimoji="0" lang="en-US" sz="1400" b="0" i="0" u="none" strike="noStrike" kern="1200" cap="none" spc="0" normalizeH="0" baseline="0" noProof="0">
                <a:ln>
                  <a:noFill/>
                </a:ln>
                <a:solidFill>
                  <a:srgbClr val="FFFFFF"/>
                </a:solidFill>
                <a:effectLst/>
                <a:uLnTx/>
                <a:uFillTx/>
                <a:latin typeface="Segoe UI"/>
                <a:ea typeface="+mn-ea"/>
                <a:cs typeface="Segoe UI"/>
              </a:rPr>
              <a:t>is a powerful tool that helps explore data to discover patterns, identify anomalies and outliers, create statistical modeling and more</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It uses schema entities that are organized in a hierarchy similar to SQLs (databases, tables, and columns)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965424"/>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4225962"/>
            <a:ext cx="3472915" cy="215597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2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Query data in real-time analytics end-to-end scenario with KQL or T-SQL</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Power BI to construct visuals from data stored in KQL Database without the need to write KQL</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Query raw data without transformation, with high-performance and incredibly low response time</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Easily mirror data from Kusto Database with Lakehouse and Data Warehouse (automatically make data available in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OneLake</a:t>
            </a: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on a continuous basis)</a:t>
            </a:r>
          </a:p>
        </p:txBody>
      </p:sp>
      <p:grpSp>
        <p:nvGrpSpPr>
          <p:cNvPr id="4" name="Group 3" descr="visual of Kusto Query Language (KQL) code against a blank white screen">
            <a:extLst>
              <a:ext uri="{FF2B5EF4-FFF2-40B4-BE49-F238E27FC236}">
                <a16:creationId xmlns:a16="http://schemas.microsoft.com/office/drawing/2014/main" id="{726E8E19-026A-A232-DAF0-EC317BEA5218}"/>
              </a:ext>
            </a:extLst>
          </p:cNvPr>
          <p:cNvGrpSpPr/>
          <p:nvPr/>
        </p:nvGrpSpPr>
        <p:grpSpPr>
          <a:xfrm>
            <a:off x="5112137" y="1627325"/>
            <a:ext cx="6236873" cy="3603357"/>
            <a:chOff x="5112137" y="1627325"/>
            <a:chExt cx="6236873" cy="3603357"/>
          </a:xfrm>
        </p:grpSpPr>
        <p:sp>
          <p:nvSpPr>
            <p:cNvPr id="10" name="Rectangle 9">
              <a:extLst>
                <a:ext uri="{FF2B5EF4-FFF2-40B4-BE49-F238E27FC236}">
                  <a16:creationId xmlns:a16="http://schemas.microsoft.com/office/drawing/2014/main" id="{5D5E1E3D-4F0C-C342-920D-C053744388E5}"/>
                </a:ext>
              </a:extLst>
            </p:cNvPr>
            <p:cNvSpPr/>
            <p:nvPr/>
          </p:nvSpPr>
          <p:spPr bwMode="auto">
            <a:xfrm>
              <a:off x="5112137" y="1627325"/>
              <a:ext cx="6236873"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8" name="Picture 5" descr="Graphical user interface, text, application, email&#10;&#10;Description automatically generated">
              <a:extLst>
                <a:ext uri="{FF2B5EF4-FFF2-40B4-BE49-F238E27FC236}">
                  <a16:creationId xmlns:a16="http://schemas.microsoft.com/office/drawing/2014/main" id="{B53F3484-20E7-204B-CB7F-732D3A104DB9}"/>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271" b="-1"/>
            <a:stretch/>
          </p:blipFill>
          <p:spPr>
            <a:xfrm>
              <a:off x="5289993" y="2158451"/>
              <a:ext cx="6008350" cy="2541098"/>
            </a:xfrm>
            <a:prstGeom prst="rect">
              <a:avLst/>
            </a:prstGeom>
          </p:spPr>
        </p:pic>
      </p:grpSp>
      <p:pic>
        <p:nvPicPr>
          <p:cNvPr id="3" name="Picture 2" descr="Real-time analytics logo">
            <a:extLst>
              <a:ext uri="{FF2B5EF4-FFF2-40B4-BE49-F238E27FC236}">
                <a16:creationId xmlns:a16="http://schemas.microsoft.com/office/drawing/2014/main" id="{71E3287F-2D74-88F3-7A78-77D1F4B3129D}"/>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24763" y="139922"/>
            <a:ext cx="410912" cy="411714"/>
          </a:xfrm>
          <a:prstGeom prst="rect">
            <a:avLst/>
          </a:prstGeom>
          <a:noFill/>
        </p:spPr>
      </p:pic>
    </p:spTree>
    <p:extLst>
      <p:ext uri="{BB962C8B-B14F-4D97-AF65-F5344CB8AC3E}">
        <p14:creationId xmlns:p14="http://schemas.microsoft.com/office/powerpoint/2010/main" val="381644030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B2D94E7-359B-9459-27BA-739CE181F48C}"/>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4127865" y="0"/>
            <a:ext cx="806413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Streaming</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382013"/>
            <a:ext cx="3472915" cy="117519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True streaming experience </a:t>
            </a:r>
            <a:r>
              <a:rPr kumimoji="0" lang="en-US" sz="1400" b="0" i="0" u="none" strike="noStrike" kern="1200" cap="none" spc="0" normalizeH="0" baseline="0" noProof="0">
                <a:ln>
                  <a:noFill/>
                </a:ln>
                <a:solidFill>
                  <a:srgbClr val="FFFFFF"/>
                </a:solidFill>
                <a:effectLst/>
                <a:uLnTx/>
                <a:uFillTx/>
                <a:latin typeface="Segoe UI"/>
                <a:ea typeface="+mn-ea"/>
                <a:cs typeface="Segoe UI"/>
              </a:rPr>
              <a:t>with native integration of Event Streams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Easily stream your data to Event Stream and then KQL DB</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78665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080603"/>
            <a:ext cx="3472915" cy="115724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 data from Event Stream to KQL DB</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Streaming ingestion enabled by default</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Native integration to Azure Event Hub, IOT Hub, Event Grid</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8" y="1627325"/>
            <a:ext cx="6231670" cy="3528875"/>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17" name="Group 16" descr="visual of the Eventstream function platform. On screen is a pop-up window titled 'New Eventstream'">
            <a:extLst>
              <a:ext uri="{FF2B5EF4-FFF2-40B4-BE49-F238E27FC236}">
                <a16:creationId xmlns:a16="http://schemas.microsoft.com/office/drawing/2014/main" id="{533E854D-6C80-6A5E-64E2-443E2E5A0916}"/>
              </a:ext>
            </a:extLst>
          </p:cNvPr>
          <p:cNvGrpSpPr/>
          <p:nvPr/>
        </p:nvGrpSpPr>
        <p:grpSpPr>
          <a:xfrm>
            <a:off x="5161597" y="1676472"/>
            <a:ext cx="6134575" cy="3450699"/>
            <a:chOff x="5161597" y="1676472"/>
            <a:chExt cx="6134575" cy="3450699"/>
          </a:xfrm>
        </p:grpSpPr>
        <p:pic>
          <p:nvPicPr>
            <p:cNvPr id="2" name="Picture 1" descr="A screenshot of a computer&#10;&#10;Description automatically generated">
              <a:extLst>
                <a:ext uri="{FF2B5EF4-FFF2-40B4-BE49-F238E27FC236}">
                  <a16:creationId xmlns:a16="http://schemas.microsoft.com/office/drawing/2014/main" id="{E2E1EE95-B604-D225-6CFB-DD903A7FD3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61597" y="1676472"/>
              <a:ext cx="6134575" cy="3450699"/>
            </a:xfrm>
            <a:prstGeom prst="rect">
              <a:avLst/>
            </a:prstGeom>
          </p:spPr>
        </p:pic>
        <p:sp>
          <p:nvSpPr>
            <p:cNvPr id="3" name="Rectangle 2">
              <a:extLst>
                <a:ext uri="{FF2B5EF4-FFF2-40B4-BE49-F238E27FC236}">
                  <a16:creationId xmlns:a16="http://schemas.microsoft.com/office/drawing/2014/main" id="{89262AA6-6FE5-B335-E5FC-B58A9A1CBECC}"/>
                </a:ext>
              </a:extLst>
            </p:cNvPr>
            <p:cNvSpPr/>
            <p:nvPr/>
          </p:nvSpPr>
          <p:spPr bwMode="auto">
            <a:xfrm>
              <a:off x="6405098" y="2032792"/>
              <a:ext cx="511368" cy="53807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grpSp>
      <p:pic>
        <p:nvPicPr>
          <p:cNvPr id="16" name="Picture 15" descr="Real-time analytics logo">
            <a:extLst>
              <a:ext uri="{FF2B5EF4-FFF2-40B4-BE49-F238E27FC236}">
                <a16:creationId xmlns:a16="http://schemas.microsoft.com/office/drawing/2014/main" id="{4945B059-BC4D-FB20-D31D-88820B0C0B76}"/>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24763" y="139922"/>
            <a:ext cx="410912" cy="411714"/>
          </a:xfrm>
          <a:prstGeom prst="rect">
            <a:avLst/>
          </a:prstGeom>
          <a:noFill/>
        </p:spPr>
      </p:pic>
    </p:spTree>
    <p:extLst>
      <p:ext uri="{BB962C8B-B14F-4D97-AF65-F5344CB8AC3E}">
        <p14:creationId xmlns:p14="http://schemas.microsoft.com/office/powerpoint/2010/main" val="52809598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6FFBCB-C4EB-8EA0-CDC8-8CB14CFBEDE7}"/>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4127865" y="0"/>
            <a:ext cx="806413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UI-led management</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563938"/>
            <a:ext cx="3472915"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Easily manage objects and meta data </a:t>
            </a:r>
            <a:r>
              <a:rPr kumimoji="0" lang="en-US" sz="1400" b="0" i="0" u="none" strike="noStrike" kern="1200" cap="none" spc="0" normalizeH="0" baseline="0" noProof="0">
                <a:ln>
                  <a:noFill/>
                </a:ln>
                <a:solidFill>
                  <a:srgbClr val="FFFFFF"/>
                </a:solidFill>
                <a:effectLst/>
                <a:uLnTx/>
                <a:uFillTx/>
                <a:latin typeface="Segoe UI"/>
                <a:ea typeface="+mn-ea"/>
                <a:cs typeface="Segoe UI"/>
              </a:rPr>
              <a:t>with intuitive UI</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304226"/>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2573726"/>
            <a:ext cx="3472915" cy="171123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Creation of objects like Tables, Functions, Materialized Views, and update policies can be done using simple UI</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Ingestion wizard for no code data ingestion and data connection.</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Manipulate metadata using UI. Changing retention policy of data</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a dashboard to showcase the intuitive UI capabilities. On screen are various rectangles with different category names such as: Database details, Top tables, Most active users, Size, Recently updated functions, etc">
            <a:extLst>
              <a:ext uri="{FF2B5EF4-FFF2-40B4-BE49-F238E27FC236}">
                <a16:creationId xmlns:a16="http://schemas.microsoft.com/office/drawing/2014/main" id="{47607DB8-65E4-5F32-B7BC-E16A38CB075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62922" y="1678170"/>
            <a:ext cx="6232218" cy="3505623"/>
          </a:xfrm>
          <a:prstGeom prst="rect">
            <a:avLst/>
          </a:prstGeom>
        </p:spPr>
      </p:pic>
      <p:pic>
        <p:nvPicPr>
          <p:cNvPr id="8" name="Picture 7" descr="Real-time analytics logo">
            <a:extLst>
              <a:ext uri="{FF2B5EF4-FFF2-40B4-BE49-F238E27FC236}">
                <a16:creationId xmlns:a16="http://schemas.microsoft.com/office/drawing/2014/main" id="{7A05D28D-2692-10D5-FAD4-AF203FA95D77}"/>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24763" y="139922"/>
            <a:ext cx="410912" cy="411714"/>
          </a:xfrm>
          <a:prstGeom prst="rect">
            <a:avLst/>
          </a:prstGeom>
          <a:noFill/>
        </p:spPr>
      </p:pic>
    </p:spTree>
    <p:extLst>
      <p:ext uri="{BB962C8B-B14F-4D97-AF65-F5344CB8AC3E}">
        <p14:creationId xmlns:p14="http://schemas.microsoft.com/office/powerpoint/2010/main" val="101873943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30A2D4-517A-1080-7FA8-F0F9328ABC0C}"/>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4127865" y="0"/>
            <a:ext cx="8064135"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Generate quick queries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820415"/>
            <a:ext cx="3472915"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Quickly generate KQL and SQL queries </a:t>
            </a:r>
            <a:r>
              <a:rPr kumimoji="0" lang="en-US" sz="1400" b="0" i="0" u="none" strike="noStrike" kern="1200" cap="none" spc="0" normalizeH="0" baseline="0" noProof="0">
                <a:ln>
                  <a:noFill/>
                </a:ln>
                <a:solidFill>
                  <a:srgbClr val="FFFFFF"/>
                </a:solidFill>
                <a:effectLst/>
                <a:uLnTx/>
                <a:uFillTx/>
                <a:latin typeface="Segoe UI"/>
                <a:ea typeface="+mn-ea"/>
                <a:cs typeface="Segoe UI"/>
              </a:rPr>
              <a:t>from the context menus to start data exploration immediately</a:t>
            </a:r>
            <a:endPar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83980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185173"/>
            <a:ext cx="3472915" cy="108029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 the context menu and generate some quick KQLs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KQLs become a shareable and savable artifact using KQL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QuerySet</a:t>
            </a:r>
            <a:endParaRPr kumimoji="0" lang="en-IN"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a Database table. The screen is showing a click down of the left-side menu item labeled 'rawStocks'. The click down pop-up show several options, and the cursor is hovering over the option labeled 'Records ingested in the last 24 hours">
            <a:extLst>
              <a:ext uri="{FF2B5EF4-FFF2-40B4-BE49-F238E27FC236}">
                <a16:creationId xmlns:a16="http://schemas.microsoft.com/office/drawing/2014/main" id="{447ECBD1-AA0D-A6B2-EB4D-E5CF5E90525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7662" y="1670143"/>
            <a:ext cx="6235553" cy="3507499"/>
          </a:xfrm>
          <a:prstGeom prst="rect">
            <a:avLst/>
          </a:prstGeom>
        </p:spPr>
      </p:pic>
      <p:pic>
        <p:nvPicPr>
          <p:cNvPr id="8" name="Picture 7" descr="Real-time analytics logo">
            <a:extLst>
              <a:ext uri="{FF2B5EF4-FFF2-40B4-BE49-F238E27FC236}">
                <a16:creationId xmlns:a16="http://schemas.microsoft.com/office/drawing/2014/main" id="{CC4D6886-A534-39CD-159B-B6F031525DE6}"/>
              </a:ext>
            </a:extLst>
          </p:cNvPr>
          <p:cNvPicPr>
            <a:picLocks noChangeAspect="1"/>
          </p:cNvPicPr>
          <p:nvPr/>
        </p:nvPicPr>
        <p:blipFill>
          <a:blip r:embed="rId4" cstate="print">
            <a:extLst>
              <a:ext uri="{28A0092B-C50C-407E-A947-70E740481C1C}">
                <a14:useLocalDpi xmlns:a14="http://schemas.microsoft.com/office/drawing/2010/main"/>
              </a:ext>
            </a:extLst>
          </a:blip>
          <a:stretch/>
        </p:blipFill>
        <p:spPr>
          <a:xfrm>
            <a:off x="11624763" y="139922"/>
            <a:ext cx="410912" cy="411714"/>
          </a:xfrm>
          <a:prstGeom prst="rect">
            <a:avLst/>
          </a:prstGeom>
          <a:noFill/>
        </p:spPr>
      </p:pic>
    </p:spTree>
    <p:extLst>
      <p:ext uri="{BB962C8B-B14F-4D97-AF65-F5344CB8AC3E}">
        <p14:creationId xmlns:p14="http://schemas.microsoft.com/office/powerpoint/2010/main" val="25113716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377E2C-B799-7740-8085-67D7A4AD2CED}"/>
              </a:ext>
            </a:extLst>
          </p:cNvPr>
          <p:cNvSpPr>
            <a:spLocks noGrp="1"/>
          </p:cNvSpPr>
          <p:nvPr>
            <p:ph type="title" idx="4294967295"/>
          </p:nvPr>
        </p:nvSpPr>
        <p:spPr>
          <a:xfrm>
            <a:off x="607809" y="3132130"/>
            <a:ext cx="10847430" cy="5937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Business intelligence</a:t>
            </a:r>
          </a:p>
        </p:txBody>
      </p:sp>
      <p:sp>
        <p:nvSpPr>
          <p:cNvPr id="9" name="Subtitle 1">
            <a:extLst>
              <a:ext uri="{FF2B5EF4-FFF2-40B4-BE49-F238E27FC236}">
                <a16:creationId xmlns:a16="http://schemas.microsoft.com/office/drawing/2014/main" id="{147C4FC5-36CC-2140-8CF0-DAAF3E354840}"/>
              </a:ext>
            </a:extLst>
          </p:cNvPr>
          <p:cNvSpPr>
            <a:spLocks noGrp="1"/>
          </p:cNvSpPr>
          <p:nvPr>
            <p:ph type="subTitle" idx="1"/>
          </p:nvPr>
        </p:nvSpPr>
        <p:spPr>
          <a:xfrm>
            <a:off x="607809" y="3816913"/>
            <a:ext cx="10847430" cy="365126"/>
          </a:xfrm>
        </p:spPr>
        <p:txBody>
          <a:bodyPr/>
          <a:lstStyle/>
          <a:p>
            <a:r>
              <a:rPr lang="en-US"/>
              <a:t>Power BI in Microsoft Fabric</a:t>
            </a:r>
          </a:p>
        </p:txBody>
      </p:sp>
      <p:pic>
        <p:nvPicPr>
          <p:cNvPr id="8" name="Graphic 7" descr="Power BI logo">
            <a:extLst>
              <a:ext uri="{FF2B5EF4-FFF2-40B4-BE49-F238E27FC236}">
                <a16:creationId xmlns:a16="http://schemas.microsoft.com/office/drawing/2014/main" id="{393E4137-1720-B441-8A1B-9261C753E789}"/>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337198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C9E66-D94D-574D-9676-5BA3C42C003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Power BI: The bridge between data and decisions</a:t>
            </a:r>
          </a:p>
        </p:txBody>
      </p:sp>
      <p:sp>
        <p:nvSpPr>
          <p:cNvPr id="70" name="TextBox 69">
            <a:extLst>
              <a:ext uri="{FF2B5EF4-FFF2-40B4-BE49-F238E27FC236}">
                <a16:creationId xmlns:a16="http://schemas.microsoft.com/office/drawing/2014/main" id="{67DB7EA3-5A64-4B40-90A5-492034122F67}"/>
              </a:ext>
            </a:extLst>
          </p:cNvPr>
          <p:cNvSpPr txBox="1"/>
          <p:nvPr/>
        </p:nvSpPr>
        <p:spPr>
          <a:xfrm>
            <a:off x="750323" y="2046337"/>
            <a:ext cx="822340"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2C7AA"/>
                </a:solidFill>
                <a:effectLst/>
                <a:uLnTx/>
                <a:uFillTx/>
                <a:latin typeface="Segoe UI" panose="020B0502040204020203" pitchFamily="34" charset="0"/>
                <a:ea typeface="+mn-ea"/>
                <a:cs typeface="Segoe UI" panose="020B0502040204020203" pitchFamily="34" charset="0"/>
              </a:rPr>
              <a:t>Dataset</a:t>
            </a:r>
          </a:p>
        </p:txBody>
      </p:sp>
      <p:grpSp>
        <p:nvGrpSpPr>
          <p:cNvPr id="22" name="Group 21" descr="Data warehouse and Lakehouse with an arrow coming out of them pointing towards the following visual:">
            <a:extLst>
              <a:ext uri="{FF2B5EF4-FFF2-40B4-BE49-F238E27FC236}">
                <a16:creationId xmlns:a16="http://schemas.microsoft.com/office/drawing/2014/main" id="{92D41C09-D8EA-EDAF-8610-07EEE93419CD}"/>
              </a:ext>
            </a:extLst>
          </p:cNvPr>
          <p:cNvGrpSpPr/>
          <p:nvPr/>
        </p:nvGrpSpPr>
        <p:grpSpPr>
          <a:xfrm>
            <a:off x="507981" y="2650025"/>
            <a:ext cx="2645085" cy="2749768"/>
            <a:chOff x="507981" y="2650025"/>
            <a:chExt cx="2645085" cy="2749768"/>
          </a:xfrm>
        </p:grpSpPr>
        <p:grpSp>
          <p:nvGrpSpPr>
            <p:cNvPr id="67" name="Group 66" descr="Data Warehouse icon">
              <a:extLst>
                <a:ext uri="{FF2B5EF4-FFF2-40B4-BE49-F238E27FC236}">
                  <a16:creationId xmlns:a16="http://schemas.microsoft.com/office/drawing/2014/main" id="{BCE38921-2379-9F4D-9811-2C56E861E23B}"/>
                </a:ext>
              </a:extLst>
            </p:cNvPr>
            <p:cNvGrpSpPr/>
            <p:nvPr/>
          </p:nvGrpSpPr>
          <p:grpSpPr>
            <a:xfrm>
              <a:off x="507981" y="2650025"/>
              <a:ext cx="1307024" cy="741324"/>
              <a:chOff x="6820048" y="2626615"/>
              <a:chExt cx="1307024" cy="741324"/>
            </a:xfrm>
          </p:grpSpPr>
          <p:sp>
            <p:nvSpPr>
              <p:cNvPr id="68" name="TextBox 67">
                <a:extLst>
                  <a:ext uri="{FF2B5EF4-FFF2-40B4-BE49-F238E27FC236}">
                    <a16:creationId xmlns:a16="http://schemas.microsoft.com/office/drawing/2014/main" id="{43F5C8E8-8E9C-3046-84DF-A45F4C0DAAD3}"/>
                  </a:ext>
                </a:extLst>
              </p:cNvPr>
              <p:cNvSpPr txBox="1"/>
              <p:nvPr/>
            </p:nvSpPr>
            <p:spPr>
              <a:xfrm>
                <a:off x="6820048" y="3152495"/>
                <a:ext cx="130702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Data Warehouse</a:t>
                </a:r>
              </a:p>
            </p:txBody>
          </p:sp>
          <p:pic>
            <p:nvPicPr>
              <p:cNvPr id="69" name="Picture 68">
                <a:extLst>
                  <a:ext uri="{FF2B5EF4-FFF2-40B4-BE49-F238E27FC236}">
                    <a16:creationId xmlns:a16="http://schemas.microsoft.com/office/drawing/2014/main" id="{96C47EF5-269D-9848-9839-19C69B174F19}"/>
                  </a:ext>
                </a:extLst>
              </p:cNvPr>
              <p:cNvPicPr>
                <a:picLocks noChangeAspect="1"/>
              </p:cNvPicPr>
              <p:nvPr/>
            </p:nvPicPr>
            <p:blipFill>
              <a:blip r:embed="rId3"/>
              <a:stretch>
                <a:fillRect/>
              </a:stretch>
            </p:blipFill>
            <p:spPr>
              <a:xfrm>
                <a:off x="7206860" y="2626615"/>
                <a:ext cx="533400" cy="342900"/>
              </a:xfrm>
              <a:prstGeom prst="rect">
                <a:avLst/>
              </a:prstGeom>
            </p:spPr>
          </p:pic>
        </p:grpSp>
        <p:grpSp>
          <p:nvGrpSpPr>
            <p:cNvPr id="71" name="Group 70" descr="Icon of two houses with a triangle roof ">
              <a:extLst>
                <a:ext uri="{FF2B5EF4-FFF2-40B4-BE49-F238E27FC236}">
                  <a16:creationId xmlns:a16="http://schemas.microsoft.com/office/drawing/2014/main" id="{2956AEBC-590D-E44F-A672-B2023FDCAD12}"/>
                </a:ext>
              </a:extLst>
            </p:cNvPr>
            <p:cNvGrpSpPr/>
            <p:nvPr/>
          </p:nvGrpSpPr>
          <p:grpSpPr>
            <a:xfrm>
              <a:off x="743302" y="4570456"/>
              <a:ext cx="836383" cy="829337"/>
              <a:chOff x="7144914" y="2538602"/>
              <a:chExt cx="836383" cy="829337"/>
            </a:xfrm>
          </p:grpSpPr>
          <p:pic>
            <p:nvPicPr>
              <p:cNvPr id="72" name="Picture 71">
                <a:extLst>
                  <a:ext uri="{FF2B5EF4-FFF2-40B4-BE49-F238E27FC236}">
                    <a16:creationId xmlns:a16="http://schemas.microsoft.com/office/drawing/2014/main" id="{D53F8014-22AF-BE45-8FB3-725AA73418C0}"/>
                  </a:ext>
                </a:extLst>
              </p:cNvPr>
              <p:cNvPicPr>
                <a:picLocks noChangeAspect="1"/>
              </p:cNvPicPr>
              <p:nvPr/>
            </p:nvPicPr>
            <p:blipFill>
              <a:blip r:embed="rId4"/>
              <a:stretch>
                <a:fillRect/>
              </a:stretch>
            </p:blipFill>
            <p:spPr>
              <a:xfrm>
                <a:off x="7290057" y="2538602"/>
                <a:ext cx="546100" cy="444500"/>
              </a:xfrm>
              <a:prstGeom prst="rect">
                <a:avLst/>
              </a:prstGeom>
            </p:spPr>
          </p:pic>
          <p:sp>
            <p:nvSpPr>
              <p:cNvPr id="73" name="TextBox 72">
                <a:extLst>
                  <a:ext uri="{FF2B5EF4-FFF2-40B4-BE49-F238E27FC236}">
                    <a16:creationId xmlns:a16="http://schemas.microsoft.com/office/drawing/2014/main" id="{680A7D7B-5EEF-624E-8AE8-82CC574B4266}"/>
                  </a:ext>
                </a:extLst>
              </p:cNvPr>
              <p:cNvSpPr txBox="1"/>
              <p:nvPr/>
            </p:nvSpPr>
            <p:spPr>
              <a:xfrm>
                <a:off x="7144914" y="3152495"/>
                <a:ext cx="83638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a:t>
                </a:r>
              </a:p>
            </p:txBody>
          </p:sp>
        </p:grpSp>
        <p:grpSp>
          <p:nvGrpSpPr>
            <p:cNvPr id="30" name="Group 29">
              <a:extLst>
                <a:ext uri="{FF2B5EF4-FFF2-40B4-BE49-F238E27FC236}">
                  <a16:creationId xmlns:a16="http://schemas.microsoft.com/office/drawing/2014/main" id="{BFC4B6E0-24B7-C946-A370-432508376EAF}"/>
                </a:ext>
                <a:ext uri="{C183D7F6-B498-43B3-948B-1728B52AA6E4}">
                  <adec:decorative xmlns:adec="http://schemas.microsoft.com/office/drawing/2017/decorative" val="1"/>
                </a:ext>
              </a:extLst>
            </p:cNvPr>
            <p:cNvGrpSpPr/>
            <p:nvPr/>
          </p:nvGrpSpPr>
          <p:grpSpPr>
            <a:xfrm>
              <a:off x="2085841" y="2829380"/>
              <a:ext cx="1067225" cy="2244413"/>
              <a:chOff x="2085277" y="2536728"/>
              <a:chExt cx="1067378" cy="3110735"/>
            </a:xfrm>
          </p:grpSpPr>
          <p:cxnSp>
            <p:nvCxnSpPr>
              <p:cNvPr id="31" name="Straight Arrow Connector 30">
                <a:extLst>
                  <a:ext uri="{FF2B5EF4-FFF2-40B4-BE49-F238E27FC236}">
                    <a16:creationId xmlns:a16="http://schemas.microsoft.com/office/drawing/2014/main" id="{4C8D0D5F-7D00-D34C-BA19-30E6667DAD58}"/>
                  </a:ext>
                  <a:ext uri="{C183D7F6-B498-43B3-948B-1728B52AA6E4}">
                    <adec:decorative xmlns:adec="http://schemas.microsoft.com/office/drawing/2017/decorative" val="1"/>
                  </a:ext>
                </a:extLst>
              </p:cNvPr>
              <p:cNvCxnSpPr>
                <a:cxnSpLocks/>
              </p:cNvCxnSpPr>
              <p:nvPr/>
            </p:nvCxnSpPr>
            <p:spPr>
              <a:xfrm>
                <a:off x="2704378" y="4093566"/>
                <a:ext cx="448277" cy="0"/>
              </a:xfrm>
              <a:prstGeom prst="straightConnector1">
                <a:avLst/>
              </a:prstGeom>
              <a:noFill/>
              <a:ln w="31750" cap="rnd" cmpd="sng" algn="ctr">
                <a:solidFill>
                  <a:schemeClr val="accent3"/>
                </a:solidFill>
                <a:prstDash val="solid"/>
                <a:headEnd type="none" w="lg" len="med"/>
                <a:tailEnd type="arrow" w="lg" len="sm"/>
              </a:ln>
              <a:effectLst/>
            </p:spPr>
          </p:cxnSp>
          <p:cxnSp>
            <p:nvCxnSpPr>
              <p:cNvPr id="32" name="Connector: Elbow 256">
                <a:extLst>
                  <a:ext uri="{FF2B5EF4-FFF2-40B4-BE49-F238E27FC236}">
                    <a16:creationId xmlns:a16="http://schemas.microsoft.com/office/drawing/2014/main" id="{F47FD3EA-59FA-764B-805E-88A2DB094DBA}"/>
                  </a:ext>
                </a:extLst>
              </p:cNvPr>
              <p:cNvCxnSpPr>
                <a:cxnSpLocks/>
              </p:cNvCxnSpPr>
              <p:nvPr/>
            </p:nvCxnSpPr>
            <p:spPr>
              <a:xfrm>
                <a:off x="2085277" y="2536728"/>
                <a:ext cx="914400" cy="1554480"/>
              </a:xfrm>
              <a:prstGeom prst="bentConnector3">
                <a:avLst>
                  <a:gd name="adj1" fmla="val 67647"/>
                </a:avLst>
              </a:prstGeom>
              <a:noFill/>
              <a:ln w="31750" cap="rnd" cmpd="sng" algn="ctr">
                <a:solidFill>
                  <a:schemeClr val="accent3"/>
                </a:solidFill>
                <a:prstDash val="solid"/>
                <a:headEnd type="none" w="lg" len="med"/>
                <a:tailEnd type="none" w="lg" len="sm"/>
              </a:ln>
              <a:effectLst/>
            </p:spPr>
          </p:cxnSp>
          <p:cxnSp>
            <p:nvCxnSpPr>
              <p:cNvPr id="33" name="Connector: Elbow 257">
                <a:extLst>
                  <a:ext uri="{FF2B5EF4-FFF2-40B4-BE49-F238E27FC236}">
                    <a16:creationId xmlns:a16="http://schemas.microsoft.com/office/drawing/2014/main" id="{0B968961-79DB-014F-92BE-5D428EBB6BD8}"/>
                  </a:ext>
                </a:extLst>
              </p:cNvPr>
              <p:cNvCxnSpPr>
                <a:cxnSpLocks/>
              </p:cNvCxnSpPr>
              <p:nvPr/>
            </p:nvCxnSpPr>
            <p:spPr>
              <a:xfrm flipV="1">
                <a:off x="2091456" y="4092983"/>
                <a:ext cx="914400" cy="1554480"/>
              </a:xfrm>
              <a:prstGeom prst="bentConnector3">
                <a:avLst>
                  <a:gd name="adj1" fmla="val 67157"/>
                </a:avLst>
              </a:prstGeom>
              <a:noFill/>
              <a:ln w="31750" cap="rnd" cmpd="sng" algn="ctr">
                <a:solidFill>
                  <a:schemeClr val="accent3"/>
                </a:solidFill>
                <a:prstDash val="solid"/>
                <a:headEnd type="none" w="lg" len="med"/>
                <a:tailEnd type="none" w="lg" len="sm"/>
              </a:ln>
              <a:effectLst/>
            </p:spPr>
          </p:cxnSp>
        </p:grpSp>
      </p:grpSp>
      <p:grpSp>
        <p:nvGrpSpPr>
          <p:cNvPr id="76" name="Group 75" descr="Visual of PowerBI Service, which reads: Interactive reports, real-time dashboards, and paginated reports.&#10;&#10;Custom visualizations&#10;&#10;AI-infused insights and intuitive data exploration using natural language query&#10;&#10;Sharing and collaboration.&#10;&#10;An arrow is coming out of this visual and pointing into the following:">
            <a:extLst>
              <a:ext uri="{FF2B5EF4-FFF2-40B4-BE49-F238E27FC236}">
                <a16:creationId xmlns:a16="http://schemas.microsoft.com/office/drawing/2014/main" id="{7856319E-88E4-152D-C879-338CA4A5D697}"/>
              </a:ext>
            </a:extLst>
          </p:cNvPr>
          <p:cNvGrpSpPr/>
          <p:nvPr/>
        </p:nvGrpSpPr>
        <p:grpSpPr>
          <a:xfrm>
            <a:off x="3078614" y="2033996"/>
            <a:ext cx="5560657" cy="3822684"/>
            <a:chOff x="3078614" y="2033996"/>
            <a:chExt cx="5560657" cy="3822684"/>
          </a:xfrm>
        </p:grpSpPr>
        <p:sp>
          <p:nvSpPr>
            <p:cNvPr id="2" name="Rounded Rectangle 13">
              <a:extLst>
                <a:ext uri="{FF2B5EF4-FFF2-40B4-BE49-F238E27FC236}">
                  <a16:creationId xmlns:a16="http://schemas.microsoft.com/office/drawing/2014/main" id="{9B651201-55FC-EC9E-FA35-3CA2941DAACB}"/>
                </a:ext>
                <a:ext uri="{C183D7F6-B498-43B3-948B-1728B52AA6E4}">
                  <adec:decorative xmlns:adec="http://schemas.microsoft.com/office/drawing/2017/decorative" val="0"/>
                </a:ext>
              </a:extLst>
            </p:cNvPr>
            <p:cNvSpPr/>
            <p:nvPr/>
          </p:nvSpPr>
          <p:spPr>
            <a:xfrm>
              <a:off x="3318157" y="2033996"/>
              <a:ext cx="5321114" cy="3822684"/>
            </a:xfrm>
            <a:prstGeom prst="roundRect">
              <a:avLst>
                <a:gd name="adj" fmla="val 6436"/>
              </a:avLst>
            </a:prstGeom>
            <a:solidFill>
              <a:schemeClr val="bg1"/>
            </a:solidFill>
            <a:ln w="31750"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grpSp>
          <p:nvGrpSpPr>
            <p:cNvPr id="3" name="Group 2" descr="Power BI Service logo">
              <a:extLst>
                <a:ext uri="{FF2B5EF4-FFF2-40B4-BE49-F238E27FC236}">
                  <a16:creationId xmlns:a16="http://schemas.microsoft.com/office/drawing/2014/main" id="{80192F90-F8F3-E28B-1492-7A4466467D0D}"/>
                </a:ext>
              </a:extLst>
            </p:cNvPr>
            <p:cNvGrpSpPr/>
            <p:nvPr/>
          </p:nvGrpSpPr>
          <p:grpSpPr>
            <a:xfrm>
              <a:off x="3078614" y="3163675"/>
              <a:ext cx="2102822" cy="1560401"/>
              <a:chOff x="3078614" y="3306175"/>
              <a:chExt cx="2102822" cy="1560401"/>
            </a:xfrm>
          </p:grpSpPr>
          <p:sp>
            <p:nvSpPr>
              <p:cNvPr id="23" name="Rectangle 22">
                <a:extLst>
                  <a:ext uri="{FF2B5EF4-FFF2-40B4-BE49-F238E27FC236}">
                    <a16:creationId xmlns:a16="http://schemas.microsoft.com/office/drawing/2014/main" id="{936D7D1C-FBE5-5D4F-A33D-D0551DF169CA}"/>
                  </a:ext>
                </a:extLst>
              </p:cNvPr>
              <p:cNvSpPr/>
              <p:nvPr/>
            </p:nvSpPr>
            <p:spPr>
              <a:xfrm>
                <a:off x="3078614" y="4478858"/>
                <a:ext cx="2102822" cy="38771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Power BI </a:t>
                </a:r>
                <a:b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service</a:t>
                </a:r>
              </a:p>
            </p:txBody>
          </p:sp>
          <p:pic>
            <p:nvPicPr>
              <p:cNvPr id="29" name="Picture 2">
                <a:extLst>
                  <a:ext uri="{FF2B5EF4-FFF2-40B4-BE49-F238E27FC236}">
                    <a16:creationId xmlns:a16="http://schemas.microsoft.com/office/drawing/2014/main" id="{D6387859-6FFB-0E4A-B76C-74718F49920A}"/>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04306" y="3306175"/>
                <a:ext cx="1056594" cy="1056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descr="Icon of a clock and data bars">
              <a:extLst>
                <a:ext uri="{FF2B5EF4-FFF2-40B4-BE49-F238E27FC236}">
                  <a16:creationId xmlns:a16="http://schemas.microsoft.com/office/drawing/2014/main" id="{2B0B0950-AEC2-0043-99E2-E2FDBC560FD1}"/>
                </a:ext>
                <a:ext uri="{C183D7F6-B498-43B3-948B-1728B52AA6E4}">
                  <adec:decorative xmlns:adec="http://schemas.microsoft.com/office/drawing/2017/decorative" val="0"/>
                </a:ext>
              </a:extLst>
            </p:cNvPr>
            <p:cNvGrpSpPr/>
            <p:nvPr/>
          </p:nvGrpSpPr>
          <p:grpSpPr>
            <a:xfrm>
              <a:off x="5106231" y="2545046"/>
              <a:ext cx="508656" cy="366501"/>
              <a:chOff x="4894822" y="3158633"/>
              <a:chExt cx="470407" cy="338941"/>
            </a:xfrm>
          </p:grpSpPr>
          <p:sp>
            <p:nvSpPr>
              <p:cNvPr id="8" name="Oval 5">
                <a:extLst>
                  <a:ext uri="{FF2B5EF4-FFF2-40B4-BE49-F238E27FC236}">
                    <a16:creationId xmlns:a16="http://schemas.microsoft.com/office/drawing/2014/main" id="{A529FA3F-EFD2-5842-8895-D4CE9E951E70}"/>
                  </a:ext>
                </a:extLst>
              </p:cNvPr>
              <p:cNvSpPr>
                <a:spLocks noChangeArrowheads="1"/>
              </p:cNvSpPr>
              <p:nvPr/>
            </p:nvSpPr>
            <p:spPr bwMode="auto">
              <a:xfrm>
                <a:off x="4894822" y="3158633"/>
                <a:ext cx="195124" cy="192024"/>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81FF28BB-337C-0C40-A291-E1C9AC103233}"/>
                  </a:ext>
                </a:extLst>
              </p:cNvPr>
              <p:cNvSpPr>
                <a:spLocks/>
              </p:cNvSpPr>
              <p:nvPr/>
            </p:nvSpPr>
            <p:spPr bwMode="auto">
              <a:xfrm>
                <a:off x="4992911" y="3203779"/>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0" name="Line 7">
                <a:extLst>
                  <a:ext uri="{FF2B5EF4-FFF2-40B4-BE49-F238E27FC236}">
                    <a16:creationId xmlns:a16="http://schemas.microsoft.com/office/drawing/2014/main" id="{BB1D271C-127D-4E43-ADF9-0212EEA8C804}"/>
                  </a:ext>
                </a:extLst>
              </p:cNvPr>
              <p:cNvSpPr>
                <a:spLocks noChangeShapeType="1"/>
              </p:cNvSpPr>
              <p:nvPr/>
            </p:nvSpPr>
            <p:spPr bwMode="auto">
              <a:xfrm>
                <a:off x="5029827" y="3497574"/>
                <a:ext cx="33540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1" name="Rectangle 8">
                <a:extLst>
                  <a:ext uri="{FF2B5EF4-FFF2-40B4-BE49-F238E27FC236}">
                    <a16:creationId xmlns:a16="http://schemas.microsoft.com/office/drawing/2014/main" id="{0C34A3E3-4804-0A44-892D-50C0A79EB2F1}"/>
                  </a:ext>
                </a:extLst>
              </p:cNvPr>
              <p:cNvSpPr>
                <a:spLocks noChangeArrowheads="1"/>
              </p:cNvSpPr>
              <p:nvPr/>
            </p:nvSpPr>
            <p:spPr bwMode="auto">
              <a:xfrm>
                <a:off x="5037210" y="3374871"/>
                <a:ext cx="48517" cy="82089"/>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2" name="Rectangle 9">
                <a:extLst>
                  <a:ext uri="{FF2B5EF4-FFF2-40B4-BE49-F238E27FC236}">
                    <a16:creationId xmlns:a16="http://schemas.microsoft.com/office/drawing/2014/main" id="{404B3CA3-0240-5B46-8B7C-480083721D93}"/>
                  </a:ext>
                </a:extLst>
              </p:cNvPr>
              <p:cNvSpPr>
                <a:spLocks noChangeArrowheads="1"/>
              </p:cNvSpPr>
              <p:nvPr/>
            </p:nvSpPr>
            <p:spPr bwMode="auto">
              <a:xfrm>
                <a:off x="5125807" y="3316977"/>
                <a:ext cx="48517" cy="13998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3" name="Rectangle 10">
                <a:extLst>
                  <a:ext uri="{FF2B5EF4-FFF2-40B4-BE49-F238E27FC236}">
                    <a16:creationId xmlns:a16="http://schemas.microsoft.com/office/drawing/2014/main" id="{6A5FCC83-4D9F-8E46-A5E1-B3AEACEB6434}"/>
                  </a:ext>
                </a:extLst>
              </p:cNvPr>
              <p:cNvSpPr>
                <a:spLocks noChangeArrowheads="1"/>
              </p:cNvSpPr>
              <p:nvPr/>
            </p:nvSpPr>
            <p:spPr bwMode="auto">
              <a:xfrm>
                <a:off x="5214404" y="3348084"/>
                <a:ext cx="48517" cy="10887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4" name="Rectangle 11">
                <a:extLst>
                  <a:ext uri="{FF2B5EF4-FFF2-40B4-BE49-F238E27FC236}">
                    <a16:creationId xmlns:a16="http://schemas.microsoft.com/office/drawing/2014/main" id="{5BF3F53D-8F69-E441-ACCE-4F8D5CD9707F}"/>
                  </a:ext>
                </a:extLst>
              </p:cNvPr>
              <p:cNvSpPr>
                <a:spLocks noChangeArrowheads="1"/>
              </p:cNvSpPr>
              <p:nvPr/>
            </p:nvSpPr>
            <p:spPr bwMode="auto">
              <a:xfrm>
                <a:off x="5303000" y="3276362"/>
                <a:ext cx="48517" cy="18059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5" name="Line 20">
                <a:extLst>
                  <a:ext uri="{FF2B5EF4-FFF2-40B4-BE49-F238E27FC236}">
                    <a16:creationId xmlns:a16="http://schemas.microsoft.com/office/drawing/2014/main" id="{35A92CEF-3C82-224A-92DF-6087A82C0C66}"/>
                  </a:ext>
                </a:extLst>
              </p:cNvPr>
              <p:cNvSpPr>
                <a:spLocks noChangeShapeType="1"/>
              </p:cNvSpPr>
              <p:nvPr/>
            </p:nvSpPr>
            <p:spPr bwMode="auto">
              <a:xfrm>
                <a:off x="4961452" y="3329583"/>
                <a:ext cx="0"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6" name="Group 15" descr="Icon of a 3D map featuring a mountain">
              <a:extLst>
                <a:ext uri="{FF2B5EF4-FFF2-40B4-BE49-F238E27FC236}">
                  <a16:creationId xmlns:a16="http://schemas.microsoft.com/office/drawing/2014/main" id="{E3748578-CA6A-AA42-823B-7311B327037F}"/>
                </a:ext>
                <a:ext uri="{C183D7F6-B498-43B3-948B-1728B52AA6E4}">
                  <adec:decorative xmlns:adec="http://schemas.microsoft.com/office/drawing/2017/decorative" val="0"/>
                </a:ext>
              </a:extLst>
            </p:cNvPr>
            <p:cNvGrpSpPr/>
            <p:nvPr/>
          </p:nvGrpSpPr>
          <p:grpSpPr>
            <a:xfrm>
              <a:off x="5125200" y="3375422"/>
              <a:ext cx="470720" cy="314883"/>
              <a:chOff x="4948601" y="4179754"/>
              <a:chExt cx="435323" cy="291204"/>
            </a:xfrm>
          </p:grpSpPr>
          <p:sp>
            <p:nvSpPr>
              <p:cNvPr id="17" name="Freeform 5">
                <a:extLst>
                  <a:ext uri="{FF2B5EF4-FFF2-40B4-BE49-F238E27FC236}">
                    <a16:creationId xmlns:a16="http://schemas.microsoft.com/office/drawing/2014/main" id="{4987A453-935B-5740-8FDB-59E5D76B6BF9}"/>
                  </a:ext>
                </a:extLst>
              </p:cNvPr>
              <p:cNvSpPr>
                <a:spLocks/>
              </p:cNvSpPr>
              <p:nvPr/>
            </p:nvSpPr>
            <p:spPr bwMode="auto">
              <a:xfrm>
                <a:off x="4948601" y="4220654"/>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8" name="Freeform 8">
                <a:extLst>
                  <a:ext uri="{FF2B5EF4-FFF2-40B4-BE49-F238E27FC236}">
                    <a16:creationId xmlns:a16="http://schemas.microsoft.com/office/drawing/2014/main" id="{7BDACBD9-67AC-1D46-84E5-85A6CB4881E7}"/>
                  </a:ext>
                </a:extLst>
              </p:cNvPr>
              <p:cNvSpPr>
                <a:spLocks/>
              </p:cNvSpPr>
              <p:nvPr/>
            </p:nvSpPr>
            <p:spPr bwMode="auto">
              <a:xfrm>
                <a:off x="5030473" y="4179754"/>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5A5E1C03-22B5-2A44-BA71-5AA328F249D9}"/>
                  </a:ext>
                </a:extLst>
              </p:cNvPr>
              <p:cNvSpPr>
                <a:spLocks/>
              </p:cNvSpPr>
              <p:nvPr/>
            </p:nvSpPr>
            <p:spPr bwMode="auto">
              <a:xfrm>
                <a:off x="4982548" y="4250101"/>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grpSp>
        <p:sp>
          <p:nvSpPr>
            <p:cNvPr id="21" name="brain_2" descr="Icon of an outline of a cloud with circles and lines inside it">
              <a:extLst>
                <a:ext uri="{FF2B5EF4-FFF2-40B4-BE49-F238E27FC236}">
                  <a16:creationId xmlns:a16="http://schemas.microsoft.com/office/drawing/2014/main" id="{577C7205-410E-F349-ADE3-E62BD3E2F77C}"/>
                </a:ext>
                <a:ext uri="{C183D7F6-B498-43B3-948B-1728B52AA6E4}">
                  <adec:decorative xmlns:adec="http://schemas.microsoft.com/office/drawing/2017/decorative" val="0"/>
                </a:ext>
              </a:extLst>
            </p:cNvPr>
            <p:cNvSpPr>
              <a:spLocks noChangeAspect="1" noEditPoints="1"/>
            </p:cNvSpPr>
            <p:nvPr/>
          </p:nvSpPr>
          <p:spPr bwMode="auto">
            <a:xfrm>
              <a:off x="5058236" y="4175735"/>
              <a:ext cx="604646" cy="40543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20" name="Graphic 19" descr="Icon with 4 silhouettes of people connected in a circle by lines">
              <a:extLst>
                <a:ext uri="{FF2B5EF4-FFF2-40B4-BE49-F238E27FC236}">
                  <a16:creationId xmlns:a16="http://schemas.microsoft.com/office/drawing/2014/main" id="{53DD003C-6E74-3C46-A974-1A7D5B27F552}"/>
                </a:ext>
                <a:ext uri="{C183D7F6-B498-43B3-948B-1728B52AA6E4}">
                  <adec:decorative xmlns:adec="http://schemas.microsoft.com/office/drawing/2017/decorative" val="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48428" y="4984552"/>
              <a:ext cx="424263" cy="437948"/>
            </a:xfrm>
            <a:prstGeom prst="rect">
              <a:avLst/>
            </a:prstGeom>
          </p:spPr>
        </p:pic>
        <p:sp>
          <p:nvSpPr>
            <p:cNvPr id="24" name="TextBox 23">
              <a:extLst>
                <a:ext uri="{FF2B5EF4-FFF2-40B4-BE49-F238E27FC236}">
                  <a16:creationId xmlns:a16="http://schemas.microsoft.com/office/drawing/2014/main" id="{BC9BAA18-3E9C-7D4B-9953-86611C4A2A45}"/>
                </a:ext>
              </a:extLst>
            </p:cNvPr>
            <p:cNvSpPr txBox="1"/>
            <p:nvPr/>
          </p:nvSpPr>
          <p:spPr>
            <a:xfrm>
              <a:off x="5896386" y="2411485"/>
              <a:ext cx="2420347" cy="633625"/>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Interactive reports, </a:t>
              </a:r>
              <a:b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b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real-time dashboards, </a:t>
              </a:r>
              <a:b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b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and paginated reports</a:t>
              </a:r>
            </a:p>
          </p:txBody>
        </p:sp>
        <p:sp>
          <p:nvSpPr>
            <p:cNvPr id="25" name="TextBox 24">
              <a:extLst>
                <a:ext uri="{FF2B5EF4-FFF2-40B4-BE49-F238E27FC236}">
                  <a16:creationId xmlns:a16="http://schemas.microsoft.com/office/drawing/2014/main" id="{971738F8-FA46-FE41-BB2D-77DA5A11D277}"/>
                </a:ext>
              </a:extLst>
            </p:cNvPr>
            <p:cNvSpPr txBox="1"/>
            <p:nvPr/>
          </p:nvSpPr>
          <p:spPr>
            <a:xfrm>
              <a:off x="5896386" y="3458331"/>
              <a:ext cx="2420347" cy="190087"/>
            </a:xfrm>
            <a:prstGeom prst="rect">
              <a:avLst/>
            </a:prstGeom>
            <a:noFill/>
          </p:spPr>
          <p:txBody>
            <a:bodyPr wrap="square" lIns="0" tIns="0" rIns="0" bIns="0" rtlCol="0" anchor="ctr">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225" rtl="0" eaLnBrk="1" fontAlgn="base" latinLnBrk="0" hangingPunct="1">
                <a:lnSpc>
                  <a:spcPct val="90000"/>
                </a:lnSpc>
                <a:spcBef>
                  <a:spcPts val="600"/>
                </a:spcBef>
                <a:spcAft>
                  <a:spcPts val="60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Custom visualizations</a:t>
              </a:r>
            </a:p>
          </p:txBody>
        </p:sp>
        <p:sp>
          <p:nvSpPr>
            <p:cNvPr id="26" name="TextBox 25">
              <a:extLst>
                <a:ext uri="{FF2B5EF4-FFF2-40B4-BE49-F238E27FC236}">
                  <a16:creationId xmlns:a16="http://schemas.microsoft.com/office/drawing/2014/main" id="{C38B8121-A0DF-604A-BE37-2B42F47CE938}"/>
                </a:ext>
              </a:extLst>
            </p:cNvPr>
            <p:cNvSpPr txBox="1"/>
            <p:nvPr/>
          </p:nvSpPr>
          <p:spPr>
            <a:xfrm>
              <a:off x="5896386" y="4061638"/>
              <a:ext cx="2420347" cy="633625"/>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AI-infused insights and intuitive data exploration using natural language query</a:t>
              </a:r>
            </a:p>
          </p:txBody>
        </p:sp>
        <p:sp>
          <p:nvSpPr>
            <p:cNvPr id="27" name="TextBox 26">
              <a:extLst>
                <a:ext uri="{FF2B5EF4-FFF2-40B4-BE49-F238E27FC236}">
                  <a16:creationId xmlns:a16="http://schemas.microsoft.com/office/drawing/2014/main" id="{D9D27B07-EA1D-6F40-AA19-36300E1D77ED}"/>
                </a:ext>
              </a:extLst>
            </p:cNvPr>
            <p:cNvSpPr txBox="1"/>
            <p:nvPr/>
          </p:nvSpPr>
          <p:spPr>
            <a:xfrm>
              <a:off x="5896386" y="5108484"/>
              <a:ext cx="2420347" cy="190087"/>
            </a:xfrm>
            <a:prstGeom prst="rect">
              <a:avLst/>
            </a:prstGeom>
            <a:noFill/>
          </p:spPr>
          <p:txBody>
            <a:bodyPr wrap="square" lIns="0" tIns="0" rIns="0" bIns="0" rtlCol="0" anchor="ctr">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225" rtl="0" eaLnBrk="1" fontAlgn="base" latinLnBrk="0" hangingPunct="1">
                <a:lnSpc>
                  <a:spcPct val="90000"/>
                </a:lnSpc>
                <a:spcBef>
                  <a:spcPts val="600"/>
                </a:spcBef>
                <a:spcAft>
                  <a:spcPts val="60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Sharing and collaboration</a:t>
              </a:r>
            </a:p>
          </p:txBody>
        </p:sp>
      </p:grpSp>
      <p:cxnSp>
        <p:nvCxnSpPr>
          <p:cNvPr id="28" name="Straight Arrow Connector 27">
            <a:extLst>
              <a:ext uri="{FF2B5EF4-FFF2-40B4-BE49-F238E27FC236}">
                <a16:creationId xmlns:a16="http://schemas.microsoft.com/office/drawing/2014/main" id="{B8E19875-EC1F-D349-AFFB-D06BE5C86CA8}"/>
              </a:ext>
              <a:ext uri="{C183D7F6-B498-43B3-948B-1728B52AA6E4}">
                <adec:decorative xmlns:adec="http://schemas.microsoft.com/office/drawing/2017/decorative" val="1"/>
              </a:ext>
            </a:extLst>
          </p:cNvPr>
          <p:cNvCxnSpPr>
            <a:cxnSpLocks/>
          </p:cNvCxnSpPr>
          <p:nvPr/>
        </p:nvCxnSpPr>
        <p:spPr>
          <a:xfrm>
            <a:off x="8816374" y="3927466"/>
            <a:ext cx="731417" cy="0"/>
          </a:xfrm>
          <a:prstGeom prst="straightConnector1">
            <a:avLst/>
          </a:prstGeom>
          <a:noFill/>
          <a:ln w="31750" cap="rnd" cmpd="sng" algn="ctr">
            <a:solidFill>
              <a:schemeClr val="accent3"/>
            </a:solidFill>
            <a:prstDash val="solid"/>
            <a:headEnd type="none" w="lg" len="med"/>
            <a:tailEnd type="arrow" w="lg" len="sm"/>
          </a:ln>
          <a:effectLst/>
        </p:spPr>
      </p:cxnSp>
      <p:sp>
        <p:nvSpPr>
          <p:cNvPr id="34" name="Rectangle 33">
            <a:extLst>
              <a:ext uri="{FF2B5EF4-FFF2-40B4-BE49-F238E27FC236}">
                <a16:creationId xmlns:a16="http://schemas.microsoft.com/office/drawing/2014/main" id="{951A2027-C648-FF49-A24B-B993588A0109}"/>
              </a:ext>
            </a:extLst>
          </p:cNvPr>
          <p:cNvSpPr/>
          <p:nvPr/>
        </p:nvSpPr>
        <p:spPr>
          <a:xfrm>
            <a:off x="9593343" y="1331991"/>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dirty="0">
                <a:ln>
                  <a:noFill/>
                </a:ln>
                <a:solidFill>
                  <a:srgbClr val="001919"/>
                </a:solidFill>
                <a:effectLst/>
                <a:uLnTx/>
                <a:uFillTx/>
                <a:latin typeface="Segoe UI Semibold"/>
                <a:ea typeface="+mn-ea"/>
                <a:cs typeface="Segoe UI Semilight" panose="020B0402040204020203" pitchFamily="34" charset="0"/>
              </a:rPr>
              <a:t>Consumption </a:t>
            </a:r>
          </a:p>
        </p:txBody>
      </p:sp>
      <p:grpSp>
        <p:nvGrpSpPr>
          <p:cNvPr id="35" name="Group 34" descr="Web, on-premises, mobile, embedded, Teams, PowerPoint, SharePoint, Excel, Microsoft Power Platform and more">
            <a:extLst>
              <a:ext uri="{FF2B5EF4-FFF2-40B4-BE49-F238E27FC236}">
                <a16:creationId xmlns:a16="http://schemas.microsoft.com/office/drawing/2014/main" id="{EF0136EA-16EA-CD4F-9CA7-83DDA0904D7F}"/>
              </a:ext>
            </a:extLst>
          </p:cNvPr>
          <p:cNvGrpSpPr/>
          <p:nvPr/>
        </p:nvGrpSpPr>
        <p:grpSpPr>
          <a:xfrm>
            <a:off x="9703614" y="1773210"/>
            <a:ext cx="1608046" cy="4361533"/>
            <a:chOff x="9919900" y="1808270"/>
            <a:chExt cx="1640291" cy="4448991"/>
          </a:xfrm>
        </p:grpSpPr>
        <p:sp>
          <p:nvSpPr>
            <p:cNvPr id="36" name="building_5" title="Icon of tall buildings">
              <a:extLst>
                <a:ext uri="{FF2B5EF4-FFF2-40B4-BE49-F238E27FC236}">
                  <a16:creationId xmlns:a16="http://schemas.microsoft.com/office/drawing/2014/main" id="{E990ED5E-CB64-FA45-BDC5-29C9FE6E21B5}"/>
                </a:ext>
              </a:extLst>
            </p:cNvPr>
            <p:cNvSpPr>
              <a:spLocks noChangeAspect="1" noEditPoints="1"/>
            </p:cNvSpPr>
            <p:nvPr/>
          </p:nvSpPr>
          <p:spPr bwMode="auto">
            <a:xfrm>
              <a:off x="10355108" y="2250776"/>
              <a:ext cx="198292" cy="21536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7" name="globe_2" title="Icon of a sphere made of lines">
              <a:extLst>
                <a:ext uri="{FF2B5EF4-FFF2-40B4-BE49-F238E27FC236}">
                  <a16:creationId xmlns:a16="http://schemas.microsoft.com/office/drawing/2014/main" id="{CDE1C44F-9757-144C-9230-61ED57FC9909}"/>
                </a:ext>
              </a:extLst>
            </p:cNvPr>
            <p:cNvSpPr>
              <a:spLocks noChangeAspect="1" noEditPoints="1"/>
            </p:cNvSpPr>
            <p:nvPr/>
          </p:nvSpPr>
          <p:spPr bwMode="auto">
            <a:xfrm>
              <a:off x="10367799" y="1808742"/>
              <a:ext cx="172910" cy="17291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8" name="CellPhone_E8EA" title="Icon of a cellphone">
              <a:extLst>
                <a:ext uri="{FF2B5EF4-FFF2-40B4-BE49-F238E27FC236}">
                  <a16:creationId xmlns:a16="http://schemas.microsoft.com/office/drawing/2014/main" id="{C75F7D2F-45C0-1A4C-B562-691920AC94C0}"/>
                </a:ext>
              </a:extLst>
            </p:cNvPr>
            <p:cNvSpPr>
              <a:spLocks noChangeAspect="1" noEditPoints="1"/>
            </p:cNvSpPr>
            <p:nvPr/>
          </p:nvSpPr>
          <p:spPr bwMode="auto">
            <a:xfrm>
              <a:off x="10389635" y="2735500"/>
              <a:ext cx="129238" cy="2153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9" name="Browser_2" title="Icon of a browser window with a home symbol inside">
              <a:extLst>
                <a:ext uri="{FF2B5EF4-FFF2-40B4-BE49-F238E27FC236}">
                  <a16:creationId xmlns:a16="http://schemas.microsoft.com/office/drawing/2014/main" id="{75697B64-24AD-1F44-88F9-32C42F9E70DF}"/>
                </a:ext>
              </a:extLst>
            </p:cNvPr>
            <p:cNvSpPr>
              <a:spLocks noChangeAspect="1" noEditPoints="1"/>
            </p:cNvSpPr>
            <p:nvPr/>
          </p:nvSpPr>
          <p:spPr bwMode="auto">
            <a:xfrm>
              <a:off x="10340067" y="3222441"/>
              <a:ext cx="228374" cy="194157"/>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nvGrpSpPr>
            <p:cNvPr id="40" name="Group 39">
              <a:extLst>
                <a:ext uri="{FF2B5EF4-FFF2-40B4-BE49-F238E27FC236}">
                  <a16:creationId xmlns:a16="http://schemas.microsoft.com/office/drawing/2014/main" id="{2110D282-73D8-CD43-9EE8-77729EBCC2E5}"/>
                </a:ext>
                <a:ext uri="{C183D7F6-B498-43B3-948B-1728B52AA6E4}">
                  <adec:decorative xmlns:adec="http://schemas.microsoft.com/office/drawing/2017/decorative" val="1"/>
                </a:ext>
              </a:extLst>
            </p:cNvPr>
            <p:cNvGrpSpPr/>
            <p:nvPr/>
          </p:nvGrpSpPr>
          <p:grpSpPr>
            <a:xfrm>
              <a:off x="9919900" y="1893036"/>
              <a:ext cx="354389" cy="4278783"/>
              <a:chOff x="9725410" y="1063839"/>
              <a:chExt cx="347472" cy="4195266"/>
            </a:xfrm>
          </p:grpSpPr>
          <p:cxnSp>
            <p:nvCxnSpPr>
              <p:cNvPr id="56" name="Straight Arrow Connector 55">
                <a:extLst>
                  <a:ext uri="{FF2B5EF4-FFF2-40B4-BE49-F238E27FC236}">
                    <a16:creationId xmlns:a16="http://schemas.microsoft.com/office/drawing/2014/main" id="{B9FC6FC2-451C-EA4C-9C32-5880364ACB28}"/>
                  </a:ext>
                </a:extLst>
              </p:cNvPr>
              <p:cNvCxnSpPr>
                <a:cxnSpLocks/>
              </p:cNvCxnSpPr>
              <p:nvPr/>
            </p:nvCxnSpPr>
            <p:spPr>
              <a:xfrm>
                <a:off x="9725410" y="1997168"/>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7" name="Straight Arrow Connector 56">
                <a:extLst>
                  <a:ext uri="{FF2B5EF4-FFF2-40B4-BE49-F238E27FC236}">
                    <a16:creationId xmlns:a16="http://schemas.microsoft.com/office/drawing/2014/main" id="{2463EF63-8BDE-4B45-8DAA-CF9E1AC36720}"/>
                  </a:ext>
                </a:extLst>
              </p:cNvPr>
              <p:cNvCxnSpPr>
                <a:cxnSpLocks/>
              </p:cNvCxnSpPr>
              <p:nvPr/>
            </p:nvCxnSpPr>
            <p:spPr>
              <a:xfrm>
                <a:off x="9725410" y="1063839"/>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8" name="Straight Arrow Connector 57">
                <a:extLst>
                  <a:ext uri="{FF2B5EF4-FFF2-40B4-BE49-F238E27FC236}">
                    <a16:creationId xmlns:a16="http://schemas.microsoft.com/office/drawing/2014/main" id="{84560EE5-FB35-7E49-80AC-C6AD2644FC41}"/>
                  </a:ext>
                </a:extLst>
              </p:cNvPr>
              <p:cNvCxnSpPr>
                <a:cxnSpLocks/>
              </p:cNvCxnSpPr>
              <p:nvPr/>
            </p:nvCxnSpPr>
            <p:spPr>
              <a:xfrm>
                <a:off x="9725410" y="1531177"/>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9" name="Straight Arrow Connector 58">
                <a:extLst>
                  <a:ext uri="{FF2B5EF4-FFF2-40B4-BE49-F238E27FC236}">
                    <a16:creationId xmlns:a16="http://schemas.microsoft.com/office/drawing/2014/main" id="{F336AA5F-7312-1C4E-9F83-90116CF044AD}"/>
                  </a:ext>
                </a:extLst>
              </p:cNvPr>
              <p:cNvCxnSpPr>
                <a:cxnSpLocks/>
              </p:cNvCxnSpPr>
              <p:nvPr/>
            </p:nvCxnSpPr>
            <p:spPr>
              <a:xfrm>
                <a:off x="9725410" y="2929150"/>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0" name="Straight Connector 59">
                <a:extLst>
                  <a:ext uri="{FF2B5EF4-FFF2-40B4-BE49-F238E27FC236}">
                    <a16:creationId xmlns:a16="http://schemas.microsoft.com/office/drawing/2014/main" id="{692E1A70-E5B6-494C-A75C-7617AFD29668}"/>
                  </a:ext>
                </a:extLst>
              </p:cNvPr>
              <p:cNvCxnSpPr>
                <a:cxnSpLocks/>
              </p:cNvCxnSpPr>
              <p:nvPr/>
            </p:nvCxnSpPr>
            <p:spPr>
              <a:xfrm>
                <a:off x="9725410" y="1063839"/>
                <a:ext cx="0" cy="4195266"/>
              </a:xfrm>
              <a:prstGeom prst="line">
                <a:avLst/>
              </a:prstGeom>
              <a:noFill/>
              <a:ln w="12700" cap="rnd" cmpd="sng" algn="ctr">
                <a:solidFill>
                  <a:schemeClr val="accent4"/>
                </a:solidFill>
                <a:prstDash val="solid"/>
                <a:headEnd type="none" w="lg" len="med"/>
                <a:tailEnd type="none" w="lg" len="sm"/>
              </a:ln>
              <a:effectLst/>
            </p:spPr>
          </p:cxnSp>
          <p:cxnSp>
            <p:nvCxnSpPr>
              <p:cNvPr id="61" name="Straight Arrow Connector 60">
                <a:extLst>
                  <a:ext uri="{FF2B5EF4-FFF2-40B4-BE49-F238E27FC236}">
                    <a16:creationId xmlns:a16="http://schemas.microsoft.com/office/drawing/2014/main" id="{A81A5870-46C2-1A4F-8176-0B787A6EBBE9}"/>
                  </a:ext>
                </a:extLst>
              </p:cNvPr>
              <p:cNvCxnSpPr>
                <a:cxnSpLocks/>
              </p:cNvCxnSpPr>
              <p:nvPr/>
            </p:nvCxnSpPr>
            <p:spPr>
              <a:xfrm>
                <a:off x="9725410" y="2463159"/>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2" name="Straight Arrow Connector 61">
                <a:extLst>
                  <a:ext uri="{FF2B5EF4-FFF2-40B4-BE49-F238E27FC236}">
                    <a16:creationId xmlns:a16="http://schemas.microsoft.com/office/drawing/2014/main" id="{75D1F095-89A7-0243-84FA-272EAAEBD2E6}"/>
                  </a:ext>
                </a:extLst>
              </p:cNvPr>
              <p:cNvCxnSpPr>
                <a:cxnSpLocks/>
              </p:cNvCxnSpPr>
              <p:nvPr/>
            </p:nvCxnSpPr>
            <p:spPr>
              <a:xfrm>
                <a:off x="9725410" y="3395141"/>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3" name="Straight Arrow Connector 62">
                <a:extLst>
                  <a:ext uri="{FF2B5EF4-FFF2-40B4-BE49-F238E27FC236}">
                    <a16:creationId xmlns:a16="http://schemas.microsoft.com/office/drawing/2014/main" id="{37C9343A-13C8-D940-B926-EB05E90454E1}"/>
                  </a:ext>
                </a:extLst>
              </p:cNvPr>
              <p:cNvCxnSpPr>
                <a:cxnSpLocks/>
              </p:cNvCxnSpPr>
              <p:nvPr/>
            </p:nvCxnSpPr>
            <p:spPr>
              <a:xfrm>
                <a:off x="9725410" y="5259105"/>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4" name="Straight Arrow Connector 63">
                <a:extLst>
                  <a:ext uri="{FF2B5EF4-FFF2-40B4-BE49-F238E27FC236}">
                    <a16:creationId xmlns:a16="http://schemas.microsoft.com/office/drawing/2014/main" id="{82A65D07-DD66-864E-BCDE-22E8257B1648}"/>
                  </a:ext>
                </a:extLst>
              </p:cNvPr>
              <p:cNvCxnSpPr>
                <a:cxnSpLocks/>
              </p:cNvCxnSpPr>
              <p:nvPr/>
            </p:nvCxnSpPr>
            <p:spPr>
              <a:xfrm>
                <a:off x="9725410" y="4327123"/>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5" name="Straight Arrow Connector 64">
                <a:extLst>
                  <a:ext uri="{FF2B5EF4-FFF2-40B4-BE49-F238E27FC236}">
                    <a16:creationId xmlns:a16="http://schemas.microsoft.com/office/drawing/2014/main" id="{4BD8F384-6DEF-4B41-B4E7-1D6DE6017BA0}"/>
                  </a:ext>
                </a:extLst>
              </p:cNvPr>
              <p:cNvCxnSpPr>
                <a:cxnSpLocks/>
              </p:cNvCxnSpPr>
              <p:nvPr/>
            </p:nvCxnSpPr>
            <p:spPr>
              <a:xfrm>
                <a:off x="9725410" y="4793114"/>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6" name="Straight Arrow Connector 65">
                <a:extLst>
                  <a:ext uri="{FF2B5EF4-FFF2-40B4-BE49-F238E27FC236}">
                    <a16:creationId xmlns:a16="http://schemas.microsoft.com/office/drawing/2014/main" id="{807E5618-86FC-DD49-BC2D-5DBD262629E6}"/>
                  </a:ext>
                </a:extLst>
              </p:cNvPr>
              <p:cNvCxnSpPr>
                <a:cxnSpLocks/>
              </p:cNvCxnSpPr>
              <p:nvPr/>
            </p:nvCxnSpPr>
            <p:spPr>
              <a:xfrm>
                <a:off x="9725410" y="3861132"/>
                <a:ext cx="347472" cy="0"/>
              </a:xfrm>
              <a:prstGeom prst="straightConnector1">
                <a:avLst/>
              </a:prstGeom>
              <a:noFill/>
              <a:ln w="12700" cap="rnd" cmpd="sng" algn="ctr">
                <a:solidFill>
                  <a:schemeClr val="accent4"/>
                </a:solidFill>
                <a:prstDash val="solid"/>
                <a:headEnd type="none" w="lg" len="med"/>
                <a:tailEnd type="arrow" w="lg" len="sm"/>
              </a:ln>
              <a:effectLst/>
            </p:spPr>
          </p:cxnSp>
        </p:grpSp>
        <p:sp>
          <p:nvSpPr>
            <p:cNvPr id="41" name="TextBox 40">
              <a:extLst>
                <a:ext uri="{FF2B5EF4-FFF2-40B4-BE49-F238E27FC236}">
                  <a16:creationId xmlns:a16="http://schemas.microsoft.com/office/drawing/2014/main" id="{9E783883-480A-7848-BC31-C393B819BDB5}"/>
                </a:ext>
              </a:extLst>
            </p:cNvPr>
            <p:cNvSpPr txBox="1"/>
            <p:nvPr/>
          </p:nvSpPr>
          <p:spPr>
            <a:xfrm>
              <a:off x="10672127" y="2759257"/>
              <a:ext cx="527388"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Mobile </a:t>
              </a:r>
            </a:p>
          </p:txBody>
        </p:sp>
        <p:sp>
          <p:nvSpPr>
            <p:cNvPr id="42" name="TextBox 41">
              <a:extLst>
                <a:ext uri="{FF2B5EF4-FFF2-40B4-BE49-F238E27FC236}">
                  <a16:creationId xmlns:a16="http://schemas.microsoft.com/office/drawing/2014/main" id="{4F55A8DA-6CB0-FB4C-8C64-A3E3B2C2F033}"/>
                </a:ext>
              </a:extLst>
            </p:cNvPr>
            <p:cNvSpPr txBox="1"/>
            <p:nvPr/>
          </p:nvSpPr>
          <p:spPr>
            <a:xfrm>
              <a:off x="10672127" y="3234756"/>
              <a:ext cx="750533"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Embedded</a:t>
              </a:r>
            </a:p>
          </p:txBody>
        </p:sp>
        <p:sp>
          <p:nvSpPr>
            <p:cNvPr id="43" name="TextBox 42">
              <a:extLst>
                <a:ext uri="{FF2B5EF4-FFF2-40B4-BE49-F238E27FC236}">
                  <a16:creationId xmlns:a16="http://schemas.microsoft.com/office/drawing/2014/main" id="{D3EB8093-60A7-374B-865F-D16602C04B83}"/>
                </a:ext>
              </a:extLst>
            </p:cNvPr>
            <p:cNvSpPr txBox="1"/>
            <p:nvPr/>
          </p:nvSpPr>
          <p:spPr>
            <a:xfrm>
              <a:off x="10672127" y="2283762"/>
              <a:ext cx="888064"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On-premises</a:t>
              </a:r>
            </a:p>
          </p:txBody>
        </p:sp>
        <p:sp>
          <p:nvSpPr>
            <p:cNvPr id="44" name="TextBox 43">
              <a:extLst>
                <a:ext uri="{FF2B5EF4-FFF2-40B4-BE49-F238E27FC236}">
                  <a16:creationId xmlns:a16="http://schemas.microsoft.com/office/drawing/2014/main" id="{ED69C57E-9D64-EF4A-B833-8643532A24E9}"/>
                </a:ext>
              </a:extLst>
            </p:cNvPr>
            <p:cNvSpPr txBox="1"/>
            <p:nvPr/>
          </p:nvSpPr>
          <p:spPr>
            <a:xfrm>
              <a:off x="10672127" y="6087727"/>
              <a:ext cx="234038"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t>
              </a:r>
            </a:p>
          </p:txBody>
        </p:sp>
        <p:sp>
          <p:nvSpPr>
            <p:cNvPr id="45" name="TextBox 44">
              <a:extLst>
                <a:ext uri="{FF2B5EF4-FFF2-40B4-BE49-F238E27FC236}">
                  <a16:creationId xmlns:a16="http://schemas.microsoft.com/office/drawing/2014/main" id="{6B6770CF-244C-4F44-872D-12036522402C}"/>
                </a:ext>
              </a:extLst>
            </p:cNvPr>
            <p:cNvSpPr txBox="1"/>
            <p:nvPr/>
          </p:nvSpPr>
          <p:spPr>
            <a:xfrm>
              <a:off x="10672127" y="5136733"/>
              <a:ext cx="389530"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Excel </a:t>
              </a:r>
            </a:p>
          </p:txBody>
        </p:sp>
        <p:sp>
          <p:nvSpPr>
            <p:cNvPr id="46" name="TextBox 45">
              <a:extLst>
                <a:ext uri="{FF2B5EF4-FFF2-40B4-BE49-F238E27FC236}">
                  <a16:creationId xmlns:a16="http://schemas.microsoft.com/office/drawing/2014/main" id="{B8B84FE4-3649-E94F-AD83-65C0BB65C6A8}"/>
                </a:ext>
              </a:extLst>
            </p:cNvPr>
            <p:cNvSpPr txBox="1"/>
            <p:nvPr/>
          </p:nvSpPr>
          <p:spPr>
            <a:xfrm>
              <a:off x="10672127" y="4185743"/>
              <a:ext cx="788677"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PowerPoint</a:t>
              </a:r>
            </a:p>
          </p:txBody>
        </p:sp>
        <p:sp>
          <p:nvSpPr>
            <p:cNvPr id="47" name="TextBox 46">
              <a:extLst>
                <a:ext uri="{FF2B5EF4-FFF2-40B4-BE49-F238E27FC236}">
                  <a16:creationId xmlns:a16="http://schemas.microsoft.com/office/drawing/2014/main" id="{F11BDD45-0D5D-084C-9E74-AE5C217D6076}"/>
                </a:ext>
              </a:extLst>
            </p:cNvPr>
            <p:cNvSpPr txBox="1"/>
            <p:nvPr/>
          </p:nvSpPr>
          <p:spPr>
            <a:xfrm>
              <a:off x="10672127" y="4661240"/>
              <a:ext cx="747263"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SharePoint</a:t>
              </a:r>
            </a:p>
          </p:txBody>
        </p:sp>
        <p:sp>
          <p:nvSpPr>
            <p:cNvPr id="48" name="TextBox 47">
              <a:extLst>
                <a:ext uri="{FF2B5EF4-FFF2-40B4-BE49-F238E27FC236}">
                  <a16:creationId xmlns:a16="http://schemas.microsoft.com/office/drawing/2014/main" id="{1D9B2B2A-7C3C-0B4E-8EAE-EC616BAE3638}"/>
                </a:ext>
              </a:extLst>
            </p:cNvPr>
            <p:cNvSpPr txBox="1"/>
            <p:nvPr/>
          </p:nvSpPr>
          <p:spPr>
            <a:xfrm>
              <a:off x="10672127" y="3710248"/>
              <a:ext cx="488916"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Teams </a:t>
              </a:r>
            </a:p>
          </p:txBody>
        </p:sp>
        <p:pic>
          <p:nvPicPr>
            <p:cNvPr id="49" name="Picture 48" descr="Microsoft Excel icon">
              <a:extLst>
                <a:ext uri="{FF2B5EF4-FFF2-40B4-BE49-F238E27FC236}">
                  <a16:creationId xmlns:a16="http://schemas.microsoft.com/office/drawing/2014/main" id="{8F02678C-C612-1341-B4DB-AB8F56FDCF2E}"/>
                </a:ext>
                <a:ext uri="{C183D7F6-B498-43B3-948B-1728B52AA6E4}">
                  <adec:decorative xmlns:adec="http://schemas.microsoft.com/office/drawing/2017/decorative" val="0"/>
                </a:ext>
              </a:extLst>
            </p:cNvPr>
            <p:cNvPicPr>
              <a:picLocks noChangeAspect="1"/>
            </p:cNvPicPr>
            <p:nvPr/>
          </p:nvPicPr>
          <p:blipFill rotWithShape="1">
            <a:blip r:embed="rId8" cstate="email">
              <a:extLst>
                <a:ext uri="{28A0092B-C50C-407E-A947-70E740481C1C}">
                  <a14:useLocalDpi xmlns:a14="http://schemas.microsoft.com/office/drawing/2010/main"/>
                </a:ext>
              </a:extLst>
            </a:blip>
            <a:stretch/>
          </p:blipFill>
          <p:spPr>
            <a:xfrm>
              <a:off x="10267734" y="5034445"/>
              <a:ext cx="373041" cy="373041"/>
            </a:xfrm>
            <a:prstGeom prst="rect">
              <a:avLst/>
            </a:prstGeom>
          </p:spPr>
        </p:pic>
        <p:pic>
          <p:nvPicPr>
            <p:cNvPr id="50" name="Picture 49" descr="Microsoft Powerpoint icon">
              <a:extLst>
                <a:ext uri="{FF2B5EF4-FFF2-40B4-BE49-F238E27FC236}">
                  <a16:creationId xmlns:a16="http://schemas.microsoft.com/office/drawing/2014/main" id="{83D2BA86-3414-9D4C-AA7F-AFD67307C82F}"/>
                </a:ext>
                <a:ext uri="{C183D7F6-B498-43B3-948B-1728B52AA6E4}">
                  <adec:decorative xmlns:adec="http://schemas.microsoft.com/office/drawing/2017/decorative" val="0"/>
                </a:ext>
              </a:extLst>
            </p:cNvPr>
            <p:cNvPicPr>
              <a:picLocks noChangeAspect="1"/>
            </p:cNvPicPr>
            <p:nvPr/>
          </p:nvPicPr>
          <p:blipFill rotWithShape="1">
            <a:blip r:embed="rId9" cstate="email">
              <a:extLst>
                <a:ext uri="{28A0092B-C50C-407E-A947-70E740481C1C}">
                  <a14:useLocalDpi xmlns:a14="http://schemas.microsoft.com/office/drawing/2010/main"/>
                </a:ext>
              </a:extLst>
            </a:blip>
            <a:stretch/>
          </p:blipFill>
          <p:spPr>
            <a:xfrm>
              <a:off x="10267734" y="4083146"/>
              <a:ext cx="373041" cy="373041"/>
            </a:xfrm>
            <a:prstGeom prst="rect">
              <a:avLst/>
            </a:prstGeom>
          </p:spPr>
        </p:pic>
        <p:pic>
          <p:nvPicPr>
            <p:cNvPr id="51" name="Picture 50" descr="Microsoft Sharepoint icon">
              <a:extLst>
                <a:ext uri="{FF2B5EF4-FFF2-40B4-BE49-F238E27FC236}">
                  <a16:creationId xmlns:a16="http://schemas.microsoft.com/office/drawing/2014/main" id="{CE22714C-C7DB-DC46-90DD-97ECDA52B888}"/>
                </a:ext>
                <a:ext uri="{C183D7F6-B498-43B3-948B-1728B52AA6E4}">
                  <adec:decorative xmlns:adec="http://schemas.microsoft.com/office/drawing/2017/decorative" val="0"/>
                </a:ext>
              </a:extLst>
            </p:cNvPr>
            <p:cNvPicPr>
              <a:picLocks noChangeAspect="1"/>
            </p:cNvPicPr>
            <p:nvPr/>
          </p:nvPicPr>
          <p:blipFill rotWithShape="1">
            <a:blip r:embed="rId10" cstate="email">
              <a:extLst>
                <a:ext uri="{28A0092B-C50C-407E-A947-70E740481C1C}">
                  <a14:useLocalDpi xmlns:a14="http://schemas.microsoft.com/office/drawing/2010/main"/>
                </a:ext>
              </a:extLst>
            </a:blip>
            <a:stretch/>
          </p:blipFill>
          <p:spPr>
            <a:xfrm>
              <a:off x="10267734" y="4559484"/>
              <a:ext cx="373041" cy="373041"/>
            </a:xfrm>
            <a:prstGeom prst="rect">
              <a:avLst/>
            </a:prstGeom>
          </p:spPr>
        </p:pic>
        <p:pic>
          <p:nvPicPr>
            <p:cNvPr id="52" name="Picture 51" descr="Microsoft Teams logo">
              <a:extLst>
                <a:ext uri="{FF2B5EF4-FFF2-40B4-BE49-F238E27FC236}">
                  <a16:creationId xmlns:a16="http://schemas.microsoft.com/office/drawing/2014/main" id="{BDF7B915-316F-4749-B9EF-4A1C40EA0E41}"/>
                </a:ext>
                <a:ext uri="{C183D7F6-B498-43B3-948B-1728B52AA6E4}">
                  <adec:decorative xmlns:adec="http://schemas.microsoft.com/office/drawing/2017/decorative" val="0"/>
                </a:ext>
              </a:extLst>
            </p:cNvPr>
            <p:cNvPicPr>
              <a:picLocks noChangeAspect="1"/>
            </p:cNvPicPr>
            <p:nvPr/>
          </p:nvPicPr>
          <p:blipFill rotWithShape="1">
            <a:blip r:embed="rId11" cstate="email">
              <a:extLst>
                <a:ext uri="{28A0092B-C50C-407E-A947-70E740481C1C}">
                  <a14:useLocalDpi xmlns:a14="http://schemas.microsoft.com/office/drawing/2010/main"/>
                </a:ext>
              </a:extLst>
            </a:blip>
            <a:stretch/>
          </p:blipFill>
          <p:spPr>
            <a:xfrm>
              <a:off x="10267734" y="3609339"/>
              <a:ext cx="373041" cy="373041"/>
            </a:xfrm>
            <a:prstGeom prst="rect">
              <a:avLst/>
            </a:prstGeom>
          </p:spPr>
        </p:pic>
        <p:sp>
          <p:nvSpPr>
            <p:cNvPr id="53" name="TextBox 52">
              <a:extLst>
                <a:ext uri="{FF2B5EF4-FFF2-40B4-BE49-F238E27FC236}">
                  <a16:creationId xmlns:a16="http://schemas.microsoft.com/office/drawing/2014/main" id="{71C9475E-3E33-C549-8E08-FF401CD41BB4}"/>
                </a:ext>
              </a:extLst>
            </p:cNvPr>
            <p:cNvSpPr txBox="1"/>
            <p:nvPr/>
          </p:nvSpPr>
          <p:spPr>
            <a:xfrm>
              <a:off x="10672127" y="1808270"/>
              <a:ext cx="320489"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Web</a:t>
              </a:r>
            </a:p>
          </p:txBody>
        </p:sp>
        <p:pic>
          <p:nvPicPr>
            <p:cNvPr id="54" name="Picture 53" descr="Microsoft brand icon">
              <a:extLst>
                <a:ext uri="{FF2B5EF4-FFF2-40B4-BE49-F238E27FC236}">
                  <a16:creationId xmlns:a16="http://schemas.microsoft.com/office/drawing/2014/main" id="{AACBDDBE-7E9F-044A-BEC3-A3232A3C33EF}"/>
                </a:ext>
                <a:ext uri="{C183D7F6-B498-43B3-948B-1728B52AA6E4}">
                  <adec:decorative xmlns:adec="http://schemas.microsoft.com/office/drawing/2017/decorative" val="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10218529" y="5442321"/>
              <a:ext cx="1226534" cy="509353"/>
            </a:xfrm>
            <a:prstGeom prst="rect">
              <a:avLst/>
            </a:prstGeom>
          </p:spPr>
        </p:pic>
        <p:sp>
          <p:nvSpPr>
            <p:cNvPr id="55" name="Freeform 5" descr="Infinity sign">
              <a:extLst>
                <a:ext uri="{FF2B5EF4-FFF2-40B4-BE49-F238E27FC236}">
                  <a16:creationId xmlns:a16="http://schemas.microsoft.com/office/drawing/2014/main" id="{8712E6EF-94D1-764A-A970-2519CF16CD9A}"/>
                </a:ext>
              </a:extLst>
            </p:cNvPr>
            <p:cNvSpPr>
              <a:spLocks noEditPoints="1"/>
            </p:cNvSpPr>
            <p:nvPr/>
          </p:nvSpPr>
          <p:spPr bwMode="auto">
            <a:xfrm>
              <a:off x="10365326" y="6115840"/>
              <a:ext cx="215759" cy="111349"/>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pic>
        <p:nvPicPr>
          <p:cNvPr id="75" name="Picture 74" descr="Power BI logo">
            <a:extLst>
              <a:ext uri="{FF2B5EF4-FFF2-40B4-BE49-F238E27FC236}">
                <a16:creationId xmlns:a16="http://schemas.microsoft.com/office/drawing/2014/main" id="{95F813A4-8085-DE56-1CED-EA292526AC3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322471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35" presetClass="path" presetSubtype="0" decel="100000" fill="hold" nodeType="withEffect">
                                  <p:stCondLst>
                                    <p:cond delay="450"/>
                                  </p:stCondLst>
                                  <p:childTnLst>
                                    <p:animMotion origin="layout" path="M 3.19632E-6 4.76169E-6 L -0.01507 4.76169E-6 " pathEditMode="relative" rAng="0" ptsTypes="AA">
                                      <p:cBhvr>
                                        <p:cTn id="9" dur="500" spd="-100000" fill="hold"/>
                                        <p:tgtEl>
                                          <p:spTgt spid="28"/>
                                        </p:tgtEl>
                                        <p:attrNameLst>
                                          <p:attrName>ppt_x</p:attrName>
                                          <p:attrName>ppt_y</p:attrName>
                                        </p:attrNameLst>
                                      </p:cBhvr>
                                      <p:rCtr x="-753" y="0"/>
                                    </p:animMotion>
                                  </p:childTnLst>
                                </p:cTn>
                              </p:par>
                              <p:par>
                                <p:cTn id="10" presetID="10" presetClass="entr" presetSubtype="0" fill="hold" grpId="0" nodeType="withEffect">
                                  <p:stCondLst>
                                    <p:cond delay="6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35" presetClass="path" presetSubtype="0" decel="100000" fill="hold" grpId="1" nodeType="withEffect">
                                  <p:stCondLst>
                                    <p:cond delay="600"/>
                                  </p:stCondLst>
                                  <p:childTnLst>
                                    <p:animMotion origin="layout" path="M -2.3998E-7 -3.31366E-6 L -0.01506 -3.31366E-6 " pathEditMode="relative" rAng="0" ptsTypes="AA">
                                      <p:cBhvr>
                                        <p:cTn id="14" dur="500" spd="-100000" fill="hold"/>
                                        <p:tgtEl>
                                          <p:spTgt spid="34"/>
                                        </p:tgtEl>
                                        <p:attrNameLst>
                                          <p:attrName>ppt_x</p:attrName>
                                          <p:attrName>ppt_y</p:attrName>
                                        </p:attrNameLst>
                                      </p:cBhvr>
                                      <p:rCtr x="-753" y="0"/>
                                    </p:animMotion>
                                  </p:childTnLst>
                                </p:cTn>
                              </p:par>
                              <p:par>
                                <p:cTn id="15" presetID="10" presetClass="entr" presetSubtype="0" fill="hold" nodeType="withEffect">
                                  <p:stCondLst>
                                    <p:cond delay="6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35" presetClass="path" presetSubtype="0" decel="100000" fill="hold" nodeType="withEffect">
                                  <p:stCondLst>
                                    <p:cond delay="600"/>
                                  </p:stCondLst>
                                  <p:childTnLst>
                                    <p:animMotion origin="layout" path="M -2.3998E-7 -3.31366E-6 L -0.01506 -3.31366E-6 " pathEditMode="relative" rAng="0" ptsTypes="AA">
                                      <p:cBhvr>
                                        <p:cTn id="19" dur="500" spd="-100000" fill="hold"/>
                                        <p:tgtEl>
                                          <p:spTgt spid="3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57237EA-FD81-86D1-449A-8419BDCB4314}"/>
              </a:ext>
              <a:ext uri="{C183D7F6-B498-43B3-948B-1728B52AA6E4}">
                <adec:decorative xmlns:adec="http://schemas.microsoft.com/office/drawing/2017/decorative" val="1"/>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4275117" y="0"/>
            <a:ext cx="7916883"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Fully integrated Power  BI semantic layer</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679319"/>
            <a:ext cx="3472915" cy="117519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Reduce integration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and gain insight from your data in seconds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Built-in Power BI enables everyone to visualize their data in seconds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086994"/>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422314"/>
            <a:ext cx="3472915" cy="278845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Auto-generated dataset creating a Lakehouse/Warehouse</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Always in sync</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Default dataset in Direct Lake mode but automatically switches to Direct Query or Import mode as security or performance needs change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Flexibility to add/remove tables to dataset</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Full web authoring experience for creating measures</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31058"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 name="Picture 1" descr="visual of the reporting tab in the Data Warehouse platform. To the right of the screen is a group of rectangles  connected by lines and arrows. To the left of the screen is an 'Explorer' menu with various drop-down options such as 'Functions', 'Stored Procedures', 'Tables', etc.">
            <a:extLst>
              <a:ext uri="{FF2B5EF4-FFF2-40B4-BE49-F238E27FC236}">
                <a16:creationId xmlns:a16="http://schemas.microsoft.com/office/drawing/2014/main" id="{E5AC275D-DDA1-3DF1-813C-060D4ADD372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62377" y="1676132"/>
            <a:ext cx="6245398" cy="3520370"/>
          </a:xfrm>
          <a:prstGeom prst="rect">
            <a:avLst/>
          </a:prstGeom>
        </p:spPr>
      </p:pic>
      <p:pic>
        <p:nvPicPr>
          <p:cNvPr id="7" name="Picture 6" descr="Power BI logo">
            <a:extLst>
              <a:ext uri="{FF2B5EF4-FFF2-40B4-BE49-F238E27FC236}">
                <a16:creationId xmlns:a16="http://schemas.microsoft.com/office/drawing/2014/main" id="{8333FD72-1824-80CA-CD64-BBCC73725C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327313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C5B5FE0-89DC-1659-102F-0177DD87EAD8}"/>
              </a:ext>
            </a:extLst>
          </p:cNvPr>
          <p:cNvSpPr>
            <a:spLocks noGrp="1"/>
          </p:cNvSpPr>
          <p:nvPr>
            <p:ph type="body" sz="quarter" idx="11"/>
          </p:nvPr>
        </p:nvSpPr>
        <p:spPr/>
        <p:txBody>
          <a:bodyPr/>
          <a:lstStyle/>
          <a:p>
            <a:r>
              <a:rPr lang="en-US" dirty="0"/>
              <a:t>Agenda</a:t>
            </a:r>
          </a:p>
        </p:txBody>
      </p:sp>
      <p:sp>
        <p:nvSpPr>
          <p:cNvPr id="12" name="Text Placeholder 11">
            <a:extLst>
              <a:ext uri="{FF2B5EF4-FFF2-40B4-BE49-F238E27FC236}">
                <a16:creationId xmlns:a16="http://schemas.microsoft.com/office/drawing/2014/main" id="{CEA7BEE6-DC9F-F53C-7272-D0F55A2EC0E8}"/>
              </a:ext>
            </a:extLst>
          </p:cNvPr>
          <p:cNvSpPr>
            <a:spLocks noGrp="1"/>
          </p:cNvSpPr>
          <p:nvPr>
            <p:ph type="body" sz="quarter" idx="20"/>
          </p:nvPr>
        </p:nvSpPr>
        <p:spPr/>
        <p:txBody>
          <a:bodyPr/>
          <a:lstStyle/>
          <a:p>
            <a:pPr algn="l"/>
            <a:r>
              <a:rPr lang="en-US" sz="2400" dirty="0"/>
              <a:t>On Your Data</a:t>
            </a:r>
          </a:p>
          <a:p>
            <a:pPr marL="342900" indent="-342900">
              <a:buFont typeface="Arial" panose="020B0604020202020204" pitchFamily="34" charset="0"/>
              <a:buChar char="•"/>
            </a:pPr>
            <a:r>
              <a:rPr lang="en-US" sz="2400" dirty="0"/>
              <a:t>Azure AI Search</a:t>
            </a:r>
          </a:p>
          <a:p>
            <a:pPr marL="342900" indent="-342900">
              <a:buFont typeface="Arial" panose="020B0604020202020204" pitchFamily="34" charset="0"/>
              <a:buChar char="•"/>
            </a:pPr>
            <a:r>
              <a:rPr lang="en-US" sz="2400" dirty="0"/>
              <a:t>Microsoft Fabric</a:t>
            </a:r>
          </a:p>
          <a:p>
            <a:pPr marL="342900" indent="-342900">
              <a:buFont typeface="Arial" panose="020B0604020202020204" pitchFamily="34" charset="0"/>
              <a:buChar char="•"/>
            </a:pPr>
            <a:r>
              <a:rPr lang="en-US" sz="2400" dirty="0"/>
              <a:t>Cosmos DB</a:t>
            </a:r>
          </a:p>
          <a:p>
            <a:endParaRPr lang="en-US" dirty="0"/>
          </a:p>
          <a:p>
            <a:r>
              <a:rPr lang="en-US" sz="2400" dirty="0"/>
              <a:t>Function Call</a:t>
            </a:r>
          </a:p>
          <a:p>
            <a:endParaRPr lang="en-US" dirty="0"/>
          </a:p>
          <a:p>
            <a:r>
              <a:rPr lang="en-US" sz="2400" dirty="0"/>
              <a:t>Whisper Model</a:t>
            </a:r>
          </a:p>
        </p:txBody>
      </p:sp>
    </p:spTree>
    <p:extLst>
      <p:ext uri="{BB962C8B-B14F-4D97-AF65-F5344CB8AC3E}">
        <p14:creationId xmlns:p14="http://schemas.microsoft.com/office/powerpoint/2010/main" val="41860450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D0049D27-0A75-1DC7-8098-8001808EE1F8}"/>
              </a:ext>
              <a:ext uri="{C183D7F6-B498-43B3-948B-1728B52AA6E4}">
                <adec:decorative xmlns:adec="http://schemas.microsoft.com/office/drawing/2017/decorative" val="1"/>
              </a:ext>
            </a:extLst>
          </p:cNvPr>
          <p:cNvPicPr>
            <a:picLocks noChangeAspect="1"/>
          </p:cNvPicPr>
          <p:nvPr/>
        </p:nvPicPr>
        <p:blipFill rotWithShape="1">
          <a:blip r:embed="rId2" cstate="print">
            <a:lum bright="100000"/>
            <a:alphaModFix amt="20000"/>
            <a:extLst>
              <a:ext uri="{28A0092B-C50C-407E-A947-70E740481C1C}">
                <a14:useLocalDpi xmlns:a14="http://schemas.microsoft.com/office/drawing/2010/main"/>
              </a:ext>
              <a:ext uri="{96DAC541-7B7A-43D3-8B79-37D633B846F1}">
                <asvg:svgBlip xmlns:asvg="http://schemas.microsoft.com/office/drawing/2016/SVG/main" r:embed="rId3"/>
              </a:ext>
            </a:extLst>
          </a:blip>
          <a:srcRect l="1286" t="1286" r="1286" b="1286"/>
          <a:stretch/>
        </p:blipFill>
        <p:spPr>
          <a:xfrm>
            <a:off x="0" y="-1133464"/>
            <a:ext cx="14208369" cy="7991464"/>
          </a:xfrm>
          <a:prstGeom prst="rect">
            <a:avLst/>
          </a:prstGeom>
        </p:spPr>
      </p:pic>
      <p:sp>
        <p:nvSpPr>
          <p:cNvPr id="3" name="Rectangle: Top Corners Rounded 14">
            <a:extLst>
              <a:ext uri="{FF2B5EF4-FFF2-40B4-BE49-F238E27FC236}">
                <a16:creationId xmlns:a16="http://schemas.microsoft.com/office/drawing/2014/main" id="{C4FC6480-DA16-9E00-6B32-1B2AADF4AB02}"/>
              </a:ext>
              <a:ext uri="{C183D7F6-B498-43B3-948B-1728B52AA6E4}">
                <adec:decorative xmlns:adec="http://schemas.microsoft.com/office/drawing/2017/decorative" val="1"/>
              </a:ext>
            </a:extLst>
          </p:cNvPr>
          <p:cNvSpPr>
            <a:spLocks/>
          </p:cNvSpPr>
          <p:nvPr/>
        </p:nvSpPr>
        <p:spPr bwMode="hidden">
          <a:xfrm>
            <a:off x="-1" y="755373"/>
            <a:ext cx="12202294" cy="5575854"/>
          </a:xfrm>
          <a:prstGeom prst="rect">
            <a:avLst/>
          </a:prstGeom>
          <a:solidFill>
            <a:srgbClr val="091F2C"/>
          </a:solidFill>
          <a:ln>
            <a:noFill/>
            <a:headEnd type="none" w="med" len="med"/>
            <a:tailEnd type="none" w="med" len="med"/>
          </a:ln>
          <a:effectLst>
            <a:outerShdw blurRad="63500" sx="102000" sy="102000" algn="ctr" rotWithShape="0">
              <a:prstClr val="black">
                <a:alpha val="50332"/>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8960" tIns="0" rIns="568960" bIns="0" numCol="1" spcCol="0" rtlCol="0" fromWordArt="0" anchor="ctr" anchorCtr="0" forceAA="0" compatLnSpc="1">
            <a:prstTxWarp prst="textNoShape">
              <a:avLst/>
            </a:prstTxWarp>
            <a:noAutofit/>
          </a:bodyPr>
          <a:lstStyle/>
          <a:p>
            <a:pPr marL="0" marR="0" lvl="0" indent="0" algn="ctr" defTabSz="2901014" rtl="0" eaLnBrk="1" fontAlgn="base" latinLnBrk="0" hangingPunct="1">
              <a:lnSpc>
                <a:spcPct val="100000"/>
              </a:lnSpc>
              <a:spcBef>
                <a:spcPct val="0"/>
              </a:spcBef>
              <a:spcAft>
                <a:spcPct val="0"/>
              </a:spcAft>
              <a:buClrTx/>
              <a:buSzTx/>
              <a:buFontTx/>
              <a:buNone/>
              <a:tabLst/>
              <a:defRPr/>
            </a:pPr>
            <a:endParaRPr kumimoji="0" lang="en-US" sz="4356" b="0" i="0" u="none" strike="noStrike" kern="1200" cap="none" spc="0" normalizeH="0" baseline="0" noProof="0">
              <a:ln>
                <a:noFill/>
              </a:ln>
              <a:noFill/>
              <a:effectLst/>
              <a:uLnTx/>
              <a:uFillTx/>
              <a:latin typeface="Segoe UI Semibold"/>
              <a:ea typeface="+mn-ea"/>
              <a:cs typeface="Segoe UI" pitchFamily="34" charset="0"/>
            </a:endParaRPr>
          </a:p>
        </p:txBody>
      </p:sp>
      <p:sp>
        <p:nvSpPr>
          <p:cNvPr id="4" name="Title 5">
            <a:extLst>
              <a:ext uri="{FF2B5EF4-FFF2-40B4-BE49-F238E27FC236}">
                <a16:creationId xmlns:a16="http://schemas.microsoft.com/office/drawing/2014/main" id="{5F688365-1727-DA8A-3C80-5CFB5E12480A}"/>
              </a:ext>
            </a:extLst>
          </p:cNvPr>
          <p:cNvSpPr txBox="1">
            <a:spLocks/>
          </p:cNvSpPr>
          <p:nvPr/>
        </p:nvSpPr>
        <p:spPr>
          <a:xfrm>
            <a:off x="0" y="2566988"/>
            <a:ext cx="10890250" cy="860425"/>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400">
              <a:spcBef>
                <a:spcPts val="0"/>
              </a:spcBef>
              <a:defRPr/>
            </a:pPr>
            <a:r>
              <a:rPr lang="en-US" sz="4750" spc="0">
                <a:ln>
                  <a:noFill/>
                </a:ln>
                <a:solidFill>
                  <a:srgbClr val="8DC8E8"/>
                </a:solidFill>
                <a:latin typeface="Segoe UI Semibold"/>
                <a:cs typeface="Segoe UI"/>
              </a:rPr>
              <a:t>Azure AI Search</a:t>
            </a:r>
            <a:endParaRPr lang="en-US"/>
          </a:p>
        </p:txBody>
      </p:sp>
      <p:sp>
        <p:nvSpPr>
          <p:cNvPr id="5" name="TextBox 4" descr="Redefine collaboration&#10;">
            <a:extLst>
              <a:ext uri="{FF2B5EF4-FFF2-40B4-BE49-F238E27FC236}">
                <a16:creationId xmlns:a16="http://schemas.microsoft.com/office/drawing/2014/main" id="{F8612155-9418-01F9-1AE4-70193868178A}"/>
              </a:ext>
            </a:extLst>
          </p:cNvPr>
          <p:cNvSpPr txBox="1"/>
          <p:nvPr/>
        </p:nvSpPr>
        <p:spPr>
          <a:xfrm>
            <a:off x="542796" y="4025489"/>
            <a:ext cx="1605545" cy="9002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gradFill>
                  <a:gsLst>
                    <a:gs pos="0">
                      <a:srgbClr val="FFFFFF"/>
                    </a:gs>
                    <a:gs pos="74000">
                      <a:srgbClr val="FFFFFF"/>
                    </a:gs>
                  </a:gsLst>
                  <a:lin ang="10800000" scaled="1"/>
                </a:gradFill>
                <a:effectLst/>
                <a:uLnTx/>
                <a:uFillTx/>
                <a:latin typeface="Segoe UI Semibold"/>
                <a:ea typeface="+mn-ea"/>
                <a:cs typeface="Segoe UI"/>
              </a:rPr>
              <a:t>Feature-rich vector database</a:t>
            </a:r>
          </a:p>
        </p:txBody>
      </p:sp>
      <p:sp>
        <p:nvSpPr>
          <p:cNvPr id="6" name="TextBox 5" descr="Automate entire workflows&#10;">
            <a:extLst>
              <a:ext uri="{FF2B5EF4-FFF2-40B4-BE49-F238E27FC236}">
                <a16:creationId xmlns:a16="http://schemas.microsoft.com/office/drawing/2014/main" id="{B29F86C8-D083-362C-50EB-A879A692E032}"/>
              </a:ext>
            </a:extLst>
          </p:cNvPr>
          <p:cNvSpPr txBox="1"/>
          <p:nvPr/>
        </p:nvSpPr>
        <p:spPr>
          <a:xfrm>
            <a:off x="2512515" y="3949289"/>
            <a:ext cx="2014597" cy="92333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a:rPr>
              <a:t>Ingest any data type, from any source</a:t>
            </a: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7" name="TextBox 6" descr="Secure DevSecOps&#10;">
            <a:extLst>
              <a:ext uri="{FF2B5EF4-FFF2-40B4-BE49-F238E27FC236}">
                <a16:creationId xmlns:a16="http://schemas.microsoft.com/office/drawing/2014/main" id="{07F25A35-7DDC-C462-B97E-3CAFE3BA5F57}"/>
              </a:ext>
            </a:extLst>
          </p:cNvPr>
          <p:cNvSpPr txBox="1"/>
          <p:nvPr/>
        </p:nvSpPr>
        <p:spPr>
          <a:xfrm>
            <a:off x="4887931" y="4025489"/>
            <a:ext cx="1979252" cy="9002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gradFill>
                  <a:gsLst>
                    <a:gs pos="0">
                      <a:srgbClr val="FFFFFF"/>
                    </a:gs>
                    <a:gs pos="74000">
                      <a:srgbClr val="FFFFFF"/>
                    </a:gs>
                  </a:gsLst>
                  <a:lin ang="10800000" scaled="1"/>
                </a:gradFill>
                <a:effectLst/>
                <a:uLnTx/>
                <a:uFillTx/>
                <a:latin typeface="Segoe UI Semibold"/>
                <a:ea typeface="+mn-ea"/>
                <a:cs typeface="Segoe UI"/>
              </a:rPr>
              <a:t>Seamless data &amp; platform integrations</a:t>
            </a:r>
            <a:endParaRPr kumimoji="0" lang="en-US" sz="1800" b="0" i="0" u="none" strike="noStrike" kern="1200" cap="none" spc="0" normalizeH="0" baseline="0" noProof="0" dirty="0">
              <a:ln>
                <a:noFill/>
              </a:ln>
              <a:solidFill>
                <a:srgbClr val="FFFFFF"/>
              </a:solidFill>
              <a:effectLst/>
              <a:uLnTx/>
              <a:uFillTx/>
              <a:latin typeface="Segoe UI"/>
              <a:ea typeface="+mn-ea"/>
              <a:cs typeface="Segoe Sans Text"/>
            </a:endParaRPr>
          </a:p>
        </p:txBody>
      </p:sp>
      <p:sp>
        <p:nvSpPr>
          <p:cNvPr id="8" name="TextBox 7" descr="Loved by 100M+ developers&#10;">
            <a:extLst>
              <a:ext uri="{FF2B5EF4-FFF2-40B4-BE49-F238E27FC236}">
                <a16:creationId xmlns:a16="http://schemas.microsoft.com/office/drawing/2014/main" id="{5EB51D3C-DFA3-2E5F-E3DA-159C61E13BE6}"/>
              </a:ext>
            </a:extLst>
          </p:cNvPr>
          <p:cNvSpPr txBox="1"/>
          <p:nvPr/>
        </p:nvSpPr>
        <p:spPr>
          <a:xfrm>
            <a:off x="6948762" y="4025489"/>
            <a:ext cx="2165074"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gradFill>
                  <a:gsLst>
                    <a:gs pos="0">
                      <a:srgbClr val="FFFFFF"/>
                    </a:gs>
                    <a:gs pos="74000">
                      <a:srgbClr val="FFFFFF"/>
                    </a:gs>
                  </a:gsLst>
                  <a:lin ang="10800000" scaled="1"/>
                </a:gradFill>
                <a:effectLst/>
                <a:uLnTx/>
                <a:uFillTx/>
                <a:latin typeface="Segoe UI Semibold"/>
                <a:ea typeface="+mn-ea"/>
                <a:cs typeface="Segoe UI"/>
              </a:rPr>
              <a:t>State-of-the-art search ranking</a:t>
            </a:r>
            <a:endParaRPr kumimoji="0" lang="en-US" sz="175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descr="Used by &gt;90% of Fortune 100&#10;">
            <a:extLst>
              <a:ext uri="{FF2B5EF4-FFF2-40B4-BE49-F238E27FC236}">
                <a16:creationId xmlns:a16="http://schemas.microsoft.com/office/drawing/2014/main" id="{DD16AE56-522E-798A-C4EA-B61E9AE55AC2}"/>
              </a:ext>
            </a:extLst>
          </p:cNvPr>
          <p:cNvSpPr txBox="1"/>
          <p:nvPr/>
        </p:nvSpPr>
        <p:spPr>
          <a:xfrm>
            <a:off x="9461073" y="4025489"/>
            <a:ext cx="1787303" cy="900246"/>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gradFill>
                  <a:gsLst>
                    <a:gs pos="0">
                      <a:srgbClr val="FFFFFF"/>
                    </a:gs>
                    <a:gs pos="74000">
                      <a:srgbClr val="FFFFFF"/>
                    </a:gs>
                  </a:gsLst>
                  <a:lin ang="10800000" scaled="1"/>
                </a:gradFill>
                <a:effectLst/>
                <a:uLnTx/>
                <a:uFillTx/>
                <a:latin typeface="Segoe UI Semibold"/>
                <a:ea typeface="+mn-ea"/>
                <a:cs typeface="Segoe UI"/>
              </a:rPr>
              <a:t>Enterprise ready foundation</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0" name="Straight Connector 9">
            <a:extLst>
              <a:ext uri="{FF2B5EF4-FFF2-40B4-BE49-F238E27FC236}">
                <a16:creationId xmlns:a16="http://schemas.microsoft.com/office/drawing/2014/main" id="{0E23CB35-744D-293D-A1FF-D297B3A692F8}"/>
              </a:ext>
              <a:ext uri="{C183D7F6-B498-43B3-948B-1728B52AA6E4}">
                <adec:decorative xmlns:adec="http://schemas.microsoft.com/office/drawing/2017/decorative" val="1"/>
              </a:ext>
            </a:extLst>
          </p:cNvPr>
          <p:cNvCxnSpPr>
            <a:cxnSpLocks/>
          </p:cNvCxnSpPr>
          <p:nvPr/>
        </p:nvCxnSpPr>
        <p:spPr>
          <a:xfrm>
            <a:off x="2330428"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977F12FE-DE07-B2F5-7241-D98D7AE9FC84}"/>
              </a:ext>
              <a:ext uri="{C183D7F6-B498-43B3-948B-1728B52AA6E4}">
                <adec:decorative xmlns:adec="http://schemas.microsoft.com/office/drawing/2017/decorative" val="1"/>
              </a:ext>
            </a:extLst>
          </p:cNvPr>
          <p:cNvCxnSpPr>
            <a:cxnSpLocks/>
          </p:cNvCxnSpPr>
          <p:nvPr/>
        </p:nvCxnSpPr>
        <p:spPr>
          <a:xfrm>
            <a:off x="4700732"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B9CC3F9E-4E31-0F74-61B7-385ACF582968}"/>
              </a:ext>
              <a:ext uri="{C183D7F6-B498-43B3-948B-1728B52AA6E4}">
                <adec:decorative xmlns:adec="http://schemas.microsoft.com/office/drawing/2017/decorative" val="1"/>
              </a:ext>
            </a:extLst>
          </p:cNvPr>
          <p:cNvCxnSpPr>
            <a:cxnSpLocks/>
          </p:cNvCxnSpPr>
          <p:nvPr/>
        </p:nvCxnSpPr>
        <p:spPr>
          <a:xfrm>
            <a:off x="6952942" y="3949454"/>
            <a:ext cx="0" cy="900000"/>
          </a:xfrm>
          <a:prstGeom prst="line">
            <a:avLst/>
          </a:prstGeom>
          <a:noFill/>
          <a:ln w="12700" cap="rnd" cmpd="sng" algn="ctr">
            <a:solidFill>
              <a:srgbClr val="3A4953"/>
            </a:solidFill>
            <a:prstDash val="solid"/>
            <a:headEnd type="none" w="lg" len="med"/>
            <a:tailEnd type="none" w="lg" len="med"/>
          </a:ln>
          <a:effectLst/>
        </p:spPr>
      </p:cxnSp>
      <p:cxnSp>
        <p:nvCxnSpPr>
          <p:cNvPr id="13" name="Straight Connector 12">
            <a:extLst>
              <a:ext uri="{FF2B5EF4-FFF2-40B4-BE49-F238E27FC236}">
                <a16:creationId xmlns:a16="http://schemas.microsoft.com/office/drawing/2014/main" id="{E137DCFA-611F-1528-14A1-3EB621CC7E79}"/>
              </a:ext>
              <a:ext uri="{C183D7F6-B498-43B3-948B-1728B52AA6E4}">
                <adec:decorative xmlns:adec="http://schemas.microsoft.com/office/drawing/2017/decorative" val="1"/>
              </a:ext>
            </a:extLst>
          </p:cNvPr>
          <p:cNvCxnSpPr>
            <a:cxnSpLocks/>
          </p:cNvCxnSpPr>
          <p:nvPr/>
        </p:nvCxnSpPr>
        <p:spPr>
          <a:xfrm>
            <a:off x="9287456" y="3898654"/>
            <a:ext cx="0" cy="900000"/>
          </a:xfrm>
          <a:prstGeom prst="line">
            <a:avLst/>
          </a:prstGeom>
          <a:noFill/>
          <a:ln w="12700" cap="rnd" cmpd="sng" algn="ctr">
            <a:solidFill>
              <a:srgbClr val="3A4953"/>
            </a:solidFill>
            <a:prstDash val="solid"/>
            <a:headEnd type="none" w="lg" len="med"/>
            <a:tailEnd type="none" w="lg" len="med"/>
          </a:ln>
          <a:effectLst/>
        </p:spPr>
      </p:cxnSp>
      <p:pic>
        <p:nvPicPr>
          <p:cNvPr id="16" name="Graphic 15" descr="Binoculars with solid fill">
            <a:extLst>
              <a:ext uri="{FF2B5EF4-FFF2-40B4-BE49-F238E27FC236}">
                <a16:creationId xmlns:a16="http://schemas.microsoft.com/office/drawing/2014/main" id="{455388ED-7DC3-5F1B-3653-5B3BEB9317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3292" y="1649698"/>
            <a:ext cx="914400" cy="914400"/>
          </a:xfrm>
          <a:prstGeom prst="rect">
            <a:avLst/>
          </a:prstGeom>
        </p:spPr>
      </p:pic>
    </p:spTree>
    <p:extLst>
      <p:ext uri="{BB962C8B-B14F-4D97-AF65-F5344CB8AC3E}">
        <p14:creationId xmlns:p14="http://schemas.microsoft.com/office/powerpoint/2010/main" val="3710360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0 4.44444E-6 L 0 0.01967 " pathEditMode="relative" rAng="0" ptsTypes="AA">
                                      <p:cBhvr>
                                        <p:cTn id="9" dur="500" spd="-100000" fill="hold"/>
                                        <p:tgtEl>
                                          <p:spTgt spid="4"/>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200"/>
                                  </p:stCondLst>
                                  <p:childTnLst>
                                    <p:animMotion origin="layout" path="M 2.29167E-6 2.22222E-6 L 2.29167E-6 0.01967 " pathEditMode="relative" rAng="0" ptsTypes="AA">
                                      <p:cBhvr>
                                        <p:cTn id="14" dur="500" spd="-100000" fill="hold"/>
                                        <p:tgtEl>
                                          <p:spTgt spid="5"/>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300"/>
                                  </p:stCondLst>
                                  <p:childTnLst>
                                    <p:animMotion origin="layout" path="M -6.25E-7 2.22222E-6 L -6.25E-7 0.01967 " pathEditMode="relative" rAng="0" ptsTypes="AA">
                                      <p:cBhvr>
                                        <p:cTn id="19" dur="500" spd="-100000" fill="hold"/>
                                        <p:tgtEl>
                                          <p:spTgt spid="6"/>
                                        </p:tgtEl>
                                        <p:attrNameLst>
                                          <p:attrName>ppt_x</p:attrName>
                                          <p:attrName>ppt_y</p:attrName>
                                        </p:attrNameLst>
                                      </p:cBhvr>
                                      <p:rCtr x="0" y="972"/>
                                    </p:animMotion>
                                  </p:childTnLst>
                                </p:cTn>
                              </p:par>
                              <p:par>
                                <p:cTn id="20" presetID="10" presetClass="entr" presetSubtype="0" fill="hold" grpId="0"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400"/>
                                  </p:stCondLst>
                                  <p:childTnLst>
                                    <p:animMotion origin="layout" path="M 2.70833E-6 2.22222E-6 L 2.70833E-6 0.01967 " pathEditMode="relative" rAng="0" ptsTypes="AA">
                                      <p:cBhvr>
                                        <p:cTn id="24" dur="500" spd="-100000" fill="hold"/>
                                        <p:tgtEl>
                                          <p:spTgt spid="7"/>
                                        </p:tgtEl>
                                        <p:attrNameLst>
                                          <p:attrName>ppt_x</p:attrName>
                                          <p:attrName>ppt_y</p:attrName>
                                        </p:attrNameLst>
                                      </p:cBhvr>
                                      <p:rCtr x="0" y="972"/>
                                    </p:animMotion>
                                  </p:childTnLst>
                                </p:cTn>
                              </p:par>
                              <p:par>
                                <p:cTn id="25" presetID="10" presetClass="entr" presetSubtype="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500"/>
                                  </p:stCondLst>
                                  <p:childTnLst>
                                    <p:animMotion origin="layout" path="M -3.95833E-6 2.22222E-6 L -3.95833E-6 0.01967 " pathEditMode="relative" rAng="0" ptsTypes="AA">
                                      <p:cBhvr>
                                        <p:cTn id="29" dur="500" spd="-100000" fill="hold"/>
                                        <p:tgtEl>
                                          <p:spTgt spid="8"/>
                                        </p:tgtEl>
                                        <p:attrNameLst>
                                          <p:attrName>ppt_x</p:attrName>
                                          <p:attrName>ppt_y</p:attrName>
                                        </p:attrNameLst>
                                      </p:cBhvr>
                                      <p:rCtr x="0" y="972"/>
                                    </p:animMotion>
                                  </p:childTnLst>
                                </p:cTn>
                              </p:par>
                              <p:par>
                                <p:cTn id="30" presetID="10" presetClass="entr" presetSubtype="0" fill="hold" grpId="0" nodeType="withEffect">
                                  <p:stCondLst>
                                    <p:cond delay="6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600"/>
                                  </p:stCondLst>
                                  <p:childTnLst>
                                    <p:animMotion origin="layout" path="M 1.04167E-6 2.22222E-6 L 1.04167E-6 0.01967 " pathEditMode="relative" rAng="0" ptsTypes="AA">
                                      <p:cBhvr>
                                        <p:cTn id="34" dur="500" spd="-100000" fill="hold"/>
                                        <p:tgtEl>
                                          <p:spTgt spid="9"/>
                                        </p:tgtEl>
                                        <p:attrNameLst>
                                          <p:attrName>ppt_x</p:attrName>
                                          <p:attrName>ppt_y</p:attrName>
                                        </p:attrNameLst>
                                      </p:cBhvr>
                                      <p:rCtr x="0" y="972"/>
                                    </p:animMotion>
                                  </p:childTnLst>
                                </p:cTn>
                              </p:par>
                              <p:par>
                                <p:cTn id="35" presetID="10" presetClass="entr" presetSubtype="0" fill="hold" nodeType="withEffect">
                                  <p:stCondLst>
                                    <p:cond delay="6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6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6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60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9" grpId="0"/>
      <p:bldP spid="9" grpId="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759958-F70A-A06B-9448-AA9C75757F0E}"/>
              </a:ext>
              <a:ext uri="{C183D7F6-B498-43B3-948B-1728B52AA6E4}">
                <adec:decorative xmlns:adec="http://schemas.microsoft.com/office/drawing/2017/decorative" val="1"/>
              </a:ext>
            </a:extLst>
          </p:cNvPr>
          <p:cNvPicPr>
            <a:picLocks noChangeAspect="1"/>
          </p:cNvPicPr>
          <p:nvPr/>
        </p:nvPicPr>
        <p:blipFill rotWithShape="1">
          <a:blip r:embed="rId2" cstate="print">
            <a:alphaModFix amt="15000"/>
            <a:extLst>
              <a:ext uri="{28A0092B-C50C-407E-A947-70E740481C1C}">
                <a14:useLocalDpi xmlns:a14="http://schemas.microsoft.com/office/drawing/2010/main"/>
              </a:ext>
            </a:extLst>
          </a:blip>
          <a:srcRect/>
          <a:stretch/>
        </p:blipFill>
        <p:spPr>
          <a:xfrm>
            <a:off x="4275117" y="7317"/>
            <a:ext cx="7916883"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Power BI | Datasets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397307"/>
            <a:ext cx="3472915" cy="122443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Auto create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 BI reports from your Lakehouse dataset</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Blazing fast performance with Direct Lake Mode. Reduce time and complexity.</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874432"/>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209752"/>
            <a:ext cx="3472915" cy="241912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Create a Power BI dataset with specific tables and views from the Lakehouse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reports directly on top of a Warehouse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Create a Power BI dataset with specific tables and views from the warehouse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Create an interactive report, or table to discover and share business insights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Share data and give people access to the dataset and set their permissions to work with it</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5"/>
            <a:ext cx="6315917" cy="3603357"/>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Importer Lakehouse tab. The screen shows a rectangle labeled 'Visualize this data' with several drop-down options such as 'Auto-create', 'Start from scratch', and 'Paginated report">
            <a:extLst>
              <a:ext uri="{FF2B5EF4-FFF2-40B4-BE49-F238E27FC236}">
                <a16:creationId xmlns:a16="http://schemas.microsoft.com/office/drawing/2014/main" id="{439AE004-0406-38D4-BF97-D12C3412A7A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55771" y="1668241"/>
            <a:ext cx="6230514" cy="3504664"/>
          </a:xfrm>
          <a:prstGeom prst="rect">
            <a:avLst/>
          </a:prstGeom>
        </p:spPr>
      </p:pic>
      <p:pic>
        <p:nvPicPr>
          <p:cNvPr id="7" name="Picture 6" descr="Power BI logo">
            <a:extLst>
              <a:ext uri="{FF2B5EF4-FFF2-40B4-BE49-F238E27FC236}">
                <a16:creationId xmlns:a16="http://schemas.microsoft.com/office/drawing/2014/main" id="{116635A8-D213-1A26-836F-76C594855EB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36540351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803FA886-AB01-51DF-D0B5-D6409A2846EE}"/>
              </a:ext>
              <a:ext uri="{C183D7F6-B498-43B3-948B-1728B52AA6E4}">
                <adec:decorative xmlns:adec="http://schemas.microsoft.com/office/drawing/2017/decorative" val="1"/>
              </a:ext>
            </a:extLst>
          </p:cNvPr>
          <p:cNvPicPr>
            <a:picLocks noChangeAspect="1"/>
          </p:cNvPicPr>
          <p:nvPr/>
        </p:nvPicPr>
        <p:blipFill rotWithShape="1">
          <a:blip r:embed="rId3" cstate="print">
            <a:alphaModFix amt="15000"/>
            <a:extLst>
              <a:ext uri="{28A0092B-C50C-407E-A947-70E740481C1C}">
                <a14:useLocalDpi xmlns:a14="http://schemas.microsoft.com/office/drawing/2010/main"/>
              </a:ext>
            </a:extLst>
          </a:blip>
          <a:srcRect/>
          <a:stretch/>
        </p:blipFill>
        <p:spPr>
          <a:xfrm>
            <a:off x="4275117" y="7317"/>
            <a:ext cx="7916883"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rgbClr val="11786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Power BI | </a:t>
            </a:r>
            <a:b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b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Direct Lake Mode</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887427"/>
            <a:ext cx="3472915"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Segoe UI"/>
              </a:rPr>
              <a:t>Direct Lake </a:t>
            </a:r>
            <a:r>
              <a:rPr kumimoji="0" lang="en-US" sz="1400" b="0" i="0" u="none" strike="noStrike" kern="1200" cap="none" spc="0" normalizeH="0" baseline="0" noProof="0">
                <a:ln>
                  <a:noFill/>
                </a:ln>
                <a:solidFill>
                  <a:srgbClr val="FFFFFF"/>
                </a:solidFill>
                <a:effectLst/>
                <a:uLnTx/>
                <a:uFillTx/>
                <a:latin typeface="Segoe UI"/>
                <a:ea typeface="+mn-ea"/>
                <a:cs typeface="Segoe UI"/>
              </a:rPr>
              <a:t>is a fast-path to load the data from the lake straight into the Power BI engine, ready for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Direct Lake is based on loading parquet-formatted files directly from a data lake without having to query a Lakehouse endpoint, and without having to import or duplicate data into a Power BI dataset</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nvGrpSpPr>
          <p:cNvPr id="11" name="Group 10" descr="visual of a Direct Query Mode. The top showcases the slow, but real time capabilities. The bottom showcases the fast and real time capabilities. There are icons of cubes, cylinders, and desktops throughout the chart.">
            <a:extLst>
              <a:ext uri="{FF2B5EF4-FFF2-40B4-BE49-F238E27FC236}">
                <a16:creationId xmlns:a16="http://schemas.microsoft.com/office/drawing/2014/main" id="{9611B6BB-E361-3A43-1BAE-5508FB5C4886}"/>
              </a:ext>
            </a:extLst>
          </p:cNvPr>
          <p:cNvGrpSpPr/>
          <p:nvPr/>
        </p:nvGrpSpPr>
        <p:grpSpPr>
          <a:xfrm>
            <a:off x="5097895" y="882076"/>
            <a:ext cx="6278046" cy="5169861"/>
            <a:chOff x="5097895" y="882076"/>
            <a:chExt cx="6278046" cy="5169861"/>
          </a:xfrm>
        </p:grpSpPr>
        <p:sp>
          <p:nvSpPr>
            <p:cNvPr id="2" name="Title 5">
              <a:extLst>
                <a:ext uri="{FF2B5EF4-FFF2-40B4-BE49-F238E27FC236}">
                  <a16:creationId xmlns:a16="http://schemas.microsoft.com/office/drawing/2014/main" id="{70A18E3B-6CAC-64FA-5F74-EDA288869D24}"/>
                </a:ext>
              </a:extLst>
            </p:cNvPr>
            <p:cNvSpPr txBox="1">
              <a:spLocks/>
            </p:cNvSpPr>
            <p:nvPr/>
          </p:nvSpPr>
          <p:spPr>
            <a:xfrm>
              <a:off x="5151077" y="882076"/>
              <a:ext cx="3972038" cy="24622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dirty="0">
                  <a:ln>
                    <a:noFill/>
                  </a:ln>
                  <a:solidFill>
                    <a:srgbClr val="117865"/>
                  </a:solidFill>
                  <a:effectLst/>
                  <a:uLnTx/>
                  <a:uFillTx/>
                  <a:latin typeface="Segoe UI"/>
                  <a:ea typeface="+mn-ea"/>
                  <a:cs typeface="Segoe UI"/>
                </a:rPr>
                <a:t>Direct Query Mode. </a:t>
              </a:r>
              <a:r>
                <a:rPr kumimoji="0" lang="en-US" sz="1600" b="0" i="0" u="none" strike="noStrike" kern="1200" cap="none" spc="0" normalizeH="0" baseline="0" noProof="0" dirty="0">
                  <a:ln>
                    <a:noFill/>
                  </a:ln>
                  <a:solidFill>
                    <a:srgbClr val="000000"/>
                  </a:solidFill>
                  <a:effectLst/>
                  <a:uLnTx/>
                  <a:uFillTx/>
                  <a:latin typeface="Segoe UI"/>
                  <a:ea typeface="+mn-ea"/>
                  <a:cs typeface="Segoe UI"/>
                </a:rPr>
                <a:t>Slow, but real time</a:t>
              </a:r>
            </a:p>
          </p:txBody>
        </p:sp>
        <p:sp>
          <p:nvSpPr>
            <p:cNvPr id="7" name="Title 5">
              <a:extLst>
                <a:ext uri="{FF2B5EF4-FFF2-40B4-BE49-F238E27FC236}">
                  <a16:creationId xmlns:a16="http://schemas.microsoft.com/office/drawing/2014/main" id="{80B424E9-483A-4087-1D43-44D8E32069D0}"/>
                </a:ext>
              </a:extLst>
            </p:cNvPr>
            <p:cNvSpPr txBox="1">
              <a:spLocks/>
            </p:cNvSpPr>
            <p:nvPr/>
          </p:nvSpPr>
          <p:spPr>
            <a:xfrm>
              <a:off x="5126767" y="4478147"/>
              <a:ext cx="3760996" cy="246221"/>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117865"/>
                  </a:solidFill>
                  <a:effectLst/>
                  <a:uLnTx/>
                  <a:uFillTx/>
                  <a:latin typeface="Segoe UI"/>
                  <a:ea typeface="+mn-ea"/>
                  <a:cs typeface="Segoe UI"/>
                </a:rPr>
                <a:t>Direct Lake Mode. </a:t>
              </a:r>
              <a:r>
                <a:rPr kumimoji="0" lang="en-US" sz="1600" b="1" i="0" u="none" strike="noStrike" kern="1200" cap="none" spc="0" normalizeH="0" baseline="0" noProof="0">
                  <a:ln>
                    <a:noFill/>
                  </a:ln>
                  <a:solidFill>
                    <a:srgbClr val="000000"/>
                  </a:solidFill>
                  <a:effectLst/>
                  <a:uLnTx/>
                  <a:uFillTx/>
                  <a:latin typeface="Segoe UI"/>
                  <a:ea typeface="+mn-ea"/>
                  <a:cs typeface="Segoe UI"/>
                </a:rPr>
                <a:t>Fast and real time</a:t>
              </a:r>
            </a:p>
          </p:txBody>
        </p:sp>
        <p:grpSp>
          <p:nvGrpSpPr>
            <p:cNvPr id="8" name="Group 7">
              <a:extLst>
                <a:ext uri="{FF2B5EF4-FFF2-40B4-BE49-F238E27FC236}">
                  <a16:creationId xmlns:a16="http://schemas.microsoft.com/office/drawing/2014/main" id="{C325096A-72B5-C93A-C7D2-B39C27773693}"/>
                </a:ext>
              </a:extLst>
            </p:cNvPr>
            <p:cNvGrpSpPr/>
            <p:nvPr/>
          </p:nvGrpSpPr>
          <p:grpSpPr>
            <a:xfrm>
              <a:off x="5097895" y="1240895"/>
              <a:ext cx="6278046" cy="1244567"/>
              <a:chOff x="4117597" y="1547502"/>
              <a:chExt cx="7245164" cy="1494154"/>
            </a:xfrm>
          </p:grpSpPr>
          <p:sp>
            <p:nvSpPr>
              <p:cNvPr id="14" name="Rounded Rectangle 45">
                <a:extLst>
                  <a:ext uri="{FF2B5EF4-FFF2-40B4-BE49-F238E27FC236}">
                    <a16:creationId xmlns:a16="http://schemas.microsoft.com/office/drawing/2014/main" id="{01AF2FC8-4AC6-9221-FC93-4BA20F08F360}"/>
                  </a:ext>
                </a:extLst>
              </p:cNvPr>
              <p:cNvSpPr/>
              <p:nvPr/>
            </p:nvSpPr>
            <p:spPr>
              <a:xfrm>
                <a:off x="4117597" y="1547502"/>
                <a:ext cx="1969200" cy="1494154"/>
              </a:xfrm>
              <a:prstGeom prst="roundRect">
                <a:avLst>
                  <a:gd name="adj" fmla="val 5769"/>
                </a:avLst>
              </a:prstGeom>
              <a:gradFill flip="none" rotWithShape="1">
                <a:gsLst>
                  <a:gs pos="100000">
                    <a:srgbClr val="49C5B1"/>
                  </a:gs>
                  <a:gs pos="0">
                    <a:srgbClr val="9EE0CB"/>
                  </a:gs>
                </a:gsLst>
                <a:path path="circle">
                  <a:fillToRect l="100000" t="100000"/>
                </a:path>
                <a:tileRect r="-100000" b="-100000"/>
              </a:gradFill>
              <a:ln>
                <a:noFill/>
              </a:ln>
              <a:effectLst>
                <a:outerShdw blurRad="2540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tab pos="5945188"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16" name="TextBox 15">
                <a:extLst>
                  <a:ext uri="{FF2B5EF4-FFF2-40B4-BE49-F238E27FC236}">
                    <a16:creationId xmlns:a16="http://schemas.microsoft.com/office/drawing/2014/main" id="{C14FCB37-021E-9E9C-D0AF-E92B987B81DF}"/>
                  </a:ext>
                </a:extLst>
              </p:cNvPr>
              <p:cNvSpPr txBox="1"/>
              <p:nvPr/>
            </p:nvSpPr>
            <p:spPr>
              <a:xfrm>
                <a:off x="4497081" y="1623060"/>
                <a:ext cx="1210233" cy="3140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Database files</a:t>
                </a:r>
              </a:p>
            </p:txBody>
          </p:sp>
          <p:grpSp>
            <p:nvGrpSpPr>
              <p:cNvPr id="17" name="Group 16">
                <a:extLst>
                  <a:ext uri="{FF2B5EF4-FFF2-40B4-BE49-F238E27FC236}">
                    <a16:creationId xmlns:a16="http://schemas.microsoft.com/office/drawing/2014/main" id="{EBFCFE67-5186-C366-E13D-FFA7620492EC}"/>
                  </a:ext>
                </a:extLst>
              </p:cNvPr>
              <p:cNvGrpSpPr/>
              <p:nvPr/>
            </p:nvGrpSpPr>
            <p:grpSpPr>
              <a:xfrm flipH="1">
                <a:off x="4710429" y="1946532"/>
                <a:ext cx="687418" cy="606352"/>
                <a:chOff x="5229770" y="4366726"/>
                <a:chExt cx="687418" cy="606352"/>
              </a:xfrm>
              <a:gradFill>
                <a:gsLst>
                  <a:gs pos="70000">
                    <a:srgbClr val="49C5B1"/>
                  </a:gs>
                  <a:gs pos="100000">
                    <a:srgbClr val="8DE971"/>
                  </a:gs>
                </a:gsLst>
                <a:lin ang="2700000" scaled="1"/>
              </a:gradFill>
            </p:grpSpPr>
            <p:sp>
              <p:nvSpPr>
                <p:cNvPr id="31" name="Graphic 177">
                  <a:extLst>
                    <a:ext uri="{FF2B5EF4-FFF2-40B4-BE49-F238E27FC236}">
                      <a16:creationId xmlns:a16="http://schemas.microsoft.com/office/drawing/2014/main" id="{8F28F47F-9C1B-4203-1F8F-61398989B9D6}"/>
                    </a:ext>
                  </a:extLst>
                </p:cNvPr>
                <p:cNvSpPr/>
                <p:nvPr/>
              </p:nvSpPr>
              <p:spPr>
                <a:xfrm>
                  <a:off x="5229770" y="4366726"/>
                  <a:ext cx="606384" cy="606352"/>
                </a:xfrm>
                <a:custGeom>
                  <a:avLst/>
                  <a:gdLst>
                    <a:gd name="connsiteX0" fmla="*/ 159544 w 190500"/>
                    <a:gd name="connsiteY0" fmla="*/ 57140 h 190490"/>
                    <a:gd name="connsiteX1" fmla="*/ 190452 w 190500"/>
                    <a:gd name="connsiteY1" fmla="*/ 86335 h 190490"/>
                    <a:gd name="connsiteX2" fmla="*/ 190500 w 190500"/>
                    <a:gd name="connsiteY2" fmla="*/ 88097 h 190490"/>
                    <a:gd name="connsiteX3" fmla="*/ 190500 w 190500"/>
                    <a:gd name="connsiteY3" fmla="*/ 159534 h 190490"/>
                    <a:gd name="connsiteX4" fmla="*/ 161296 w 190500"/>
                    <a:gd name="connsiteY4" fmla="*/ 190443 h 190490"/>
                    <a:gd name="connsiteX5" fmla="*/ 159544 w 190500"/>
                    <a:gd name="connsiteY5" fmla="*/ 190490 h 190490"/>
                    <a:gd name="connsiteX6" fmla="*/ 88106 w 190500"/>
                    <a:gd name="connsiteY6" fmla="*/ 190490 h 190490"/>
                    <a:gd name="connsiteX7" fmla="*/ 57198 w 190500"/>
                    <a:gd name="connsiteY7" fmla="*/ 161287 h 190490"/>
                    <a:gd name="connsiteX8" fmla="*/ 57150 w 190500"/>
                    <a:gd name="connsiteY8" fmla="*/ 159544 h 190490"/>
                    <a:gd name="connsiteX9" fmla="*/ 57150 w 190500"/>
                    <a:gd name="connsiteY9" fmla="*/ 88106 h 190490"/>
                    <a:gd name="connsiteX10" fmla="*/ 86354 w 190500"/>
                    <a:gd name="connsiteY10" fmla="*/ 57198 h 190490"/>
                    <a:gd name="connsiteX11" fmla="*/ 88106 w 190500"/>
                    <a:gd name="connsiteY11" fmla="*/ 57150 h 190490"/>
                    <a:gd name="connsiteX12" fmla="*/ 159544 w 190500"/>
                    <a:gd name="connsiteY12" fmla="*/ 57150 h 190490"/>
                    <a:gd name="connsiteX13" fmla="*/ 130969 w 190500"/>
                    <a:gd name="connsiteY13" fmla="*/ 28575 h 190490"/>
                    <a:gd name="connsiteX14" fmla="*/ 159544 w 190500"/>
                    <a:gd name="connsiteY14" fmla="*/ 47606 h 190490"/>
                    <a:gd name="connsiteX15" fmla="*/ 88106 w 190500"/>
                    <a:gd name="connsiteY15" fmla="*/ 47606 h 190490"/>
                    <a:gd name="connsiteX16" fmla="*/ 47625 w 190500"/>
                    <a:gd name="connsiteY16" fmla="*/ 88087 h 190490"/>
                    <a:gd name="connsiteX17" fmla="*/ 47625 w 190500"/>
                    <a:gd name="connsiteY17" fmla="*/ 88097 h 190490"/>
                    <a:gd name="connsiteX18" fmla="*/ 47625 w 190500"/>
                    <a:gd name="connsiteY18" fmla="*/ 159563 h 190490"/>
                    <a:gd name="connsiteX19" fmla="*/ 28623 w 190500"/>
                    <a:gd name="connsiteY19" fmla="*/ 132731 h 190490"/>
                    <a:gd name="connsiteX20" fmla="*/ 28575 w 190500"/>
                    <a:gd name="connsiteY20" fmla="*/ 130969 h 190490"/>
                    <a:gd name="connsiteX21" fmla="*/ 28575 w 190500"/>
                    <a:gd name="connsiteY21" fmla="*/ 59531 h 190490"/>
                    <a:gd name="connsiteX22" fmla="*/ 57779 w 190500"/>
                    <a:gd name="connsiteY22" fmla="*/ 28623 h 190490"/>
                    <a:gd name="connsiteX23" fmla="*/ 59531 w 190500"/>
                    <a:gd name="connsiteY23" fmla="*/ 28575 h 190490"/>
                    <a:gd name="connsiteX24" fmla="*/ 130969 w 190500"/>
                    <a:gd name="connsiteY24" fmla="*/ 28575 h 190490"/>
                    <a:gd name="connsiteX25" fmla="*/ 102394 w 190500"/>
                    <a:gd name="connsiteY25" fmla="*/ 0 h 190490"/>
                    <a:gd name="connsiteX26" fmla="*/ 130407 w 190500"/>
                    <a:gd name="connsiteY26" fmla="*/ 17774 h 190490"/>
                    <a:gd name="connsiteX27" fmla="*/ 130969 w 190500"/>
                    <a:gd name="connsiteY27" fmla="*/ 19050 h 190490"/>
                    <a:gd name="connsiteX28" fmla="*/ 59531 w 190500"/>
                    <a:gd name="connsiteY28" fmla="*/ 19050 h 190490"/>
                    <a:gd name="connsiteX29" fmla="*/ 57512 w 190500"/>
                    <a:gd name="connsiteY29" fmla="*/ 19107 h 190490"/>
                    <a:gd name="connsiteX30" fmla="*/ 19050 w 190500"/>
                    <a:gd name="connsiteY30" fmla="*/ 59531 h 190490"/>
                    <a:gd name="connsiteX31" fmla="*/ 19050 w 190500"/>
                    <a:gd name="connsiteY31" fmla="*/ 130969 h 190490"/>
                    <a:gd name="connsiteX32" fmla="*/ 48 w 190500"/>
                    <a:gd name="connsiteY32" fmla="*/ 104146 h 190490"/>
                    <a:gd name="connsiteX33" fmla="*/ 0 w 190500"/>
                    <a:gd name="connsiteY33" fmla="*/ 102394 h 190490"/>
                    <a:gd name="connsiteX34" fmla="*/ 0 w 190500"/>
                    <a:gd name="connsiteY34" fmla="*/ 30956 h 190490"/>
                    <a:gd name="connsiteX35" fmla="*/ 29204 w 190500"/>
                    <a:gd name="connsiteY35" fmla="*/ 48 h 190490"/>
                    <a:gd name="connsiteX36" fmla="*/ 30956 w 190500"/>
                    <a:gd name="connsiteY36" fmla="*/ 0 h 190490"/>
                    <a:gd name="connsiteX37" fmla="*/ 102394 w 190500"/>
                    <a:gd name="connsiteY37"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490">
                      <a:moveTo>
                        <a:pt x="159544" y="57140"/>
                      </a:moveTo>
                      <a:cubicBezTo>
                        <a:pt x="175957" y="57139"/>
                        <a:pt x="189518" y="69948"/>
                        <a:pt x="190452" y="86335"/>
                      </a:cubicBezTo>
                      <a:lnTo>
                        <a:pt x="190500" y="88097"/>
                      </a:lnTo>
                      <a:lnTo>
                        <a:pt x="190500" y="159534"/>
                      </a:lnTo>
                      <a:cubicBezTo>
                        <a:pt x="190501" y="175951"/>
                        <a:pt x="177687" y="189513"/>
                        <a:pt x="161296" y="190443"/>
                      </a:cubicBezTo>
                      <a:lnTo>
                        <a:pt x="159544" y="190490"/>
                      </a:lnTo>
                      <a:lnTo>
                        <a:pt x="88106" y="190490"/>
                      </a:lnTo>
                      <a:cubicBezTo>
                        <a:pt x="71690" y="190491"/>
                        <a:pt x="58127" y="177677"/>
                        <a:pt x="57198" y="161287"/>
                      </a:cubicBezTo>
                      <a:lnTo>
                        <a:pt x="57150" y="159544"/>
                      </a:lnTo>
                      <a:lnTo>
                        <a:pt x="57150" y="88106"/>
                      </a:lnTo>
                      <a:cubicBezTo>
                        <a:pt x="57149" y="71690"/>
                        <a:pt x="69963" y="58127"/>
                        <a:pt x="86354" y="57198"/>
                      </a:cubicBezTo>
                      <a:lnTo>
                        <a:pt x="88106" y="57150"/>
                      </a:lnTo>
                      <a:lnTo>
                        <a:pt x="159544" y="57150"/>
                      </a:lnTo>
                      <a:close/>
                      <a:moveTo>
                        <a:pt x="130969" y="28575"/>
                      </a:moveTo>
                      <a:cubicBezTo>
                        <a:pt x="143837" y="28575"/>
                        <a:pt x="154877" y="36433"/>
                        <a:pt x="159544" y="47606"/>
                      </a:cubicBezTo>
                      <a:lnTo>
                        <a:pt x="88106" y="47606"/>
                      </a:lnTo>
                      <a:cubicBezTo>
                        <a:pt x="65749" y="47606"/>
                        <a:pt x="47625" y="65730"/>
                        <a:pt x="47625" y="88087"/>
                      </a:cubicBezTo>
                      <a:cubicBezTo>
                        <a:pt x="47625" y="88090"/>
                        <a:pt x="47625" y="88094"/>
                        <a:pt x="47625" y="88097"/>
                      </a:cubicBezTo>
                      <a:lnTo>
                        <a:pt x="47625" y="159563"/>
                      </a:lnTo>
                      <a:cubicBezTo>
                        <a:pt x="36675" y="154997"/>
                        <a:pt x="29295" y="144576"/>
                        <a:pt x="28623" y="132731"/>
                      </a:cubicBezTo>
                      <a:lnTo>
                        <a:pt x="28575" y="130969"/>
                      </a:lnTo>
                      <a:lnTo>
                        <a:pt x="28575" y="59531"/>
                      </a:lnTo>
                      <a:cubicBezTo>
                        <a:pt x="28574" y="43115"/>
                        <a:pt x="41388" y="29552"/>
                        <a:pt x="57779" y="28623"/>
                      </a:cubicBezTo>
                      <a:lnTo>
                        <a:pt x="59531" y="28575"/>
                      </a:lnTo>
                      <a:lnTo>
                        <a:pt x="130969" y="28575"/>
                      </a:lnTo>
                      <a:close/>
                      <a:moveTo>
                        <a:pt x="102394" y="0"/>
                      </a:moveTo>
                      <a:cubicBezTo>
                        <a:pt x="114776" y="0"/>
                        <a:pt x="125454" y="7268"/>
                        <a:pt x="130407" y="17774"/>
                      </a:cubicBezTo>
                      <a:lnTo>
                        <a:pt x="130969" y="19050"/>
                      </a:lnTo>
                      <a:lnTo>
                        <a:pt x="59531" y="19050"/>
                      </a:lnTo>
                      <a:lnTo>
                        <a:pt x="57512" y="19107"/>
                      </a:lnTo>
                      <a:cubicBezTo>
                        <a:pt x="35982" y="20211"/>
                        <a:pt x="19082" y="37973"/>
                        <a:pt x="19050" y="59531"/>
                      </a:cubicBezTo>
                      <a:lnTo>
                        <a:pt x="19050" y="130969"/>
                      </a:lnTo>
                      <a:cubicBezTo>
                        <a:pt x="8103" y="126403"/>
                        <a:pt x="724" y="115988"/>
                        <a:pt x="48" y="104146"/>
                      </a:cubicBezTo>
                      <a:lnTo>
                        <a:pt x="0" y="102394"/>
                      </a:lnTo>
                      <a:lnTo>
                        <a:pt x="0" y="30956"/>
                      </a:lnTo>
                      <a:cubicBezTo>
                        <a:pt x="-1" y="14540"/>
                        <a:pt x="12813" y="977"/>
                        <a:pt x="29204" y="48"/>
                      </a:cubicBezTo>
                      <a:lnTo>
                        <a:pt x="30956" y="0"/>
                      </a:lnTo>
                      <a:lnTo>
                        <a:pt x="102394"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5E7AEA61-42BC-7F93-24B5-D32EE80FCC33}"/>
                    </a:ext>
                  </a:extLst>
                </p:cNvPr>
                <p:cNvSpPr txBox="1"/>
                <p:nvPr/>
              </p:nvSpPr>
              <p:spPr>
                <a:xfrm>
                  <a:off x="5333552" y="4636605"/>
                  <a:ext cx="583636" cy="25864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F937E"/>
                      </a:solidFill>
                      <a:effectLst/>
                      <a:uLnTx/>
                      <a:uFillTx/>
                      <a:latin typeface="Segoe UI Semibold"/>
                      <a:ea typeface="+mn-ea"/>
                      <a:cs typeface="+mn-cs"/>
                    </a:rPr>
                    <a:t>Tables</a:t>
                  </a:r>
                </a:p>
              </p:txBody>
            </p:sp>
          </p:grpSp>
          <p:sp>
            <p:nvSpPr>
              <p:cNvPr id="18" name="Cylinder 32">
                <a:extLst>
                  <a:ext uri="{FF2B5EF4-FFF2-40B4-BE49-F238E27FC236}">
                    <a16:creationId xmlns:a16="http://schemas.microsoft.com/office/drawing/2014/main" id="{A3F9940F-1F99-8993-262F-9CD0851DE730}"/>
                  </a:ext>
                </a:extLst>
              </p:cNvPr>
              <p:cNvSpPr/>
              <p:nvPr/>
            </p:nvSpPr>
            <p:spPr>
              <a:xfrm>
                <a:off x="6666059" y="1720703"/>
                <a:ext cx="917728" cy="1150388"/>
              </a:xfrm>
              <a:prstGeom prst="can">
                <a:avLst/>
              </a:prstGeom>
              <a:solidFill>
                <a:srgbClr val="9EE0CB"/>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Data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Warehouse/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Lakehouse</a:t>
                </a:r>
              </a:p>
            </p:txBody>
          </p:sp>
          <p:sp>
            <p:nvSpPr>
              <p:cNvPr id="19" name="Cube 18">
                <a:extLst>
                  <a:ext uri="{FF2B5EF4-FFF2-40B4-BE49-F238E27FC236}">
                    <a16:creationId xmlns:a16="http://schemas.microsoft.com/office/drawing/2014/main" id="{EFB6D89A-D0DB-4B18-14A7-3D152F47FC9D}"/>
                  </a:ext>
                </a:extLst>
              </p:cNvPr>
              <p:cNvSpPr/>
              <p:nvPr/>
            </p:nvSpPr>
            <p:spPr bwMode="auto">
              <a:xfrm>
                <a:off x="8774620" y="1723574"/>
                <a:ext cx="993239" cy="1010935"/>
              </a:xfrm>
              <a:prstGeom prst="cube">
                <a:avLst/>
              </a:prstGeom>
              <a:solidFill>
                <a:srgbClr val="9EE0CB"/>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Power BI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Analysis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Services</a:t>
                </a:r>
              </a:p>
            </p:txBody>
          </p:sp>
          <p:cxnSp>
            <p:nvCxnSpPr>
              <p:cNvPr id="20" name="Straight Arrow Connector 19">
                <a:extLst>
                  <a:ext uri="{FF2B5EF4-FFF2-40B4-BE49-F238E27FC236}">
                    <a16:creationId xmlns:a16="http://schemas.microsoft.com/office/drawing/2014/main" id="{06AE5A48-121A-7923-F809-3BC125C097D3}"/>
                  </a:ext>
                </a:extLst>
              </p:cNvPr>
              <p:cNvCxnSpPr>
                <a:cxnSpLocks/>
              </p:cNvCxnSpPr>
              <p:nvPr/>
            </p:nvCxnSpPr>
            <p:spPr>
              <a:xfrm flipH="1">
                <a:off x="7681958" y="2295897"/>
                <a:ext cx="1080937" cy="0"/>
              </a:xfrm>
              <a:prstGeom prst="straightConnector1">
                <a:avLst/>
              </a:prstGeom>
              <a:noFill/>
              <a:ln w="19050" cap="rnd" cmpd="sng" algn="ctr">
                <a:solidFill>
                  <a:srgbClr val="49C5B1"/>
                </a:solidFill>
                <a:prstDash val="solid"/>
                <a:headEnd type="none" w="med" len="med"/>
                <a:tailEnd type="arrow" w="lg" len="sm"/>
              </a:ln>
              <a:effectLst/>
            </p:spPr>
          </p:cxnSp>
          <p:sp>
            <p:nvSpPr>
              <p:cNvPr id="21" name="TextBox 20">
                <a:extLst>
                  <a:ext uri="{FF2B5EF4-FFF2-40B4-BE49-F238E27FC236}">
                    <a16:creationId xmlns:a16="http://schemas.microsoft.com/office/drawing/2014/main" id="{AC13AB01-F0F0-B4C9-FB52-0A46818BD133}"/>
                  </a:ext>
                </a:extLst>
              </p:cNvPr>
              <p:cNvSpPr txBox="1"/>
              <p:nvPr/>
            </p:nvSpPr>
            <p:spPr>
              <a:xfrm>
                <a:off x="7778428" y="1745663"/>
                <a:ext cx="887996" cy="4988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1919"/>
                    </a:solidFill>
                    <a:effectLst/>
                    <a:uLnTx/>
                    <a:uFillTx/>
                    <a:latin typeface="Segoe UI Semibold"/>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1919"/>
                    </a:solidFill>
                    <a:effectLst/>
                    <a:uLnTx/>
                    <a:uFillTx/>
                    <a:latin typeface="Segoe UI Semibold"/>
                    <a:ea typeface="+mn-ea"/>
                    <a:cs typeface="+mn-cs"/>
                  </a:rPr>
                  <a:t>Queries</a:t>
                </a:r>
              </a:p>
            </p:txBody>
          </p:sp>
          <p:sp>
            <p:nvSpPr>
              <p:cNvPr id="22" name="Rounded Rectangle 21">
                <a:extLst>
                  <a:ext uri="{FF2B5EF4-FFF2-40B4-BE49-F238E27FC236}">
                    <a16:creationId xmlns:a16="http://schemas.microsoft.com/office/drawing/2014/main" id="{6C02A409-E7D7-8081-AE52-D999EADF1AB5}"/>
                  </a:ext>
                </a:extLst>
              </p:cNvPr>
              <p:cNvSpPr/>
              <p:nvPr/>
            </p:nvSpPr>
            <p:spPr bwMode="auto">
              <a:xfrm flipH="1">
                <a:off x="5726376" y="2092686"/>
                <a:ext cx="829787" cy="406423"/>
              </a:xfrm>
              <a:prstGeom prst="roundRect">
                <a:avLst>
                  <a:gd name="adj" fmla="val 50000"/>
                </a:avLst>
              </a:prstGeom>
              <a:solidFill>
                <a:srgbClr val="FFFFFF">
                  <a:lumMod val="95000"/>
                </a:srgbClr>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square" lIns="0" tIns="0" rIns="10800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pitchFamily="34" charset="0"/>
                  </a:rPr>
                  <a:t>Scan</a:t>
                </a:r>
              </a:p>
            </p:txBody>
          </p:sp>
          <p:cxnSp>
            <p:nvCxnSpPr>
              <p:cNvPr id="23" name="Straight Connector 22">
                <a:extLst>
                  <a:ext uri="{FF2B5EF4-FFF2-40B4-BE49-F238E27FC236}">
                    <a16:creationId xmlns:a16="http://schemas.microsoft.com/office/drawing/2014/main" id="{AA61220A-FB95-7BE8-B154-D4E9EFD0A741}"/>
                  </a:ext>
                </a:extLst>
              </p:cNvPr>
              <p:cNvCxnSpPr>
                <a:cxnSpLocks/>
              </p:cNvCxnSpPr>
              <p:nvPr/>
            </p:nvCxnSpPr>
            <p:spPr>
              <a:xfrm flipH="1">
                <a:off x="5861879" y="2295896"/>
                <a:ext cx="135394" cy="0"/>
              </a:xfrm>
              <a:prstGeom prst="line">
                <a:avLst/>
              </a:prstGeom>
              <a:noFill/>
              <a:ln w="25400" cap="rnd" cmpd="sng" algn="ctr">
                <a:solidFill>
                  <a:srgbClr val="091F2C"/>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2D43D6C2-28BA-5827-E55F-58912567B093}"/>
                  </a:ext>
                </a:extLst>
              </p:cNvPr>
              <p:cNvCxnSpPr>
                <a:cxnSpLocks/>
              </p:cNvCxnSpPr>
              <p:nvPr/>
            </p:nvCxnSpPr>
            <p:spPr>
              <a:xfrm flipH="1">
                <a:off x="5859621" y="2233302"/>
                <a:ext cx="51731" cy="62594"/>
              </a:xfrm>
              <a:prstGeom prst="line">
                <a:avLst/>
              </a:prstGeom>
              <a:noFill/>
              <a:ln w="25400" cap="rnd" cmpd="sng" algn="ctr">
                <a:solidFill>
                  <a:srgbClr val="091F2C"/>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2D003CB5-8BA4-F0DF-BB2F-F270EFCF144D}"/>
                  </a:ext>
                </a:extLst>
              </p:cNvPr>
              <p:cNvCxnSpPr>
                <a:cxnSpLocks/>
              </p:cNvCxnSpPr>
              <p:nvPr/>
            </p:nvCxnSpPr>
            <p:spPr>
              <a:xfrm flipH="1" flipV="1">
                <a:off x="5859633" y="2295898"/>
                <a:ext cx="51731" cy="62594"/>
              </a:xfrm>
              <a:prstGeom prst="line">
                <a:avLst/>
              </a:prstGeom>
              <a:noFill/>
              <a:ln w="25400" cap="rnd" cmpd="sng" algn="ctr">
                <a:solidFill>
                  <a:srgbClr val="091F2C"/>
                </a:solidFill>
                <a:prstDash val="solid"/>
                <a:headEnd type="none" w="lg" len="med"/>
                <a:tailEnd type="none" w="lg" len="med"/>
              </a:ln>
              <a:effectLst/>
            </p:spPr>
          </p:cxnSp>
          <p:sp>
            <p:nvSpPr>
              <p:cNvPr id="26" name="Oval 25">
                <a:extLst>
                  <a:ext uri="{FF2B5EF4-FFF2-40B4-BE49-F238E27FC236}">
                    <a16:creationId xmlns:a16="http://schemas.microsoft.com/office/drawing/2014/main" id="{1ABE44F7-938B-E1A5-4DC4-8DE635D40BF2}"/>
                  </a:ext>
                </a:extLst>
              </p:cNvPr>
              <p:cNvSpPr/>
              <p:nvPr/>
            </p:nvSpPr>
            <p:spPr bwMode="auto">
              <a:xfrm>
                <a:off x="10636746" y="1920639"/>
                <a:ext cx="726015" cy="726016"/>
              </a:xfrm>
              <a:prstGeom prst="ellipse">
                <a:avLst/>
              </a:prstGeom>
              <a:solidFill>
                <a:schemeClr val="accent2"/>
              </a:solidFill>
              <a:ln w="19050" cap="flat" cmpd="sng" algn="ctr">
                <a:solidFill>
                  <a:srgbClr val="49C5B1"/>
                </a:solidFill>
                <a:prstDash val="solid"/>
                <a:headEnd type="none" w="med" len="med"/>
                <a:tailEnd type="none" w="med" len="med"/>
              </a:ln>
              <a:effectLst>
                <a:outerShdw blurRad="254000" dist="38100" dir="2700000" algn="tl" rotWithShape="0">
                  <a:prstClr val="black">
                    <a:alpha val="20000"/>
                  </a:prstClr>
                </a:outerShdw>
              </a:effectLst>
              <a:scene3d>
                <a:camera prst="perspectiveLeft" fov="2100000">
                  <a:rot lat="0" lon="0" rev="0"/>
                </a:camera>
                <a:lightRig rig="threePt" dir="t"/>
              </a:scene3d>
            </p:spPr>
            <p:txBody>
              <a:bodyPr rot="0" spcFirstLastPara="0" vertOverflow="overflow" horzOverflow="overflow" vert="horz" wrap="square" lIns="182880" tIns="104400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5945188" algn="l"/>
                  </a:tabLst>
                  <a:defRPr/>
                </a:pPr>
                <a:endParaRPr kumimoji="0" lang="en-US" sz="1600" b="0" i="0" u="none" strike="noStrike" kern="0" cap="none" spc="0" normalizeH="0" baseline="0" noProof="0" err="1">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19E92B0A-C2E8-6EA5-DB20-8C34FA2E9BC2}"/>
                  </a:ext>
                </a:extLst>
              </p:cNvPr>
              <p:cNvSpPr txBox="1"/>
              <p:nvPr/>
            </p:nvSpPr>
            <p:spPr>
              <a:xfrm>
                <a:off x="9802527" y="1723390"/>
                <a:ext cx="887996" cy="4988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1919"/>
                    </a:solidFill>
                    <a:effectLst/>
                    <a:uLnTx/>
                    <a:uFillTx/>
                    <a:latin typeface="Segoe UI Semibold"/>
                    <a:ea typeface="+mn-ea"/>
                    <a:cs typeface="+mn-cs"/>
                  </a:rPr>
                  <a:t>DAX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1919"/>
                    </a:solidFill>
                    <a:effectLst/>
                    <a:uLnTx/>
                    <a:uFillTx/>
                    <a:latin typeface="Segoe UI Semibold"/>
                    <a:ea typeface="+mn-ea"/>
                    <a:cs typeface="+mn-cs"/>
                  </a:rPr>
                  <a:t>Queries</a:t>
                </a:r>
              </a:p>
            </p:txBody>
          </p:sp>
          <p:cxnSp>
            <p:nvCxnSpPr>
              <p:cNvPr id="28" name="Straight Arrow Connector 27">
                <a:extLst>
                  <a:ext uri="{FF2B5EF4-FFF2-40B4-BE49-F238E27FC236}">
                    <a16:creationId xmlns:a16="http://schemas.microsoft.com/office/drawing/2014/main" id="{FEE8E49F-D679-26DC-4EC5-77F77120F894}"/>
                  </a:ext>
                </a:extLst>
              </p:cNvPr>
              <p:cNvCxnSpPr>
                <a:cxnSpLocks/>
              </p:cNvCxnSpPr>
              <p:nvPr/>
            </p:nvCxnSpPr>
            <p:spPr>
              <a:xfrm flipH="1">
                <a:off x="9888136" y="2283647"/>
                <a:ext cx="738295" cy="0"/>
              </a:xfrm>
              <a:prstGeom prst="straightConnector1">
                <a:avLst/>
              </a:prstGeom>
              <a:noFill/>
              <a:ln w="19050" cap="rnd" cmpd="sng" algn="ctr">
                <a:solidFill>
                  <a:srgbClr val="49C5B1"/>
                </a:solidFill>
                <a:prstDash val="solid"/>
                <a:headEnd type="none" w="med" len="med"/>
                <a:tailEnd type="arrow" w="lg" len="sm"/>
              </a:ln>
              <a:effectLst/>
            </p:spPr>
          </p:cxnSp>
          <p:sp>
            <p:nvSpPr>
              <p:cNvPr id="29" name="TextBox 28">
                <a:extLst>
                  <a:ext uri="{FF2B5EF4-FFF2-40B4-BE49-F238E27FC236}">
                    <a16:creationId xmlns:a16="http://schemas.microsoft.com/office/drawing/2014/main" id="{2FBD78A8-7821-F11B-B1FC-D1094988A562}"/>
                  </a:ext>
                </a:extLst>
              </p:cNvPr>
              <p:cNvSpPr txBox="1"/>
              <p:nvPr/>
            </p:nvSpPr>
            <p:spPr>
              <a:xfrm>
                <a:off x="10749524" y="2349651"/>
                <a:ext cx="500458"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Reports</a:t>
                </a:r>
              </a:p>
            </p:txBody>
          </p:sp>
          <p:sp>
            <p:nvSpPr>
              <p:cNvPr id="30" name="Graphic 236">
                <a:extLst>
                  <a:ext uri="{FF2B5EF4-FFF2-40B4-BE49-F238E27FC236}">
                    <a16:creationId xmlns:a16="http://schemas.microsoft.com/office/drawing/2014/main" id="{22D0E529-63CE-22C5-7B11-0D951E294B83}"/>
                  </a:ext>
                </a:extLst>
              </p:cNvPr>
              <p:cNvSpPr/>
              <p:nvPr/>
            </p:nvSpPr>
            <p:spPr>
              <a:xfrm>
                <a:off x="10850161" y="2083051"/>
                <a:ext cx="299184" cy="284238"/>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a:gsLst>
                  <a:gs pos="70000">
                    <a:srgbClr val="49C5B1"/>
                  </a:gs>
                  <a:gs pos="100000">
                    <a:srgbClr val="8DE971"/>
                  </a:gs>
                </a:gsLst>
                <a:lin ang="27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33" name="Group 32">
              <a:extLst>
                <a:ext uri="{FF2B5EF4-FFF2-40B4-BE49-F238E27FC236}">
                  <a16:creationId xmlns:a16="http://schemas.microsoft.com/office/drawing/2014/main" id="{38499F66-3B39-DE4F-A911-5D68A3507C5A}"/>
                </a:ext>
              </a:extLst>
            </p:cNvPr>
            <p:cNvGrpSpPr/>
            <p:nvPr/>
          </p:nvGrpSpPr>
          <p:grpSpPr>
            <a:xfrm>
              <a:off x="5097895" y="3014192"/>
              <a:ext cx="6278046" cy="1244567"/>
              <a:chOff x="4117597" y="3817366"/>
              <a:chExt cx="7245164" cy="1494154"/>
            </a:xfrm>
          </p:grpSpPr>
          <p:sp>
            <p:nvSpPr>
              <p:cNvPr id="34" name="Rounded Rectangle 45">
                <a:extLst>
                  <a:ext uri="{FF2B5EF4-FFF2-40B4-BE49-F238E27FC236}">
                    <a16:creationId xmlns:a16="http://schemas.microsoft.com/office/drawing/2014/main" id="{77201568-DB4A-B777-7FB1-5FE8168592C6}"/>
                  </a:ext>
                </a:extLst>
              </p:cNvPr>
              <p:cNvSpPr/>
              <p:nvPr/>
            </p:nvSpPr>
            <p:spPr>
              <a:xfrm>
                <a:off x="4117597" y="3817366"/>
                <a:ext cx="1969200" cy="1494154"/>
              </a:xfrm>
              <a:prstGeom prst="roundRect">
                <a:avLst>
                  <a:gd name="adj" fmla="val 5769"/>
                </a:avLst>
              </a:prstGeom>
              <a:gradFill flip="none" rotWithShape="1">
                <a:gsLst>
                  <a:gs pos="100000">
                    <a:srgbClr val="49C5B1"/>
                  </a:gs>
                  <a:gs pos="0">
                    <a:srgbClr val="9EE0CB"/>
                  </a:gs>
                </a:gsLst>
                <a:path path="circle">
                  <a:fillToRect l="100000" t="100000"/>
                </a:path>
                <a:tileRect r="-100000" b="-100000"/>
              </a:gradFill>
              <a:ln>
                <a:noFill/>
              </a:ln>
              <a:effectLst>
                <a:outerShdw blurRad="2540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tab pos="5945188"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Storage</a:t>
                </a:r>
              </a:p>
            </p:txBody>
          </p:sp>
          <p:sp>
            <p:nvSpPr>
              <p:cNvPr id="35" name="TextBox 34">
                <a:extLst>
                  <a:ext uri="{FF2B5EF4-FFF2-40B4-BE49-F238E27FC236}">
                    <a16:creationId xmlns:a16="http://schemas.microsoft.com/office/drawing/2014/main" id="{ADFBC6F3-90C4-BA90-FF5D-CFBEEAE61C87}"/>
                  </a:ext>
                </a:extLst>
              </p:cNvPr>
              <p:cNvSpPr txBox="1"/>
              <p:nvPr/>
            </p:nvSpPr>
            <p:spPr>
              <a:xfrm>
                <a:off x="4497081" y="3892924"/>
                <a:ext cx="1210233" cy="31407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Database files</a:t>
                </a:r>
              </a:p>
            </p:txBody>
          </p:sp>
          <p:grpSp>
            <p:nvGrpSpPr>
              <p:cNvPr id="36" name="Group 35">
                <a:extLst>
                  <a:ext uri="{FF2B5EF4-FFF2-40B4-BE49-F238E27FC236}">
                    <a16:creationId xmlns:a16="http://schemas.microsoft.com/office/drawing/2014/main" id="{77436710-CAE7-5049-51B6-2D91A97FA251}"/>
                  </a:ext>
                </a:extLst>
              </p:cNvPr>
              <p:cNvGrpSpPr/>
              <p:nvPr/>
            </p:nvGrpSpPr>
            <p:grpSpPr>
              <a:xfrm flipH="1">
                <a:off x="4710429" y="4216396"/>
                <a:ext cx="687418" cy="606352"/>
                <a:chOff x="5229770" y="4366726"/>
                <a:chExt cx="687418" cy="606352"/>
              </a:xfrm>
              <a:gradFill>
                <a:gsLst>
                  <a:gs pos="70000">
                    <a:srgbClr val="49C5B1"/>
                  </a:gs>
                  <a:gs pos="100000">
                    <a:srgbClr val="8DE971"/>
                  </a:gs>
                </a:gsLst>
                <a:lin ang="2700000" scaled="1"/>
              </a:gradFill>
            </p:grpSpPr>
            <p:sp>
              <p:nvSpPr>
                <p:cNvPr id="55" name="Graphic 177">
                  <a:extLst>
                    <a:ext uri="{FF2B5EF4-FFF2-40B4-BE49-F238E27FC236}">
                      <a16:creationId xmlns:a16="http://schemas.microsoft.com/office/drawing/2014/main" id="{1B521253-7C00-BFBC-4412-F8AD90A52FE4}"/>
                    </a:ext>
                  </a:extLst>
                </p:cNvPr>
                <p:cNvSpPr/>
                <p:nvPr/>
              </p:nvSpPr>
              <p:spPr>
                <a:xfrm>
                  <a:off x="5229770" y="4366726"/>
                  <a:ext cx="606384" cy="606352"/>
                </a:xfrm>
                <a:custGeom>
                  <a:avLst/>
                  <a:gdLst>
                    <a:gd name="connsiteX0" fmla="*/ 159544 w 190500"/>
                    <a:gd name="connsiteY0" fmla="*/ 57140 h 190490"/>
                    <a:gd name="connsiteX1" fmla="*/ 190452 w 190500"/>
                    <a:gd name="connsiteY1" fmla="*/ 86335 h 190490"/>
                    <a:gd name="connsiteX2" fmla="*/ 190500 w 190500"/>
                    <a:gd name="connsiteY2" fmla="*/ 88097 h 190490"/>
                    <a:gd name="connsiteX3" fmla="*/ 190500 w 190500"/>
                    <a:gd name="connsiteY3" fmla="*/ 159534 h 190490"/>
                    <a:gd name="connsiteX4" fmla="*/ 161296 w 190500"/>
                    <a:gd name="connsiteY4" fmla="*/ 190443 h 190490"/>
                    <a:gd name="connsiteX5" fmla="*/ 159544 w 190500"/>
                    <a:gd name="connsiteY5" fmla="*/ 190490 h 190490"/>
                    <a:gd name="connsiteX6" fmla="*/ 88106 w 190500"/>
                    <a:gd name="connsiteY6" fmla="*/ 190490 h 190490"/>
                    <a:gd name="connsiteX7" fmla="*/ 57198 w 190500"/>
                    <a:gd name="connsiteY7" fmla="*/ 161287 h 190490"/>
                    <a:gd name="connsiteX8" fmla="*/ 57150 w 190500"/>
                    <a:gd name="connsiteY8" fmla="*/ 159544 h 190490"/>
                    <a:gd name="connsiteX9" fmla="*/ 57150 w 190500"/>
                    <a:gd name="connsiteY9" fmla="*/ 88106 h 190490"/>
                    <a:gd name="connsiteX10" fmla="*/ 86354 w 190500"/>
                    <a:gd name="connsiteY10" fmla="*/ 57198 h 190490"/>
                    <a:gd name="connsiteX11" fmla="*/ 88106 w 190500"/>
                    <a:gd name="connsiteY11" fmla="*/ 57150 h 190490"/>
                    <a:gd name="connsiteX12" fmla="*/ 159544 w 190500"/>
                    <a:gd name="connsiteY12" fmla="*/ 57150 h 190490"/>
                    <a:gd name="connsiteX13" fmla="*/ 130969 w 190500"/>
                    <a:gd name="connsiteY13" fmla="*/ 28575 h 190490"/>
                    <a:gd name="connsiteX14" fmla="*/ 159544 w 190500"/>
                    <a:gd name="connsiteY14" fmla="*/ 47606 h 190490"/>
                    <a:gd name="connsiteX15" fmla="*/ 88106 w 190500"/>
                    <a:gd name="connsiteY15" fmla="*/ 47606 h 190490"/>
                    <a:gd name="connsiteX16" fmla="*/ 47625 w 190500"/>
                    <a:gd name="connsiteY16" fmla="*/ 88087 h 190490"/>
                    <a:gd name="connsiteX17" fmla="*/ 47625 w 190500"/>
                    <a:gd name="connsiteY17" fmla="*/ 88097 h 190490"/>
                    <a:gd name="connsiteX18" fmla="*/ 47625 w 190500"/>
                    <a:gd name="connsiteY18" fmla="*/ 159563 h 190490"/>
                    <a:gd name="connsiteX19" fmla="*/ 28623 w 190500"/>
                    <a:gd name="connsiteY19" fmla="*/ 132731 h 190490"/>
                    <a:gd name="connsiteX20" fmla="*/ 28575 w 190500"/>
                    <a:gd name="connsiteY20" fmla="*/ 130969 h 190490"/>
                    <a:gd name="connsiteX21" fmla="*/ 28575 w 190500"/>
                    <a:gd name="connsiteY21" fmla="*/ 59531 h 190490"/>
                    <a:gd name="connsiteX22" fmla="*/ 57779 w 190500"/>
                    <a:gd name="connsiteY22" fmla="*/ 28623 h 190490"/>
                    <a:gd name="connsiteX23" fmla="*/ 59531 w 190500"/>
                    <a:gd name="connsiteY23" fmla="*/ 28575 h 190490"/>
                    <a:gd name="connsiteX24" fmla="*/ 130969 w 190500"/>
                    <a:gd name="connsiteY24" fmla="*/ 28575 h 190490"/>
                    <a:gd name="connsiteX25" fmla="*/ 102394 w 190500"/>
                    <a:gd name="connsiteY25" fmla="*/ 0 h 190490"/>
                    <a:gd name="connsiteX26" fmla="*/ 130407 w 190500"/>
                    <a:gd name="connsiteY26" fmla="*/ 17774 h 190490"/>
                    <a:gd name="connsiteX27" fmla="*/ 130969 w 190500"/>
                    <a:gd name="connsiteY27" fmla="*/ 19050 h 190490"/>
                    <a:gd name="connsiteX28" fmla="*/ 59531 w 190500"/>
                    <a:gd name="connsiteY28" fmla="*/ 19050 h 190490"/>
                    <a:gd name="connsiteX29" fmla="*/ 57512 w 190500"/>
                    <a:gd name="connsiteY29" fmla="*/ 19107 h 190490"/>
                    <a:gd name="connsiteX30" fmla="*/ 19050 w 190500"/>
                    <a:gd name="connsiteY30" fmla="*/ 59531 h 190490"/>
                    <a:gd name="connsiteX31" fmla="*/ 19050 w 190500"/>
                    <a:gd name="connsiteY31" fmla="*/ 130969 h 190490"/>
                    <a:gd name="connsiteX32" fmla="*/ 48 w 190500"/>
                    <a:gd name="connsiteY32" fmla="*/ 104146 h 190490"/>
                    <a:gd name="connsiteX33" fmla="*/ 0 w 190500"/>
                    <a:gd name="connsiteY33" fmla="*/ 102394 h 190490"/>
                    <a:gd name="connsiteX34" fmla="*/ 0 w 190500"/>
                    <a:gd name="connsiteY34" fmla="*/ 30956 h 190490"/>
                    <a:gd name="connsiteX35" fmla="*/ 29204 w 190500"/>
                    <a:gd name="connsiteY35" fmla="*/ 48 h 190490"/>
                    <a:gd name="connsiteX36" fmla="*/ 30956 w 190500"/>
                    <a:gd name="connsiteY36" fmla="*/ 0 h 190490"/>
                    <a:gd name="connsiteX37" fmla="*/ 102394 w 190500"/>
                    <a:gd name="connsiteY37"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490">
                      <a:moveTo>
                        <a:pt x="159544" y="57140"/>
                      </a:moveTo>
                      <a:cubicBezTo>
                        <a:pt x="175957" y="57139"/>
                        <a:pt x="189518" y="69948"/>
                        <a:pt x="190452" y="86335"/>
                      </a:cubicBezTo>
                      <a:lnTo>
                        <a:pt x="190500" y="88097"/>
                      </a:lnTo>
                      <a:lnTo>
                        <a:pt x="190500" y="159534"/>
                      </a:lnTo>
                      <a:cubicBezTo>
                        <a:pt x="190501" y="175951"/>
                        <a:pt x="177687" y="189513"/>
                        <a:pt x="161296" y="190443"/>
                      </a:cubicBezTo>
                      <a:lnTo>
                        <a:pt x="159544" y="190490"/>
                      </a:lnTo>
                      <a:lnTo>
                        <a:pt x="88106" y="190490"/>
                      </a:lnTo>
                      <a:cubicBezTo>
                        <a:pt x="71690" y="190491"/>
                        <a:pt x="58127" y="177677"/>
                        <a:pt x="57198" y="161287"/>
                      </a:cubicBezTo>
                      <a:lnTo>
                        <a:pt x="57150" y="159544"/>
                      </a:lnTo>
                      <a:lnTo>
                        <a:pt x="57150" y="88106"/>
                      </a:lnTo>
                      <a:cubicBezTo>
                        <a:pt x="57149" y="71690"/>
                        <a:pt x="69963" y="58127"/>
                        <a:pt x="86354" y="57198"/>
                      </a:cubicBezTo>
                      <a:lnTo>
                        <a:pt x="88106" y="57150"/>
                      </a:lnTo>
                      <a:lnTo>
                        <a:pt x="159544" y="57150"/>
                      </a:lnTo>
                      <a:close/>
                      <a:moveTo>
                        <a:pt x="130969" y="28575"/>
                      </a:moveTo>
                      <a:cubicBezTo>
                        <a:pt x="143837" y="28575"/>
                        <a:pt x="154877" y="36433"/>
                        <a:pt x="159544" y="47606"/>
                      </a:cubicBezTo>
                      <a:lnTo>
                        <a:pt x="88106" y="47606"/>
                      </a:lnTo>
                      <a:cubicBezTo>
                        <a:pt x="65749" y="47606"/>
                        <a:pt x="47625" y="65730"/>
                        <a:pt x="47625" y="88087"/>
                      </a:cubicBezTo>
                      <a:cubicBezTo>
                        <a:pt x="47625" y="88090"/>
                        <a:pt x="47625" y="88094"/>
                        <a:pt x="47625" y="88097"/>
                      </a:cubicBezTo>
                      <a:lnTo>
                        <a:pt x="47625" y="159563"/>
                      </a:lnTo>
                      <a:cubicBezTo>
                        <a:pt x="36675" y="154997"/>
                        <a:pt x="29295" y="144576"/>
                        <a:pt x="28623" y="132731"/>
                      </a:cubicBezTo>
                      <a:lnTo>
                        <a:pt x="28575" y="130969"/>
                      </a:lnTo>
                      <a:lnTo>
                        <a:pt x="28575" y="59531"/>
                      </a:lnTo>
                      <a:cubicBezTo>
                        <a:pt x="28574" y="43115"/>
                        <a:pt x="41388" y="29552"/>
                        <a:pt x="57779" y="28623"/>
                      </a:cubicBezTo>
                      <a:lnTo>
                        <a:pt x="59531" y="28575"/>
                      </a:lnTo>
                      <a:lnTo>
                        <a:pt x="130969" y="28575"/>
                      </a:lnTo>
                      <a:close/>
                      <a:moveTo>
                        <a:pt x="102394" y="0"/>
                      </a:moveTo>
                      <a:cubicBezTo>
                        <a:pt x="114776" y="0"/>
                        <a:pt x="125454" y="7268"/>
                        <a:pt x="130407" y="17774"/>
                      </a:cubicBezTo>
                      <a:lnTo>
                        <a:pt x="130969" y="19050"/>
                      </a:lnTo>
                      <a:lnTo>
                        <a:pt x="59531" y="19050"/>
                      </a:lnTo>
                      <a:lnTo>
                        <a:pt x="57512" y="19107"/>
                      </a:lnTo>
                      <a:cubicBezTo>
                        <a:pt x="35982" y="20211"/>
                        <a:pt x="19082" y="37973"/>
                        <a:pt x="19050" y="59531"/>
                      </a:cubicBezTo>
                      <a:lnTo>
                        <a:pt x="19050" y="130969"/>
                      </a:lnTo>
                      <a:cubicBezTo>
                        <a:pt x="8103" y="126403"/>
                        <a:pt x="724" y="115988"/>
                        <a:pt x="48" y="104146"/>
                      </a:cubicBezTo>
                      <a:lnTo>
                        <a:pt x="0" y="102394"/>
                      </a:lnTo>
                      <a:lnTo>
                        <a:pt x="0" y="30956"/>
                      </a:lnTo>
                      <a:cubicBezTo>
                        <a:pt x="-1" y="14540"/>
                        <a:pt x="12813" y="977"/>
                        <a:pt x="29204" y="48"/>
                      </a:cubicBezTo>
                      <a:lnTo>
                        <a:pt x="30956" y="0"/>
                      </a:lnTo>
                      <a:lnTo>
                        <a:pt x="102394"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55">
                  <a:extLst>
                    <a:ext uri="{FF2B5EF4-FFF2-40B4-BE49-F238E27FC236}">
                      <a16:creationId xmlns:a16="http://schemas.microsoft.com/office/drawing/2014/main" id="{B7ACC681-A1C7-48FE-D6F6-A575E25E2BB6}"/>
                    </a:ext>
                  </a:extLst>
                </p:cNvPr>
                <p:cNvSpPr txBox="1"/>
                <p:nvPr/>
              </p:nvSpPr>
              <p:spPr>
                <a:xfrm>
                  <a:off x="5333552" y="4636605"/>
                  <a:ext cx="583636" cy="25864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F937E"/>
                      </a:solidFill>
                      <a:effectLst/>
                      <a:uLnTx/>
                      <a:uFillTx/>
                      <a:latin typeface="Segoe UI Semibold"/>
                      <a:ea typeface="+mn-ea"/>
                      <a:cs typeface="+mn-cs"/>
                    </a:rPr>
                    <a:t>Tables</a:t>
                  </a:r>
                </a:p>
              </p:txBody>
            </p:sp>
          </p:grpSp>
          <p:sp>
            <p:nvSpPr>
              <p:cNvPr id="37" name="Cylinder 32">
                <a:extLst>
                  <a:ext uri="{FF2B5EF4-FFF2-40B4-BE49-F238E27FC236}">
                    <a16:creationId xmlns:a16="http://schemas.microsoft.com/office/drawing/2014/main" id="{CFA0BDE6-89AE-C91B-F00C-DA77BD3F89FF}"/>
                  </a:ext>
                </a:extLst>
              </p:cNvPr>
              <p:cNvSpPr/>
              <p:nvPr/>
            </p:nvSpPr>
            <p:spPr>
              <a:xfrm>
                <a:off x="6666059" y="3989249"/>
                <a:ext cx="917728" cy="1150388"/>
              </a:xfrm>
              <a:prstGeom prst="can">
                <a:avLst/>
              </a:prstGeom>
              <a:solidFill>
                <a:srgbClr val="9EE0CB"/>
              </a:solidFill>
              <a:ln w="9525" cap="flat" cmpd="sng" algn="ctr">
                <a:noFill/>
                <a:prstDash val="solid"/>
                <a:headEnd type="none" w="med" len="med"/>
                <a:tailEnd type="none" w="med" len="med"/>
              </a:ln>
              <a:effectLst>
                <a:outerShdw blurRad="381000" dist="38100" dir="2700000" algn="tl" rotWithShape="0">
                  <a:prstClr val="black">
                    <a:alpha val="2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Data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Warehouse/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Lakehouse</a:t>
                </a:r>
              </a:p>
            </p:txBody>
          </p:sp>
          <p:sp>
            <p:nvSpPr>
              <p:cNvPr id="38" name="Cube 37">
                <a:extLst>
                  <a:ext uri="{FF2B5EF4-FFF2-40B4-BE49-F238E27FC236}">
                    <a16:creationId xmlns:a16="http://schemas.microsoft.com/office/drawing/2014/main" id="{B5D0EB72-02C7-6167-9B94-AE402CBA4BA9}"/>
                  </a:ext>
                </a:extLst>
              </p:cNvPr>
              <p:cNvSpPr/>
              <p:nvPr/>
            </p:nvSpPr>
            <p:spPr bwMode="auto">
              <a:xfrm>
                <a:off x="8774620" y="4014105"/>
                <a:ext cx="993239" cy="1010935"/>
              </a:xfrm>
              <a:prstGeom prst="cube">
                <a:avLst/>
              </a:prstGeom>
              <a:solidFill>
                <a:srgbClr val="9EE0CB"/>
              </a:solidFill>
              <a:ln w="9525" cap="flat" cmpd="sng" algn="ctr">
                <a:noFill/>
                <a:prstDash val="solid"/>
                <a:headEnd type="none" w="med" len="med"/>
                <a:tailEnd type="none" w="med" len="med"/>
              </a:ln>
              <a:effectLst>
                <a:outerShdw blurRad="381000" dist="38100" dir="2700000" algn="tl" rotWithShape="0">
                  <a:prstClr val="black">
                    <a:alpha val="2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Power BI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Analysis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Services</a:t>
                </a:r>
              </a:p>
            </p:txBody>
          </p:sp>
          <p:sp>
            <p:nvSpPr>
              <p:cNvPr id="39" name="Oval 38">
                <a:extLst>
                  <a:ext uri="{FF2B5EF4-FFF2-40B4-BE49-F238E27FC236}">
                    <a16:creationId xmlns:a16="http://schemas.microsoft.com/office/drawing/2014/main" id="{56A40827-8D23-D9DD-7091-6F0D154E8E23}"/>
                  </a:ext>
                </a:extLst>
              </p:cNvPr>
              <p:cNvSpPr/>
              <p:nvPr/>
            </p:nvSpPr>
            <p:spPr bwMode="auto">
              <a:xfrm>
                <a:off x="10636746" y="4186587"/>
                <a:ext cx="726015" cy="726016"/>
              </a:xfrm>
              <a:prstGeom prst="ellipse">
                <a:avLst/>
              </a:prstGeom>
              <a:solidFill>
                <a:schemeClr val="accent2"/>
              </a:solidFill>
              <a:ln w="19050" cap="flat" cmpd="sng" algn="ctr">
                <a:solidFill>
                  <a:schemeClr val="accent6"/>
                </a:solidFill>
                <a:prstDash val="solid"/>
                <a:headEnd type="none" w="med" len="med"/>
                <a:tailEnd type="none" w="med" len="med"/>
              </a:ln>
              <a:effectLst>
                <a:outerShdw blurRad="381000" dist="38100" dir="2700000" algn="tl" rotWithShape="0">
                  <a:prstClr val="black">
                    <a:alpha val="20000"/>
                  </a:prstClr>
                </a:outerShdw>
              </a:effectLst>
              <a:scene3d>
                <a:camera prst="perspectiveLeft" fov="2100000">
                  <a:rot lat="0" lon="0" rev="0"/>
                </a:camera>
                <a:lightRig rig="threePt" dir="t"/>
              </a:scene3d>
            </p:spPr>
            <p:txBody>
              <a:bodyPr rot="0" spcFirstLastPara="0" vertOverflow="overflow" horzOverflow="overflow" vert="horz" wrap="square" lIns="182880" tIns="104400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5945188" algn="l"/>
                  </a:tabLst>
                  <a:defRPr/>
                </a:pPr>
                <a:endParaRPr kumimoji="0" lang="en-US" sz="1600" b="0" i="0" u="none" strike="noStrike" kern="0" cap="none" spc="0" normalizeH="0" baseline="0" noProof="0" err="1">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40" name="TextBox 39">
                <a:extLst>
                  <a:ext uri="{FF2B5EF4-FFF2-40B4-BE49-F238E27FC236}">
                    <a16:creationId xmlns:a16="http://schemas.microsoft.com/office/drawing/2014/main" id="{A80051CC-5FF7-C104-C08E-41F99A360A6E}"/>
                  </a:ext>
                </a:extLst>
              </p:cNvPr>
              <p:cNvSpPr txBox="1"/>
              <p:nvPr/>
            </p:nvSpPr>
            <p:spPr>
              <a:xfrm>
                <a:off x="9802527" y="3989338"/>
                <a:ext cx="887996" cy="4988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1919"/>
                    </a:solidFill>
                    <a:effectLst/>
                    <a:uLnTx/>
                    <a:uFillTx/>
                    <a:latin typeface="Segoe UI Semibold"/>
                    <a:ea typeface="+mn-ea"/>
                    <a:cs typeface="+mn-cs"/>
                  </a:rPr>
                  <a:t>DAX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1919"/>
                    </a:solidFill>
                    <a:effectLst/>
                    <a:uLnTx/>
                    <a:uFillTx/>
                    <a:latin typeface="Segoe UI Semibold"/>
                    <a:ea typeface="+mn-ea"/>
                    <a:cs typeface="+mn-cs"/>
                  </a:rPr>
                  <a:t>Queries</a:t>
                </a:r>
              </a:p>
            </p:txBody>
          </p:sp>
          <p:cxnSp>
            <p:nvCxnSpPr>
              <p:cNvPr id="41" name="Straight Arrow Connector 40">
                <a:extLst>
                  <a:ext uri="{FF2B5EF4-FFF2-40B4-BE49-F238E27FC236}">
                    <a16:creationId xmlns:a16="http://schemas.microsoft.com/office/drawing/2014/main" id="{EBFA20A0-5487-2CA0-B14A-8C1899523904}"/>
                  </a:ext>
                </a:extLst>
              </p:cNvPr>
              <p:cNvCxnSpPr>
                <a:cxnSpLocks/>
              </p:cNvCxnSpPr>
              <p:nvPr/>
            </p:nvCxnSpPr>
            <p:spPr>
              <a:xfrm flipH="1">
                <a:off x="9888136" y="4549595"/>
                <a:ext cx="738295" cy="0"/>
              </a:xfrm>
              <a:prstGeom prst="straightConnector1">
                <a:avLst/>
              </a:prstGeom>
              <a:noFill/>
              <a:ln w="19050" cap="rnd" cmpd="sng" algn="ctr">
                <a:solidFill>
                  <a:srgbClr val="49C5B1"/>
                </a:solidFill>
                <a:prstDash val="solid"/>
                <a:headEnd type="none" w="med" len="med"/>
                <a:tailEnd type="arrow" w="lg" len="sm"/>
              </a:ln>
              <a:effectLst/>
            </p:spPr>
          </p:cxnSp>
          <p:sp>
            <p:nvSpPr>
              <p:cNvPr id="42" name="TextBox 41">
                <a:extLst>
                  <a:ext uri="{FF2B5EF4-FFF2-40B4-BE49-F238E27FC236}">
                    <a16:creationId xmlns:a16="http://schemas.microsoft.com/office/drawing/2014/main" id="{8C4B621A-857E-66CF-AAA6-2632B27AF1E3}"/>
                  </a:ext>
                </a:extLst>
              </p:cNvPr>
              <p:cNvSpPr txBox="1"/>
              <p:nvPr/>
            </p:nvSpPr>
            <p:spPr>
              <a:xfrm>
                <a:off x="10749524" y="4615599"/>
                <a:ext cx="500458"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Reports</a:t>
                </a:r>
              </a:p>
            </p:txBody>
          </p:sp>
          <p:sp>
            <p:nvSpPr>
              <p:cNvPr id="43" name="Graphic 236">
                <a:extLst>
                  <a:ext uri="{FF2B5EF4-FFF2-40B4-BE49-F238E27FC236}">
                    <a16:creationId xmlns:a16="http://schemas.microsoft.com/office/drawing/2014/main" id="{8F1006A9-514D-CE8F-5000-3E7EA93E0F2A}"/>
                  </a:ext>
                </a:extLst>
              </p:cNvPr>
              <p:cNvSpPr/>
              <p:nvPr/>
            </p:nvSpPr>
            <p:spPr>
              <a:xfrm>
                <a:off x="10850161" y="4348999"/>
                <a:ext cx="299184" cy="284238"/>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a:gsLst>
                  <a:gs pos="70000">
                    <a:srgbClr val="49C5B1"/>
                  </a:gs>
                  <a:gs pos="100000">
                    <a:srgbClr val="8DE971"/>
                  </a:gs>
                </a:gsLst>
                <a:lin ang="27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4" name="Rounded Rectangle 48">
                <a:extLst>
                  <a:ext uri="{FF2B5EF4-FFF2-40B4-BE49-F238E27FC236}">
                    <a16:creationId xmlns:a16="http://schemas.microsoft.com/office/drawing/2014/main" id="{CD33A335-4DE0-3A4A-676E-7D4505CD8DF2}"/>
                  </a:ext>
                </a:extLst>
              </p:cNvPr>
              <p:cNvSpPr/>
              <p:nvPr/>
            </p:nvSpPr>
            <p:spPr bwMode="auto">
              <a:xfrm flipH="1">
                <a:off x="5726376" y="4361232"/>
                <a:ext cx="829787" cy="406423"/>
              </a:xfrm>
              <a:prstGeom prst="roundRect">
                <a:avLst>
                  <a:gd name="adj" fmla="val 50000"/>
                </a:avLst>
              </a:prstGeom>
              <a:solidFill>
                <a:srgbClr val="FFFFFF">
                  <a:lumMod val="95000"/>
                </a:srgbClr>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square" lIns="0" tIns="0" rIns="10800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pitchFamily="34" charset="0"/>
                  </a:rPr>
                  <a:t>Scan</a:t>
                </a:r>
              </a:p>
            </p:txBody>
          </p:sp>
          <p:cxnSp>
            <p:nvCxnSpPr>
              <p:cNvPr id="45" name="Straight Connector 44">
                <a:extLst>
                  <a:ext uri="{FF2B5EF4-FFF2-40B4-BE49-F238E27FC236}">
                    <a16:creationId xmlns:a16="http://schemas.microsoft.com/office/drawing/2014/main" id="{9F161051-FED7-C540-4FD7-3C601A43C08E}"/>
                  </a:ext>
                </a:extLst>
              </p:cNvPr>
              <p:cNvCxnSpPr>
                <a:cxnSpLocks/>
              </p:cNvCxnSpPr>
              <p:nvPr/>
            </p:nvCxnSpPr>
            <p:spPr>
              <a:xfrm flipH="1">
                <a:off x="5861879" y="4564442"/>
                <a:ext cx="135394" cy="0"/>
              </a:xfrm>
              <a:prstGeom prst="line">
                <a:avLst/>
              </a:prstGeom>
              <a:noFill/>
              <a:ln w="25400" cap="rnd" cmpd="sng" algn="ctr">
                <a:solidFill>
                  <a:srgbClr val="091F2C"/>
                </a:solidFill>
                <a:prstDash val="solid"/>
                <a:headEnd type="none" w="lg" len="med"/>
                <a:tailEnd type="none" w="lg" len="med"/>
              </a:ln>
              <a:effectLst/>
            </p:spPr>
          </p:cxnSp>
          <p:cxnSp>
            <p:nvCxnSpPr>
              <p:cNvPr id="46" name="Straight Connector 45">
                <a:extLst>
                  <a:ext uri="{FF2B5EF4-FFF2-40B4-BE49-F238E27FC236}">
                    <a16:creationId xmlns:a16="http://schemas.microsoft.com/office/drawing/2014/main" id="{51E2CE37-71A2-216E-D6BC-39A2ABFF6E3D}"/>
                  </a:ext>
                </a:extLst>
              </p:cNvPr>
              <p:cNvCxnSpPr>
                <a:cxnSpLocks/>
              </p:cNvCxnSpPr>
              <p:nvPr/>
            </p:nvCxnSpPr>
            <p:spPr>
              <a:xfrm flipH="1">
                <a:off x="5859621" y="4501848"/>
                <a:ext cx="51731" cy="62594"/>
              </a:xfrm>
              <a:prstGeom prst="line">
                <a:avLst/>
              </a:prstGeom>
              <a:noFill/>
              <a:ln w="25400" cap="rnd" cmpd="sng" algn="ctr">
                <a:solidFill>
                  <a:srgbClr val="091F2C"/>
                </a:solidFill>
                <a:prstDash val="solid"/>
                <a:headEnd type="none" w="lg" len="med"/>
                <a:tailEnd type="none" w="lg" len="med"/>
              </a:ln>
              <a:effectLst/>
            </p:spPr>
          </p:cxnSp>
          <p:cxnSp>
            <p:nvCxnSpPr>
              <p:cNvPr id="47" name="Straight Connector 46">
                <a:extLst>
                  <a:ext uri="{FF2B5EF4-FFF2-40B4-BE49-F238E27FC236}">
                    <a16:creationId xmlns:a16="http://schemas.microsoft.com/office/drawing/2014/main" id="{22972EAE-6010-4BD8-D4AE-953859B91731}"/>
                  </a:ext>
                </a:extLst>
              </p:cNvPr>
              <p:cNvCxnSpPr>
                <a:cxnSpLocks/>
              </p:cNvCxnSpPr>
              <p:nvPr/>
            </p:nvCxnSpPr>
            <p:spPr>
              <a:xfrm flipH="1" flipV="1">
                <a:off x="5859633" y="4564444"/>
                <a:ext cx="51731" cy="62594"/>
              </a:xfrm>
              <a:prstGeom prst="line">
                <a:avLst/>
              </a:prstGeom>
              <a:noFill/>
              <a:ln w="25400" cap="rnd" cmpd="sng" algn="ctr">
                <a:solidFill>
                  <a:srgbClr val="091F2C"/>
                </a:solidFill>
                <a:prstDash val="solid"/>
                <a:headEnd type="none" w="lg" len="med"/>
                <a:tailEnd type="none" w="lg" len="med"/>
              </a:ln>
              <a:effectLst/>
            </p:spPr>
          </p:cxnSp>
          <p:sp>
            <p:nvSpPr>
              <p:cNvPr id="48" name="Rounded Rectangle 94">
                <a:extLst>
                  <a:ext uri="{FF2B5EF4-FFF2-40B4-BE49-F238E27FC236}">
                    <a16:creationId xmlns:a16="http://schemas.microsoft.com/office/drawing/2014/main" id="{A8215E06-7A17-D4EF-A931-78FC46A62314}"/>
                  </a:ext>
                </a:extLst>
              </p:cNvPr>
              <p:cNvSpPr/>
              <p:nvPr/>
            </p:nvSpPr>
            <p:spPr bwMode="auto">
              <a:xfrm>
                <a:off x="7693683" y="4361232"/>
                <a:ext cx="956728" cy="406423"/>
              </a:xfrm>
              <a:prstGeom prst="roundRect">
                <a:avLst>
                  <a:gd name="adj" fmla="val 50000"/>
                </a:avLst>
              </a:prstGeom>
              <a:solidFill>
                <a:srgbClr val="FFFFFF">
                  <a:lumMod val="95000"/>
                </a:srgbClr>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pitchFamily="34" charset="0"/>
                  </a:rPr>
                  <a:t>Import</a:t>
                </a:r>
              </a:p>
            </p:txBody>
          </p:sp>
          <p:cxnSp>
            <p:nvCxnSpPr>
              <p:cNvPr id="49" name="Straight Connector 48">
                <a:extLst>
                  <a:ext uri="{FF2B5EF4-FFF2-40B4-BE49-F238E27FC236}">
                    <a16:creationId xmlns:a16="http://schemas.microsoft.com/office/drawing/2014/main" id="{20B8F9DA-CDF5-6F24-AF80-CE5187791EF1}"/>
                  </a:ext>
                </a:extLst>
              </p:cNvPr>
              <p:cNvCxnSpPr>
                <a:cxnSpLocks/>
              </p:cNvCxnSpPr>
              <p:nvPr/>
            </p:nvCxnSpPr>
            <p:spPr>
              <a:xfrm>
                <a:off x="8379513" y="4564442"/>
                <a:ext cx="135394" cy="0"/>
              </a:xfrm>
              <a:prstGeom prst="line">
                <a:avLst/>
              </a:prstGeom>
              <a:noFill/>
              <a:ln w="25400" cap="rnd" cmpd="sng" algn="ctr">
                <a:solidFill>
                  <a:srgbClr val="091F2C"/>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50DDE51E-B7BB-43A7-4713-E89973ED2EFB}"/>
                  </a:ext>
                </a:extLst>
              </p:cNvPr>
              <p:cNvCxnSpPr>
                <a:cxnSpLocks/>
              </p:cNvCxnSpPr>
              <p:nvPr/>
            </p:nvCxnSpPr>
            <p:spPr>
              <a:xfrm>
                <a:off x="8465434" y="4501848"/>
                <a:ext cx="51731" cy="62594"/>
              </a:xfrm>
              <a:prstGeom prst="line">
                <a:avLst/>
              </a:prstGeom>
              <a:noFill/>
              <a:ln w="25400" cap="rnd" cmpd="sng" algn="ctr">
                <a:solidFill>
                  <a:srgbClr val="091F2C"/>
                </a:solidFill>
                <a:prstDash val="solid"/>
                <a:headEnd type="none" w="lg" len="med"/>
                <a:tailEnd type="none" w="lg" len="med"/>
              </a:ln>
              <a:effectLst/>
            </p:spPr>
          </p:cxnSp>
          <p:cxnSp>
            <p:nvCxnSpPr>
              <p:cNvPr id="51" name="Straight Connector 50">
                <a:extLst>
                  <a:ext uri="{FF2B5EF4-FFF2-40B4-BE49-F238E27FC236}">
                    <a16:creationId xmlns:a16="http://schemas.microsoft.com/office/drawing/2014/main" id="{7D5BCE6D-3174-00DB-D85E-D977A9F53347}"/>
                  </a:ext>
                </a:extLst>
              </p:cNvPr>
              <p:cNvCxnSpPr>
                <a:cxnSpLocks/>
              </p:cNvCxnSpPr>
              <p:nvPr/>
            </p:nvCxnSpPr>
            <p:spPr>
              <a:xfrm flipV="1">
                <a:off x="8465422" y="4564444"/>
                <a:ext cx="51731" cy="62594"/>
              </a:xfrm>
              <a:prstGeom prst="line">
                <a:avLst/>
              </a:prstGeom>
              <a:noFill/>
              <a:ln w="25400" cap="rnd" cmpd="sng" algn="ctr">
                <a:solidFill>
                  <a:srgbClr val="091F2C"/>
                </a:solidFill>
                <a:prstDash val="solid"/>
                <a:headEnd type="none" w="lg" len="med"/>
                <a:tailEnd type="none" w="lg" len="med"/>
              </a:ln>
              <a:effectLst/>
            </p:spPr>
          </p:cxnSp>
          <p:grpSp>
            <p:nvGrpSpPr>
              <p:cNvPr id="52" name="Group 51">
                <a:extLst>
                  <a:ext uri="{FF2B5EF4-FFF2-40B4-BE49-F238E27FC236}">
                    <a16:creationId xmlns:a16="http://schemas.microsoft.com/office/drawing/2014/main" id="{C941928A-6848-BB31-4778-2FB7A1397E68}"/>
                  </a:ext>
                </a:extLst>
              </p:cNvPr>
              <p:cNvGrpSpPr/>
              <p:nvPr/>
            </p:nvGrpSpPr>
            <p:grpSpPr>
              <a:xfrm flipH="1">
                <a:off x="9528091" y="4725491"/>
                <a:ext cx="469515" cy="414146"/>
                <a:chOff x="8920904" y="4969457"/>
                <a:chExt cx="687418" cy="606352"/>
              </a:xfrm>
              <a:gradFill flip="none" rotWithShape="1">
                <a:gsLst>
                  <a:gs pos="100000">
                    <a:srgbClr val="091F2C"/>
                  </a:gs>
                  <a:gs pos="57000">
                    <a:srgbClr val="0B3046"/>
                  </a:gs>
                </a:gsLst>
                <a:lin ang="2700000" scaled="1"/>
                <a:tileRect/>
              </a:gradFill>
            </p:grpSpPr>
            <p:sp>
              <p:nvSpPr>
                <p:cNvPr id="53" name="Graphic 177">
                  <a:extLst>
                    <a:ext uri="{FF2B5EF4-FFF2-40B4-BE49-F238E27FC236}">
                      <a16:creationId xmlns:a16="http://schemas.microsoft.com/office/drawing/2014/main" id="{142A3BF0-BE4E-B59F-2D06-5C85BADBE174}"/>
                    </a:ext>
                  </a:extLst>
                </p:cNvPr>
                <p:cNvSpPr/>
                <p:nvPr/>
              </p:nvSpPr>
              <p:spPr>
                <a:xfrm>
                  <a:off x="8920904" y="4969457"/>
                  <a:ext cx="606384" cy="606352"/>
                </a:xfrm>
                <a:custGeom>
                  <a:avLst/>
                  <a:gdLst>
                    <a:gd name="connsiteX0" fmla="*/ 159544 w 190500"/>
                    <a:gd name="connsiteY0" fmla="*/ 57140 h 190490"/>
                    <a:gd name="connsiteX1" fmla="*/ 190452 w 190500"/>
                    <a:gd name="connsiteY1" fmla="*/ 86335 h 190490"/>
                    <a:gd name="connsiteX2" fmla="*/ 190500 w 190500"/>
                    <a:gd name="connsiteY2" fmla="*/ 88097 h 190490"/>
                    <a:gd name="connsiteX3" fmla="*/ 190500 w 190500"/>
                    <a:gd name="connsiteY3" fmla="*/ 159534 h 190490"/>
                    <a:gd name="connsiteX4" fmla="*/ 161296 w 190500"/>
                    <a:gd name="connsiteY4" fmla="*/ 190443 h 190490"/>
                    <a:gd name="connsiteX5" fmla="*/ 159544 w 190500"/>
                    <a:gd name="connsiteY5" fmla="*/ 190490 h 190490"/>
                    <a:gd name="connsiteX6" fmla="*/ 88106 w 190500"/>
                    <a:gd name="connsiteY6" fmla="*/ 190490 h 190490"/>
                    <a:gd name="connsiteX7" fmla="*/ 57198 w 190500"/>
                    <a:gd name="connsiteY7" fmla="*/ 161287 h 190490"/>
                    <a:gd name="connsiteX8" fmla="*/ 57150 w 190500"/>
                    <a:gd name="connsiteY8" fmla="*/ 159544 h 190490"/>
                    <a:gd name="connsiteX9" fmla="*/ 57150 w 190500"/>
                    <a:gd name="connsiteY9" fmla="*/ 88106 h 190490"/>
                    <a:gd name="connsiteX10" fmla="*/ 86354 w 190500"/>
                    <a:gd name="connsiteY10" fmla="*/ 57198 h 190490"/>
                    <a:gd name="connsiteX11" fmla="*/ 88106 w 190500"/>
                    <a:gd name="connsiteY11" fmla="*/ 57150 h 190490"/>
                    <a:gd name="connsiteX12" fmla="*/ 159544 w 190500"/>
                    <a:gd name="connsiteY12" fmla="*/ 57150 h 190490"/>
                    <a:gd name="connsiteX13" fmla="*/ 130969 w 190500"/>
                    <a:gd name="connsiteY13" fmla="*/ 28575 h 190490"/>
                    <a:gd name="connsiteX14" fmla="*/ 159544 w 190500"/>
                    <a:gd name="connsiteY14" fmla="*/ 47606 h 190490"/>
                    <a:gd name="connsiteX15" fmla="*/ 88106 w 190500"/>
                    <a:gd name="connsiteY15" fmla="*/ 47606 h 190490"/>
                    <a:gd name="connsiteX16" fmla="*/ 47625 w 190500"/>
                    <a:gd name="connsiteY16" fmla="*/ 88087 h 190490"/>
                    <a:gd name="connsiteX17" fmla="*/ 47625 w 190500"/>
                    <a:gd name="connsiteY17" fmla="*/ 88097 h 190490"/>
                    <a:gd name="connsiteX18" fmla="*/ 47625 w 190500"/>
                    <a:gd name="connsiteY18" fmla="*/ 159563 h 190490"/>
                    <a:gd name="connsiteX19" fmla="*/ 28623 w 190500"/>
                    <a:gd name="connsiteY19" fmla="*/ 132731 h 190490"/>
                    <a:gd name="connsiteX20" fmla="*/ 28575 w 190500"/>
                    <a:gd name="connsiteY20" fmla="*/ 130969 h 190490"/>
                    <a:gd name="connsiteX21" fmla="*/ 28575 w 190500"/>
                    <a:gd name="connsiteY21" fmla="*/ 59531 h 190490"/>
                    <a:gd name="connsiteX22" fmla="*/ 57779 w 190500"/>
                    <a:gd name="connsiteY22" fmla="*/ 28623 h 190490"/>
                    <a:gd name="connsiteX23" fmla="*/ 59531 w 190500"/>
                    <a:gd name="connsiteY23" fmla="*/ 28575 h 190490"/>
                    <a:gd name="connsiteX24" fmla="*/ 130969 w 190500"/>
                    <a:gd name="connsiteY24" fmla="*/ 28575 h 190490"/>
                    <a:gd name="connsiteX25" fmla="*/ 102394 w 190500"/>
                    <a:gd name="connsiteY25" fmla="*/ 0 h 190490"/>
                    <a:gd name="connsiteX26" fmla="*/ 130407 w 190500"/>
                    <a:gd name="connsiteY26" fmla="*/ 17774 h 190490"/>
                    <a:gd name="connsiteX27" fmla="*/ 130969 w 190500"/>
                    <a:gd name="connsiteY27" fmla="*/ 19050 h 190490"/>
                    <a:gd name="connsiteX28" fmla="*/ 59531 w 190500"/>
                    <a:gd name="connsiteY28" fmla="*/ 19050 h 190490"/>
                    <a:gd name="connsiteX29" fmla="*/ 57512 w 190500"/>
                    <a:gd name="connsiteY29" fmla="*/ 19107 h 190490"/>
                    <a:gd name="connsiteX30" fmla="*/ 19050 w 190500"/>
                    <a:gd name="connsiteY30" fmla="*/ 59531 h 190490"/>
                    <a:gd name="connsiteX31" fmla="*/ 19050 w 190500"/>
                    <a:gd name="connsiteY31" fmla="*/ 130969 h 190490"/>
                    <a:gd name="connsiteX32" fmla="*/ 48 w 190500"/>
                    <a:gd name="connsiteY32" fmla="*/ 104146 h 190490"/>
                    <a:gd name="connsiteX33" fmla="*/ 0 w 190500"/>
                    <a:gd name="connsiteY33" fmla="*/ 102394 h 190490"/>
                    <a:gd name="connsiteX34" fmla="*/ 0 w 190500"/>
                    <a:gd name="connsiteY34" fmla="*/ 30956 h 190490"/>
                    <a:gd name="connsiteX35" fmla="*/ 29204 w 190500"/>
                    <a:gd name="connsiteY35" fmla="*/ 48 h 190490"/>
                    <a:gd name="connsiteX36" fmla="*/ 30956 w 190500"/>
                    <a:gd name="connsiteY36" fmla="*/ 0 h 190490"/>
                    <a:gd name="connsiteX37" fmla="*/ 102394 w 190500"/>
                    <a:gd name="connsiteY37"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490">
                      <a:moveTo>
                        <a:pt x="159544" y="57140"/>
                      </a:moveTo>
                      <a:cubicBezTo>
                        <a:pt x="175957" y="57139"/>
                        <a:pt x="189518" y="69948"/>
                        <a:pt x="190452" y="86335"/>
                      </a:cubicBezTo>
                      <a:lnTo>
                        <a:pt x="190500" y="88097"/>
                      </a:lnTo>
                      <a:lnTo>
                        <a:pt x="190500" y="159534"/>
                      </a:lnTo>
                      <a:cubicBezTo>
                        <a:pt x="190501" y="175951"/>
                        <a:pt x="177687" y="189513"/>
                        <a:pt x="161296" y="190443"/>
                      </a:cubicBezTo>
                      <a:lnTo>
                        <a:pt x="159544" y="190490"/>
                      </a:lnTo>
                      <a:lnTo>
                        <a:pt x="88106" y="190490"/>
                      </a:lnTo>
                      <a:cubicBezTo>
                        <a:pt x="71690" y="190491"/>
                        <a:pt x="58127" y="177677"/>
                        <a:pt x="57198" y="161287"/>
                      </a:cubicBezTo>
                      <a:lnTo>
                        <a:pt x="57150" y="159544"/>
                      </a:lnTo>
                      <a:lnTo>
                        <a:pt x="57150" y="88106"/>
                      </a:lnTo>
                      <a:cubicBezTo>
                        <a:pt x="57149" y="71690"/>
                        <a:pt x="69963" y="58127"/>
                        <a:pt x="86354" y="57198"/>
                      </a:cubicBezTo>
                      <a:lnTo>
                        <a:pt x="88106" y="57150"/>
                      </a:lnTo>
                      <a:lnTo>
                        <a:pt x="159544" y="57150"/>
                      </a:lnTo>
                      <a:close/>
                      <a:moveTo>
                        <a:pt x="130969" y="28575"/>
                      </a:moveTo>
                      <a:cubicBezTo>
                        <a:pt x="143837" y="28575"/>
                        <a:pt x="154877" y="36433"/>
                        <a:pt x="159544" y="47606"/>
                      </a:cubicBezTo>
                      <a:lnTo>
                        <a:pt x="88106" y="47606"/>
                      </a:lnTo>
                      <a:cubicBezTo>
                        <a:pt x="65749" y="47606"/>
                        <a:pt x="47625" y="65730"/>
                        <a:pt x="47625" y="88087"/>
                      </a:cubicBezTo>
                      <a:cubicBezTo>
                        <a:pt x="47625" y="88090"/>
                        <a:pt x="47625" y="88094"/>
                        <a:pt x="47625" y="88097"/>
                      </a:cubicBezTo>
                      <a:lnTo>
                        <a:pt x="47625" y="159563"/>
                      </a:lnTo>
                      <a:cubicBezTo>
                        <a:pt x="36675" y="154997"/>
                        <a:pt x="29295" y="144576"/>
                        <a:pt x="28623" y="132731"/>
                      </a:cubicBezTo>
                      <a:lnTo>
                        <a:pt x="28575" y="130969"/>
                      </a:lnTo>
                      <a:lnTo>
                        <a:pt x="28575" y="59531"/>
                      </a:lnTo>
                      <a:cubicBezTo>
                        <a:pt x="28574" y="43115"/>
                        <a:pt x="41388" y="29552"/>
                        <a:pt x="57779" y="28623"/>
                      </a:cubicBezTo>
                      <a:lnTo>
                        <a:pt x="59531" y="28575"/>
                      </a:lnTo>
                      <a:lnTo>
                        <a:pt x="130969" y="28575"/>
                      </a:lnTo>
                      <a:close/>
                      <a:moveTo>
                        <a:pt x="102394" y="0"/>
                      </a:moveTo>
                      <a:cubicBezTo>
                        <a:pt x="114776" y="0"/>
                        <a:pt x="125454" y="7268"/>
                        <a:pt x="130407" y="17774"/>
                      </a:cubicBezTo>
                      <a:lnTo>
                        <a:pt x="130969" y="19050"/>
                      </a:lnTo>
                      <a:lnTo>
                        <a:pt x="59531" y="19050"/>
                      </a:lnTo>
                      <a:lnTo>
                        <a:pt x="57512" y="19107"/>
                      </a:lnTo>
                      <a:cubicBezTo>
                        <a:pt x="35982" y="20211"/>
                        <a:pt x="19082" y="37973"/>
                        <a:pt x="19050" y="59531"/>
                      </a:cubicBezTo>
                      <a:lnTo>
                        <a:pt x="19050" y="130969"/>
                      </a:lnTo>
                      <a:cubicBezTo>
                        <a:pt x="8103" y="126403"/>
                        <a:pt x="724" y="115988"/>
                        <a:pt x="48" y="104146"/>
                      </a:cubicBezTo>
                      <a:lnTo>
                        <a:pt x="0" y="102394"/>
                      </a:lnTo>
                      <a:lnTo>
                        <a:pt x="0" y="30956"/>
                      </a:lnTo>
                      <a:cubicBezTo>
                        <a:pt x="-1" y="14540"/>
                        <a:pt x="12813" y="977"/>
                        <a:pt x="29204" y="48"/>
                      </a:cubicBezTo>
                      <a:lnTo>
                        <a:pt x="30956" y="0"/>
                      </a:lnTo>
                      <a:lnTo>
                        <a:pt x="102394" y="0"/>
                      </a:ln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7F38221E-6C45-A243-C395-A58219B1173F}"/>
                    </a:ext>
                  </a:extLst>
                </p:cNvPr>
                <p:cNvSpPr txBox="1"/>
                <p:nvPr/>
              </p:nvSpPr>
              <p:spPr>
                <a:xfrm>
                  <a:off x="9024685" y="5210944"/>
                  <a:ext cx="583637" cy="315432"/>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Segoe UI Semibold"/>
                      <a:ea typeface="+mn-ea"/>
                      <a:cs typeface="+mn-cs"/>
                    </a:rPr>
                    <a:t>Copy 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0" i="0" u="none" strike="noStrike" kern="0" cap="none" spc="0" normalizeH="0" baseline="0" noProof="0">
                      <a:ln>
                        <a:noFill/>
                      </a:ln>
                      <a:solidFill>
                        <a:srgbClr val="FFFFFF"/>
                      </a:solidFill>
                      <a:effectLst/>
                      <a:uLnTx/>
                      <a:uFillTx/>
                      <a:latin typeface="Segoe UI Semibold"/>
                      <a:ea typeface="+mn-ea"/>
                      <a:cs typeface="+mn-cs"/>
                    </a:rPr>
                    <a:t>Tables</a:t>
                  </a:r>
                </a:p>
              </p:txBody>
            </p:sp>
          </p:grpSp>
        </p:grpSp>
        <p:grpSp>
          <p:nvGrpSpPr>
            <p:cNvPr id="57" name="Group 56">
              <a:extLst>
                <a:ext uri="{FF2B5EF4-FFF2-40B4-BE49-F238E27FC236}">
                  <a16:creationId xmlns:a16="http://schemas.microsoft.com/office/drawing/2014/main" id="{4081D56F-B831-AD3E-0427-4882782995BC}"/>
                </a:ext>
              </a:extLst>
            </p:cNvPr>
            <p:cNvGrpSpPr/>
            <p:nvPr/>
          </p:nvGrpSpPr>
          <p:grpSpPr>
            <a:xfrm>
              <a:off x="5097895" y="4807370"/>
              <a:ext cx="6278046" cy="1244567"/>
              <a:chOff x="4117597" y="4614247"/>
              <a:chExt cx="7245164" cy="1494154"/>
            </a:xfrm>
          </p:grpSpPr>
          <p:sp>
            <p:nvSpPr>
              <p:cNvPr id="58" name="Rounded Rectangle 45">
                <a:extLst>
                  <a:ext uri="{FF2B5EF4-FFF2-40B4-BE49-F238E27FC236}">
                    <a16:creationId xmlns:a16="http://schemas.microsoft.com/office/drawing/2014/main" id="{8BB13611-FBA0-77A4-ACAC-268431265FAD}"/>
                  </a:ext>
                </a:extLst>
              </p:cNvPr>
              <p:cNvSpPr/>
              <p:nvPr/>
            </p:nvSpPr>
            <p:spPr>
              <a:xfrm>
                <a:off x="4117597" y="4614247"/>
                <a:ext cx="1969200" cy="1494154"/>
              </a:xfrm>
              <a:prstGeom prst="roundRect">
                <a:avLst>
                  <a:gd name="adj" fmla="val 5769"/>
                </a:avLst>
              </a:prstGeom>
              <a:gradFill flip="none" rotWithShape="1">
                <a:gsLst>
                  <a:gs pos="100000">
                    <a:schemeClr val="accent4"/>
                  </a:gs>
                  <a:gs pos="0">
                    <a:schemeClr val="accent6"/>
                  </a:gs>
                </a:gsLst>
                <a:path path="circle">
                  <a:fillToRect l="100000" t="100000"/>
                </a:path>
                <a:tileRect r="-100000" b="-100000"/>
              </a:gradFill>
              <a:ln>
                <a:noFill/>
              </a:ln>
              <a:effectLst>
                <a:outerShdw blurRad="2540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tab pos="5945188" algn="l"/>
                  </a:tabLst>
                  <a:defRPr/>
                </a:pPr>
                <a:r>
                  <a:rPr kumimoji="0" lang="en-US" sz="1600" b="0" i="0" u="none" strike="noStrike" kern="0" cap="none" spc="0" normalizeH="0" baseline="0" noProof="0" err="1">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endParaRPr kumimoji="0" lang="en-US" sz="16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59" name="TextBox 58">
                <a:extLst>
                  <a:ext uri="{FF2B5EF4-FFF2-40B4-BE49-F238E27FC236}">
                    <a16:creationId xmlns:a16="http://schemas.microsoft.com/office/drawing/2014/main" id="{F128A47E-5373-1C6A-BD55-15911590DDC6}"/>
                  </a:ext>
                </a:extLst>
              </p:cNvPr>
              <p:cNvSpPr txBox="1"/>
              <p:nvPr/>
            </p:nvSpPr>
            <p:spPr>
              <a:xfrm>
                <a:off x="4341685" y="4655140"/>
                <a:ext cx="1521023" cy="30483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Parquet/Delta Lake</a:t>
                </a:r>
              </a:p>
            </p:txBody>
          </p:sp>
          <p:grpSp>
            <p:nvGrpSpPr>
              <p:cNvPr id="60" name="Group 59">
                <a:extLst>
                  <a:ext uri="{FF2B5EF4-FFF2-40B4-BE49-F238E27FC236}">
                    <a16:creationId xmlns:a16="http://schemas.microsoft.com/office/drawing/2014/main" id="{3E7278DA-11D7-9004-F654-75B1126954EC}"/>
                  </a:ext>
                </a:extLst>
              </p:cNvPr>
              <p:cNvGrpSpPr/>
              <p:nvPr/>
            </p:nvGrpSpPr>
            <p:grpSpPr>
              <a:xfrm flipH="1">
                <a:off x="4710429" y="5013277"/>
                <a:ext cx="687418" cy="606352"/>
                <a:chOff x="5229770" y="4366726"/>
                <a:chExt cx="687418" cy="606352"/>
              </a:xfrm>
              <a:gradFill>
                <a:gsLst>
                  <a:gs pos="70000">
                    <a:srgbClr val="49C5B1"/>
                  </a:gs>
                  <a:gs pos="100000">
                    <a:srgbClr val="8DE971"/>
                  </a:gs>
                </a:gsLst>
                <a:lin ang="2700000" scaled="1"/>
              </a:gradFill>
            </p:grpSpPr>
            <p:sp>
              <p:nvSpPr>
                <p:cNvPr id="72" name="Graphic 177">
                  <a:extLst>
                    <a:ext uri="{FF2B5EF4-FFF2-40B4-BE49-F238E27FC236}">
                      <a16:creationId xmlns:a16="http://schemas.microsoft.com/office/drawing/2014/main" id="{BECAE549-8EBD-FB03-9846-532E2DC212C1}"/>
                    </a:ext>
                  </a:extLst>
                </p:cNvPr>
                <p:cNvSpPr/>
                <p:nvPr/>
              </p:nvSpPr>
              <p:spPr>
                <a:xfrm>
                  <a:off x="5229770" y="4366726"/>
                  <a:ext cx="606384" cy="606352"/>
                </a:xfrm>
                <a:custGeom>
                  <a:avLst/>
                  <a:gdLst>
                    <a:gd name="connsiteX0" fmla="*/ 159544 w 190500"/>
                    <a:gd name="connsiteY0" fmla="*/ 57140 h 190490"/>
                    <a:gd name="connsiteX1" fmla="*/ 190452 w 190500"/>
                    <a:gd name="connsiteY1" fmla="*/ 86335 h 190490"/>
                    <a:gd name="connsiteX2" fmla="*/ 190500 w 190500"/>
                    <a:gd name="connsiteY2" fmla="*/ 88097 h 190490"/>
                    <a:gd name="connsiteX3" fmla="*/ 190500 w 190500"/>
                    <a:gd name="connsiteY3" fmla="*/ 159534 h 190490"/>
                    <a:gd name="connsiteX4" fmla="*/ 161296 w 190500"/>
                    <a:gd name="connsiteY4" fmla="*/ 190443 h 190490"/>
                    <a:gd name="connsiteX5" fmla="*/ 159544 w 190500"/>
                    <a:gd name="connsiteY5" fmla="*/ 190490 h 190490"/>
                    <a:gd name="connsiteX6" fmla="*/ 88106 w 190500"/>
                    <a:gd name="connsiteY6" fmla="*/ 190490 h 190490"/>
                    <a:gd name="connsiteX7" fmla="*/ 57198 w 190500"/>
                    <a:gd name="connsiteY7" fmla="*/ 161287 h 190490"/>
                    <a:gd name="connsiteX8" fmla="*/ 57150 w 190500"/>
                    <a:gd name="connsiteY8" fmla="*/ 159544 h 190490"/>
                    <a:gd name="connsiteX9" fmla="*/ 57150 w 190500"/>
                    <a:gd name="connsiteY9" fmla="*/ 88106 h 190490"/>
                    <a:gd name="connsiteX10" fmla="*/ 86354 w 190500"/>
                    <a:gd name="connsiteY10" fmla="*/ 57198 h 190490"/>
                    <a:gd name="connsiteX11" fmla="*/ 88106 w 190500"/>
                    <a:gd name="connsiteY11" fmla="*/ 57150 h 190490"/>
                    <a:gd name="connsiteX12" fmla="*/ 159544 w 190500"/>
                    <a:gd name="connsiteY12" fmla="*/ 57150 h 190490"/>
                    <a:gd name="connsiteX13" fmla="*/ 130969 w 190500"/>
                    <a:gd name="connsiteY13" fmla="*/ 28575 h 190490"/>
                    <a:gd name="connsiteX14" fmla="*/ 159544 w 190500"/>
                    <a:gd name="connsiteY14" fmla="*/ 47606 h 190490"/>
                    <a:gd name="connsiteX15" fmla="*/ 88106 w 190500"/>
                    <a:gd name="connsiteY15" fmla="*/ 47606 h 190490"/>
                    <a:gd name="connsiteX16" fmla="*/ 47625 w 190500"/>
                    <a:gd name="connsiteY16" fmla="*/ 88087 h 190490"/>
                    <a:gd name="connsiteX17" fmla="*/ 47625 w 190500"/>
                    <a:gd name="connsiteY17" fmla="*/ 88097 h 190490"/>
                    <a:gd name="connsiteX18" fmla="*/ 47625 w 190500"/>
                    <a:gd name="connsiteY18" fmla="*/ 159563 h 190490"/>
                    <a:gd name="connsiteX19" fmla="*/ 28623 w 190500"/>
                    <a:gd name="connsiteY19" fmla="*/ 132731 h 190490"/>
                    <a:gd name="connsiteX20" fmla="*/ 28575 w 190500"/>
                    <a:gd name="connsiteY20" fmla="*/ 130969 h 190490"/>
                    <a:gd name="connsiteX21" fmla="*/ 28575 w 190500"/>
                    <a:gd name="connsiteY21" fmla="*/ 59531 h 190490"/>
                    <a:gd name="connsiteX22" fmla="*/ 57779 w 190500"/>
                    <a:gd name="connsiteY22" fmla="*/ 28623 h 190490"/>
                    <a:gd name="connsiteX23" fmla="*/ 59531 w 190500"/>
                    <a:gd name="connsiteY23" fmla="*/ 28575 h 190490"/>
                    <a:gd name="connsiteX24" fmla="*/ 130969 w 190500"/>
                    <a:gd name="connsiteY24" fmla="*/ 28575 h 190490"/>
                    <a:gd name="connsiteX25" fmla="*/ 102394 w 190500"/>
                    <a:gd name="connsiteY25" fmla="*/ 0 h 190490"/>
                    <a:gd name="connsiteX26" fmla="*/ 130407 w 190500"/>
                    <a:gd name="connsiteY26" fmla="*/ 17774 h 190490"/>
                    <a:gd name="connsiteX27" fmla="*/ 130969 w 190500"/>
                    <a:gd name="connsiteY27" fmla="*/ 19050 h 190490"/>
                    <a:gd name="connsiteX28" fmla="*/ 59531 w 190500"/>
                    <a:gd name="connsiteY28" fmla="*/ 19050 h 190490"/>
                    <a:gd name="connsiteX29" fmla="*/ 57512 w 190500"/>
                    <a:gd name="connsiteY29" fmla="*/ 19107 h 190490"/>
                    <a:gd name="connsiteX30" fmla="*/ 19050 w 190500"/>
                    <a:gd name="connsiteY30" fmla="*/ 59531 h 190490"/>
                    <a:gd name="connsiteX31" fmla="*/ 19050 w 190500"/>
                    <a:gd name="connsiteY31" fmla="*/ 130969 h 190490"/>
                    <a:gd name="connsiteX32" fmla="*/ 48 w 190500"/>
                    <a:gd name="connsiteY32" fmla="*/ 104146 h 190490"/>
                    <a:gd name="connsiteX33" fmla="*/ 0 w 190500"/>
                    <a:gd name="connsiteY33" fmla="*/ 102394 h 190490"/>
                    <a:gd name="connsiteX34" fmla="*/ 0 w 190500"/>
                    <a:gd name="connsiteY34" fmla="*/ 30956 h 190490"/>
                    <a:gd name="connsiteX35" fmla="*/ 29204 w 190500"/>
                    <a:gd name="connsiteY35" fmla="*/ 48 h 190490"/>
                    <a:gd name="connsiteX36" fmla="*/ 30956 w 190500"/>
                    <a:gd name="connsiteY36" fmla="*/ 0 h 190490"/>
                    <a:gd name="connsiteX37" fmla="*/ 102394 w 190500"/>
                    <a:gd name="connsiteY37"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490">
                      <a:moveTo>
                        <a:pt x="159544" y="57140"/>
                      </a:moveTo>
                      <a:cubicBezTo>
                        <a:pt x="175957" y="57139"/>
                        <a:pt x="189518" y="69948"/>
                        <a:pt x="190452" y="86335"/>
                      </a:cubicBezTo>
                      <a:lnTo>
                        <a:pt x="190500" y="88097"/>
                      </a:lnTo>
                      <a:lnTo>
                        <a:pt x="190500" y="159534"/>
                      </a:lnTo>
                      <a:cubicBezTo>
                        <a:pt x="190501" y="175951"/>
                        <a:pt x="177687" y="189513"/>
                        <a:pt x="161296" y="190443"/>
                      </a:cubicBezTo>
                      <a:lnTo>
                        <a:pt x="159544" y="190490"/>
                      </a:lnTo>
                      <a:lnTo>
                        <a:pt x="88106" y="190490"/>
                      </a:lnTo>
                      <a:cubicBezTo>
                        <a:pt x="71690" y="190491"/>
                        <a:pt x="58127" y="177677"/>
                        <a:pt x="57198" y="161287"/>
                      </a:cubicBezTo>
                      <a:lnTo>
                        <a:pt x="57150" y="159544"/>
                      </a:lnTo>
                      <a:lnTo>
                        <a:pt x="57150" y="88106"/>
                      </a:lnTo>
                      <a:cubicBezTo>
                        <a:pt x="57149" y="71690"/>
                        <a:pt x="69963" y="58127"/>
                        <a:pt x="86354" y="57198"/>
                      </a:cubicBezTo>
                      <a:lnTo>
                        <a:pt x="88106" y="57150"/>
                      </a:lnTo>
                      <a:lnTo>
                        <a:pt x="159544" y="57150"/>
                      </a:lnTo>
                      <a:close/>
                      <a:moveTo>
                        <a:pt x="130969" y="28575"/>
                      </a:moveTo>
                      <a:cubicBezTo>
                        <a:pt x="143837" y="28575"/>
                        <a:pt x="154877" y="36433"/>
                        <a:pt x="159544" y="47606"/>
                      </a:cubicBezTo>
                      <a:lnTo>
                        <a:pt x="88106" y="47606"/>
                      </a:lnTo>
                      <a:cubicBezTo>
                        <a:pt x="65749" y="47606"/>
                        <a:pt x="47625" y="65730"/>
                        <a:pt x="47625" y="88087"/>
                      </a:cubicBezTo>
                      <a:cubicBezTo>
                        <a:pt x="47625" y="88090"/>
                        <a:pt x="47625" y="88094"/>
                        <a:pt x="47625" y="88097"/>
                      </a:cubicBezTo>
                      <a:lnTo>
                        <a:pt x="47625" y="159563"/>
                      </a:lnTo>
                      <a:cubicBezTo>
                        <a:pt x="36675" y="154997"/>
                        <a:pt x="29295" y="144576"/>
                        <a:pt x="28623" y="132731"/>
                      </a:cubicBezTo>
                      <a:lnTo>
                        <a:pt x="28575" y="130969"/>
                      </a:lnTo>
                      <a:lnTo>
                        <a:pt x="28575" y="59531"/>
                      </a:lnTo>
                      <a:cubicBezTo>
                        <a:pt x="28574" y="43115"/>
                        <a:pt x="41388" y="29552"/>
                        <a:pt x="57779" y="28623"/>
                      </a:cubicBezTo>
                      <a:lnTo>
                        <a:pt x="59531" y="28575"/>
                      </a:lnTo>
                      <a:lnTo>
                        <a:pt x="130969" y="28575"/>
                      </a:lnTo>
                      <a:close/>
                      <a:moveTo>
                        <a:pt x="102394" y="0"/>
                      </a:moveTo>
                      <a:cubicBezTo>
                        <a:pt x="114776" y="0"/>
                        <a:pt x="125454" y="7268"/>
                        <a:pt x="130407" y="17774"/>
                      </a:cubicBezTo>
                      <a:lnTo>
                        <a:pt x="130969" y="19050"/>
                      </a:lnTo>
                      <a:lnTo>
                        <a:pt x="59531" y="19050"/>
                      </a:lnTo>
                      <a:lnTo>
                        <a:pt x="57512" y="19107"/>
                      </a:lnTo>
                      <a:cubicBezTo>
                        <a:pt x="35982" y="20211"/>
                        <a:pt x="19082" y="37973"/>
                        <a:pt x="19050" y="59531"/>
                      </a:cubicBezTo>
                      <a:lnTo>
                        <a:pt x="19050" y="130969"/>
                      </a:lnTo>
                      <a:cubicBezTo>
                        <a:pt x="8103" y="126403"/>
                        <a:pt x="724" y="115988"/>
                        <a:pt x="48" y="104146"/>
                      </a:cubicBezTo>
                      <a:lnTo>
                        <a:pt x="0" y="102394"/>
                      </a:lnTo>
                      <a:lnTo>
                        <a:pt x="0" y="30956"/>
                      </a:lnTo>
                      <a:cubicBezTo>
                        <a:pt x="-1" y="14540"/>
                        <a:pt x="12813" y="977"/>
                        <a:pt x="29204" y="48"/>
                      </a:cubicBezTo>
                      <a:lnTo>
                        <a:pt x="30956" y="0"/>
                      </a:lnTo>
                      <a:lnTo>
                        <a:pt x="102394" y="0"/>
                      </a:ln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3" name="TextBox 72">
                  <a:extLst>
                    <a:ext uri="{FF2B5EF4-FFF2-40B4-BE49-F238E27FC236}">
                      <a16:creationId xmlns:a16="http://schemas.microsoft.com/office/drawing/2014/main" id="{5D53D658-1582-ED45-B830-B431DE939F3E}"/>
                    </a:ext>
                  </a:extLst>
                </p:cNvPr>
                <p:cNvSpPr txBox="1"/>
                <p:nvPr/>
              </p:nvSpPr>
              <p:spPr>
                <a:xfrm>
                  <a:off x="5333552" y="4636605"/>
                  <a:ext cx="583636" cy="258649"/>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1F937E"/>
                      </a:solidFill>
                      <a:effectLst/>
                      <a:uLnTx/>
                      <a:uFillTx/>
                      <a:latin typeface="Segoe UI Semibold"/>
                      <a:ea typeface="+mn-ea"/>
                      <a:cs typeface="+mn-cs"/>
                    </a:rPr>
                    <a:t>Tables</a:t>
                  </a:r>
                </a:p>
              </p:txBody>
            </p:sp>
          </p:grpSp>
          <p:sp>
            <p:nvSpPr>
              <p:cNvPr id="61" name="Cube 60">
                <a:extLst>
                  <a:ext uri="{FF2B5EF4-FFF2-40B4-BE49-F238E27FC236}">
                    <a16:creationId xmlns:a16="http://schemas.microsoft.com/office/drawing/2014/main" id="{38911357-513F-9151-DA14-43DF78E53725}"/>
                  </a:ext>
                </a:extLst>
              </p:cNvPr>
              <p:cNvSpPr/>
              <p:nvPr/>
            </p:nvSpPr>
            <p:spPr bwMode="auto">
              <a:xfrm>
                <a:off x="8774620" y="4810986"/>
                <a:ext cx="993239" cy="1010935"/>
              </a:xfrm>
              <a:prstGeom prst="cube">
                <a:avLst/>
              </a:prstGeom>
              <a:solidFill>
                <a:srgbClr val="9EE0CB"/>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Power BI</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Analysis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Segoe UI" pitchFamily="34" charset="0"/>
                  </a:rPr>
                  <a:t>Services</a:t>
                </a:r>
              </a:p>
            </p:txBody>
          </p:sp>
          <p:sp>
            <p:nvSpPr>
              <p:cNvPr id="62" name="Oval 61">
                <a:extLst>
                  <a:ext uri="{FF2B5EF4-FFF2-40B4-BE49-F238E27FC236}">
                    <a16:creationId xmlns:a16="http://schemas.microsoft.com/office/drawing/2014/main" id="{18CCA84A-3795-C9F2-954E-B83155414055}"/>
                  </a:ext>
                </a:extLst>
              </p:cNvPr>
              <p:cNvSpPr/>
              <p:nvPr/>
            </p:nvSpPr>
            <p:spPr bwMode="auto">
              <a:xfrm>
                <a:off x="10636746" y="4983468"/>
                <a:ext cx="726015" cy="726016"/>
              </a:xfrm>
              <a:prstGeom prst="ellipse">
                <a:avLst/>
              </a:prstGeom>
              <a:solidFill>
                <a:schemeClr val="accent2"/>
              </a:solidFill>
              <a:ln w="19050" cap="flat" cmpd="sng" algn="ctr">
                <a:solidFill>
                  <a:srgbClr val="49C5B1"/>
                </a:solidFill>
                <a:prstDash val="solid"/>
                <a:headEnd type="none" w="med" len="med"/>
                <a:tailEnd type="none" w="med" len="med"/>
              </a:ln>
              <a:effectLst>
                <a:outerShdw blurRad="254000" dist="38100" dir="2700000" algn="tl" rotWithShape="0">
                  <a:prstClr val="black">
                    <a:alpha val="20000"/>
                  </a:prstClr>
                </a:outerShdw>
              </a:effectLst>
              <a:scene3d>
                <a:camera prst="perspectiveLeft" fov="2100000">
                  <a:rot lat="0" lon="0" rev="0"/>
                </a:camera>
                <a:lightRig rig="threePt" dir="t"/>
              </a:scene3d>
            </p:spPr>
            <p:txBody>
              <a:bodyPr rot="0" spcFirstLastPara="0" vertOverflow="overflow" horzOverflow="overflow" vert="horz" wrap="square" lIns="182880" tIns="1044000"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tab pos="5945188" algn="l"/>
                  </a:tabLst>
                  <a:defRPr/>
                </a:pPr>
                <a:endParaRPr kumimoji="0" lang="en-US" sz="1600" b="0" i="0" u="none" strike="noStrike" kern="0" cap="none" spc="0" normalizeH="0" baseline="0" noProof="0" err="1">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endParaRPr>
              </a:p>
            </p:txBody>
          </p:sp>
          <p:sp>
            <p:nvSpPr>
              <p:cNvPr id="63" name="TextBox 62">
                <a:extLst>
                  <a:ext uri="{FF2B5EF4-FFF2-40B4-BE49-F238E27FC236}">
                    <a16:creationId xmlns:a16="http://schemas.microsoft.com/office/drawing/2014/main" id="{F87D769F-0F96-278D-312E-7BC64099ABC9}"/>
                  </a:ext>
                </a:extLst>
              </p:cNvPr>
              <p:cNvSpPr txBox="1"/>
              <p:nvPr/>
            </p:nvSpPr>
            <p:spPr>
              <a:xfrm>
                <a:off x="9802527" y="4786219"/>
                <a:ext cx="887996" cy="49882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1919"/>
                    </a:solidFill>
                    <a:effectLst/>
                    <a:uLnTx/>
                    <a:uFillTx/>
                    <a:latin typeface="Segoe UI Semibold"/>
                    <a:ea typeface="+mn-ea"/>
                    <a:cs typeface="+mn-cs"/>
                  </a:rPr>
                  <a:t>DAX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1919"/>
                    </a:solidFill>
                    <a:effectLst/>
                    <a:uLnTx/>
                    <a:uFillTx/>
                    <a:latin typeface="Segoe UI Semibold"/>
                    <a:ea typeface="+mn-ea"/>
                    <a:cs typeface="+mn-cs"/>
                  </a:rPr>
                  <a:t>Queries</a:t>
                </a:r>
              </a:p>
            </p:txBody>
          </p:sp>
          <p:cxnSp>
            <p:nvCxnSpPr>
              <p:cNvPr id="64" name="Straight Arrow Connector 63">
                <a:extLst>
                  <a:ext uri="{FF2B5EF4-FFF2-40B4-BE49-F238E27FC236}">
                    <a16:creationId xmlns:a16="http://schemas.microsoft.com/office/drawing/2014/main" id="{71CA3AB5-502B-C5A3-AC30-799A2F6B1BF5}"/>
                  </a:ext>
                </a:extLst>
              </p:cNvPr>
              <p:cNvCxnSpPr>
                <a:cxnSpLocks/>
              </p:cNvCxnSpPr>
              <p:nvPr/>
            </p:nvCxnSpPr>
            <p:spPr>
              <a:xfrm flipH="1">
                <a:off x="9888136" y="5346476"/>
                <a:ext cx="738295" cy="0"/>
              </a:xfrm>
              <a:prstGeom prst="straightConnector1">
                <a:avLst/>
              </a:prstGeom>
              <a:noFill/>
              <a:ln w="19050" cap="rnd" cmpd="sng" algn="ctr">
                <a:solidFill>
                  <a:srgbClr val="49C5B1"/>
                </a:solidFill>
                <a:prstDash val="solid"/>
                <a:headEnd type="none" w="med" len="med"/>
                <a:tailEnd type="arrow" w="lg" len="sm"/>
              </a:ln>
              <a:effectLst/>
            </p:spPr>
          </p:cxnSp>
          <p:sp>
            <p:nvSpPr>
              <p:cNvPr id="65" name="TextBox 64">
                <a:extLst>
                  <a:ext uri="{FF2B5EF4-FFF2-40B4-BE49-F238E27FC236}">
                    <a16:creationId xmlns:a16="http://schemas.microsoft.com/office/drawing/2014/main" id="{DCA329F4-5571-061F-EFC0-4E0363A99026}"/>
                  </a:ext>
                </a:extLst>
              </p:cNvPr>
              <p:cNvSpPr txBox="1"/>
              <p:nvPr/>
            </p:nvSpPr>
            <p:spPr>
              <a:xfrm>
                <a:off x="10749524" y="5412480"/>
                <a:ext cx="500458" cy="200055"/>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Reports</a:t>
                </a:r>
              </a:p>
            </p:txBody>
          </p:sp>
          <p:sp>
            <p:nvSpPr>
              <p:cNvPr id="66" name="Graphic 236">
                <a:extLst>
                  <a:ext uri="{FF2B5EF4-FFF2-40B4-BE49-F238E27FC236}">
                    <a16:creationId xmlns:a16="http://schemas.microsoft.com/office/drawing/2014/main" id="{CCD3F27A-1BA1-3748-E19C-42D70E805EE5}"/>
                  </a:ext>
                </a:extLst>
              </p:cNvPr>
              <p:cNvSpPr/>
              <p:nvPr/>
            </p:nvSpPr>
            <p:spPr>
              <a:xfrm>
                <a:off x="10850161" y="5145880"/>
                <a:ext cx="299184" cy="284238"/>
              </a:xfrm>
              <a:custGeom>
                <a:avLst/>
                <a:gdLst>
                  <a:gd name="connsiteX0" fmla="*/ 45244 w 190490"/>
                  <a:gd name="connsiteY0" fmla="*/ 180975 h 180975"/>
                  <a:gd name="connsiteX1" fmla="*/ 38102 w 190490"/>
                  <a:gd name="connsiteY1" fmla="*/ 173829 h 180975"/>
                  <a:gd name="connsiteX2" fmla="*/ 44272 w 190490"/>
                  <a:gd name="connsiteY2" fmla="*/ 166754 h 180975"/>
                  <a:gd name="connsiteX3" fmla="*/ 45244 w 190490"/>
                  <a:gd name="connsiteY3" fmla="*/ 166688 h 180975"/>
                  <a:gd name="connsiteX4" fmla="*/ 61903 w 190490"/>
                  <a:gd name="connsiteY4" fmla="*/ 166688 h 180975"/>
                  <a:gd name="connsiteX5" fmla="*/ 61903 w 190490"/>
                  <a:gd name="connsiteY5" fmla="*/ 142894 h 180975"/>
                  <a:gd name="connsiteX6" fmla="*/ 21431 w 190490"/>
                  <a:gd name="connsiteY6" fmla="*/ 142894 h 180975"/>
                  <a:gd name="connsiteX7" fmla="*/ 48 w 190490"/>
                  <a:gd name="connsiteY7" fmla="*/ 122930 h 180975"/>
                  <a:gd name="connsiteX8" fmla="*/ 0 w 190490"/>
                  <a:gd name="connsiteY8" fmla="*/ 121463 h 180975"/>
                  <a:gd name="connsiteX9" fmla="*/ 0 w 190490"/>
                  <a:gd name="connsiteY9" fmla="*/ 21431 h 180975"/>
                  <a:gd name="connsiteX10" fmla="*/ 19964 w 190490"/>
                  <a:gd name="connsiteY10" fmla="*/ 48 h 180975"/>
                  <a:gd name="connsiteX11" fmla="*/ 21431 w 190490"/>
                  <a:gd name="connsiteY11" fmla="*/ 0 h 180975"/>
                  <a:gd name="connsiteX12" fmla="*/ 169059 w 190490"/>
                  <a:gd name="connsiteY12" fmla="*/ 0 h 180975"/>
                  <a:gd name="connsiteX13" fmla="*/ 190443 w 190490"/>
                  <a:gd name="connsiteY13" fmla="*/ 19964 h 180975"/>
                  <a:gd name="connsiteX14" fmla="*/ 190490 w 190490"/>
                  <a:gd name="connsiteY14" fmla="*/ 21431 h 180975"/>
                  <a:gd name="connsiteX15" fmla="*/ 190490 w 190490"/>
                  <a:gd name="connsiteY15" fmla="*/ 121463 h 180975"/>
                  <a:gd name="connsiteX16" fmla="*/ 170526 w 190490"/>
                  <a:gd name="connsiteY16" fmla="*/ 142846 h 180975"/>
                  <a:gd name="connsiteX17" fmla="*/ 169059 w 190490"/>
                  <a:gd name="connsiteY17" fmla="*/ 142894 h 180975"/>
                  <a:gd name="connsiteX18" fmla="*/ 128578 w 190490"/>
                  <a:gd name="connsiteY18" fmla="*/ 142894 h 180975"/>
                  <a:gd name="connsiteX19" fmla="*/ 128578 w 190490"/>
                  <a:gd name="connsiteY19" fmla="*/ 166688 h 180975"/>
                  <a:gd name="connsiteX20" fmla="*/ 145256 w 190490"/>
                  <a:gd name="connsiteY20" fmla="*/ 166688 h 180975"/>
                  <a:gd name="connsiteX21" fmla="*/ 152472 w 190490"/>
                  <a:gd name="connsiteY21" fmla="*/ 173758 h 180975"/>
                  <a:gd name="connsiteX22" fmla="*/ 146228 w 190490"/>
                  <a:gd name="connsiteY22" fmla="*/ 180918 h 180975"/>
                  <a:gd name="connsiteX23" fmla="*/ 145256 w 190490"/>
                  <a:gd name="connsiteY23" fmla="*/ 180975 h 180975"/>
                  <a:gd name="connsiteX24" fmla="*/ 45244 w 190490"/>
                  <a:gd name="connsiteY24" fmla="*/ 180975 h 180975"/>
                  <a:gd name="connsiteX25" fmla="*/ 114281 w 190490"/>
                  <a:gd name="connsiteY25" fmla="*/ 142894 h 180975"/>
                  <a:gd name="connsiteX26" fmla="*/ 76181 w 190490"/>
                  <a:gd name="connsiteY26" fmla="*/ 142894 h 180975"/>
                  <a:gd name="connsiteX27" fmla="*/ 76190 w 190490"/>
                  <a:gd name="connsiteY27" fmla="*/ 166688 h 180975"/>
                  <a:gd name="connsiteX28" fmla="*/ 114290 w 190490"/>
                  <a:gd name="connsiteY28" fmla="*/ 166688 h 180975"/>
                  <a:gd name="connsiteX29" fmla="*/ 114281 w 190490"/>
                  <a:gd name="connsiteY29" fmla="*/ 142894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0490" h="180975">
                    <a:moveTo>
                      <a:pt x="45244" y="180975"/>
                    </a:moveTo>
                    <a:cubicBezTo>
                      <a:pt x="41298" y="180974"/>
                      <a:pt x="38101" y="177775"/>
                      <a:pt x="38102" y="173829"/>
                    </a:cubicBezTo>
                    <a:cubicBezTo>
                      <a:pt x="38103" y="170260"/>
                      <a:pt x="40737" y="167241"/>
                      <a:pt x="44272" y="166754"/>
                    </a:cubicBezTo>
                    <a:lnTo>
                      <a:pt x="45244" y="166688"/>
                    </a:lnTo>
                    <a:lnTo>
                      <a:pt x="61903" y="166688"/>
                    </a:lnTo>
                    <a:lnTo>
                      <a:pt x="61903" y="142894"/>
                    </a:lnTo>
                    <a:lnTo>
                      <a:pt x="21431" y="142894"/>
                    </a:lnTo>
                    <a:cubicBezTo>
                      <a:pt x="10163" y="142895"/>
                      <a:pt x="819" y="134171"/>
                      <a:pt x="48" y="122930"/>
                    </a:cubicBezTo>
                    <a:lnTo>
                      <a:pt x="0" y="121463"/>
                    </a:lnTo>
                    <a:lnTo>
                      <a:pt x="0" y="21431"/>
                    </a:lnTo>
                    <a:cubicBezTo>
                      <a:pt x="-1" y="10163"/>
                      <a:pt x="8723" y="819"/>
                      <a:pt x="19964" y="48"/>
                    </a:cubicBezTo>
                    <a:lnTo>
                      <a:pt x="21431" y="0"/>
                    </a:lnTo>
                    <a:lnTo>
                      <a:pt x="169059" y="0"/>
                    </a:lnTo>
                    <a:cubicBezTo>
                      <a:pt x="180327" y="-1"/>
                      <a:pt x="189671" y="8723"/>
                      <a:pt x="190443" y="19964"/>
                    </a:cubicBezTo>
                    <a:lnTo>
                      <a:pt x="190490" y="21431"/>
                    </a:lnTo>
                    <a:lnTo>
                      <a:pt x="190490" y="121463"/>
                    </a:lnTo>
                    <a:cubicBezTo>
                      <a:pt x="190491" y="132731"/>
                      <a:pt x="181767" y="142075"/>
                      <a:pt x="170526" y="142846"/>
                    </a:cubicBezTo>
                    <a:lnTo>
                      <a:pt x="169059" y="142894"/>
                    </a:lnTo>
                    <a:lnTo>
                      <a:pt x="128578" y="142894"/>
                    </a:lnTo>
                    <a:lnTo>
                      <a:pt x="128578" y="166688"/>
                    </a:lnTo>
                    <a:lnTo>
                      <a:pt x="145256" y="166688"/>
                    </a:lnTo>
                    <a:cubicBezTo>
                      <a:pt x="149202" y="166648"/>
                      <a:pt x="152432" y="169813"/>
                      <a:pt x="152472" y="173758"/>
                    </a:cubicBezTo>
                    <a:cubicBezTo>
                      <a:pt x="152510" y="177383"/>
                      <a:pt x="149824" y="180462"/>
                      <a:pt x="146228" y="180918"/>
                    </a:cubicBezTo>
                    <a:lnTo>
                      <a:pt x="145256" y="180975"/>
                    </a:lnTo>
                    <a:lnTo>
                      <a:pt x="45244" y="180975"/>
                    </a:lnTo>
                    <a:close/>
                    <a:moveTo>
                      <a:pt x="114281" y="142894"/>
                    </a:moveTo>
                    <a:lnTo>
                      <a:pt x="76181" y="142894"/>
                    </a:lnTo>
                    <a:lnTo>
                      <a:pt x="76190" y="166688"/>
                    </a:lnTo>
                    <a:lnTo>
                      <a:pt x="114290" y="166688"/>
                    </a:lnTo>
                    <a:lnTo>
                      <a:pt x="114281" y="142894"/>
                    </a:lnTo>
                    <a:close/>
                  </a:path>
                </a:pathLst>
              </a:custGeom>
              <a:gradFill>
                <a:gsLst>
                  <a:gs pos="70000">
                    <a:srgbClr val="49C5B1"/>
                  </a:gs>
                  <a:gs pos="100000">
                    <a:srgbClr val="8DE971"/>
                  </a:gs>
                </a:gsLst>
                <a:lin ang="27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7" name="Rounded Rectangle 133">
                <a:extLst>
                  <a:ext uri="{FF2B5EF4-FFF2-40B4-BE49-F238E27FC236}">
                    <a16:creationId xmlns:a16="http://schemas.microsoft.com/office/drawing/2014/main" id="{664E375F-06F2-FD13-4F7A-B388643E8D21}"/>
                  </a:ext>
                </a:extLst>
              </p:cNvPr>
              <p:cNvSpPr/>
              <p:nvPr/>
            </p:nvSpPr>
            <p:spPr bwMode="auto">
              <a:xfrm flipH="1">
                <a:off x="5726375" y="5158113"/>
                <a:ext cx="2924036" cy="406423"/>
              </a:xfrm>
              <a:prstGeom prst="roundRect">
                <a:avLst>
                  <a:gd name="adj" fmla="val 50000"/>
                </a:avLst>
              </a:prstGeom>
              <a:solidFill>
                <a:srgbClr val="FFFFFF">
                  <a:lumMod val="95000"/>
                </a:srgbClr>
              </a:solidFill>
              <a:ln w="9525" cap="flat" cmpd="sng" algn="ctr">
                <a:noFill/>
                <a:prstDash val="solid"/>
                <a:headEnd type="none" w="med" len="med"/>
                <a:tailEnd type="none" w="med" len="med"/>
              </a:ln>
              <a:effectLst>
                <a:outerShdw blurRad="254000" dist="38100" dir="2700000" algn="tl" rotWithShape="0">
                  <a:prstClr val="black">
                    <a:alpha val="20000"/>
                  </a:prstClr>
                </a:outerShdw>
              </a:effectLst>
            </p:spPr>
            <p:txBody>
              <a:bodyPr rot="0" spcFirstLastPara="0" vertOverflow="overflow" horzOverflow="overflow" vert="horz" wrap="square" lIns="0" tIns="0" rIns="10800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Segoe UI" pitchFamily="34" charset="0"/>
                  </a:rPr>
                  <a:t>Scan</a:t>
                </a:r>
              </a:p>
            </p:txBody>
          </p:sp>
          <p:cxnSp>
            <p:nvCxnSpPr>
              <p:cNvPr id="68" name="Straight Connector 67">
                <a:extLst>
                  <a:ext uri="{FF2B5EF4-FFF2-40B4-BE49-F238E27FC236}">
                    <a16:creationId xmlns:a16="http://schemas.microsoft.com/office/drawing/2014/main" id="{F8A40F22-70C3-0415-93FE-E68F8D678262}"/>
                  </a:ext>
                </a:extLst>
              </p:cNvPr>
              <p:cNvCxnSpPr>
                <a:cxnSpLocks/>
              </p:cNvCxnSpPr>
              <p:nvPr/>
            </p:nvCxnSpPr>
            <p:spPr>
              <a:xfrm flipH="1">
                <a:off x="5861879" y="5361323"/>
                <a:ext cx="135394" cy="0"/>
              </a:xfrm>
              <a:prstGeom prst="line">
                <a:avLst/>
              </a:prstGeom>
              <a:noFill/>
              <a:ln w="25400" cap="rnd" cmpd="sng" algn="ctr">
                <a:solidFill>
                  <a:srgbClr val="091F2C"/>
                </a:solidFill>
                <a:prstDash val="solid"/>
                <a:headEnd type="none" w="lg" len="med"/>
                <a:tailEnd type="none" w="lg" len="med"/>
              </a:ln>
              <a:effectLst/>
            </p:spPr>
          </p:cxnSp>
          <p:cxnSp>
            <p:nvCxnSpPr>
              <p:cNvPr id="69" name="Straight Connector 68">
                <a:extLst>
                  <a:ext uri="{FF2B5EF4-FFF2-40B4-BE49-F238E27FC236}">
                    <a16:creationId xmlns:a16="http://schemas.microsoft.com/office/drawing/2014/main" id="{809C7148-CD91-489B-37F4-8C3E5DC391A6}"/>
                  </a:ext>
                </a:extLst>
              </p:cNvPr>
              <p:cNvCxnSpPr>
                <a:cxnSpLocks/>
              </p:cNvCxnSpPr>
              <p:nvPr/>
            </p:nvCxnSpPr>
            <p:spPr>
              <a:xfrm flipH="1">
                <a:off x="5859621" y="5298729"/>
                <a:ext cx="51731" cy="62594"/>
              </a:xfrm>
              <a:prstGeom prst="line">
                <a:avLst/>
              </a:prstGeom>
              <a:noFill/>
              <a:ln w="25400" cap="rnd" cmpd="sng" algn="ctr">
                <a:solidFill>
                  <a:srgbClr val="091F2C"/>
                </a:solidFill>
                <a:prstDash val="solid"/>
                <a:headEnd type="none" w="lg" len="med"/>
                <a:tailEnd type="none" w="lg" len="med"/>
              </a:ln>
              <a:effectLst/>
            </p:spPr>
          </p:cxnSp>
          <p:cxnSp>
            <p:nvCxnSpPr>
              <p:cNvPr id="70" name="Straight Connector 69">
                <a:extLst>
                  <a:ext uri="{FF2B5EF4-FFF2-40B4-BE49-F238E27FC236}">
                    <a16:creationId xmlns:a16="http://schemas.microsoft.com/office/drawing/2014/main" id="{2DB34110-D27B-8F9E-9079-B96A6AD062B9}"/>
                  </a:ext>
                </a:extLst>
              </p:cNvPr>
              <p:cNvCxnSpPr>
                <a:cxnSpLocks/>
              </p:cNvCxnSpPr>
              <p:nvPr/>
            </p:nvCxnSpPr>
            <p:spPr>
              <a:xfrm flipH="1" flipV="1">
                <a:off x="5859633" y="5361325"/>
                <a:ext cx="51731" cy="62594"/>
              </a:xfrm>
              <a:prstGeom prst="line">
                <a:avLst/>
              </a:prstGeom>
              <a:noFill/>
              <a:ln w="25400" cap="rnd" cmpd="sng" algn="ctr">
                <a:solidFill>
                  <a:srgbClr val="091F2C"/>
                </a:solidFill>
                <a:prstDash val="solid"/>
                <a:headEnd type="none" w="lg" len="med"/>
                <a:tailEnd type="none" w="lg" len="med"/>
              </a:ln>
              <a:effectLst/>
            </p:spPr>
          </p:cxnSp>
          <p:sp>
            <p:nvSpPr>
              <p:cNvPr id="71" name="Cylinder 32">
                <a:extLst>
                  <a:ext uri="{FF2B5EF4-FFF2-40B4-BE49-F238E27FC236}">
                    <a16:creationId xmlns:a16="http://schemas.microsoft.com/office/drawing/2014/main" id="{1A878218-AEDB-AA26-7FE2-7AB0F9E314B9}"/>
                  </a:ext>
                </a:extLst>
              </p:cNvPr>
              <p:cNvSpPr/>
              <p:nvPr/>
            </p:nvSpPr>
            <p:spPr>
              <a:xfrm>
                <a:off x="6666059" y="4786130"/>
                <a:ext cx="917728" cy="1150388"/>
              </a:xfrm>
              <a:prstGeom prst="can">
                <a:avLst/>
              </a:prstGeom>
              <a:solidFill>
                <a:schemeClr val="accent1"/>
              </a:solidFill>
              <a:ln w="15875" cap="flat" cmpd="sng" algn="ctr">
                <a:solidFill>
                  <a:srgbClr val="9EE0CB"/>
                </a:solidFill>
                <a:prstDash val="sysDash"/>
              </a:ln>
              <a:effectLst>
                <a:outerShdw blurRad="254000" dist="38100" dir="2700000" algn="tl" rotWithShape="0">
                  <a:prstClr val="black">
                    <a:alpha val="20000"/>
                  </a:prstClr>
                </a:outerShdw>
              </a:effectLst>
            </p:spPr>
            <p:txBody>
              <a:bodyPr wrap="none"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Data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Warehouse/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Lakehouse</a:t>
                </a:r>
              </a:p>
            </p:txBody>
          </p:sp>
        </p:grpSp>
      </p:grpSp>
      <p:pic>
        <p:nvPicPr>
          <p:cNvPr id="10" name="Picture 9" descr="Power BI logo">
            <a:extLst>
              <a:ext uri="{FF2B5EF4-FFF2-40B4-BE49-F238E27FC236}">
                <a16:creationId xmlns:a16="http://schemas.microsoft.com/office/drawing/2014/main" id="{6CC67BE5-86CA-EC58-DC5D-0233A498B3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294620326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09461C-5031-9A4F-B7D5-CA8471A8D748}"/>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AI-powered analytics</a:t>
            </a:r>
          </a:p>
        </p:txBody>
      </p:sp>
      <p:sp>
        <p:nvSpPr>
          <p:cNvPr id="70" name="Subtitle 1">
            <a:extLst>
              <a:ext uri="{FF2B5EF4-FFF2-40B4-BE49-F238E27FC236}">
                <a16:creationId xmlns:a16="http://schemas.microsoft.com/office/drawing/2014/main" id="{AC3E8556-31AC-D540-B433-C03E1447D827}"/>
              </a:ext>
            </a:extLst>
          </p:cNvPr>
          <p:cNvSpPr>
            <a:spLocks noGrp="1"/>
          </p:cNvSpPr>
          <p:nvPr>
            <p:ph type="subTitle" idx="1"/>
          </p:nvPr>
        </p:nvSpPr>
        <p:spPr>
          <a:xfrm>
            <a:off x="635034" y="1308174"/>
            <a:ext cx="10847430" cy="365126"/>
          </a:xfrm>
        </p:spPr>
        <p:txBody>
          <a:bodyPr/>
          <a:lstStyle/>
          <a:p>
            <a:r>
              <a:rPr lang="en-US"/>
              <a:t>The most complete AI capabilities in a BI product</a:t>
            </a:r>
          </a:p>
        </p:txBody>
      </p:sp>
      <p:sp>
        <p:nvSpPr>
          <p:cNvPr id="71" name="Rectangle: Top Corners Rounded 2">
            <a:extLst>
              <a:ext uri="{FF2B5EF4-FFF2-40B4-BE49-F238E27FC236}">
                <a16:creationId xmlns:a16="http://schemas.microsoft.com/office/drawing/2014/main" id="{DCA0D2F9-FB34-BB49-85D4-A9DFF97D0DC4}"/>
              </a:ext>
              <a:ext uri="{C183D7F6-B498-43B3-948B-1728B52AA6E4}">
                <adec:decorative xmlns:adec="http://schemas.microsoft.com/office/drawing/2017/decorative" val="1"/>
              </a:ext>
            </a:extLst>
          </p:cNvPr>
          <p:cNvSpPr/>
          <p:nvPr/>
        </p:nvSpPr>
        <p:spPr bwMode="auto">
          <a:xfrm rot="5400000">
            <a:off x="4711187" y="-2880803"/>
            <a:ext cx="599374" cy="10021749"/>
          </a:xfrm>
          <a:prstGeom prst="round2SameRect">
            <a:avLst>
              <a:gd name="adj1" fmla="val 50000"/>
              <a:gd name="adj2" fmla="val 0"/>
            </a:avLst>
          </a:prstGeom>
          <a:solidFill>
            <a:schemeClr val="accent4"/>
          </a:solidFill>
          <a:ln>
            <a:noFill/>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Calibri" panose="020F0502020204030204"/>
              <a:ea typeface="Segoe UI" pitchFamily="34" charset="0"/>
              <a:cs typeface="Segoe UI" pitchFamily="34" charset="0"/>
            </a:endParaRPr>
          </a:p>
        </p:txBody>
      </p:sp>
      <p:sp>
        <p:nvSpPr>
          <p:cNvPr id="159" name="Family_EBDA" descr="Team icon">
            <a:extLst>
              <a:ext uri="{FF2B5EF4-FFF2-40B4-BE49-F238E27FC236}">
                <a16:creationId xmlns:a16="http://schemas.microsoft.com/office/drawing/2014/main" id="{051987EA-AF48-DB4E-BE1A-3014CCAC64B7}"/>
              </a:ext>
              <a:ext uri="{C183D7F6-B498-43B3-948B-1728B52AA6E4}">
                <adec:decorative xmlns:adec="http://schemas.microsoft.com/office/drawing/2017/decorative" val="0"/>
              </a:ext>
            </a:extLst>
          </p:cNvPr>
          <p:cNvSpPr>
            <a:spLocks noChangeAspect="1" noEditPoints="1"/>
          </p:cNvSpPr>
          <p:nvPr/>
        </p:nvSpPr>
        <p:spPr bwMode="auto">
          <a:xfrm>
            <a:off x="752700" y="1984564"/>
            <a:ext cx="313999" cy="283353"/>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AC541B2-2F30-CA4B-9926-517231334A74}"/>
              </a:ext>
            </a:extLst>
          </p:cNvPr>
          <p:cNvSpPr txBox="1"/>
          <p:nvPr/>
        </p:nvSpPr>
        <p:spPr>
          <a:xfrm>
            <a:off x="1164137" y="1972352"/>
            <a:ext cx="1824162" cy="307777"/>
          </a:xfrm>
          <a:prstGeom prst="rect">
            <a:avLst/>
          </a:prstGeom>
          <a:noFill/>
          <a:ln>
            <a:noFill/>
          </a:ln>
        </p:spPr>
        <p:txBody>
          <a:bodyPr wrap="square">
            <a:spAutoFit/>
          </a:bodyPr>
          <a:lstStyle>
            <a:defPPr>
              <a:defRPr lang="en-US"/>
            </a:defPPr>
            <a:lvl1pPr marR="0" lvl="0" indent="0" algn="ctr" defTabSz="914225" fontAlgn="auto">
              <a:lnSpc>
                <a:spcPct val="100000"/>
              </a:lnSpc>
              <a:spcBef>
                <a:spcPts val="0"/>
              </a:spcBef>
              <a:spcAft>
                <a:spcPts val="0"/>
              </a:spcAft>
              <a:buClrTx/>
              <a:buSzTx/>
              <a:buFontTx/>
              <a:buNone/>
              <a:tabLst/>
              <a:defRPr kumimoji="0" sz="1600" b="0" i="0" u="none" strike="noStrike" cap="none" spc="0" normalizeH="0" baseline="0">
                <a:ln>
                  <a:noFill/>
                </a:ln>
                <a:gradFill>
                  <a:gsLst>
                    <a:gs pos="32743">
                      <a:srgbClr val="0078D4"/>
                    </a:gs>
                    <a:gs pos="68000">
                      <a:srgbClr val="0078D4"/>
                    </a:gs>
                  </a:gsLst>
                  <a:lin ang="5400000" scaled="0"/>
                </a:gradFill>
                <a:effectLst/>
                <a:uLnTx/>
                <a:uFillTx/>
                <a:latin typeface="Segoe UI Semibold"/>
              </a:defRPr>
            </a:lvl1p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9" normalizeH="0" baseline="0" noProof="0" dirty="0">
                <a:ln w="3175">
                  <a:noFill/>
                </a:ln>
                <a:solidFill>
                  <a:srgbClr val="FFFFFF"/>
                </a:solidFill>
                <a:effectLst/>
                <a:uLnTx/>
                <a:uFillTx/>
                <a:latin typeface="Segoe UI Semibold"/>
                <a:ea typeface="+mn-ea"/>
                <a:cs typeface="Segoe UI" panose="020B0502040204020203" pitchFamily="34" charset="0"/>
              </a:rPr>
              <a:t>Information workers</a:t>
            </a:r>
          </a:p>
        </p:txBody>
      </p:sp>
      <p:sp>
        <p:nvSpPr>
          <p:cNvPr id="160" name="BarChartVertical_E9EC" descr="Graph icon">
            <a:extLst>
              <a:ext uri="{FF2B5EF4-FFF2-40B4-BE49-F238E27FC236}">
                <a16:creationId xmlns:a16="http://schemas.microsoft.com/office/drawing/2014/main" id="{D0490FA4-785A-384E-9857-56EAF522E84D}"/>
              </a:ext>
              <a:ext uri="{C183D7F6-B498-43B3-948B-1728B52AA6E4}">
                <adec:decorative xmlns:adec="http://schemas.microsoft.com/office/drawing/2017/decorative" val="0"/>
              </a:ext>
            </a:extLst>
          </p:cNvPr>
          <p:cNvSpPr>
            <a:spLocks noChangeAspect="1" noEditPoints="1"/>
          </p:cNvSpPr>
          <p:nvPr/>
        </p:nvSpPr>
        <p:spPr bwMode="auto">
          <a:xfrm>
            <a:off x="3948264" y="1984564"/>
            <a:ext cx="351499" cy="283353"/>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3" name="TextBox 72">
            <a:extLst>
              <a:ext uri="{FF2B5EF4-FFF2-40B4-BE49-F238E27FC236}">
                <a16:creationId xmlns:a16="http://schemas.microsoft.com/office/drawing/2014/main" id="{3B5A2837-A8CE-E44C-9A0B-044BA133055A}"/>
              </a:ext>
            </a:extLst>
          </p:cNvPr>
          <p:cNvSpPr txBox="1"/>
          <p:nvPr/>
        </p:nvSpPr>
        <p:spPr>
          <a:xfrm>
            <a:off x="4440838" y="1972352"/>
            <a:ext cx="1551601" cy="307777"/>
          </a:xfrm>
          <a:prstGeom prst="rect">
            <a:avLst/>
          </a:prstGeom>
          <a:noFill/>
          <a:ln>
            <a:noFill/>
          </a:ln>
        </p:spPr>
        <p:txBody>
          <a:bodyPr wrap="square">
            <a:spAutoFit/>
          </a:bodyPr>
          <a:lstStyle>
            <a:defPPr>
              <a:defRPr lang="en-US"/>
            </a:defPPr>
            <a:lvl1pPr marR="0" lvl="0" indent="0" algn="ctr" defTabSz="914225" fontAlgn="auto">
              <a:lnSpc>
                <a:spcPct val="100000"/>
              </a:lnSpc>
              <a:spcBef>
                <a:spcPts val="0"/>
              </a:spcBef>
              <a:spcAft>
                <a:spcPts val="0"/>
              </a:spcAft>
              <a:buClrTx/>
              <a:buSzTx/>
              <a:buFontTx/>
              <a:buNone/>
              <a:tabLst/>
              <a:defRPr kumimoji="0" sz="1600" b="0" i="0" u="none" strike="noStrike" cap="none" spc="0" normalizeH="0" baseline="0">
                <a:ln>
                  <a:noFill/>
                </a:ln>
                <a:gradFill>
                  <a:gsLst>
                    <a:gs pos="32743">
                      <a:srgbClr val="0078D4"/>
                    </a:gs>
                    <a:gs pos="68000">
                      <a:srgbClr val="0078D4"/>
                    </a:gs>
                  </a:gsLst>
                  <a:lin ang="5400000" scaled="0"/>
                </a:gradFill>
                <a:effectLst/>
                <a:uLnTx/>
                <a:uFillTx/>
                <a:latin typeface="Segoe UI Semibold"/>
              </a:defRPr>
            </a:lvl1p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9" normalizeH="0" baseline="0" noProof="0" dirty="0">
                <a:ln w="3175">
                  <a:noFill/>
                </a:ln>
                <a:solidFill>
                  <a:srgbClr val="FFFFFF"/>
                </a:solidFill>
                <a:effectLst/>
                <a:uLnTx/>
                <a:uFillTx/>
                <a:latin typeface="Segoe UI Semibold"/>
                <a:ea typeface="+mn-ea"/>
                <a:cs typeface="Segoe UI" panose="020B0502040204020203" pitchFamily="34" charset="0"/>
              </a:rPr>
              <a:t>Business analysts</a:t>
            </a:r>
          </a:p>
        </p:txBody>
      </p:sp>
      <p:sp>
        <p:nvSpPr>
          <p:cNvPr id="161" name="Data &amp; AI" descr="Data points icon">
            <a:extLst>
              <a:ext uri="{FF2B5EF4-FFF2-40B4-BE49-F238E27FC236}">
                <a16:creationId xmlns:a16="http://schemas.microsoft.com/office/drawing/2014/main" id="{A46431DB-5C3D-4843-974B-4B5782FDE36B}"/>
              </a:ext>
              <a:ext uri="{C183D7F6-B498-43B3-948B-1728B52AA6E4}">
                <adec:decorative xmlns:adec="http://schemas.microsoft.com/office/drawing/2017/decorative" val="0"/>
              </a:ext>
            </a:extLst>
          </p:cNvPr>
          <p:cNvSpPr>
            <a:spLocks noChangeAspect="1" noEditPoints="1"/>
          </p:cNvSpPr>
          <p:nvPr/>
        </p:nvSpPr>
        <p:spPr bwMode="auto">
          <a:xfrm>
            <a:off x="6952404" y="1977299"/>
            <a:ext cx="372536" cy="297882"/>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4" name="TextBox 73">
            <a:extLst>
              <a:ext uri="{FF2B5EF4-FFF2-40B4-BE49-F238E27FC236}">
                <a16:creationId xmlns:a16="http://schemas.microsoft.com/office/drawing/2014/main" id="{85D61E96-34AA-114D-AD5C-33090E7156E6}"/>
              </a:ext>
            </a:extLst>
          </p:cNvPr>
          <p:cNvSpPr txBox="1"/>
          <p:nvPr/>
        </p:nvSpPr>
        <p:spPr>
          <a:xfrm>
            <a:off x="7486246" y="1972352"/>
            <a:ext cx="2200614" cy="307777"/>
          </a:xfrm>
          <a:prstGeom prst="rect">
            <a:avLst/>
          </a:prstGeom>
          <a:noFill/>
          <a:ln>
            <a:noFill/>
          </a:ln>
        </p:spPr>
        <p:txBody>
          <a:bodyPr wrap="square">
            <a:spAutoFit/>
          </a:bodyPr>
          <a:lstStyle>
            <a:defPPr>
              <a:defRPr lang="en-US"/>
            </a:defPPr>
            <a:lvl1pPr marR="0" lvl="0" indent="0" algn="ctr" defTabSz="914225" fontAlgn="auto">
              <a:lnSpc>
                <a:spcPct val="100000"/>
              </a:lnSpc>
              <a:spcBef>
                <a:spcPts val="0"/>
              </a:spcBef>
              <a:spcAft>
                <a:spcPts val="0"/>
              </a:spcAft>
              <a:buClrTx/>
              <a:buSzTx/>
              <a:buFontTx/>
              <a:buNone/>
              <a:tabLst/>
              <a:defRPr kumimoji="0" sz="1600" b="0" i="0" u="none" strike="noStrike" cap="none" spc="0" normalizeH="0" baseline="0">
                <a:ln>
                  <a:noFill/>
                </a:ln>
                <a:gradFill>
                  <a:gsLst>
                    <a:gs pos="32743">
                      <a:srgbClr val="0078D4"/>
                    </a:gs>
                    <a:gs pos="68000">
                      <a:srgbClr val="0078D4"/>
                    </a:gs>
                  </a:gsLst>
                  <a:lin ang="5400000" scaled="0"/>
                </a:gradFill>
                <a:effectLst/>
                <a:uLnTx/>
                <a:uFillTx/>
                <a:latin typeface="Segoe UI Semibold"/>
              </a:defRPr>
            </a:lvl1pPr>
          </a:lstStyle>
          <a:p>
            <a:pPr marL="0" marR="0" lvl="0" indent="0" algn="l"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49" normalizeH="0" baseline="0" noProof="0" dirty="0">
                <a:ln w="3175">
                  <a:noFill/>
                </a:ln>
                <a:solidFill>
                  <a:srgbClr val="FFFFFF"/>
                </a:solidFill>
                <a:effectLst/>
                <a:uLnTx/>
                <a:uFillTx/>
                <a:latin typeface="Segoe UI Semibold"/>
                <a:ea typeface="+mn-ea"/>
                <a:cs typeface="Segoe UI" panose="020B0502040204020203" pitchFamily="34" charset="0"/>
              </a:rPr>
              <a:t>Data scientists</a:t>
            </a:r>
          </a:p>
        </p:txBody>
      </p:sp>
      <p:pic>
        <p:nvPicPr>
          <p:cNvPr id="146" name="Picture 145" descr="visual for Q&amp;A. There's a blue line with sharp peaks across a chart.">
            <a:extLst>
              <a:ext uri="{FF2B5EF4-FFF2-40B4-BE49-F238E27FC236}">
                <a16:creationId xmlns:a16="http://schemas.microsoft.com/office/drawing/2014/main" id="{6CF43FE5-0839-3442-9A81-D0F0421D8D1E}"/>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1701" y="2574929"/>
            <a:ext cx="2159921" cy="1432089"/>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76" name="Rectangle 75">
            <a:extLst>
              <a:ext uri="{FF2B5EF4-FFF2-40B4-BE49-F238E27FC236}">
                <a16:creationId xmlns:a16="http://schemas.microsoft.com/office/drawing/2014/main" id="{6D40C198-749D-EF43-9D5E-58FFEC686C63}"/>
              </a:ext>
            </a:extLst>
          </p:cNvPr>
          <p:cNvSpPr/>
          <p:nvPr/>
        </p:nvSpPr>
        <p:spPr>
          <a:xfrm>
            <a:off x="331701" y="4030344"/>
            <a:ext cx="2159921" cy="307604"/>
          </a:xfrm>
          <a:prstGeom prst="rect">
            <a:avLst/>
          </a:prstGeom>
          <a:noFill/>
        </p:spPr>
        <p:txBody>
          <a:bodyPr wrap="square">
            <a:spAutoFit/>
          </a:bodyPr>
          <a:lstStyle/>
          <a:p>
            <a:pPr marL="0" marR="0" lvl="0" indent="0" algn="ctr" defTabSz="913924" rtl="0" eaLnBrk="1" fontAlgn="base" latinLnBrk="0" hangingPunct="1">
              <a:lnSpc>
                <a:spcPct val="100000"/>
              </a:lnSpc>
              <a:spcBef>
                <a:spcPct val="0"/>
              </a:spcBef>
              <a:spcAft>
                <a:spcPts val="600"/>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Q&amp;A</a:t>
            </a:r>
          </a:p>
        </p:txBody>
      </p:sp>
      <p:pic>
        <p:nvPicPr>
          <p:cNvPr id="157" name="Picture 156" descr="visual for Key driver analysis. On the left are circles, and on the right is a descending bar graph">
            <a:extLst>
              <a:ext uri="{FF2B5EF4-FFF2-40B4-BE49-F238E27FC236}">
                <a16:creationId xmlns:a16="http://schemas.microsoft.com/office/drawing/2014/main" id="{1A133057-D220-5748-A6DC-9559E718332E}"/>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89883" y="2569658"/>
            <a:ext cx="2158939" cy="1442630"/>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140" name="Rectangle 139">
            <a:extLst>
              <a:ext uri="{FF2B5EF4-FFF2-40B4-BE49-F238E27FC236}">
                <a16:creationId xmlns:a16="http://schemas.microsoft.com/office/drawing/2014/main" id="{10B3BE83-3935-1148-8581-3FF9BC5EDB51}"/>
              </a:ext>
            </a:extLst>
          </p:cNvPr>
          <p:cNvSpPr/>
          <p:nvPr/>
        </p:nvSpPr>
        <p:spPr>
          <a:xfrm>
            <a:off x="2744133" y="4030344"/>
            <a:ext cx="2037040" cy="307604"/>
          </a:xfrm>
          <a:prstGeom prst="rect">
            <a:avLst/>
          </a:prstGeom>
          <a:noFill/>
        </p:spPr>
        <p:txBody>
          <a:bodyPr wrap="square">
            <a:spAutoFit/>
          </a:bodyPr>
          <a:lstStyle/>
          <a:p>
            <a:pPr marL="0" marR="0" lvl="0" indent="0" algn="ctr" defTabSz="895919" rtl="0" eaLnBrk="1" fontAlgn="base" latinLnBrk="0" hangingPunct="1">
              <a:lnSpc>
                <a:spcPct val="100000"/>
              </a:lnSpc>
              <a:spcBef>
                <a:spcPct val="0"/>
              </a:spcBef>
              <a:spcAft>
                <a:spcPts val="588"/>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Key driver analysis</a:t>
            </a:r>
          </a:p>
        </p:txBody>
      </p:sp>
      <p:pic>
        <p:nvPicPr>
          <p:cNvPr id="156" name="Picture 155" descr="visual for Key phrase  extraction.  contains a horizontal bar graph shaded in blue">
            <a:extLst>
              <a:ext uri="{FF2B5EF4-FFF2-40B4-BE49-F238E27FC236}">
                <a16:creationId xmlns:a16="http://schemas.microsoft.com/office/drawing/2014/main" id="{D43C2590-5D35-7442-AD5A-AD4566170F26}"/>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47082" y="2567178"/>
            <a:ext cx="2147576" cy="1447591"/>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141" name="Rectangle 140">
            <a:extLst>
              <a:ext uri="{FF2B5EF4-FFF2-40B4-BE49-F238E27FC236}">
                <a16:creationId xmlns:a16="http://schemas.microsoft.com/office/drawing/2014/main" id="{DB8B9872-86F9-A241-A458-A53EB95A3BD9}"/>
              </a:ext>
            </a:extLst>
          </p:cNvPr>
          <p:cNvSpPr/>
          <p:nvPr/>
        </p:nvSpPr>
        <p:spPr>
          <a:xfrm>
            <a:off x="5107037" y="4030344"/>
            <a:ext cx="2037040" cy="307604"/>
          </a:xfrm>
          <a:prstGeom prst="rect">
            <a:avLst/>
          </a:prstGeom>
          <a:noFill/>
        </p:spPr>
        <p:txBody>
          <a:bodyPr wrap="square">
            <a:spAutoFit/>
          </a:bodyPr>
          <a:lstStyle/>
          <a:p>
            <a:pPr marL="0" marR="0" lvl="0" indent="0" algn="ctr" defTabSz="895919" rtl="0" eaLnBrk="1" fontAlgn="base" latinLnBrk="0" hangingPunct="1">
              <a:lnSpc>
                <a:spcPct val="100000"/>
              </a:lnSpc>
              <a:spcBef>
                <a:spcPct val="0"/>
              </a:spcBef>
              <a:spcAft>
                <a:spcPts val="588"/>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Key phrase extraction</a:t>
            </a:r>
          </a:p>
        </p:txBody>
      </p:sp>
      <p:pic>
        <p:nvPicPr>
          <p:cNvPr id="155" name="Picture 154" descr="visual for Sentiment analysis. It contains a table with two columns">
            <a:extLst>
              <a:ext uri="{FF2B5EF4-FFF2-40B4-BE49-F238E27FC236}">
                <a16:creationId xmlns:a16="http://schemas.microsoft.com/office/drawing/2014/main" id="{F5452CB8-BD17-E449-92BE-EA9148E04779}"/>
              </a:ext>
              <a:ext uri="{C183D7F6-B498-43B3-948B-1728B52AA6E4}">
                <adec:decorative xmlns:adec="http://schemas.microsoft.com/office/drawing/2017/decorative" val="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392918" y="2569659"/>
            <a:ext cx="2147575" cy="1442628"/>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142" name="Rectangle 141">
            <a:extLst>
              <a:ext uri="{FF2B5EF4-FFF2-40B4-BE49-F238E27FC236}">
                <a16:creationId xmlns:a16="http://schemas.microsoft.com/office/drawing/2014/main" id="{4CE2399D-43E3-3A41-A20D-49BB48578572}"/>
              </a:ext>
            </a:extLst>
          </p:cNvPr>
          <p:cNvSpPr/>
          <p:nvPr/>
        </p:nvSpPr>
        <p:spPr>
          <a:xfrm>
            <a:off x="7401403" y="4030344"/>
            <a:ext cx="2136561" cy="307604"/>
          </a:xfrm>
          <a:prstGeom prst="rect">
            <a:avLst/>
          </a:prstGeom>
          <a:noFill/>
        </p:spPr>
        <p:txBody>
          <a:bodyPr wrap="square">
            <a:spAutoFit/>
          </a:bodyPr>
          <a:lstStyle/>
          <a:p>
            <a:pPr marL="0" marR="0" lvl="0" indent="0" algn="ctr" defTabSz="895919" rtl="0" eaLnBrk="1" fontAlgn="base" latinLnBrk="0" hangingPunct="1">
              <a:lnSpc>
                <a:spcPct val="100000"/>
              </a:lnSpc>
              <a:spcBef>
                <a:spcPct val="0"/>
              </a:spcBef>
              <a:spcAft>
                <a:spcPts val="588"/>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Sentiment analysis</a:t>
            </a:r>
          </a:p>
        </p:txBody>
      </p:sp>
      <p:pic>
        <p:nvPicPr>
          <p:cNvPr id="153" name="Picture 152" descr="visual for Create ML models. It contains three rectangles with icons in it">
            <a:extLst>
              <a:ext uri="{FF2B5EF4-FFF2-40B4-BE49-F238E27FC236}">
                <a16:creationId xmlns:a16="http://schemas.microsoft.com/office/drawing/2014/main" id="{702776BF-1759-DB4F-88FD-0D326E6F6319}"/>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738753" y="2569658"/>
            <a:ext cx="2133950" cy="1442630"/>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143" name="Rectangle 142">
            <a:extLst>
              <a:ext uri="{FF2B5EF4-FFF2-40B4-BE49-F238E27FC236}">
                <a16:creationId xmlns:a16="http://schemas.microsoft.com/office/drawing/2014/main" id="{C9A5C5C8-3CBE-4F4D-9447-80163C0E1335}"/>
              </a:ext>
            </a:extLst>
          </p:cNvPr>
          <p:cNvSpPr/>
          <p:nvPr/>
        </p:nvSpPr>
        <p:spPr>
          <a:xfrm>
            <a:off x="9744820" y="4030344"/>
            <a:ext cx="2124906" cy="307604"/>
          </a:xfrm>
          <a:prstGeom prst="rect">
            <a:avLst/>
          </a:prstGeom>
          <a:noFill/>
        </p:spPr>
        <p:txBody>
          <a:bodyPr wrap="square">
            <a:spAutoFit/>
          </a:bodyPr>
          <a:lstStyle/>
          <a:p>
            <a:pPr marL="0" marR="0" lvl="0" indent="0" algn="ctr" defTabSz="895919" rtl="0" eaLnBrk="1" fontAlgn="base" latinLnBrk="0" hangingPunct="1">
              <a:lnSpc>
                <a:spcPct val="100000"/>
              </a:lnSpc>
              <a:spcBef>
                <a:spcPct val="0"/>
              </a:spcBef>
              <a:spcAft>
                <a:spcPts val="588"/>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Create ML models</a:t>
            </a:r>
          </a:p>
        </p:txBody>
      </p:sp>
      <p:pic>
        <p:nvPicPr>
          <p:cNvPr id="145" name="Picture 144" descr="visual for Smart Narratives. It contains a shaded line chart on top, and a dot graph on the bottom">
            <a:extLst>
              <a:ext uri="{FF2B5EF4-FFF2-40B4-BE49-F238E27FC236}">
                <a16:creationId xmlns:a16="http://schemas.microsoft.com/office/drawing/2014/main" id="{CEF091E2-7AB0-6D42-AB7A-8497BD78E75C}"/>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31701" y="4431674"/>
            <a:ext cx="2159921" cy="1443288"/>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144" name="Rectangle 143">
            <a:extLst>
              <a:ext uri="{FF2B5EF4-FFF2-40B4-BE49-F238E27FC236}">
                <a16:creationId xmlns:a16="http://schemas.microsoft.com/office/drawing/2014/main" id="{284BE6CB-FB4D-0749-AED7-3A4AA66E62EB}"/>
              </a:ext>
            </a:extLst>
          </p:cNvPr>
          <p:cNvSpPr/>
          <p:nvPr/>
        </p:nvSpPr>
        <p:spPr>
          <a:xfrm>
            <a:off x="394096" y="5920689"/>
            <a:ext cx="2035129" cy="307605"/>
          </a:xfrm>
          <a:prstGeom prst="rect">
            <a:avLst/>
          </a:prstGeom>
          <a:noFill/>
        </p:spPr>
        <p:txBody>
          <a:bodyPr wrap="square">
            <a:spAutoFit/>
          </a:bodyPr>
          <a:lstStyle/>
          <a:p>
            <a:pPr marL="0" marR="0" lvl="0" indent="0" algn="ctr" defTabSz="913924" rtl="0" eaLnBrk="1" fontAlgn="base" latinLnBrk="0" hangingPunct="1">
              <a:lnSpc>
                <a:spcPct val="100000"/>
              </a:lnSpc>
              <a:spcBef>
                <a:spcPct val="0"/>
              </a:spcBef>
              <a:spcAft>
                <a:spcPts val="600"/>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Smart narrativ</a:t>
            </a:r>
            <a:r>
              <a:rPr kumimoji="0" lang="en-US" sz="1200"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es</a:t>
            </a:r>
          </a:p>
        </p:txBody>
      </p:sp>
      <p:pic>
        <p:nvPicPr>
          <p:cNvPr id="158" name="Picture 157" descr="visual for Root cause analysis. It contains rows of rectangle bars">
            <a:extLst>
              <a:ext uri="{FF2B5EF4-FFF2-40B4-BE49-F238E27FC236}">
                <a16:creationId xmlns:a16="http://schemas.microsoft.com/office/drawing/2014/main" id="{6258832F-6C42-6941-95D4-968024A64093}"/>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695202" y="4433844"/>
            <a:ext cx="2158939" cy="1438948"/>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147" name="Rectangle 146">
            <a:extLst>
              <a:ext uri="{FF2B5EF4-FFF2-40B4-BE49-F238E27FC236}">
                <a16:creationId xmlns:a16="http://schemas.microsoft.com/office/drawing/2014/main" id="{F2CF093B-A555-C849-82B9-1F1F8CCE183D}"/>
              </a:ext>
            </a:extLst>
          </p:cNvPr>
          <p:cNvSpPr/>
          <p:nvPr/>
        </p:nvSpPr>
        <p:spPr>
          <a:xfrm>
            <a:off x="2699310" y="5920689"/>
            <a:ext cx="2158939" cy="307604"/>
          </a:xfrm>
          <a:prstGeom prst="rect">
            <a:avLst/>
          </a:prstGeom>
          <a:noFill/>
        </p:spPr>
        <p:txBody>
          <a:bodyPr wrap="square">
            <a:spAutoFit/>
          </a:bodyPr>
          <a:lstStyle/>
          <a:p>
            <a:pPr marL="0" marR="0" lvl="0" indent="0" algn="ctr" defTabSz="895919" rtl="0" eaLnBrk="1" fontAlgn="base" latinLnBrk="0" hangingPunct="1">
              <a:lnSpc>
                <a:spcPct val="100000"/>
              </a:lnSpc>
              <a:spcBef>
                <a:spcPct val="0"/>
              </a:spcBef>
              <a:spcAft>
                <a:spcPts val="588"/>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Root cause analysis</a:t>
            </a:r>
          </a:p>
        </p:txBody>
      </p:sp>
      <p:pic>
        <p:nvPicPr>
          <p:cNvPr id="154" name="Picture 153" descr="visual for Explore predictions. It contains a bar graph">
            <a:extLst>
              <a:ext uri="{FF2B5EF4-FFF2-40B4-BE49-F238E27FC236}">
                <a16:creationId xmlns:a16="http://schemas.microsoft.com/office/drawing/2014/main" id="{13948D80-FD79-4446-9624-9C399BD6A8AD}"/>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057720" y="4437600"/>
            <a:ext cx="2133951" cy="1431437"/>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148" name="Rectangle 147">
            <a:extLst>
              <a:ext uri="{FF2B5EF4-FFF2-40B4-BE49-F238E27FC236}">
                <a16:creationId xmlns:a16="http://schemas.microsoft.com/office/drawing/2014/main" id="{08137234-1509-4947-9690-B51DB6E504BD}"/>
              </a:ext>
            </a:extLst>
          </p:cNvPr>
          <p:cNvSpPr/>
          <p:nvPr/>
        </p:nvSpPr>
        <p:spPr>
          <a:xfrm>
            <a:off x="5051972" y="5920689"/>
            <a:ext cx="2137310" cy="307604"/>
          </a:xfrm>
          <a:prstGeom prst="rect">
            <a:avLst/>
          </a:prstGeom>
          <a:noFill/>
        </p:spPr>
        <p:txBody>
          <a:bodyPr wrap="square">
            <a:spAutoFit/>
          </a:bodyPr>
          <a:lstStyle/>
          <a:p>
            <a:pPr marL="0" marR="0" lvl="0" indent="0" algn="ctr" defTabSz="895919" rtl="0" eaLnBrk="1" fontAlgn="base" latinLnBrk="0" hangingPunct="1">
              <a:lnSpc>
                <a:spcPct val="100000"/>
              </a:lnSpc>
              <a:spcBef>
                <a:spcPct val="0"/>
              </a:spcBef>
              <a:spcAft>
                <a:spcPts val="588"/>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Explore predictions</a:t>
            </a:r>
          </a:p>
        </p:txBody>
      </p:sp>
      <p:pic>
        <p:nvPicPr>
          <p:cNvPr id="152" name="Picture 151" descr="visual for Python and R integration. It contains a dot graph">
            <a:extLst>
              <a:ext uri="{FF2B5EF4-FFF2-40B4-BE49-F238E27FC236}">
                <a16:creationId xmlns:a16="http://schemas.microsoft.com/office/drawing/2014/main" id="{18C3ECCF-CD8A-454B-94EA-AC68488FB0F7}"/>
              </a:ext>
              <a:ext uri="{C183D7F6-B498-43B3-948B-1728B52AA6E4}">
                <adec:decorative xmlns:adec="http://schemas.microsoft.com/office/drawing/2017/decorative" val="1"/>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7395251" y="4429601"/>
            <a:ext cx="2136562" cy="1447435"/>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149" name="Rectangle 148">
            <a:extLst>
              <a:ext uri="{FF2B5EF4-FFF2-40B4-BE49-F238E27FC236}">
                <a16:creationId xmlns:a16="http://schemas.microsoft.com/office/drawing/2014/main" id="{DD86791E-F4BB-0842-9C5A-8B4B4BC62D9A}"/>
              </a:ext>
            </a:extLst>
          </p:cNvPr>
          <p:cNvSpPr/>
          <p:nvPr/>
        </p:nvSpPr>
        <p:spPr>
          <a:xfrm>
            <a:off x="7316608" y="5923691"/>
            <a:ext cx="2283168" cy="301600"/>
          </a:xfrm>
          <a:prstGeom prst="rect">
            <a:avLst/>
          </a:prstGeom>
          <a:noFill/>
        </p:spPr>
        <p:txBody>
          <a:bodyPr wrap="square">
            <a:spAutoFit/>
          </a:bodyPr>
          <a:lstStyle/>
          <a:p>
            <a:pPr marL="0" marR="0" lvl="0" indent="0" algn="ctr" defTabSz="895919" rtl="0" eaLnBrk="1" fontAlgn="base" latinLnBrk="0" hangingPunct="1">
              <a:lnSpc>
                <a:spcPct val="100000"/>
              </a:lnSpc>
              <a:spcBef>
                <a:spcPct val="0"/>
              </a:spcBef>
              <a:spcAft>
                <a:spcPts val="588"/>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Python and R integration</a:t>
            </a:r>
            <a:endParaRPr kumimoji="0" lang="en-US" sz="1077" b="0"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151" name="Picture 150" descr="visual for Extend with Azure ML. It contains a rectangles connected by lines">
            <a:extLst>
              <a:ext uri="{FF2B5EF4-FFF2-40B4-BE49-F238E27FC236}">
                <a16:creationId xmlns:a16="http://schemas.microsoft.com/office/drawing/2014/main" id="{BDC4FBDF-30DD-EF41-A88F-E4856E02B2A1}"/>
              </a:ext>
              <a:ext uri="{C183D7F6-B498-43B3-948B-1728B52AA6E4}">
                <adec:decorative xmlns:adec="http://schemas.microsoft.com/office/drawing/2017/decorative" val="1"/>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735393" y="4436724"/>
            <a:ext cx="2137310" cy="1433188"/>
          </a:xfrm>
          <a:prstGeom prst="roundRect">
            <a:avLst>
              <a:gd name="adj" fmla="val 8594"/>
            </a:avLst>
          </a:prstGeom>
          <a:solidFill>
            <a:srgbClr val="FFFFFF">
              <a:shade val="85000"/>
            </a:srgbClr>
          </a:solidFill>
          <a:ln>
            <a:solidFill>
              <a:schemeClr val="accent2">
                <a:lumMod val="50000"/>
              </a:schemeClr>
            </a:solidFill>
          </a:ln>
          <a:effectLst>
            <a:outerShdw blurRad="190500" dist="25400" dir="2700000" algn="tl" rotWithShape="0">
              <a:prstClr val="black">
                <a:alpha val="20000"/>
              </a:prstClr>
            </a:outerShdw>
          </a:effectLst>
        </p:spPr>
      </p:pic>
      <p:sp>
        <p:nvSpPr>
          <p:cNvPr id="150" name="Rectangle 149">
            <a:extLst>
              <a:ext uri="{FF2B5EF4-FFF2-40B4-BE49-F238E27FC236}">
                <a16:creationId xmlns:a16="http://schemas.microsoft.com/office/drawing/2014/main" id="{578D3A9D-CF07-2C47-8270-5FE2A2E060FC}"/>
              </a:ext>
            </a:extLst>
          </p:cNvPr>
          <p:cNvSpPr/>
          <p:nvPr/>
        </p:nvSpPr>
        <p:spPr>
          <a:xfrm>
            <a:off x="9735393" y="5920689"/>
            <a:ext cx="2137310" cy="307604"/>
          </a:xfrm>
          <a:prstGeom prst="rect">
            <a:avLst/>
          </a:prstGeom>
          <a:noFill/>
        </p:spPr>
        <p:txBody>
          <a:bodyPr wrap="square">
            <a:spAutoFit/>
          </a:bodyPr>
          <a:lstStyle/>
          <a:p>
            <a:pPr marL="0" marR="0" lvl="0" indent="0" algn="ctr" defTabSz="895919" rtl="0" eaLnBrk="1" fontAlgn="base" latinLnBrk="0" hangingPunct="1">
              <a:lnSpc>
                <a:spcPct val="100000"/>
              </a:lnSpc>
              <a:spcBef>
                <a:spcPct val="0"/>
              </a:spcBef>
              <a:spcAft>
                <a:spcPts val="588"/>
              </a:spcAft>
              <a:buClrTx/>
              <a:buSzTx/>
              <a:buFontTx/>
              <a:buNone/>
              <a:tabLst/>
              <a:defRPr/>
            </a:pPr>
            <a:r>
              <a:rPr kumimoji="0" lang="en-US" sz="1371" b="1" i="0" u="none" strike="noStrike" kern="0" cap="none" spc="0" normalizeH="0" baseline="0" noProof="0">
                <a:ln>
                  <a:noFill/>
                </a:ln>
                <a:solidFill>
                  <a:srgbClr val="001919"/>
                </a:solidFill>
                <a:effectLst/>
                <a:uLnTx/>
                <a:uFillTx/>
                <a:latin typeface="Segoe UI Semibold" panose="020B0702040204020203" pitchFamily="34" charset="0"/>
                <a:ea typeface="Segoe UI" pitchFamily="34" charset="0"/>
                <a:cs typeface="Segoe UI Semibold" panose="020B0702040204020203" pitchFamily="34" charset="0"/>
              </a:rPr>
              <a:t>Extend with Azure ML </a:t>
            </a:r>
          </a:p>
        </p:txBody>
      </p:sp>
      <p:pic>
        <p:nvPicPr>
          <p:cNvPr id="10" name="Picture 9" descr="Power BI logo">
            <a:extLst>
              <a:ext uri="{FF2B5EF4-FFF2-40B4-BE49-F238E27FC236}">
                <a16:creationId xmlns:a16="http://schemas.microsoft.com/office/drawing/2014/main" id="{C69A3947-8DC5-0C7D-5C76-767CC049096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128340064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4D8189-AFCF-5C46-941A-7AE2B01BA053}"/>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The business analyst role</a:t>
            </a:r>
          </a:p>
        </p:txBody>
      </p:sp>
      <p:sp>
        <p:nvSpPr>
          <p:cNvPr id="9" name="binary" descr="Data icon">
            <a:extLst>
              <a:ext uri="{FF2B5EF4-FFF2-40B4-BE49-F238E27FC236}">
                <a16:creationId xmlns:a16="http://schemas.microsoft.com/office/drawing/2014/main" id="{805BC131-63C2-9B4E-8E2F-8237140CEC80}"/>
              </a:ext>
              <a:ext uri="{C183D7F6-B498-43B3-948B-1728B52AA6E4}">
                <adec:decorative xmlns:adec="http://schemas.microsoft.com/office/drawing/2017/decorative" val="0"/>
              </a:ext>
            </a:extLst>
          </p:cNvPr>
          <p:cNvSpPr>
            <a:spLocks noChangeAspect="1" noEditPoints="1"/>
          </p:cNvSpPr>
          <p:nvPr/>
        </p:nvSpPr>
        <p:spPr bwMode="auto">
          <a:xfrm>
            <a:off x="760663" y="1907565"/>
            <a:ext cx="371867" cy="32110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C6890596-BE0F-0B48-A787-CF3E6B98C343}"/>
              </a:ext>
            </a:extLst>
          </p:cNvPr>
          <p:cNvSpPr/>
          <p:nvPr/>
        </p:nvSpPr>
        <p:spPr>
          <a:xfrm>
            <a:off x="1423866" y="1871995"/>
            <a:ext cx="4082527" cy="392245"/>
          </a:xfrm>
          <a:prstGeom prst="rect">
            <a:avLst/>
          </a:prstGeom>
        </p:spPr>
        <p:txBody>
          <a:bodyPr wrap="square" lIns="0">
            <a:spAutoFit/>
          </a:bodyPr>
          <a:lstStyle/>
          <a:p>
            <a:pPr marL="0" marR="0" lvl="0" indent="0" algn="l" defTabSz="914016" rtl="0" eaLnBrk="1" fontAlgn="base" latinLnBrk="0" hangingPunct="1">
              <a:lnSpc>
                <a:spcPct val="100000"/>
              </a:lnSpc>
              <a:spcBef>
                <a:spcPts val="0"/>
              </a:spcBef>
              <a:spcAft>
                <a:spcPct val="0"/>
              </a:spcAft>
              <a:buClrTx/>
              <a:buSzPct val="90000"/>
              <a:buFontTx/>
              <a:buNone/>
              <a:tabLst/>
              <a:defRPr/>
            </a:pPr>
            <a:r>
              <a:rPr kumimoji="0" lang="en-US" sz="1961" b="0" i="0" u="none" strike="noStrike" kern="1200" cap="none" spc="0" normalizeH="0" baseline="0" noProof="0">
                <a:ln w="3175">
                  <a:noFill/>
                </a:ln>
                <a:solidFill>
                  <a:srgbClr val="001919"/>
                </a:solidFill>
                <a:effectLst/>
                <a:uLnTx/>
                <a:uFillTx/>
                <a:latin typeface="Segoe UI" panose="020B0502040204020203" pitchFamily="34" charset="0"/>
                <a:ea typeface="+mn-ea"/>
                <a:cs typeface="Segoe UI" panose="020B0502040204020203" pitchFamily="34" charset="0"/>
              </a:rPr>
              <a:t>Get data </a:t>
            </a:r>
          </a:p>
        </p:txBody>
      </p:sp>
      <p:sp>
        <p:nvSpPr>
          <p:cNvPr id="11" name="brain_2" descr="Brain icon">
            <a:extLst>
              <a:ext uri="{FF2B5EF4-FFF2-40B4-BE49-F238E27FC236}">
                <a16:creationId xmlns:a16="http://schemas.microsoft.com/office/drawing/2014/main" id="{78CF0239-7F11-2846-B7FD-CB80B5450D45}"/>
              </a:ext>
              <a:ext uri="{C183D7F6-B498-43B3-948B-1728B52AA6E4}">
                <adec:decorative xmlns:adec="http://schemas.microsoft.com/office/drawing/2017/decorative" val="0"/>
              </a:ext>
            </a:extLst>
          </p:cNvPr>
          <p:cNvSpPr>
            <a:spLocks noChangeAspect="1" noEditPoints="1"/>
          </p:cNvSpPr>
          <p:nvPr/>
        </p:nvSpPr>
        <p:spPr bwMode="auto">
          <a:xfrm>
            <a:off x="698334" y="2795502"/>
            <a:ext cx="496526" cy="33293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panose="020B0502040204020203" pitchFamily="34" charset="0"/>
              <a:ea typeface="+mn-ea"/>
              <a:cs typeface="Segoe UI" panose="020B0502040204020203" pitchFamily="34" charset="0"/>
            </a:endParaRPr>
          </a:p>
        </p:txBody>
      </p:sp>
      <p:sp>
        <p:nvSpPr>
          <p:cNvPr id="12" name="Rectangle 11">
            <a:extLst>
              <a:ext uri="{FF2B5EF4-FFF2-40B4-BE49-F238E27FC236}">
                <a16:creationId xmlns:a16="http://schemas.microsoft.com/office/drawing/2014/main" id="{FC69C176-F4B7-1B44-87BC-A237BB3675CE}"/>
              </a:ext>
            </a:extLst>
          </p:cNvPr>
          <p:cNvSpPr/>
          <p:nvPr/>
        </p:nvSpPr>
        <p:spPr>
          <a:xfrm>
            <a:off x="1423866" y="2780933"/>
            <a:ext cx="4082527" cy="362072"/>
          </a:xfrm>
          <a:prstGeom prst="rect">
            <a:avLst/>
          </a:prstGeom>
        </p:spPr>
        <p:txBody>
          <a:bodyPr wrap="square" lIns="0">
            <a:spAutoFit/>
          </a:bodyPr>
          <a:lstStyle/>
          <a:p>
            <a:pPr marL="0" marR="0" lvl="1" indent="0" algn="l" defTabSz="914016" rtl="0" eaLnBrk="1" fontAlgn="base" latinLnBrk="0" hangingPunct="1">
              <a:lnSpc>
                <a:spcPct val="90000"/>
              </a:lnSpc>
              <a:spcBef>
                <a:spcPts val="0"/>
              </a:spcBef>
              <a:spcAft>
                <a:spcPct val="0"/>
              </a:spcAft>
              <a:buClrTx/>
              <a:buSzPct val="90000"/>
              <a:buFontTx/>
              <a:buNone/>
              <a:tabLst/>
              <a:defRPr/>
            </a:pPr>
            <a:r>
              <a:rPr kumimoji="0" lang="en-US" sz="1961" b="0" i="0" u="none" strike="noStrike" kern="1200" cap="none" spc="0" normalizeH="0" baseline="0" noProof="0">
                <a:ln w="3175">
                  <a:noFill/>
                </a:ln>
                <a:solidFill>
                  <a:srgbClr val="001919"/>
                </a:solidFill>
                <a:effectLst/>
                <a:uLnTx/>
                <a:uFillTx/>
                <a:latin typeface="Segoe UI" panose="020B0502040204020203" pitchFamily="34" charset="0"/>
                <a:ea typeface="+mn-ea"/>
                <a:cs typeface="Segoe UI" panose="020B0502040204020203" pitchFamily="34" charset="0"/>
              </a:rPr>
              <a:t>Analyze</a:t>
            </a:r>
          </a:p>
        </p:txBody>
      </p:sp>
      <p:sp>
        <p:nvSpPr>
          <p:cNvPr id="13" name="Eye" descr="Eye icon">
            <a:extLst>
              <a:ext uri="{FF2B5EF4-FFF2-40B4-BE49-F238E27FC236}">
                <a16:creationId xmlns:a16="http://schemas.microsoft.com/office/drawing/2014/main" id="{5DB44B71-5CCE-2248-82A2-DBCA7E1B39FB}"/>
              </a:ext>
              <a:ext uri="{C183D7F6-B498-43B3-948B-1728B52AA6E4}">
                <adec:decorative xmlns:adec="http://schemas.microsoft.com/office/drawing/2017/decorative" val="0"/>
              </a:ext>
            </a:extLst>
          </p:cNvPr>
          <p:cNvSpPr>
            <a:spLocks noChangeAspect="1" noEditPoints="1"/>
          </p:cNvSpPr>
          <p:nvPr/>
        </p:nvSpPr>
        <p:spPr bwMode="auto">
          <a:xfrm>
            <a:off x="706303" y="3708063"/>
            <a:ext cx="480587" cy="26534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0733A946-A86E-5B46-ADA0-CD87B7746504}"/>
              </a:ext>
            </a:extLst>
          </p:cNvPr>
          <p:cNvSpPr/>
          <p:nvPr/>
        </p:nvSpPr>
        <p:spPr>
          <a:xfrm>
            <a:off x="1423866" y="3659698"/>
            <a:ext cx="4082527" cy="362072"/>
          </a:xfrm>
          <a:prstGeom prst="rect">
            <a:avLst/>
          </a:prstGeom>
        </p:spPr>
        <p:txBody>
          <a:bodyPr wrap="square" lIns="0">
            <a:spAutoFit/>
          </a:bodyPr>
          <a:lstStyle/>
          <a:p>
            <a:pPr marL="0" marR="0" lvl="1" indent="0" algn="l" defTabSz="914016" rtl="0" eaLnBrk="1" fontAlgn="base" latinLnBrk="0" hangingPunct="1">
              <a:lnSpc>
                <a:spcPct val="90000"/>
              </a:lnSpc>
              <a:spcBef>
                <a:spcPts val="0"/>
              </a:spcBef>
              <a:spcAft>
                <a:spcPct val="0"/>
              </a:spcAft>
              <a:buClrTx/>
              <a:buSzPct val="90000"/>
              <a:buFontTx/>
              <a:buNone/>
              <a:tabLst/>
              <a:defRPr/>
            </a:pPr>
            <a:r>
              <a:rPr kumimoji="0" lang="en-US" sz="1961" b="0" i="0" u="none" strike="noStrike" kern="1200" cap="none" spc="0" normalizeH="0" baseline="0" noProof="0">
                <a:ln w="3175">
                  <a:noFill/>
                </a:ln>
                <a:solidFill>
                  <a:srgbClr val="001919"/>
                </a:solidFill>
                <a:effectLst/>
                <a:uLnTx/>
                <a:uFillTx/>
                <a:latin typeface="Segoe UI" panose="020B0502040204020203" pitchFamily="34" charset="0"/>
                <a:ea typeface="+mn-ea"/>
                <a:cs typeface="Segoe UI" panose="020B0502040204020203" pitchFamily="34" charset="0"/>
              </a:rPr>
              <a:t>Visualize</a:t>
            </a:r>
          </a:p>
        </p:txBody>
      </p:sp>
      <p:grpSp>
        <p:nvGrpSpPr>
          <p:cNvPr id="15" name="Group 14" descr="Document icon">
            <a:extLst>
              <a:ext uri="{FF2B5EF4-FFF2-40B4-BE49-F238E27FC236}">
                <a16:creationId xmlns:a16="http://schemas.microsoft.com/office/drawing/2014/main" id="{D6954A36-B4A5-0245-ACF2-97ED096F94A3}"/>
              </a:ext>
              <a:ext uri="{C183D7F6-B498-43B3-948B-1728B52AA6E4}">
                <adec:decorative xmlns:adec="http://schemas.microsoft.com/office/drawing/2017/decorative" val="0"/>
              </a:ext>
            </a:extLst>
          </p:cNvPr>
          <p:cNvGrpSpPr/>
          <p:nvPr/>
        </p:nvGrpSpPr>
        <p:grpSpPr>
          <a:xfrm>
            <a:off x="781506" y="4538463"/>
            <a:ext cx="330181" cy="412579"/>
            <a:chOff x="790895" y="5980925"/>
            <a:chExt cx="292714" cy="365760"/>
          </a:xfrm>
        </p:grpSpPr>
        <p:sp>
          <p:nvSpPr>
            <p:cNvPr id="16" name="Page2_E7C3" title="Icon of a document">
              <a:extLst>
                <a:ext uri="{FF2B5EF4-FFF2-40B4-BE49-F238E27FC236}">
                  <a16:creationId xmlns:a16="http://schemas.microsoft.com/office/drawing/2014/main" id="{EC9D1B5C-22DD-D640-A450-F2945DFEECA3}"/>
                </a:ext>
              </a:extLst>
            </p:cNvPr>
            <p:cNvSpPr>
              <a:spLocks noChangeAspect="1" noEditPoints="1"/>
            </p:cNvSpPr>
            <p:nvPr/>
          </p:nvSpPr>
          <p:spPr bwMode="auto">
            <a:xfrm>
              <a:off x="790895" y="598092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nvGrpSpPr>
            <p:cNvPr id="17" name="Graphic 2">
              <a:extLst>
                <a:ext uri="{FF2B5EF4-FFF2-40B4-BE49-F238E27FC236}">
                  <a16:creationId xmlns:a16="http://schemas.microsoft.com/office/drawing/2014/main" id="{138787FC-2939-9644-A087-3B4C419AE734}"/>
                </a:ext>
              </a:extLst>
            </p:cNvPr>
            <p:cNvGrpSpPr/>
            <p:nvPr/>
          </p:nvGrpSpPr>
          <p:grpSpPr>
            <a:xfrm>
              <a:off x="832225" y="6040703"/>
              <a:ext cx="193271" cy="281904"/>
              <a:chOff x="1387879" y="5980067"/>
              <a:chExt cx="502634" cy="733139"/>
            </a:xfrm>
            <a:noFill/>
          </p:grpSpPr>
          <p:sp>
            <p:nvSpPr>
              <p:cNvPr id="18" name="Freeform: Shape 14">
                <a:extLst>
                  <a:ext uri="{FF2B5EF4-FFF2-40B4-BE49-F238E27FC236}">
                    <a16:creationId xmlns:a16="http://schemas.microsoft.com/office/drawing/2014/main" id="{8E7DB885-4AC5-7544-BB57-8E2CCF875B3A}"/>
                  </a:ext>
                </a:extLst>
              </p:cNvPr>
              <p:cNvSpPr/>
              <p:nvPr/>
            </p:nvSpPr>
            <p:spPr>
              <a:xfrm>
                <a:off x="1471890" y="6548234"/>
                <a:ext cx="164973" cy="164972"/>
              </a:xfrm>
              <a:custGeom>
                <a:avLst/>
                <a:gdLst>
                  <a:gd name="connsiteX0" fmla="*/ 164973 w 164973"/>
                  <a:gd name="connsiteY0" fmla="*/ 82487 h 164972"/>
                  <a:gd name="connsiteX1" fmla="*/ 82487 w 164973"/>
                  <a:gd name="connsiteY1" fmla="*/ 164973 h 164972"/>
                  <a:gd name="connsiteX2" fmla="*/ 0 w 164973"/>
                  <a:gd name="connsiteY2" fmla="*/ 82487 h 164972"/>
                  <a:gd name="connsiteX3" fmla="*/ 82487 w 164973"/>
                  <a:gd name="connsiteY3" fmla="*/ 0 h 164972"/>
                  <a:gd name="connsiteX4" fmla="*/ 164973 w 164973"/>
                  <a:gd name="connsiteY4" fmla="*/ 82487 h 16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2">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19" name="Freeform: Shape 15">
                <a:extLst>
                  <a:ext uri="{FF2B5EF4-FFF2-40B4-BE49-F238E27FC236}">
                    <a16:creationId xmlns:a16="http://schemas.microsoft.com/office/drawing/2014/main" id="{09F00069-4078-4B49-B835-5A29883C3AE0}"/>
                  </a:ext>
                </a:extLst>
              </p:cNvPr>
              <p:cNvSpPr/>
              <p:nvPr/>
            </p:nvSpPr>
            <p:spPr>
              <a:xfrm>
                <a:off x="1725541" y="6411740"/>
                <a:ext cx="164973" cy="164973"/>
              </a:xfrm>
              <a:custGeom>
                <a:avLst/>
                <a:gdLst>
                  <a:gd name="connsiteX0" fmla="*/ 164973 w 164973"/>
                  <a:gd name="connsiteY0" fmla="*/ 82487 h 164973"/>
                  <a:gd name="connsiteX1" fmla="*/ 82486 w 164973"/>
                  <a:gd name="connsiteY1" fmla="*/ 164973 h 164973"/>
                  <a:gd name="connsiteX2" fmla="*/ 0 w 164973"/>
                  <a:gd name="connsiteY2" fmla="*/ 82487 h 164973"/>
                  <a:gd name="connsiteX3" fmla="*/ 82486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6" y="164973"/>
                    </a:cubicBezTo>
                    <a:cubicBezTo>
                      <a:pt x="36930" y="164973"/>
                      <a:pt x="0" y="128043"/>
                      <a:pt x="0" y="82487"/>
                    </a:cubicBezTo>
                    <a:cubicBezTo>
                      <a:pt x="0" y="36930"/>
                      <a:pt x="36930" y="0"/>
                      <a:pt x="82486" y="0"/>
                    </a:cubicBezTo>
                    <a:cubicBezTo>
                      <a:pt x="128043" y="0"/>
                      <a:pt x="164973" y="36930"/>
                      <a:pt x="164973" y="82487"/>
                    </a:cubicBezTo>
                    <a:close/>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20" name="Freeform: Shape 16">
                <a:extLst>
                  <a:ext uri="{FF2B5EF4-FFF2-40B4-BE49-F238E27FC236}">
                    <a16:creationId xmlns:a16="http://schemas.microsoft.com/office/drawing/2014/main" id="{5407DD01-5A0F-D341-926E-8BE715D67D38}"/>
                  </a:ext>
                </a:extLst>
              </p:cNvPr>
              <p:cNvSpPr/>
              <p:nvPr/>
            </p:nvSpPr>
            <p:spPr>
              <a:xfrm>
                <a:off x="1673915" y="6131991"/>
                <a:ext cx="164972" cy="164973"/>
              </a:xfrm>
              <a:custGeom>
                <a:avLst/>
                <a:gdLst>
                  <a:gd name="connsiteX0" fmla="*/ 164973 w 164972"/>
                  <a:gd name="connsiteY0" fmla="*/ 82487 h 164973"/>
                  <a:gd name="connsiteX1" fmla="*/ 82487 w 164972"/>
                  <a:gd name="connsiteY1" fmla="*/ 164973 h 164973"/>
                  <a:gd name="connsiteX2" fmla="*/ 0 w 164972"/>
                  <a:gd name="connsiteY2" fmla="*/ 82487 h 164973"/>
                  <a:gd name="connsiteX3" fmla="*/ 82487 w 164972"/>
                  <a:gd name="connsiteY3" fmla="*/ 0 h 164973"/>
                  <a:gd name="connsiteX4" fmla="*/ 164973 w 164972"/>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2"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21" name="Freeform: Shape 17">
                <a:extLst>
                  <a:ext uri="{FF2B5EF4-FFF2-40B4-BE49-F238E27FC236}">
                    <a16:creationId xmlns:a16="http://schemas.microsoft.com/office/drawing/2014/main" id="{FF8FF8AB-DE95-F548-A824-DA6D758DAC8E}"/>
                  </a:ext>
                </a:extLst>
              </p:cNvPr>
              <p:cNvSpPr/>
              <p:nvPr/>
            </p:nvSpPr>
            <p:spPr>
              <a:xfrm>
                <a:off x="1387879" y="5980067"/>
                <a:ext cx="164973" cy="164973"/>
              </a:xfrm>
              <a:custGeom>
                <a:avLst/>
                <a:gdLst>
                  <a:gd name="connsiteX0" fmla="*/ 164973 w 164973"/>
                  <a:gd name="connsiteY0" fmla="*/ 82487 h 164973"/>
                  <a:gd name="connsiteX1" fmla="*/ 82487 w 164973"/>
                  <a:gd name="connsiteY1" fmla="*/ 164973 h 164973"/>
                  <a:gd name="connsiteX2" fmla="*/ 0 w 164973"/>
                  <a:gd name="connsiteY2" fmla="*/ 82487 h 164973"/>
                  <a:gd name="connsiteX3" fmla="*/ 82487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22" name="Freeform: Shape 18">
                <a:extLst>
                  <a:ext uri="{FF2B5EF4-FFF2-40B4-BE49-F238E27FC236}">
                    <a16:creationId xmlns:a16="http://schemas.microsoft.com/office/drawing/2014/main" id="{46099158-FE21-B244-9DF8-4ED322A7EC60}"/>
                  </a:ext>
                </a:extLst>
              </p:cNvPr>
              <p:cNvSpPr/>
              <p:nvPr/>
            </p:nvSpPr>
            <p:spPr>
              <a:xfrm>
                <a:off x="1627909" y="6534994"/>
                <a:ext cx="108489" cy="58388"/>
              </a:xfrm>
              <a:custGeom>
                <a:avLst/>
                <a:gdLst>
                  <a:gd name="connsiteX0" fmla="*/ 0 w 108489"/>
                  <a:gd name="connsiteY0" fmla="*/ 58388 h 58388"/>
                  <a:gd name="connsiteX1" fmla="*/ 108490 w 108489"/>
                  <a:gd name="connsiteY1" fmla="*/ 0 h 58388"/>
                </a:gdLst>
                <a:ahLst/>
                <a:cxnLst>
                  <a:cxn ang="0">
                    <a:pos x="connsiteX0" y="connsiteY0"/>
                  </a:cxn>
                  <a:cxn ang="0">
                    <a:pos x="connsiteX1" y="connsiteY1"/>
                  </a:cxn>
                </a:cxnLst>
                <a:rect l="l" t="t" r="r" b="b"/>
                <a:pathLst>
                  <a:path w="108489" h="58388">
                    <a:moveTo>
                      <a:pt x="0" y="58388"/>
                    </a:moveTo>
                    <a:lnTo>
                      <a:pt x="108490" y="0"/>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23" name="Freeform: Shape 19">
                <a:extLst>
                  <a:ext uri="{FF2B5EF4-FFF2-40B4-BE49-F238E27FC236}">
                    <a16:creationId xmlns:a16="http://schemas.microsoft.com/office/drawing/2014/main" id="{EFDCD94C-1BC2-F74C-BD39-CB309DF49568}"/>
                  </a:ext>
                </a:extLst>
              </p:cNvPr>
              <p:cNvSpPr/>
              <p:nvPr/>
            </p:nvSpPr>
            <p:spPr>
              <a:xfrm>
                <a:off x="1769737" y="6295726"/>
                <a:ext cx="26765" cy="116871"/>
              </a:xfrm>
              <a:custGeom>
                <a:avLst/>
                <a:gdLst>
                  <a:gd name="connsiteX0" fmla="*/ 26765 w 26765"/>
                  <a:gd name="connsiteY0" fmla="*/ 116872 h 116871"/>
                  <a:gd name="connsiteX1" fmla="*/ 0 w 26765"/>
                  <a:gd name="connsiteY1" fmla="*/ 0 h 116871"/>
                </a:gdLst>
                <a:ahLst/>
                <a:cxnLst>
                  <a:cxn ang="0">
                    <a:pos x="connsiteX0" y="connsiteY0"/>
                  </a:cxn>
                  <a:cxn ang="0">
                    <a:pos x="connsiteX1" y="connsiteY1"/>
                  </a:cxn>
                </a:cxnLst>
                <a:rect l="l" t="t" r="r" b="b"/>
                <a:pathLst>
                  <a:path w="26765" h="116871">
                    <a:moveTo>
                      <a:pt x="26765" y="116872"/>
                    </a:moveTo>
                    <a:lnTo>
                      <a:pt x="0" y="0"/>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24" name="Freeform: Shape 20">
                <a:extLst>
                  <a:ext uri="{FF2B5EF4-FFF2-40B4-BE49-F238E27FC236}">
                    <a16:creationId xmlns:a16="http://schemas.microsoft.com/office/drawing/2014/main" id="{AD12169D-8595-1747-989D-94C1CDE61C6E}"/>
                  </a:ext>
                </a:extLst>
              </p:cNvPr>
              <p:cNvSpPr/>
              <p:nvPr/>
            </p:nvSpPr>
            <p:spPr>
              <a:xfrm>
                <a:off x="1547137" y="6092748"/>
                <a:ext cx="136874" cy="76485"/>
              </a:xfrm>
              <a:custGeom>
                <a:avLst/>
                <a:gdLst>
                  <a:gd name="connsiteX0" fmla="*/ 136874 w 136874"/>
                  <a:gd name="connsiteY0" fmla="*/ 76486 h 76485"/>
                  <a:gd name="connsiteX1" fmla="*/ 0 w 136874"/>
                  <a:gd name="connsiteY1" fmla="*/ 0 h 76485"/>
                </a:gdLst>
                <a:ahLst/>
                <a:cxnLst>
                  <a:cxn ang="0">
                    <a:pos x="connsiteX0" y="connsiteY0"/>
                  </a:cxn>
                  <a:cxn ang="0">
                    <a:pos x="connsiteX1" y="connsiteY1"/>
                  </a:cxn>
                </a:cxnLst>
                <a:rect l="l" t="t" r="r" b="b"/>
                <a:pathLst>
                  <a:path w="136874" h="76485">
                    <a:moveTo>
                      <a:pt x="136874" y="76486"/>
                    </a:moveTo>
                    <a:lnTo>
                      <a:pt x="0" y="0"/>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grpSp>
      <p:sp>
        <p:nvSpPr>
          <p:cNvPr id="25" name="Rectangle 24">
            <a:extLst>
              <a:ext uri="{FF2B5EF4-FFF2-40B4-BE49-F238E27FC236}">
                <a16:creationId xmlns:a16="http://schemas.microsoft.com/office/drawing/2014/main" id="{EC29F8E9-5B7D-BA4D-9B98-A02458F80B69}"/>
              </a:ext>
            </a:extLst>
          </p:cNvPr>
          <p:cNvSpPr/>
          <p:nvPr/>
        </p:nvSpPr>
        <p:spPr>
          <a:xfrm>
            <a:off x="1423866" y="4563716"/>
            <a:ext cx="4082527" cy="362072"/>
          </a:xfrm>
          <a:prstGeom prst="rect">
            <a:avLst/>
          </a:prstGeom>
        </p:spPr>
        <p:txBody>
          <a:bodyPr wrap="square" lIns="0">
            <a:spAutoFit/>
          </a:bodyPr>
          <a:lstStyle/>
          <a:p>
            <a:pPr marL="0" marR="0" lvl="1" indent="0" algn="l" defTabSz="914016" rtl="0" eaLnBrk="1" fontAlgn="base" latinLnBrk="0" hangingPunct="1">
              <a:lnSpc>
                <a:spcPct val="90000"/>
              </a:lnSpc>
              <a:spcBef>
                <a:spcPts val="0"/>
              </a:spcBef>
              <a:spcAft>
                <a:spcPct val="0"/>
              </a:spcAft>
              <a:buClrTx/>
              <a:buSzPct val="90000"/>
              <a:buFontTx/>
              <a:buNone/>
              <a:tabLst/>
              <a:defRPr/>
            </a:pPr>
            <a:r>
              <a:rPr kumimoji="0" lang="en-US" sz="1961" b="0" i="0" u="none" strike="noStrike" kern="1200" cap="none" spc="0" normalizeH="0" baseline="0" noProof="0">
                <a:ln w="3175">
                  <a:noFill/>
                </a:ln>
                <a:solidFill>
                  <a:srgbClr val="001919"/>
                </a:solidFill>
                <a:effectLst/>
                <a:uLnTx/>
                <a:uFillTx/>
                <a:latin typeface="Segoe UI" panose="020B0502040204020203" pitchFamily="34" charset="0"/>
                <a:ea typeface="+mn-ea"/>
                <a:cs typeface="Segoe UI" panose="020B0502040204020203" pitchFamily="34" charset="0"/>
              </a:rPr>
              <a:t>Publish</a:t>
            </a:r>
          </a:p>
        </p:txBody>
      </p:sp>
      <p:pic>
        <p:nvPicPr>
          <p:cNvPr id="26" name="Graphic 25" descr="Team icon">
            <a:extLst>
              <a:ext uri="{FF2B5EF4-FFF2-40B4-BE49-F238E27FC236}">
                <a16:creationId xmlns:a16="http://schemas.microsoft.com/office/drawing/2014/main" id="{EC65A517-F2F0-F74C-A208-4B3158D79C88}"/>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223" y="5467736"/>
            <a:ext cx="392270" cy="404924"/>
          </a:xfrm>
          <a:prstGeom prst="rect">
            <a:avLst/>
          </a:prstGeom>
        </p:spPr>
      </p:pic>
      <p:sp>
        <p:nvSpPr>
          <p:cNvPr id="27" name="Rectangle 26">
            <a:extLst>
              <a:ext uri="{FF2B5EF4-FFF2-40B4-BE49-F238E27FC236}">
                <a16:creationId xmlns:a16="http://schemas.microsoft.com/office/drawing/2014/main" id="{FC152888-FBE0-3145-8176-E442CA32122A}"/>
              </a:ext>
            </a:extLst>
          </p:cNvPr>
          <p:cNvSpPr/>
          <p:nvPr/>
        </p:nvSpPr>
        <p:spPr>
          <a:xfrm>
            <a:off x="1423866" y="5489162"/>
            <a:ext cx="4082527" cy="362072"/>
          </a:xfrm>
          <a:prstGeom prst="rect">
            <a:avLst/>
          </a:prstGeom>
        </p:spPr>
        <p:txBody>
          <a:bodyPr wrap="square" lIns="0">
            <a:spAutoFit/>
          </a:bodyPr>
          <a:lstStyle/>
          <a:p>
            <a:pPr marL="0" marR="0" lvl="1" indent="0" algn="l" defTabSz="914016" rtl="0" eaLnBrk="1" fontAlgn="base" latinLnBrk="0" hangingPunct="1">
              <a:lnSpc>
                <a:spcPct val="90000"/>
              </a:lnSpc>
              <a:spcBef>
                <a:spcPts val="0"/>
              </a:spcBef>
              <a:spcAft>
                <a:spcPct val="0"/>
              </a:spcAft>
              <a:buClrTx/>
              <a:buSzPct val="90000"/>
              <a:buFontTx/>
              <a:buNone/>
              <a:tabLst/>
              <a:defRPr/>
            </a:pPr>
            <a:r>
              <a:rPr kumimoji="0" lang="en-US" sz="1961" b="0" i="0" u="none" strike="noStrike" kern="1200" cap="none" spc="0" normalizeH="0" baseline="0" noProof="0">
                <a:ln w="3175">
                  <a:noFill/>
                </a:ln>
                <a:solidFill>
                  <a:srgbClr val="001919"/>
                </a:solidFill>
                <a:effectLst/>
                <a:uLnTx/>
                <a:uFillTx/>
                <a:latin typeface="Segoe UI" panose="020B0502040204020203" pitchFamily="34" charset="0"/>
                <a:ea typeface="+mn-ea"/>
                <a:cs typeface="Segoe UI" panose="020B0502040204020203" pitchFamily="34" charset="0"/>
              </a:rPr>
              <a:t>Collaborate</a:t>
            </a:r>
          </a:p>
        </p:txBody>
      </p:sp>
      <p:sp>
        <p:nvSpPr>
          <p:cNvPr id="3" name="Rectangle 2">
            <a:extLst>
              <a:ext uri="{FF2B5EF4-FFF2-40B4-BE49-F238E27FC236}">
                <a16:creationId xmlns:a16="http://schemas.microsoft.com/office/drawing/2014/main" id="{AEE737B9-E01D-9198-7D02-56EBA9A87AD4}"/>
              </a:ext>
              <a:ext uri="{C183D7F6-B498-43B3-948B-1728B52AA6E4}">
                <adec:decorative xmlns:adec="http://schemas.microsoft.com/office/drawing/2017/decorative" val="1"/>
              </a:ext>
            </a:extLst>
          </p:cNvPr>
          <p:cNvSpPr/>
          <p:nvPr/>
        </p:nvSpPr>
        <p:spPr bwMode="auto">
          <a:xfrm>
            <a:off x="5065517" y="1952379"/>
            <a:ext cx="6327099" cy="3579674"/>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8" name="Picture 27" descr="visual of a Power BI desktop dashboard with various charts and maps showing on screen">
            <a:extLst>
              <a:ext uri="{FF2B5EF4-FFF2-40B4-BE49-F238E27FC236}">
                <a16:creationId xmlns:a16="http://schemas.microsoft.com/office/drawing/2014/main" id="{1A58537A-D6A5-7D45-8BA5-1AD44B63AE8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103887" y="1992741"/>
            <a:ext cx="6259987" cy="3496421"/>
          </a:xfrm>
          <a:prstGeom prst="rect">
            <a:avLst/>
          </a:prstGeom>
        </p:spPr>
      </p:pic>
      <p:sp>
        <p:nvSpPr>
          <p:cNvPr id="29" name="TextBox 28">
            <a:extLst>
              <a:ext uri="{FF2B5EF4-FFF2-40B4-BE49-F238E27FC236}">
                <a16:creationId xmlns:a16="http://schemas.microsoft.com/office/drawing/2014/main" id="{18002AD5-FD14-B14F-ABDE-20961338410F}"/>
              </a:ext>
            </a:extLst>
          </p:cNvPr>
          <p:cNvSpPr txBox="1"/>
          <p:nvPr/>
        </p:nvSpPr>
        <p:spPr>
          <a:xfrm>
            <a:off x="5283626" y="5821825"/>
            <a:ext cx="6143155" cy="535531"/>
          </a:xfrm>
          <a:prstGeom prst="rect">
            <a:avLst/>
          </a:prstGeom>
          <a:noFill/>
        </p:spPr>
        <p:txBody>
          <a:bodyPr wrap="square">
            <a:spAutoFit/>
          </a:bodyPr>
          <a:lstStyle/>
          <a:p>
            <a:pPr marL="0" marR="0" lvl="0" indent="0" algn="ctr" defTabSz="842158" rtl="0" eaLnBrk="1" fontAlgn="base"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solidFill>
                    <a:srgbClr val="FFFFFF">
                      <a:alpha val="0"/>
                    </a:srgbClr>
                  </a:solidFill>
                </a:ln>
                <a:solidFill>
                  <a:srgbClr val="001919"/>
                </a:solidFill>
                <a:effectLst/>
                <a:uLnTx/>
                <a:uFillTx/>
                <a:latin typeface="Segoe UI" panose="020B0502040204020203" pitchFamily="34" charset="0"/>
                <a:ea typeface="Segoe UI" panose="020B0502040204020203" pitchFamily="34" charset="0"/>
                <a:cs typeface="Segoe UI" panose="020B0502040204020203" pitchFamily="34" charset="0"/>
              </a:rPr>
              <a:t>Power BI Desktop is a free companion authoring tool for the Power BI service, updated monthly with new features</a:t>
            </a:r>
          </a:p>
        </p:txBody>
      </p:sp>
      <p:pic>
        <p:nvPicPr>
          <p:cNvPr id="8" name="Picture 7" descr="Power BI logo">
            <a:extLst>
              <a:ext uri="{FF2B5EF4-FFF2-40B4-BE49-F238E27FC236}">
                <a16:creationId xmlns:a16="http://schemas.microsoft.com/office/drawing/2014/main" id="{1C0E31A0-4568-1C68-1E93-A73973CB1AD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413688483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98388-AC71-0D47-B5E2-CF5D2FE78E0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Power BI | Get data</a:t>
            </a:r>
          </a:p>
        </p:txBody>
      </p:sp>
      <p:sp>
        <p:nvSpPr>
          <p:cNvPr id="2" name="Subtitle 1">
            <a:extLst>
              <a:ext uri="{FF2B5EF4-FFF2-40B4-BE49-F238E27FC236}">
                <a16:creationId xmlns:a16="http://schemas.microsoft.com/office/drawing/2014/main" id="{D500BF56-E392-6D41-BEBF-5938B7C32EA1}"/>
              </a:ext>
            </a:extLst>
          </p:cNvPr>
          <p:cNvSpPr>
            <a:spLocks noGrp="1"/>
          </p:cNvSpPr>
          <p:nvPr>
            <p:ph type="subTitle" idx="1"/>
          </p:nvPr>
        </p:nvSpPr>
        <p:spPr/>
        <p:txBody>
          <a:bodyPr/>
          <a:lstStyle/>
          <a:p>
            <a:r>
              <a:rPr lang="en-US"/>
              <a:t>Easily connect, clean, and mashup data</a:t>
            </a:r>
          </a:p>
        </p:txBody>
      </p:sp>
      <p:grpSp>
        <p:nvGrpSpPr>
          <p:cNvPr id="35" name="Group 34" descr="Data icon highlighted">
            <a:extLst>
              <a:ext uri="{FF2B5EF4-FFF2-40B4-BE49-F238E27FC236}">
                <a16:creationId xmlns:a16="http://schemas.microsoft.com/office/drawing/2014/main" id="{5B27277B-D1DF-F941-642E-BD39C3952E3C}"/>
              </a:ext>
            </a:extLst>
          </p:cNvPr>
          <p:cNvGrpSpPr/>
          <p:nvPr/>
        </p:nvGrpSpPr>
        <p:grpSpPr>
          <a:xfrm>
            <a:off x="711047" y="1962605"/>
            <a:ext cx="496526" cy="3965095"/>
            <a:chOff x="711047" y="1962605"/>
            <a:chExt cx="496526" cy="3965095"/>
          </a:xfrm>
        </p:grpSpPr>
        <p:sp>
          <p:nvSpPr>
            <p:cNvPr id="10" name="binary" descr="Data icon highlighted">
              <a:extLst>
                <a:ext uri="{FF2B5EF4-FFF2-40B4-BE49-F238E27FC236}">
                  <a16:creationId xmlns:a16="http://schemas.microsoft.com/office/drawing/2014/main" id="{6523A413-DE24-7E4C-A1B5-CC93C1E4EDB9}"/>
                </a:ext>
                <a:ext uri="{C183D7F6-B498-43B3-948B-1728B52AA6E4}">
                  <adec:decorative xmlns:adec="http://schemas.microsoft.com/office/drawing/2017/decorative" val="0"/>
                </a:ext>
              </a:extLst>
            </p:cNvPr>
            <p:cNvSpPr>
              <a:spLocks noChangeAspect="1" noEditPoints="1"/>
            </p:cNvSpPr>
            <p:nvPr/>
          </p:nvSpPr>
          <p:spPr bwMode="auto">
            <a:xfrm>
              <a:off x="773376" y="1962605"/>
              <a:ext cx="371867" cy="32110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11" name="brain_2">
              <a:extLst>
                <a:ext uri="{FF2B5EF4-FFF2-40B4-BE49-F238E27FC236}">
                  <a16:creationId xmlns:a16="http://schemas.microsoft.com/office/drawing/2014/main" id="{8EDCFAE2-4EC0-5944-BA0A-2BE2517F3FC0}"/>
                </a:ext>
                <a:ext uri="{C183D7F6-B498-43B3-948B-1728B52AA6E4}">
                  <adec:decorative xmlns:adec="http://schemas.microsoft.com/office/drawing/2017/decorative" val="1"/>
                </a:ext>
              </a:extLst>
            </p:cNvPr>
            <p:cNvSpPr>
              <a:spLocks noChangeAspect="1" noEditPoints="1"/>
            </p:cNvSpPr>
            <p:nvPr/>
          </p:nvSpPr>
          <p:spPr bwMode="auto">
            <a:xfrm>
              <a:off x="711047" y="2850542"/>
              <a:ext cx="496526" cy="33293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2" name="Eye">
              <a:extLst>
                <a:ext uri="{FF2B5EF4-FFF2-40B4-BE49-F238E27FC236}">
                  <a16:creationId xmlns:a16="http://schemas.microsoft.com/office/drawing/2014/main" id="{68D9409D-43F9-EA46-A963-ED1D1F3ED481}"/>
                </a:ext>
                <a:ext uri="{C183D7F6-B498-43B3-948B-1728B52AA6E4}">
                  <adec:decorative xmlns:adec="http://schemas.microsoft.com/office/drawing/2017/decorative" val="1"/>
                </a:ext>
              </a:extLst>
            </p:cNvPr>
            <p:cNvSpPr>
              <a:spLocks noChangeAspect="1" noEditPoints="1"/>
            </p:cNvSpPr>
            <p:nvPr/>
          </p:nvSpPr>
          <p:spPr bwMode="auto">
            <a:xfrm>
              <a:off x="719016" y="3763103"/>
              <a:ext cx="480587" cy="26534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02911ED9-D8AA-7D42-9C33-E85655CD3E85}"/>
                </a:ext>
                <a:ext uri="{C183D7F6-B498-43B3-948B-1728B52AA6E4}">
                  <adec:decorative xmlns:adec="http://schemas.microsoft.com/office/drawing/2017/decorative" val="1"/>
                </a:ext>
              </a:extLst>
            </p:cNvPr>
            <p:cNvGrpSpPr/>
            <p:nvPr/>
          </p:nvGrpSpPr>
          <p:grpSpPr>
            <a:xfrm>
              <a:off x="794219" y="4593503"/>
              <a:ext cx="330181" cy="412579"/>
              <a:chOff x="790895" y="5980925"/>
              <a:chExt cx="292714" cy="365760"/>
            </a:xfrm>
          </p:grpSpPr>
          <p:sp>
            <p:nvSpPr>
              <p:cNvPr id="14" name="Page2_E7C3" title="Icon of a document">
                <a:extLst>
                  <a:ext uri="{FF2B5EF4-FFF2-40B4-BE49-F238E27FC236}">
                    <a16:creationId xmlns:a16="http://schemas.microsoft.com/office/drawing/2014/main" id="{1F406371-5F3E-A647-B601-913C11470C76}"/>
                  </a:ext>
                </a:extLst>
              </p:cNvPr>
              <p:cNvSpPr>
                <a:spLocks noChangeAspect="1" noEditPoints="1"/>
              </p:cNvSpPr>
              <p:nvPr/>
            </p:nvSpPr>
            <p:spPr bwMode="auto">
              <a:xfrm>
                <a:off x="790895" y="598092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nvGrpSpPr>
              <p:cNvPr id="15" name="Graphic 2">
                <a:extLst>
                  <a:ext uri="{FF2B5EF4-FFF2-40B4-BE49-F238E27FC236}">
                    <a16:creationId xmlns:a16="http://schemas.microsoft.com/office/drawing/2014/main" id="{2462BF72-90E2-A742-AB08-6C0FE4BDEF4A}"/>
                  </a:ext>
                </a:extLst>
              </p:cNvPr>
              <p:cNvGrpSpPr/>
              <p:nvPr/>
            </p:nvGrpSpPr>
            <p:grpSpPr>
              <a:xfrm>
                <a:off x="832226" y="6040695"/>
                <a:ext cx="193272" cy="281903"/>
                <a:chOff x="1387879" y="5980067"/>
                <a:chExt cx="502635" cy="733139"/>
              </a:xfrm>
              <a:noFill/>
            </p:grpSpPr>
            <p:sp>
              <p:nvSpPr>
                <p:cNvPr id="16" name="Freeform: Shape 39">
                  <a:extLst>
                    <a:ext uri="{FF2B5EF4-FFF2-40B4-BE49-F238E27FC236}">
                      <a16:creationId xmlns:a16="http://schemas.microsoft.com/office/drawing/2014/main" id="{FB51C874-B202-8946-BDB4-06783644E7AC}"/>
                    </a:ext>
                  </a:extLst>
                </p:cNvPr>
                <p:cNvSpPr/>
                <p:nvPr/>
              </p:nvSpPr>
              <p:spPr>
                <a:xfrm>
                  <a:off x="1471890" y="6548234"/>
                  <a:ext cx="164973" cy="164972"/>
                </a:xfrm>
                <a:custGeom>
                  <a:avLst/>
                  <a:gdLst>
                    <a:gd name="connsiteX0" fmla="*/ 164973 w 164973"/>
                    <a:gd name="connsiteY0" fmla="*/ 82487 h 164972"/>
                    <a:gd name="connsiteX1" fmla="*/ 82487 w 164973"/>
                    <a:gd name="connsiteY1" fmla="*/ 164973 h 164972"/>
                    <a:gd name="connsiteX2" fmla="*/ 0 w 164973"/>
                    <a:gd name="connsiteY2" fmla="*/ 82487 h 164972"/>
                    <a:gd name="connsiteX3" fmla="*/ 82487 w 164973"/>
                    <a:gd name="connsiteY3" fmla="*/ 0 h 164972"/>
                    <a:gd name="connsiteX4" fmla="*/ 164973 w 164973"/>
                    <a:gd name="connsiteY4" fmla="*/ 82487 h 16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2">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17" name="Freeform: Shape 40">
                  <a:extLst>
                    <a:ext uri="{FF2B5EF4-FFF2-40B4-BE49-F238E27FC236}">
                      <a16:creationId xmlns:a16="http://schemas.microsoft.com/office/drawing/2014/main" id="{BEA74628-67E1-9E4C-B079-9CADDE1EA39F}"/>
                    </a:ext>
                  </a:extLst>
                </p:cNvPr>
                <p:cNvSpPr/>
                <p:nvPr/>
              </p:nvSpPr>
              <p:spPr>
                <a:xfrm>
                  <a:off x="1725541" y="6411740"/>
                  <a:ext cx="164973" cy="164973"/>
                </a:xfrm>
                <a:custGeom>
                  <a:avLst/>
                  <a:gdLst>
                    <a:gd name="connsiteX0" fmla="*/ 164973 w 164973"/>
                    <a:gd name="connsiteY0" fmla="*/ 82487 h 164973"/>
                    <a:gd name="connsiteX1" fmla="*/ 82486 w 164973"/>
                    <a:gd name="connsiteY1" fmla="*/ 164973 h 164973"/>
                    <a:gd name="connsiteX2" fmla="*/ 0 w 164973"/>
                    <a:gd name="connsiteY2" fmla="*/ 82487 h 164973"/>
                    <a:gd name="connsiteX3" fmla="*/ 82486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6" y="164973"/>
                      </a:cubicBezTo>
                      <a:cubicBezTo>
                        <a:pt x="36930" y="164973"/>
                        <a:pt x="0" y="128043"/>
                        <a:pt x="0" y="82487"/>
                      </a:cubicBezTo>
                      <a:cubicBezTo>
                        <a:pt x="0" y="36930"/>
                        <a:pt x="36930" y="0"/>
                        <a:pt x="82486"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18" name="Freeform: Shape 41">
                  <a:extLst>
                    <a:ext uri="{FF2B5EF4-FFF2-40B4-BE49-F238E27FC236}">
                      <a16:creationId xmlns:a16="http://schemas.microsoft.com/office/drawing/2014/main" id="{6DD67716-9ABB-094B-9A77-CFDDDF7A7916}"/>
                    </a:ext>
                  </a:extLst>
                </p:cNvPr>
                <p:cNvSpPr/>
                <p:nvPr/>
              </p:nvSpPr>
              <p:spPr>
                <a:xfrm>
                  <a:off x="1673915" y="6131991"/>
                  <a:ext cx="164972" cy="164973"/>
                </a:xfrm>
                <a:custGeom>
                  <a:avLst/>
                  <a:gdLst>
                    <a:gd name="connsiteX0" fmla="*/ 164973 w 164972"/>
                    <a:gd name="connsiteY0" fmla="*/ 82487 h 164973"/>
                    <a:gd name="connsiteX1" fmla="*/ 82487 w 164972"/>
                    <a:gd name="connsiteY1" fmla="*/ 164973 h 164973"/>
                    <a:gd name="connsiteX2" fmla="*/ 0 w 164972"/>
                    <a:gd name="connsiteY2" fmla="*/ 82487 h 164973"/>
                    <a:gd name="connsiteX3" fmla="*/ 82487 w 164972"/>
                    <a:gd name="connsiteY3" fmla="*/ 0 h 164973"/>
                    <a:gd name="connsiteX4" fmla="*/ 164973 w 164972"/>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2"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19" name="Freeform: Shape 42">
                  <a:extLst>
                    <a:ext uri="{FF2B5EF4-FFF2-40B4-BE49-F238E27FC236}">
                      <a16:creationId xmlns:a16="http://schemas.microsoft.com/office/drawing/2014/main" id="{BCD9737F-9E1A-2643-B8C0-2B3C58032CA5}"/>
                    </a:ext>
                  </a:extLst>
                </p:cNvPr>
                <p:cNvSpPr/>
                <p:nvPr/>
              </p:nvSpPr>
              <p:spPr>
                <a:xfrm>
                  <a:off x="1387879" y="5980067"/>
                  <a:ext cx="164973" cy="164973"/>
                </a:xfrm>
                <a:custGeom>
                  <a:avLst/>
                  <a:gdLst>
                    <a:gd name="connsiteX0" fmla="*/ 164973 w 164973"/>
                    <a:gd name="connsiteY0" fmla="*/ 82487 h 164973"/>
                    <a:gd name="connsiteX1" fmla="*/ 82487 w 164973"/>
                    <a:gd name="connsiteY1" fmla="*/ 164973 h 164973"/>
                    <a:gd name="connsiteX2" fmla="*/ 0 w 164973"/>
                    <a:gd name="connsiteY2" fmla="*/ 82487 h 164973"/>
                    <a:gd name="connsiteX3" fmla="*/ 82487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20" name="Freeform: Shape 43">
                  <a:extLst>
                    <a:ext uri="{FF2B5EF4-FFF2-40B4-BE49-F238E27FC236}">
                      <a16:creationId xmlns:a16="http://schemas.microsoft.com/office/drawing/2014/main" id="{5C2871D1-6ACE-DC45-A6F3-E384682F3A35}"/>
                    </a:ext>
                  </a:extLst>
                </p:cNvPr>
                <p:cNvSpPr/>
                <p:nvPr/>
              </p:nvSpPr>
              <p:spPr>
                <a:xfrm>
                  <a:off x="1627909" y="6534994"/>
                  <a:ext cx="108489" cy="58388"/>
                </a:xfrm>
                <a:custGeom>
                  <a:avLst/>
                  <a:gdLst>
                    <a:gd name="connsiteX0" fmla="*/ 0 w 108489"/>
                    <a:gd name="connsiteY0" fmla="*/ 58388 h 58388"/>
                    <a:gd name="connsiteX1" fmla="*/ 108490 w 108489"/>
                    <a:gd name="connsiteY1" fmla="*/ 0 h 58388"/>
                  </a:gdLst>
                  <a:ahLst/>
                  <a:cxnLst>
                    <a:cxn ang="0">
                      <a:pos x="connsiteX0" y="connsiteY0"/>
                    </a:cxn>
                    <a:cxn ang="0">
                      <a:pos x="connsiteX1" y="connsiteY1"/>
                    </a:cxn>
                  </a:cxnLst>
                  <a:rect l="l" t="t" r="r" b="b"/>
                  <a:pathLst>
                    <a:path w="108489" h="58388">
                      <a:moveTo>
                        <a:pt x="0" y="58388"/>
                      </a:moveTo>
                      <a:lnTo>
                        <a:pt x="10849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21" name="Freeform: Shape 44">
                  <a:extLst>
                    <a:ext uri="{FF2B5EF4-FFF2-40B4-BE49-F238E27FC236}">
                      <a16:creationId xmlns:a16="http://schemas.microsoft.com/office/drawing/2014/main" id="{F40AE7C3-5D74-8445-A995-7DD88F8A9654}"/>
                    </a:ext>
                  </a:extLst>
                </p:cNvPr>
                <p:cNvSpPr/>
                <p:nvPr/>
              </p:nvSpPr>
              <p:spPr>
                <a:xfrm>
                  <a:off x="1769737" y="6295726"/>
                  <a:ext cx="26765" cy="116871"/>
                </a:xfrm>
                <a:custGeom>
                  <a:avLst/>
                  <a:gdLst>
                    <a:gd name="connsiteX0" fmla="*/ 26765 w 26765"/>
                    <a:gd name="connsiteY0" fmla="*/ 116872 h 116871"/>
                    <a:gd name="connsiteX1" fmla="*/ 0 w 26765"/>
                    <a:gd name="connsiteY1" fmla="*/ 0 h 116871"/>
                  </a:gdLst>
                  <a:ahLst/>
                  <a:cxnLst>
                    <a:cxn ang="0">
                      <a:pos x="connsiteX0" y="connsiteY0"/>
                    </a:cxn>
                    <a:cxn ang="0">
                      <a:pos x="connsiteX1" y="connsiteY1"/>
                    </a:cxn>
                  </a:cxnLst>
                  <a:rect l="l" t="t" r="r" b="b"/>
                  <a:pathLst>
                    <a:path w="26765" h="116871">
                      <a:moveTo>
                        <a:pt x="26765" y="116872"/>
                      </a:moveTo>
                      <a:lnTo>
                        <a:pt x="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22" name="Freeform: Shape 45">
                  <a:extLst>
                    <a:ext uri="{FF2B5EF4-FFF2-40B4-BE49-F238E27FC236}">
                      <a16:creationId xmlns:a16="http://schemas.microsoft.com/office/drawing/2014/main" id="{DB86FF6E-D669-474B-AB68-E4CDF444416F}"/>
                    </a:ext>
                  </a:extLst>
                </p:cNvPr>
                <p:cNvSpPr/>
                <p:nvPr/>
              </p:nvSpPr>
              <p:spPr>
                <a:xfrm>
                  <a:off x="1547137" y="6092748"/>
                  <a:ext cx="136874" cy="76485"/>
                </a:xfrm>
                <a:custGeom>
                  <a:avLst/>
                  <a:gdLst>
                    <a:gd name="connsiteX0" fmla="*/ 136874 w 136874"/>
                    <a:gd name="connsiteY0" fmla="*/ 76486 h 76485"/>
                    <a:gd name="connsiteX1" fmla="*/ 0 w 136874"/>
                    <a:gd name="connsiteY1" fmla="*/ 0 h 76485"/>
                  </a:gdLst>
                  <a:ahLst/>
                  <a:cxnLst>
                    <a:cxn ang="0">
                      <a:pos x="connsiteX0" y="connsiteY0"/>
                    </a:cxn>
                    <a:cxn ang="0">
                      <a:pos x="connsiteX1" y="connsiteY1"/>
                    </a:cxn>
                  </a:cxnLst>
                  <a:rect l="l" t="t" r="r" b="b"/>
                  <a:pathLst>
                    <a:path w="136874" h="76485">
                      <a:moveTo>
                        <a:pt x="136874" y="76486"/>
                      </a:moveTo>
                      <a:lnTo>
                        <a:pt x="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pic>
          <p:nvPicPr>
            <p:cNvPr id="23" name="Graphic 22">
              <a:extLst>
                <a:ext uri="{FF2B5EF4-FFF2-40B4-BE49-F238E27FC236}">
                  <a16:creationId xmlns:a16="http://schemas.microsoft.com/office/drawing/2014/main" id="{44EDA632-87A1-4C47-95B7-75E5AD0968B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4936" y="5522776"/>
              <a:ext cx="392270" cy="404924"/>
            </a:xfrm>
            <a:prstGeom prst="rect">
              <a:avLst/>
            </a:prstGeom>
          </p:spPr>
        </p:pic>
      </p:grpSp>
      <p:cxnSp>
        <p:nvCxnSpPr>
          <p:cNvPr id="24" name="Straight Connector 23">
            <a:extLst>
              <a:ext uri="{FF2B5EF4-FFF2-40B4-BE49-F238E27FC236}">
                <a16:creationId xmlns:a16="http://schemas.microsoft.com/office/drawing/2014/main" id="{C0F4F051-9D62-6541-AF99-91931B1B1C71}"/>
              </a:ext>
              <a:ext uri="{C183D7F6-B498-43B3-948B-1728B52AA6E4}">
                <adec:decorative xmlns:adec="http://schemas.microsoft.com/office/drawing/2017/decorative" val="1"/>
              </a:ext>
            </a:extLst>
          </p:cNvPr>
          <p:cNvCxnSpPr>
            <a:cxnSpLocks/>
          </p:cNvCxnSpPr>
          <p:nvPr/>
        </p:nvCxnSpPr>
        <p:spPr>
          <a:xfrm>
            <a:off x="1348123" y="1948360"/>
            <a:ext cx="0" cy="2953265"/>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9" name="Rectangle 8">
            <a:extLst>
              <a:ext uri="{FF2B5EF4-FFF2-40B4-BE49-F238E27FC236}">
                <a16:creationId xmlns:a16="http://schemas.microsoft.com/office/drawing/2014/main" id="{9AD06912-CAEE-5D4C-953F-7224F1A3A863}"/>
              </a:ext>
            </a:extLst>
          </p:cNvPr>
          <p:cNvSpPr/>
          <p:nvPr/>
        </p:nvSpPr>
        <p:spPr>
          <a:xfrm>
            <a:off x="1460878" y="1899589"/>
            <a:ext cx="3577748" cy="3108543"/>
          </a:xfrm>
          <a:prstGeom prst="rect">
            <a:avLst/>
          </a:prstGeom>
        </p:spPr>
        <p:txBody>
          <a:bodyPr wrap="square" lIns="0">
            <a:spAutoFit/>
          </a:bodyPr>
          <a:lstStyle/>
          <a:p>
            <a:pPr marL="0" marR="0" lvl="0" indent="0" algn="l" defTabSz="914016" rtl="0" eaLnBrk="1" fontAlgn="base" latinLnBrk="0" hangingPunct="1">
              <a:lnSpc>
                <a:spcPct val="100000"/>
              </a:lnSpc>
              <a:spcBef>
                <a:spcPts val="2353"/>
              </a:spcBef>
              <a:spcAft>
                <a:spcPts val="1765"/>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Connect to 275+ data sources, both on-premises and cloud</a:t>
            </a:r>
            <a:br>
              <a:rPr kumimoji="0" lang="en-US" sz="1400" b="0" i="0" u="none" strike="noStrike" kern="1200" cap="none" spc="0" normalizeH="0" baseline="0" noProof="0">
                <a:ln>
                  <a:noFill/>
                </a:ln>
                <a:solidFill>
                  <a:srgbClr val="000000"/>
                </a:solidFill>
                <a:effectLst/>
                <a:uLnTx/>
                <a:uFillTx/>
                <a:latin typeface="Segoe UI"/>
                <a:ea typeface="+mn-ea"/>
                <a:cs typeface="Segoe UI"/>
              </a:rPr>
            </a:b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Shape, transform, and clean data </a:t>
            </a: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for analysis</a:t>
            </a:r>
            <a:br>
              <a:rPr kumimoji="0" lang="en-US" sz="1400" b="0" i="0" u="none" strike="noStrike" kern="1200" cap="none" spc="0" normalizeH="0" baseline="0" noProof="0">
                <a:ln>
                  <a:noFill/>
                </a:ln>
                <a:solidFill>
                  <a:srgbClr val="000000"/>
                </a:solidFill>
                <a:effectLst/>
                <a:uLnTx/>
                <a:uFillTx/>
                <a:latin typeface="Segoe UI"/>
                <a:ea typeface="+mn-ea"/>
                <a:cs typeface="Segoe UI"/>
              </a:rPr>
            </a:b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Live connectivity to on-premises and cloud data sources</a:t>
            </a:r>
            <a:br>
              <a:rPr kumimoji="0" lang="en-US" sz="1400" b="0" i="0" u="none" strike="noStrike" kern="1200" cap="none" spc="0" normalizeH="0" baseline="0" noProof="0">
                <a:ln>
                  <a:noFill/>
                </a:ln>
                <a:solidFill>
                  <a:srgbClr val="000000"/>
                </a:solidFill>
                <a:effectLst/>
                <a:uLnTx/>
                <a:uFillTx/>
                <a:latin typeface="Segoe UI"/>
                <a:ea typeface="+mn-ea"/>
                <a:cs typeface="Segoe UI"/>
              </a:rPr>
            </a:b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Extend with custom data connectors for any data source</a:t>
            </a:r>
            <a:br>
              <a:rPr kumimoji="0" lang="en-US" sz="1400" b="0" i="0" u="none" strike="noStrike" kern="1200" cap="none" spc="0" normalizeH="0" baseline="0" noProof="0">
                <a:ln>
                  <a:noFill/>
                </a:ln>
                <a:solidFill>
                  <a:srgbClr val="000000"/>
                </a:solidFill>
                <a:effectLst/>
                <a:uLnTx/>
                <a:uFillTx/>
                <a:latin typeface="Segoe UI"/>
                <a:ea typeface="+mn-ea"/>
                <a:cs typeface="Segoe UI"/>
              </a:rPr>
            </a:b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Prep your data using the familiar Power Query experience on the web</a:t>
            </a:r>
          </a:p>
        </p:txBody>
      </p:sp>
      <p:sp>
        <p:nvSpPr>
          <p:cNvPr id="26" name="Rectangle 25">
            <a:extLst>
              <a:ext uri="{FF2B5EF4-FFF2-40B4-BE49-F238E27FC236}">
                <a16:creationId xmlns:a16="http://schemas.microsoft.com/office/drawing/2014/main" id="{A09EACCA-A040-BC21-FEFA-0689F1AE53E8}"/>
              </a:ext>
              <a:ext uri="{C183D7F6-B498-43B3-948B-1728B52AA6E4}">
                <adec:decorative xmlns:adec="http://schemas.microsoft.com/office/drawing/2017/decorative" val="1"/>
              </a:ext>
            </a:extLst>
          </p:cNvPr>
          <p:cNvSpPr/>
          <p:nvPr/>
        </p:nvSpPr>
        <p:spPr bwMode="auto">
          <a:xfrm>
            <a:off x="5440359" y="1923339"/>
            <a:ext cx="6175024" cy="3579674"/>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8" name="Partner Solutions" descr="visual of various app logos in a 16x7 uniform table">
            <a:extLst>
              <a:ext uri="{FF2B5EF4-FFF2-40B4-BE49-F238E27FC236}">
                <a16:creationId xmlns:a16="http://schemas.microsoft.com/office/drawing/2014/main" id="{7D09D430-6250-F341-91CA-00A4CE8AFCC0}"/>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484176" y="1972221"/>
            <a:ext cx="6091435" cy="3484304"/>
          </a:xfrm>
          <a:prstGeom prst="rect">
            <a:avLst/>
          </a:prstGeom>
          <a:ln>
            <a:noFill/>
          </a:ln>
        </p:spPr>
      </p:pic>
      <p:pic>
        <p:nvPicPr>
          <p:cNvPr id="25" name="Picture 24" descr="Power BI logo">
            <a:extLst>
              <a:ext uri="{FF2B5EF4-FFF2-40B4-BE49-F238E27FC236}">
                <a16:creationId xmlns:a16="http://schemas.microsoft.com/office/drawing/2014/main" id="{ECC96CDA-DF15-E63F-9BD2-B5B8E85E2B1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116494174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98388-AC71-0D47-B5E2-CF5D2FE78E0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Power BI | Analyze</a:t>
            </a:r>
          </a:p>
        </p:txBody>
      </p:sp>
      <p:sp>
        <p:nvSpPr>
          <p:cNvPr id="2" name="Subtitle 1">
            <a:extLst>
              <a:ext uri="{FF2B5EF4-FFF2-40B4-BE49-F238E27FC236}">
                <a16:creationId xmlns:a16="http://schemas.microsoft.com/office/drawing/2014/main" id="{D500BF56-E392-6D41-BEBF-5938B7C32EA1}"/>
              </a:ext>
            </a:extLst>
          </p:cNvPr>
          <p:cNvSpPr>
            <a:spLocks noGrp="1"/>
          </p:cNvSpPr>
          <p:nvPr>
            <p:ph type="subTitle" idx="1"/>
          </p:nvPr>
        </p:nvSpPr>
        <p:spPr/>
        <p:txBody>
          <a:bodyPr/>
          <a:lstStyle/>
          <a:p>
            <a:r>
              <a:rPr lang="en-US"/>
              <a:t>Build powerful models and flexibly measures</a:t>
            </a:r>
          </a:p>
        </p:txBody>
      </p:sp>
      <p:grpSp>
        <p:nvGrpSpPr>
          <p:cNvPr id="10" name="Group 9" descr="Brain icon highlighted">
            <a:extLst>
              <a:ext uri="{FF2B5EF4-FFF2-40B4-BE49-F238E27FC236}">
                <a16:creationId xmlns:a16="http://schemas.microsoft.com/office/drawing/2014/main" id="{11184624-4C28-7BDF-0CB9-8BADA03252EF}"/>
              </a:ext>
            </a:extLst>
          </p:cNvPr>
          <p:cNvGrpSpPr/>
          <p:nvPr/>
        </p:nvGrpSpPr>
        <p:grpSpPr>
          <a:xfrm>
            <a:off x="708259" y="1962605"/>
            <a:ext cx="496526" cy="3965095"/>
            <a:chOff x="708259" y="1962605"/>
            <a:chExt cx="496526" cy="3965095"/>
          </a:xfrm>
        </p:grpSpPr>
        <p:sp>
          <p:nvSpPr>
            <p:cNvPr id="27" name="binary">
              <a:extLst>
                <a:ext uri="{FF2B5EF4-FFF2-40B4-BE49-F238E27FC236}">
                  <a16:creationId xmlns:a16="http://schemas.microsoft.com/office/drawing/2014/main" id="{592EFE63-8482-1E4C-9C15-AA93731EA56D}"/>
                </a:ext>
                <a:ext uri="{C183D7F6-B498-43B3-948B-1728B52AA6E4}">
                  <adec:decorative xmlns:adec="http://schemas.microsoft.com/office/drawing/2017/decorative" val="1"/>
                </a:ext>
              </a:extLst>
            </p:cNvPr>
            <p:cNvSpPr>
              <a:spLocks noChangeAspect="1" noEditPoints="1"/>
            </p:cNvSpPr>
            <p:nvPr/>
          </p:nvSpPr>
          <p:spPr bwMode="auto">
            <a:xfrm>
              <a:off x="770588" y="1962605"/>
              <a:ext cx="371867" cy="32110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28" name="brain_2">
              <a:extLst>
                <a:ext uri="{FF2B5EF4-FFF2-40B4-BE49-F238E27FC236}">
                  <a16:creationId xmlns:a16="http://schemas.microsoft.com/office/drawing/2014/main" id="{F63B05E6-88FA-8645-B07F-A6DEF4AE937C}"/>
                </a:ext>
                <a:ext uri="{C183D7F6-B498-43B3-948B-1728B52AA6E4}">
                  <adec:decorative xmlns:adec="http://schemas.microsoft.com/office/drawing/2017/decorative" val="0"/>
                </a:ext>
              </a:extLst>
            </p:cNvPr>
            <p:cNvSpPr>
              <a:spLocks noChangeAspect="1" noEditPoints="1"/>
            </p:cNvSpPr>
            <p:nvPr/>
          </p:nvSpPr>
          <p:spPr bwMode="auto">
            <a:xfrm>
              <a:off x="708259" y="2850542"/>
              <a:ext cx="496526" cy="33293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9" name="Eye">
              <a:extLst>
                <a:ext uri="{FF2B5EF4-FFF2-40B4-BE49-F238E27FC236}">
                  <a16:creationId xmlns:a16="http://schemas.microsoft.com/office/drawing/2014/main" id="{A84BB81B-8B7B-EB4B-B580-11A57CC51E39}"/>
                </a:ext>
                <a:ext uri="{C183D7F6-B498-43B3-948B-1728B52AA6E4}">
                  <adec:decorative xmlns:adec="http://schemas.microsoft.com/office/drawing/2017/decorative" val="1"/>
                </a:ext>
              </a:extLst>
            </p:cNvPr>
            <p:cNvSpPr>
              <a:spLocks noChangeAspect="1" noEditPoints="1"/>
            </p:cNvSpPr>
            <p:nvPr/>
          </p:nvSpPr>
          <p:spPr bwMode="auto">
            <a:xfrm>
              <a:off x="716228" y="3763103"/>
              <a:ext cx="480587" cy="26534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4C87A5CC-DF48-E74F-8577-AE5447D76788}"/>
                </a:ext>
                <a:ext uri="{C183D7F6-B498-43B3-948B-1728B52AA6E4}">
                  <adec:decorative xmlns:adec="http://schemas.microsoft.com/office/drawing/2017/decorative" val="1"/>
                </a:ext>
              </a:extLst>
            </p:cNvPr>
            <p:cNvGrpSpPr/>
            <p:nvPr/>
          </p:nvGrpSpPr>
          <p:grpSpPr>
            <a:xfrm>
              <a:off x="791431" y="4593503"/>
              <a:ext cx="330181" cy="412579"/>
              <a:chOff x="790895" y="5980925"/>
              <a:chExt cx="292714" cy="365760"/>
            </a:xfrm>
          </p:grpSpPr>
          <p:sp>
            <p:nvSpPr>
              <p:cNvPr id="31" name="Page2_E7C3" title="Icon of a document">
                <a:extLst>
                  <a:ext uri="{FF2B5EF4-FFF2-40B4-BE49-F238E27FC236}">
                    <a16:creationId xmlns:a16="http://schemas.microsoft.com/office/drawing/2014/main" id="{9AC10713-CD58-8A40-B3B4-75C1A3BE7927}"/>
                  </a:ext>
                </a:extLst>
              </p:cNvPr>
              <p:cNvSpPr>
                <a:spLocks noChangeAspect="1" noEditPoints="1"/>
              </p:cNvSpPr>
              <p:nvPr/>
            </p:nvSpPr>
            <p:spPr bwMode="auto">
              <a:xfrm>
                <a:off x="790895" y="598092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nvGrpSpPr>
              <p:cNvPr id="32" name="Graphic 2">
                <a:extLst>
                  <a:ext uri="{FF2B5EF4-FFF2-40B4-BE49-F238E27FC236}">
                    <a16:creationId xmlns:a16="http://schemas.microsoft.com/office/drawing/2014/main" id="{0B5F2FC6-A62E-714F-9176-559225D98E8E}"/>
                  </a:ext>
                </a:extLst>
              </p:cNvPr>
              <p:cNvGrpSpPr/>
              <p:nvPr/>
            </p:nvGrpSpPr>
            <p:grpSpPr>
              <a:xfrm>
                <a:off x="832226" y="6040695"/>
                <a:ext cx="193272" cy="281903"/>
                <a:chOff x="1387879" y="5980067"/>
                <a:chExt cx="502635" cy="733139"/>
              </a:xfrm>
              <a:noFill/>
            </p:grpSpPr>
            <p:sp>
              <p:nvSpPr>
                <p:cNvPr id="33" name="Freeform: Shape 39">
                  <a:extLst>
                    <a:ext uri="{FF2B5EF4-FFF2-40B4-BE49-F238E27FC236}">
                      <a16:creationId xmlns:a16="http://schemas.microsoft.com/office/drawing/2014/main" id="{9E7FDA84-93A9-974E-AC00-9603FE5BCF35}"/>
                    </a:ext>
                  </a:extLst>
                </p:cNvPr>
                <p:cNvSpPr/>
                <p:nvPr/>
              </p:nvSpPr>
              <p:spPr>
                <a:xfrm>
                  <a:off x="1471890" y="6548234"/>
                  <a:ext cx="164973" cy="164972"/>
                </a:xfrm>
                <a:custGeom>
                  <a:avLst/>
                  <a:gdLst>
                    <a:gd name="connsiteX0" fmla="*/ 164973 w 164973"/>
                    <a:gd name="connsiteY0" fmla="*/ 82487 h 164972"/>
                    <a:gd name="connsiteX1" fmla="*/ 82487 w 164973"/>
                    <a:gd name="connsiteY1" fmla="*/ 164973 h 164972"/>
                    <a:gd name="connsiteX2" fmla="*/ 0 w 164973"/>
                    <a:gd name="connsiteY2" fmla="*/ 82487 h 164972"/>
                    <a:gd name="connsiteX3" fmla="*/ 82487 w 164973"/>
                    <a:gd name="connsiteY3" fmla="*/ 0 h 164972"/>
                    <a:gd name="connsiteX4" fmla="*/ 164973 w 164973"/>
                    <a:gd name="connsiteY4" fmla="*/ 82487 h 16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2">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4" name="Freeform: Shape 40">
                  <a:extLst>
                    <a:ext uri="{FF2B5EF4-FFF2-40B4-BE49-F238E27FC236}">
                      <a16:creationId xmlns:a16="http://schemas.microsoft.com/office/drawing/2014/main" id="{D781DCF6-B400-9144-9601-3E90DBD501DB}"/>
                    </a:ext>
                  </a:extLst>
                </p:cNvPr>
                <p:cNvSpPr/>
                <p:nvPr/>
              </p:nvSpPr>
              <p:spPr>
                <a:xfrm>
                  <a:off x="1725541" y="6411740"/>
                  <a:ext cx="164973" cy="164973"/>
                </a:xfrm>
                <a:custGeom>
                  <a:avLst/>
                  <a:gdLst>
                    <a:gd name="connsiteX0" fmla="*/ 164973 w 164973"/>
                    <a:gd name="connsiteY0" fmla="*/ 82487 h 164973"/>
                    <a:gd name="connsiteX1" fmla="*/ 82486 w 164973"/>
                    <a:gd name="connsiteY1" fmla="*/ 164973 h 164973"/>
                    <a:gd name="connsiteX2" fmla="*/ 0 w 164973"/>
                    <a:gd name="connsiteY2" fmla="*/ 82487 h 164973"/>
                    <a:gd name="connsiteX3" fmla="*/ 82486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6" y="164973"/>
                      </a:cubicBezTo>
                      <a:cubicBezTo>
                        <a:pt x="36930" y="164973"/>
                        <a:pt x="0" y="128043"/>
                        <a:pt x="0" y="82487"/>
                      </a:cubicBezTo>
                      <a:cubicBezTo>
                        <a:pt x="0" y="36930"/>
                        <a:pt x="36930" y="0"/>
                        <a:pt x="82486"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5" name="Freeform: Shape 41">
                  <a:extLst>
                    <a:ext uri="{FF2B5EF4-FFF2-40B4-BE49-F238E27FC236}">
                      <a16:creationId xmlns:a16="http://schemas.microsoft.com/office/drawing/2014/main" id="{C7E8C75A-EF9F-7B4C-BEA4-83957A047003}"/>
                    </a:ext>
                  </a:extLst>
                </p:cNvPr>
                <p:cNvSpPr/>
                <p:nvPr/>
              </p:nvSpPr>
              <p:spPr>
                <a:xfrm>
                  <a:off x="1673915" y="6131991"/>
                  <a:ext cx="164972" cy="164973"/>
                </a:xfrm>
                <a:custGeom>
                  <a:avLst/>
                  <a:gdLst>
                    <a:gd name="connsiteX0" fmla="*/ 164973 w 164972"/>
                    <a:gd name="connsiteY0" fmla="*/ 82487 h 164973"/>
                    <a:gd name="connsiteX1" fmla="*/ 82487 w 164972"/>
                    <a:gd name="connsiteY1" fmla="*/ 164973 h 164973"/>
                    <a:gd name="connsiteX2" fmla="*/ 0 w 164972"/>
                    <a:gd name="connsiteY2" fmla="*/ 82487 h 164973"/>
                    <a:gd name="connsiteX3" fmla="*/ 82487 w 164972"/>
                    <a:gd name="connsiteY3" fmla="*/ 0 h 164973"/>
                    <a:gd name="connsiteX4" fmla="*/ 164973 w 164972"/>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2"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6" name="Freeform: Shape 42">
                  <a:extLst>
                    <a:ext uri="{FF2B5EF4-FFF2-40B4-BE49-F238E27FC236}">
                      <a16:creationId xmlns:a16="http://schemas.microsoft.com/office/drawing/2014/main" id="{EAFA72C2-075D-DB48-B011-431258C25D8E}"/>
                    </a:ext>
                  </a:extLst>
                </p:cNvPr>
                <p:cNvSpPr/>
                <p:nvPr/>
              </p:nvSpPr>
              <p:spPr>
                <a:xfrm>
                  <a:off x="1387879" y="5980067"/>
                  <a:ext cx="164973" cy="164973"/>
                </a:xfrm>
                <a:custGeom>
                  <a:avLst/>
                  <a:gdLst>
                    <a:gd name="connsiteX0" fmla="*/ 164973 w 164973"/>
                    <a:gd name="connsiteY0" fmla="*/ 82487 h 164973"/>
                    <a:gd name="connsiteX1" fmla="*/ 82487 w 164973"/>
                    <a:gd name="connsiteY1" fmla="*/ 164973 h 164973"/>
                    <a:gd name="connsiteX2" fmla="*/ 0 w 164973"/>
                    <a:gd name="connsiteY2" fmla="*/ 82487 h 164973"/>
                    <a:gd name="connsiteX3" fmla="*/ 82487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7" name="Freeform: Shape 43">
                  <a:extLst>
                    <a:ext uri="{FF2B5EF4-FFF2-40B4-BE49-F238E27FC236}">
                      <a16:creationId xmlns:a16="http://schemas.microsoft.com/office/drawing/2014/main" id="{5634818A-597D-8D42-AF9B-E7CB6F7E9C8B}"/>
                    </a:ext>
                  </a:extLst>
                </p:cNvPr>
                <p:cNvSpPr/>
                <p:nvPr/>
              </p:nvSpPr>
              <p:spPr>
                <a:xfrm>
                  <a:off x="1627909" y="6534994"/>
                  <a:ext cx="108489" cy="58388"/>
                </a:xfrm>
                <a:custGeom>
                  <a:avLst/>
                  <a:gdLst>
                    <a:gd name="connsiteX0" fmla="*/ 0 w 108489"/>
                    <a:gd name="connsiteY0" fmla="*/ 58388 h 58388"/>
                    <a:gd name="connsiteX1" fmla="*/ 108490 w 108489"/>
                    <a:gd name="connsiteY1" fmla="*/ 0 h 58388"/>
                  </a:gdLst>
                  <a:ahLst/>
                  <a:cxnLst>
                    <a:cxn ang="0">
                      <a:pos x="connsiteX0" y="connsiteY0"/>
                    </a:cxn>
                    <a:cxn ang="0">
                      <a:pos x="connsiteX1" y="connsiteY1"/>
                    </a:cxn>
                  </a:cxnLst>
                  <a:rect l="l" t="t" r="r" b="b"/>
                  <a:pathLst>
                    <a:path w="108489" h="58388">
                      <a:moveTo>
                        <a:pt x="0" y="58388"/>
                      </a:moveTo>
                      <a:lnTo>
                        <a:pt x="10849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8" name="Freeform: Shape 44">
                  <a:extLst>
                    <a:ext uri="{FF2B5EF4-FFF2-40B4-BE49-F238E27FC236}">
                      <a16:creationId xmlns:a16="http://schemas.microsoft.com/office/drawing/2014/main" id="{A9BE8119-D97F-3348-88C7-62324CA6C331}"/>
                    </a:ext>
                  </a:extLst>
                </p:cNvPr>
                <p:cNvSpPr/>
                <p:nvPr/>
              </p:nvSpPr>
              <p:spPr>
                <a:xfrm>
                  <a:off x="1769737" y="6295726"/>
                  <a:ext cx="26765" cy="116871"/>
                </a:xfrm>
                <a:custGeom>
                  <a:avLst/>
                  <a:gdLst>
                    <a:gd name="connsiteX0" fmla="*/ 26765 w 26765"/>
                    <a:gd name="connsiteY0" fmla="*/ 116872 h 116871"/>
                    <a:gd name="connsiteX1" fmla="*/ 0 w 26765"/>
                    <a:gd name="connsiteY1" fmla="*/ 0 h 116871"/>
                  </a:gdLst>
                  <a:ahLst/>
                  <a:cxnLst>
                    <a:cxn ang="0">
                      <a:pos x="connsiteX0" y="connsiteY0"/>
                    </a:cxn>
                    <a:cxn ang="0">
                      <a:pos x="connsiteX1" y="connsiteY1"/>
                    </a:cxn>
                  </a:cxnLst>
                  <a:rect l="l" t="t" r="r" b="b"/>
                  <a:pathLst>
                    <a:path w="26765" h="116871">
                      <a:moveTo>
                        <a:pt x="26765" y="116872"/>
                      </a:moveTo>
                      <a:lnTo>
                        <a:pt x="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9" name="Freeform: Shape 45">
                  <a:extLst>
                    <a:ext uri="{FF2B5EF4-FFF2-40B4-BE49-F238E27FC236}">
                      <a16:creationId xmlns:a16="http://schemas.microsoft.com/office/drawing/2014/main" id="{554AF653-ED13-C641-823F-2B4198E9FA45}"/>
                    </a:ext>
                  </a:extLst>
                </p:cNvPr>
                <p:cNvSpPr/>
                <p:nvPr/>
              </p:nvSpPr>
              <p:spPr>
                <a:xfrm>
                  <a:off x="1547137" y="6092748"/>
                  <a:ext cx="136874" cy="76485"/>
                </a:xfrm>
                <a:custGeom>
                  <a:avLst/>
                  <a:gdLst>
                    <a:gd name="connsiteX0" fmla="*/ 136874 w 136874"/>
                    <a:gd name="connsiteY0" fmla="*/ 76486 h 76485"/>
                    <a:gd name="connsiteX1" fmla="*/ 0 w 136874"/>
                    <a:gd name="connsiteY1" fmla="*/ 0 h 76485"/>
                  </a:gdLst>
                  <a:ahLst/>
                  <a:cxnLst>
                    <a:cxn ang="0">
                      <a:pos x="connsiteX0" y="connsiteY0"/>
                    </a:cxn>
                    <a:cxn ang="0">
                      <a:pos x="connsiteX1" y="connsiteY1"/>
                    </a:cxn>
                  </a:cxnLst>
                  <a:rect l="l" t="t" r="r" b="b"/>
                  <a:pathLst>
                    <a:path w="136874" h="76485">
                      <a:moveTo>
                        <a:pt x="136874" y="76486"/>
                      </a:moveTo>
                      <a:lnTo>
                        <a:pt x="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pic>
          <p:nvPicPr>
            <p:cNvPr id="40" name="Graphic 39">
              <a:extLst>
                <a:ext uri="{FF2B5EF4-FFF2-40B4-BE49-F238E27FC236}">
                  <a16:creationId xmlns:a16="http://schemas.microsoft.com/office/drawing/2014/main" id="{91E4B06F-657D-5C48-A8E9-DF2340CA7A2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148" y="5522776"/>
              <a:ext cx="392270" cy="404924"/>
            </a:xfrm>
            <a:prstGeom prst="rect">
              <a:avLst/>
            </a:prstGeom>
          </p:spPr>
        </p:pic>
      </p:grpSp>
      <p:cxnSp>
        <p:nvCxnSpPr>
          <p:cNvPr id="42" name="Straight Connector 41">
            <a:extLst>
              <a:ext uri="{FF2B5EF4-FFF2-40B4-BE49-F238E27FC236}">
                <a16:creationId xmlns:a16="http://schemas.microsoft.com/office/drawing/2014/main" id="{8FB378F7-A361-9841-B348-ECB2A4987B86}"/>
              </a:ext>
              <a:ext uri="{C183D7F6-B498-43B3-948B-1728B52AA6E4}">
                <adec:decorative xmlns:adec="http://schemas.microsoft.com/office/drawing/2017/decorative" val="1"/>
              </a:ext>
            </a:extLst>
          </p:cNvPr>
          <p:cNvCxnSpPr>
            <a:cxnSpLocks/>
          </p:cNvCxnSpPr>
          <p:nvPr/>
        </p:nvCxnSpPr>
        <p:spPr>
          <a:xfrm>
            <a:off x="1345335" y="2850542"/>
            <a:ext cx="0" cy="1462293"/>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26" name="Rectangle 25">
            <a:extLst>
              <a:ext uri="{FF2B5EF4-FFF2-40B4-BE49-F238E27FC236}">
                <a16:creationId xmlns:a16="http://schemas.microsoft.com/office/drawing/2014/main" id="{2D17B032-F227-764F-B0C0-87F3FDA9EA95}"/>
              </a:ext>
            </a:extLst>
          </p:cNvPr>
          <p:cNvSpPr/>
          <p:nvPr/>
        </p:nvSpPr>
        <p:spPr>
          <a:xfrm>
            <a:off x="1458090" y="2835507"/>
            <a:ext cx="3575822" cy="1692771"/>
          </a:xfrm>
          <a:prstGeom prst="rect">
            <a:avLst/>
          </a:prstGeom>
        </p:spPr>
        <p:txBody>
          <a:bodyPr wrap="square" lIns="0">
            <a:spAutoFit/>
          </a:bodyPr>
          <a:lstStyle/>
          <a:p>
            <a:pPr marL="0" marR="0" lvl="0" indent="0" algn="l" defTabSz="914016" rtl="0" eaLnBrk="1" fontAlgn="base" latinLnBrk="0" hangingPunct="1">
              <a:lnSpc>
                <a:spcPct val="100000"/>
              </a:lnSpc>
              <a:spcBef>
                <a:spcPts val="2353"/>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Prep your data using the familiar Power Query experience</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Get started quickly with a common data model</a:t>
            </a:r>
          </a:p>
          <a:p>
            <a:pPr marL="0" marR="0" lvl="0" indent="0" algn="l" defTabSz="914016" rtl="0" eaLnBrk="1" fontAlgn="base"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Extend self-service prep to </a:t>
            </a: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Azure Data Lake Storage</a:t>
            </a:r>
          </a:p>
        </p:txBody>
      </p:sp>
      <p:sp>
        <p:nvSpPr>
          <p:cNvPr id="7" name="Rectangle 6">
            <a:extLst>
              <a:ext uri="{FF2B5EF4-FFF2-40B4-BE49-F238E27FC236}">
                <a16:creationId xmlns:a16="http://schemas.microsoft.com/office/drawing/2014/main" id="{741A31C7-26F4-FB3D-DA1D-583D3E079C73}"/>
              </a:ext>
              <a:ext uri="{C183D7F6-B498-43B3-948B-1728B52AA6E4}">
                <adec:decorative xmlns:adec="http://schemas.microsoft.com/office/drawing/2017/decorative" val="1"/>
              </a:ext>
            </a:extLst>
          </p:cNvPr>
          <p:cNvSpPr/>
          <p:nvPr/>
        </p:nvSpPr>
        <p:spPr bwMode="auto">
          <a:xfrm>
            <a:off x="5332043" y="1944604"/>
            <a:ext cx="6327099" cy="3605221"/>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41" name="Picture 40" descr="visual of a Power BI Desktop dashboard. There are several rectangles on screen against a grey background, connected by lines and arrows">
            <a:extLst>
              <a:ext uri="{FF2B5EF4-FFF2-40B4-BE49-F238E27FC236}">
                <a16:creationId xmlns:a16="http://schemas.microsoft.com/office/drawing/2014/main" id="{553BC9BB-7821-5441-A201-3268677915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378804" y="1993604"/>
            <a:ext cx="6236579" cy="3510457"/>
          </a:xfrm>
          <a:prstGeom prst="rect">
            <a:avLst/>
          </a:prstGeom>
          <a:effectLst/>
        </p:spPr>
      </p:pic>
      <p:pic>
        <p:nvPicPr>
          <p:cNvPr id="9" name="Picture 8" descr="Power BI logo">
            <a:extLst>
              <a:ext uri="{FF2B5EF4-FFF2-40B4-BE49-F238E27FC236}">
                <a16:creationId xmlns:a16="http://schemas.microsoft.com/office/drawing/2014/main" id="{F19BEE8A-2111-F323-FEC0-F6E062B939E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7829287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98388-AC71-0D47-B5E2-CF5D2FE78E0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Power BI | Visualize</a:t>
            </a:r>
          </a:p>
        </p:txBody>
      </p:sp>
      <p:sp>
        <p:nvSpPr>
          <p:cNvPr id="2" name="Subtitle 1">
            <a:extLst>
              <a:ext uri="{FF2B5EF4-FFF2-40B4-BE49-F238E27FC236}">
                <a16:creationId xmlns:a16="http://schemas.microsoft.com/office/drawing/2014/main" id="{D500BF56-E392-6D41-BEBF-5938B7C32EA1}"/>
              </a:ext>
            </a:extLst>
          </p:cNvPr>
          <p:cNvSpPr>
            <a:spLocks noGrp="1"/>
          </p:cNvSpPr>
          <p:nvPr>
            <p:ph type="subTitle" idx="1"/>
          </p:nvPr>
        </p:nvSpPr>
        <p:spPr/>
        <p:txBody>
          <a:bodyPr/>
          <a:lstStyle/>
          <a:p>
            <a:r>
              <a:rPr lang="en-US"/>
              <a:t>Create stunning interactive reports</a:t>
            </a:r>
          </a:p>
        </p:txBody>
      </p:sp>
      <p:grpSp>
        <p:nvGrpSpPr>
          <p:cNvPr id="10" name="Group 9" descr="Eye icon highlighted">
            <a:extLst>
              <a:ext uri="{FF2B5EF4-FFF2-40B4-BE49-F238E27FC236}">
                <a16:creationId xmlns:a16="http://schemas.microsoft.com/office/drawing/2014/main" id="{F4C0CBDD-07B9-876A-DE37-510FEE1443C2}"/>
              </a:ext>
            </a:extLst>
          </p:cNvPr>
          <p:cNvGrpSpPr/>
          <p:nvPr/>
        </p:nvGrpSpPr>
        <p:grpSpPr>
          <a:xfrm>
            <a:off x="700288" y="1962605"/>
            <a:ext cx="496526" cy="3965095"/>
            <a:chOff x="700288" y="1962605"/>
            <a:chExt cx="496526" cy="3965095"/>
          </a:xfrm>
        </p:grpSpPr>
        <p:sp>
          <p:nvSpPr>
            <p:cNvPr id="43" name="binary">
              <a:extLst>
                <a:ext uri="{FF2B5EF4-FFF2-40B4-BE49-F238E27FC236}">
                  <a16:creationId xmlns:a16="http://schemas.microsoft.com/office/drawing/2014/main" id="{3EAF1666-FD5B-C14D-A626-D24D368D3045}"/>
                </a:ext>
                <a:ext uri="{C183D7F6-B498-43B3-948B-1728B52AA6E4}">
                  <adec:decorative xmlns:adec="http://schemas.microsoft.com/office/drawing/2017/decorative" val="1"/>
                </a:ext>
              </a:extLst>
            </p:cNvPr>
            <p:cNvSpPr>
              <a:spLocks noChangeAspect="1" noEditPoints="1"/>
            </p:cNvSpPr>
            <p:nvPr/>
          </p:nvSpPr>
          <p:spPr bwMode="auto">
            <a:xfrm>
              <a:off x="762617" y="1962605"/>
              <a:ext cx="371867" cy="32110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44" name="brain_2">
              <a:extLst>
                <a:ext uri="{FF2B5EF4-FFF2-40B4-BE49-F238E27FC236}">
                  <a16:creationId xmlns:a16="http://schemas.microsoft.com/office/drawing/2014/main" id="{46540C0A-E1A1-DF47-95AC-7AD091A942C9}"/>
                </a:ext>
                <a:ext uri="{C183D7F6-B498-43B3-948B-1728B52AA6E4}">
                  <adec:decorative xmlns:adec="http://schemas.microsoft.com/office/drawing/2017/decorative" val="1"/>
                </a:ext>
              </a:extLst>
            </p:cNvPr>
            <p:cNvSpPr>
              <a:spLocks noChangeAspect="1" noEditPoints="1"/>
            </p:cNvSpPr>
            <p:nvPr/>
          </p:nvSpPr>
          <p:spPr bwMode="auto">
            <a:xfrm>
              <a:off x="700288" y="2850542"/>
              <a:ext cx="496526" cy="33293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5" name="Eye">
              <a:extLst>
                <a:ext uri="{FF2B5EF4-FFF2-40B4-BE49-F238E27FC236}">
                  <a16:creationId xmlns:a16="http://schemas.microsoft.com/office/drawing/2014/main" id="{EC0ADEF4-1FE3-844E-9F2E-16328E2232AB}"/>
                </a:ext>
                <a:ext uri="{C183D7F6-B498-43B3-948B-1728B52AA6E4}">
                  <adec:decorative xmlns:adec="http://schemas.microsoft.com/office/drawing/2017/decorative" val="0"/>
                </a:ext>
              </a:extLst>
            </p:cNvPr>
            <p:cNvSpPr>
              <a:spLocks noChangeAspect="1" noEditPoints="1"/>
            </p:cNvSpPr>
            <p:nvPr/>
          </p:nvSpPr>
          <p:spPr bwMode="auto">
            <a:xfrm>
              <a:off x="708257" y="3763103"/>
              <a:ext cx="480587" cy="26534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3EB89D7F-5BC2-3944-9DD0-C33E331E980A}"/>
                </a:ext>
                <a:ext uri="{C183D7F6-B498-43B3-948B-1728B52AA6E4}">
                  <adec:decorative xmlns:adec="http://schemas.microsoft.com/office/drawing/2017/decorative" val="1"/>
                </a:ext>
              </a:extLst>
            </p:cNvPr>
            <p:cNvGrpSpPr/>
            <p:nvPr/>
          </p:nvGrpSpPr>
          <p:grpSpPr>
            <a:xfrm>
              <a:off x="783460" y="4593503"/>
              <a:ext cx="330181" cy="412579"/>
              <a:chOff x="790895" y="5980925"/>
              <a:chExt cx="292714" cy="365760"/>
            </a:xfrm>
          </p:grpSpPr>
          <p:sp>
            <p:nvSpPr>
              <p:cNvPr id="47" name="Page2_E7C3" title="Icon of a document">
                <a:extLst>
                  <a:ext uri="{FF2B5EF4-FFF2-40B4-BE49-F238E27FC236}">
                    <a16:creationId xmlns:a16="http://schemas.microsoft.com/office/drawing/2014/main" id="{3CB00C17-3C8C-644C-99F9-5986AEC43A72}"/>
                  </a:ext>
                </a:extLst>
              </p:cNvPr>
              <p:cNvSpPr>
                <a:spLocks noChangeAspect="1" noEditPoints="1"/>
              </p:cNvSpPr>
              <p:nvPr/>
            </p:nvSpPr>
            <p:spPr bwMode="auto">
              <a:xfrm>
                <a:off x="790895" y="598092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nvGrpSpPr>
              <p:cNvPr id="48" name="Graphic 2">
                <a:extLst>
                  <a:ext uri="{FF2B5EF4-FFF2-40B4-BE49-F238E27FC236}">
                    <a16:creationId xmlns:a16="http://schemas.microsoft.com/office/drawing/2014/main" id="{227D1AE7-3163-6849-B203-9141B2D12A3F}"/>
                  </a:ext>
                </a:extLst>
              </p:cNvPr>
              <p:cNvGrpSpPr/>
              <p:nvPr/>
            </p:nvGrpSpPr>
            <p:grpSpPr>
              <a:xfrm>
                <a:off x="832226" y="6040695"/>
                <a:ext cx="193272" cy="281903"/>
                <a:chOff x="1387879" y="5980067"/>
                <a:chExt cx="502635" cy="733139"/>
              </a:xfrm>
              <a:noFill/>
            </p:grpSpPr>
            <p:sp>
              <p:nvSpPr>
                <p:cNvPr id="49" name="Freeform: Shape 39">
                  <a:extLst>
                    <a:ext uri="{FF2B5EF4-FFF2-40B4-BE49-F238E27FC236}">
                      <a16:creationId xmlns:a16="http://schemas.microsoft.com/office/drawing/2014/main" id="{6B021287-B95C-DB43-91E6-144BC2621551}"/>
                    </a:ext>
                  </a:extLst>
                </p:cNvPr>
                <p:cNvSpPr/>
                <p:nvPr/>
              </p:nvSpPr>
              <p:spPr>
                <a:xfrm>
                  <a:off x="1471890" y="6548234"/>
                  <a:ext cx="164973" cy="164972"/>
                </a:xfrm>
                <a:custGeom>
                  <a:avLst/>
                  <a:gdLst>
                    <a:gd name="connsiteX0" fmla="*/ 164973 w 164973"/>
                    <a:gd name="connsiteY0" fmla="*/ 82487 h 164972"/>
                    <a:gd name="connsiteX1" fmla="*/ 82487 w 164973"/>
                    <a:gd name="connsiteY1" fmla="*/ 164973 h 164972"/>
                    <a:gd name="connsiteX2" fmla="*/ 0 w 164973"/>
                    <a:gd name="connsiteY2" fmla="*/ 82487 h 164972"/>
                    <a:gd name="connsiteX3" fmla="*/ 82487 w 164973"/>
                    <a:gd name="connsiteY3" fmla="*/ 0 h 164972"/>
                    <a:gd name="connsiteX4" fmla="*/ 164973 w 164973"/>
                    <a:gd name="connsiteY4" fmla="*/ 82487 h 16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2">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0" name="Freeform: Shape 40">
                  <a:extLst>
                    <a:ext uri="{FF2B5EF4-FFF2-40B4-BE49-F238E27FC236}">
                      <a16:creationId xmlns:a16="http://schemas.microsoft.com/office/drawing/2014/main" id="{AA3B03B3-D5A0-EE43-87D0-67102519074A}"/>
                    </a:ext>
                  </a:extLst>
                </p:cNvPr>
                <p:cNvSpPr/>
                <p:nvPr/>
              </p:nvSpPr>
              <p:spPr>
                <a:xfrm>
                  <a:off x="1725541" y="6411740"/>
                  <a:ext cx="164973" cy="164973"/>
                </a:xfrm>
                <a:custGeom>
                  <a:avLst/>
                  <a:gdLst>
                    <a:gd name="connsiteX0" fmla="*/ 164973 w 164973"/>
                    <a:gd name="connsiteY0" fmla="*/ 82487 h 164973"/>
                    <a:gd name="connsiteX1" fmla="*/ 82486 w 164973"/>
                    <a:gd name="connsiteY1" fmla="*/ 164973 h 164973"/>
                    <a:gd name="connsiteX2" fmla="*/ 0 w 164973"/>
                    <a:gd name="connsiteY2" fmla="*/ 82487 h 164973"/>
                    <a:gd name="connsiteX3" fmla="*/ 82486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6" y="164973"/>
                      </a:cubicBezTo>
                      <a:cubicBezTo>
                        <a:pt x="36930" y="164973"/>
                        <a:pt x="0" y="128043"/>
                        <a:pt x="0" y="82487"/>
                      </a:cubicBezTo>
                      <a:cubicBezTo>
                        <a:pt x="0" y="36930"/>
                        <a:pt x="36930" y="0"/>
                        <a:pt x="82486"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1" name="Freeform: Shape 41">
                  <a:extLst>
                    <a:ext uri="{FF2B5EF4-FFF2-40B4-BE49-F238E27FC236}">
                      <a16:creationId xmlns:a16="http://schemas.microsoft.com/office/drawing/2014/main" id="{080EFC19-7705-A64F-B7C0-4419B152CC1B}"/>
                    </a:ext>
                  </a:extLst>
                </p:cNvPr>
                <p:cNvSpPr/>
                <p:nvPr/>
              </p:nvSpPr>
              <p:spPr>
                <a:xfrm>
                  <a:off x="1673915" y="6131991"/>
                  <a:ext cx="164972" cy="164973"/>
                </a:xfrm>
                <a:custGeom>
                  <a:avLst/>
                  <a:gdLst>
                    <a:gd name="connsiteX0" fmla="*/ 164973 w 164972"/>
                    <a:gd name="connsiteY0" fmla="*/ 82487 h 164973"/>
                    <a:gd name="connsiteX1" fmla="*/ 82487 w 164972"/>
                    <a:gd name="connsiteY1" fmla="*/ 164973 h 164973"/>
                    <a:gd name="connsiteX2" fmla="*/ 0 w 164972"/>
                    <a:gd name="connsiteY2" fmla="*/ 82487 h 164973"/>
                    <a:gd name="connsiteX3" fmla="*/ 82487 w 164972"/>
                    <a:gd name="connsiteY3" fmla="*/ 0 h 164973"/>
                    <a:gd name="connsiteX4" fmla="*/ 164973 w 164972"/>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2"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2" name="Freeform: Shape 42">
                  <a:extLst>
                    <a:ext uri="{FF2B5EF4-FFF2-40B4-BE49-F238E27FC236}">
                      <a16:creationId xmlns:a16="http://schemas.microsoft.com/office/drawing/2014/main" id="{85C64EFA-8274-B24A-93E0-E229955F15E0}"/>
                    </a:ext>
                  </a:extLst>
                </p:cNvPr>
                <p:cNvSpPr/>
                <p:nvPr/>
              </p:nvSpPr>
              <p:spPr>
                <a:xfrm>
                  <a:off x="1387879" y="5980067"/>
                  <a:ext cx="164973" cy="164973"/>
                </a:xfrm>
                <a:custGeom>
                  <a:avLst/>
                  <a:gdLst>
                    <a:gd name="connsiteX0" fmla="*/ 164973 w 164973"/>
                    <a:gd name="connsiteY0" fmla="*/ 82487 h 164973"/>
                    <a:gd name="connsiteX1" fmla="*/ 82487 w 164973"/>
                    <a:gd name="connsiteY1" fmla="*/ 164973 h 164973"/>
                    <a:gd name="connsiteX2" fmla="*/ 0 w 164973"/>
                    <a:gd name="connsiteY2" fmla="*/ 82487 h 164973"/>
                    <a:gd name="connsiteX3" fmla="*/ 82487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3" name="Freeform: Shape 43">
                  <a:extLst>
                    <a:ext uri="{FF2B5EF4-FFF2-40B4-BE49-F238E27FC236}">
                      <a16:creationId xmlns:a16="http://schemas.microsoft.com/office/drawing/2014/main" id="{AEB04683-079B-F844-9EEF-4137C5C735A8}"/>
                    </a:ext>
                  </a:extLst>
                </p:cNvPr>
                <p:cNvSpPr/>
                <p:nvPr/>
              </p:nvSpPr>
              <p:spPr>
                <a:xfrm>
                  <a:off x="1627909" y="6534994"/>
                  <a:ext cx="108489" cy="58388"/>
                </a:xfrm>
                <a:custGeom>
                  <a:avLst/>
                  <a:gdLst>
                    <a:gd name="connsiteX0" fmla="*/ 0 w 108489"/>
                    <a:gd name="connsiteY0" fmla="*/ 58388 h 58388"/>
                    <a:gd name="connsiteX1" fmla="*/ 108490 w 108489"/>
                    <a:gd name="connsiteY1" fmla="*/ 0 h 58388"/>
                  </a:gdLst>
                  <a:ahLst/>
                  <a:cxnLst>
                    <a:cxn ang="0">
                      <a:pos x="connsiteX0" y="connsiteY0"/>
                    </a:cxn>
                    <a:cxn ang="0">
                      <a:pos x="connsiteX1" y="connsiteY1"/>
                    </a:cxn>
                  </a:cxnLst>
                  <a:rect l="l" t="t" r="r" b="b"/>
                  <a:pathLst>
                    <a:path w="108489" h="58388">
                      <a:moveTo>
                        <a:pt x="0" y="58388"/>
                      </a:moveTo>
                      <a:lnTo>
                        <a:pt x="10849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4" name="Freeform: Shape 44">
                  <a:extLst>
                    <a:ext uri="{FF2B5EF4-FFF2-40B4-BE49-F238E27FC236}">
                      <a16:creationId xmlns:a16="http://schemas.microsoft.com/office/drawing/2014/main" id="{C4A4B278-AF2D-364B-9279-8DA88FF6718A}"/>
                    </a:ext>
                  </a:extLst>
                </p:cNvPr>
                <p:cNvSpPr/>
                <p:nvPr/>
              </p:nvSpPr>
              <p:spPr>
                <a:xfrm>
                  <a:off x="1769737" y="6295726"/>
                  <a:ext cx="26765" cy="116871"/>
                </a:xfrm>
                <a:custGeom>
                  <a:avLst/>
                  <a:gdLst>
                    <a:gd name="connsiteX0" fmla="*/ 26765 w 26765"/>
                    <a:gd name="connsiteY0" fmla="*/ 116872 h 116871"/>
                    <a:gd name="connsiteX1" fmla="*/ 0 w 26765"/>
                    <a:gd name="connsiteY1" fmla="*/ 0 h 116871"/>
                  </a:gdLst>
                  <a:ahLst/>
                  <a:cxnLst>
                    <a:cxn ang="0">
                      <a:pos x="connsiteX0" y="connsiteY0"/>
                    </a:cxn>
                    <a:cxn ang="0">
                      <a:pos x="connsiteX1" y="connsiteY1"/>
                    </a:cxn>
                  </a:cxnLst>
                  <a:rect l="l" t="t" r="r" b="b"/>
                  <a:pathLst>
                    <a:path w="26765" h="116871">
                      <a:moveTo>
                        <a:pt x="26765" y="116872"/>
                      </a:moveTo>
                      <a:lnTo>
                        <a:pt x="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55" name="Freeform: Shape 45">
                  <a:extLst>
                    <a:ext uri="{FF2B5EF4-FFF2-40B4-BE49-F238E27FC236}">
                      <a16:creationId xmlns:a16="http://schemas.microsoft.com/office/drawing/2014/main" id="{47694629-702A-B84D-B00A-0A66AB271F81}"/>
                    </a:ext>
                  </a:extLst>
                </p:cNvPr>
                <p:cNvSpPr/>
                <p:nvPr/>
              </p:nvSpPr>
              <p:spPr>
                <a:xfrm>
                  <a:off x="1547137" y="6092748"/>
                  <a:ext cx="136874" cy="76485"/>
                </a:xfrm>
                <a:custGeom>
                  <a:avLst/>
                  <a:gdLst>
                    <a:gd name="connsiteX0" fmla="*/ 136874 w 136874"/>
                    <a:gd name="connsiteY0" fmla="*/ 76486 h 76485"/>
                    <a:gd name="connsiteX1" fmla="*/ 0 w 136874"/>
                    <a:gd name="connsiteY1" fmla="*/ 0 h 76485"/>
                  </a:gdLst>
                  <a:ahLst/>
                  <a:cxnLst>
                    <a:cxn ang="0">
                      <a:pos x="connsiteX0" y="connsiteY0"/>
                    </a:cxn>
                    <a:cxn ang="0">
                      <a:pos x="connsiteX1" y="connsiteY1"/>
                    </a:cxn>
                  </a:cxnLst>
                  <a:rect l="l" t="t" r="r" b="b"/>
                  <a:pathLst>
                    <a:path w="136874" h="76485">
                      <a:moveTo>
                        <a:pt x="136874" y="76486"/>
                      </a:moveTo>
                      <a:lnTo>
                        <a:pt x="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pic>
          <p:nvPicPr>
            <p:cNvPr id="56" name="Graphic 55">
              <a:extLst>
                <a:ext uri="{FF2B5EF4-FFF2-40B4-BE49-F238E27FC236}">
                  <a16:creationId xmlns:a16="http://schemas.microsoft.com/office/drawing/2014/main" id="{305811F2-95EE-974B-9967-A95B4FA0C94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177" y="5522776"/>
              <a:ext cx="392270" cy="404924"/>
            </a:xfrm>
            <a:prstGeom prst="rect">
              <a:avLst/>
            </a:prstGeom>
          </p:spPr>
        </p:pic>
      </p:grpSp>
      <p:cxnSp>
        <p:nvCxnSpPr>
          <p:cNvPr id="58" name="Straight Connector 57">
            <a:extLst>
              <a:ext uri="{FF2B5EF4-FFF2-40B4-BE49-F238E27FC236}">
                <a16:creationId xmlns:a16="http://schemas.microsoft.com/office/drawing/2014/main" id="{2C0D2DD3-DD11-2147-AD77-F6C1ACD078F1}"/>
              </a:ext>
              <a:ext uri="{C183D7F6-B498-43B3-948B-1728B52AA6E4}">
                <adec:decorative xmlns:adec="http://schemas.microsoft.com/office/drawing/2017/decorative" val="1"/>
              </a:ext>
            </a:extLst>
          </p:cNvPr>
          <p:cNvCxnSpPr>
            <a:cxnSpLocks/>
          </p:cNvCxnSpPr>
          <p:nvPr/>
        </p:nvCxnSpPr>
        <p:spPr>
          <a:xfrm>
            <a:off x="1337364" y="3688461"/>
            <a:ext cx="0" cy="2253094"/>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59" name="Rectangle 58">
            <a:extLst>
              <a:ext uri="{FF2B5EF4-FFF2-40B4-BE49-F238E27FC236}">
                <a16:creationId xmlns:a16="http://schemas.microsoft.com/office/drawing/2014/main" id="{0BF13E7A-4A71-8040-BC3E-0EED3B89BA2B}"/>
              </a:ext>
            </a:extLst>
          </p:cNvPr>
          <p:cNvSpPr/>
          <p:nvPr/>
        </p:nvSpPr>
        <p:spPr>
          <a:xfrm>
            <a:off x="1450119" y="3674606"/>
            <a:ext cx="3498941" cy="2954655"/>
          </a:xfrm>
          <a:prstGeom prst="rect">
            <a:avLst/>
          </a:prstGeom>
        </p:spPr>
        <p:txBody>
          <a:bodyPr wrap="square" lIns="0">
            <a:spAutoFit/>
          </a:bodyPr>
          <a:lstStyle/>
          <a:p>
            <a:pPr marL="0" marR="0" lvl="0" indent="0" algn="l" defTabSz="914016" rtl="0" eaLnBrk="1" fontAlgn="base" latinLnBrk="0" hangingPunct="1">
              <a:lnSpc>
                <a:spcPct val="100000"/>
              </a:lnSpc>
              <a:spcBef>
                <a:spcPts val="2353"/>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Author reports using 150+ visuals </a:t>
            </a: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via a drag-and-drop canvas</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Explore data across multiple </a:t>
            </a: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interactive visualizations</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Provide insights in the context of </a:t>
            </a: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your business with Custom Visuals</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Visualize your data story with bookmarks and custom navigation</a:t>
            </a:r>
          </a:p>
          <a:p>
            <a:pPr marL="0" marR="0" lvl="0" indent="0" algn="l" defTabSz="914016" rtl="0" eaLnBrk="1" fontAlgn="base" latinLnBrk="0" hangingPunct="1">
              <a:lnSpc>
                <a:spcPct val="100000"/>
              </a:lnSpc>
              <a:spcBef>
                <a:spcPts val="2353"/>
              </a:spcBef>
              <a:spcAft>
                <a:spcPts val="1176"/>
              </a:spcAft>
              <a:buClrTx/>
              <a:buSzPct val="90000"/>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B9A334BD-009C-137F-9949-938F85068782}"/>
              </a:ext>
              <a:ext uri="{C183D7F6-B498-43B3-948B-1728B52AA6E4}">
                <adec:decorative xmlns:adec="http://schemas.microsoft.com/office/drawing/2017/decorative" val="1"/>
              </a:ext>
            </a:extLst>
          </p:cNvPr>
          <p:cNvSpPr/>
          <p:nvPr/>
        </p:nvSpPr>
        <p:spPr bwMode="auto">
          <a:xfrm>
            <a:off x="5332043" y="1944605"/>
            <a:ext cx="6327099" cy="3578172"/>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57" name="Picture 56" descr="visual of a Power BI Desktop dashboard. There are several white rectangles against a blue backdrop, with charts and information in each of them">
            <a:extLst>
              <a:ext uri="{FF2B5EF4-FFF2-40B4-BE49-F238E27FC236}">
                <a16:creationId xmlns:a16="http://schemas.microsoft.com/office/drawing/2014/main" id="{B7A37560-DA55-0345-9289-10FCF9E4800D}"/>
              </a:ext>
              <a:ext uri="{C183D7F6-B498-43B3-948B-1728B52AA6E4}">
                <adec:decorative xmlns:adec="http://schemas.microsoft.com/office/drawing/2017/decorative" val="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0834" y="1971658"/>
            <a:ext cx="6244550" cy="3512559"/>
          </a:xfrm>
          <a:prstGeom prst="rect">
            <a:avLst/>
          </a:prstGeom>
        </p:spPr>
      </p:pic>
      <p:pic>
        <p:nvPicPr>
          <p:cNvPr id="9" name="Picture 8" descr="Power BI logo">
            <a:extLst>
              <a:ext uri="{FF2B5EF4-FFF2-40B4-BE49-F238E27FC236}">
                <a16:creationId xmlns:a16="http://schemas.microsoft.com/office/drawing/2014/main" id="{0ADFDE49-13A4-66B6-9177-8D26D5B9271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138917459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25FD78-29BA-9D46-834D-1A3439E3A08A}"/>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Power BI | Publish</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sp>
        <p:nvSpPr>
          <p:cNvPr id="2" name="Subtitle 1">
            <a:extLst>
              <a:ext uri="{FF2B5EF4-FFF2-40B4-BE49-F238E27FC236}">
                <a16:creationId xmlns:a16="http://schemas.microsoft.com/office/drawing/2014/main" id="{14091E10-4F80-8449-9330-B66CF40F49E5}"/>
              </a:ext>
            </a:extLst>
          </p:cNvPr>
          <p:cNvSpPr>
            <a:spLocks noGrp="1"/>
          </p:cNvSpPr>
          <p:nvPr>
            <p:ph type="subTitle" idx="1"/>
          </p:nvPr>
        </p:nvSpPr>
        <p:spPr/>
        <p:txBody>
          <a:bodyPr/>
          <a:lstStyle/>
          <a:p>
            <a:r>
              <a:rPr lang="en-US"/>
              <a:t>Share insights with others</a:t>
            </a:r>
          </a:p>
        </p:txBody>
      </p:sp>
      <p:grpSp>
        <p:nvGrpSpPr>
          <p:cNvPr id="27" name="Group 26" descr="Document icon highlighted">
            <a:extLst>
              <a:ext uri="{FF2B5EF4-FFF2-40B4-BE49-F238E27FC236}">
                <a16:creationId xmlns:a16="http://schemas.microsoft.com/office/drawing/2014/main" id="{144B27C5-ABF0-0969-FA52-B8A43C2CB2F8}"/>
              </a:ext>
            </a:extLst>
          </p:cNvPr>
          <p:cNvGrpSpPr/>
          <p:nvPr/>
        </p:nvGrpSpPr>
        <p:grpSpPr>
          <a:xfrm>
            <a:off x="693524" y="1962605"/>
            <a:ext cx="496526" cy="3965095"/>
            <a:chOff x="693524" y="1962605"/>
            <a:chExt cx="496526" cy="3965095"/>
          </a:xfrm>
        </p:grpSpPr>
        <p:sp>
          <p:nvSpPr>
            <p:cNvPr id="8" name="binary">
              <a:extLst>
                <a:ext uri="{FF2B5EF4-FFF2-40B4-BE49-F238E27FC236}">
                  <a16:creationId xmlns:a16="http://schemas.microsoft.com/office/drawing/2014/main" id="{F27D9BD7-571D-0F40-90C1-E2ACB898D8F9}"/>
                </a:ext>
                <a:ext uri="{C183D7F6-B498-43B3-948B-1728B52AA6E4}">
                  <adec:decorative xmlns:adec="http://schemas.microsoft.com/office/drawing/2017/decorative" val="1"/>
                </a:ext>
              </a:extLst>
            </p:cNvPr>
            <p:cNvSpPr>
              <a:spLocks noChangeAspect="1" noEditPoints="1"/>
            </p:cNvSpPr>
            <p:nvPr/>
          </p:nvSpPr>
          <p:spPr bwMode="auto">
            <a:xfrm>
              <a:off x="755853" y="1962605"/>
              <a:ext cx="371867" cy="32110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9" name="brain_2">
              <a:extLst>
                <a:ext uri="{FF2B5EF4-FFF2-40B4-BE49-F238E27FC236}">
                  <a16:creationId xmlns:a16="http://schemas.microsoft.com/office/drawing/2014/main" id="{25E3EC5A-4629-8B49-AC6D-B8D6790D7579}"/>
                </a:ext>
                <a:ext uri="{C183D7F6-B498-43B3-948B-1728B52AA6E4}">
                  <adec:decorative xmlns:adec="http://schemas.microsoft.com/office/drawing/2017/decorative" val="1"/>
                </a:ext>
              </a:extLst>
            </p:cNvPr>
            <p:cNvSpPr>
              <a:spLocks noChangeAspect="1" noEditPoints="1"/>
            </p:cNvSpPr>
            <p:nvPr/>
          </p:nvSpPr>
          <p:spPr bwMode="auto">
            <a:xfrm>
              <a:off x="693524" y="2850542"/>
              <a:ext cx="496526" cy="33293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0" name="Eye">
              <a:extLst>
                <a:ext uri="{FF2B5EF4-FFF2-40B4-BE49-F238E27FC236}">
                  <a16:creationId xmlns:a16="http://schemas.microsoft.com/office/drawing/2014/main" id="{200B05B3-98CE-674B-904B-3EA3EBBF0D0E}"/>
                </a:ext>
                <a:ext uri="{C183D7F6-B498-43B3-948B-1728B52AA6E4}">
                  <adec:decorative xmlns:adec="http://schemas.microsoft.com/office/drawing/2017/decorative" val="1"/>
                </a:ext>
              </a:extLst>
            </p:cNvPr>
            <p:cNvSpPr>
              <a:spLocks noChangeAspect="1" noEditPoints="1"/>
            </p:cNvSpPr>
            <p:nvPr/>
          </p:nvSpPr>
          <p:spPr bwMode="auto">
            <a:xfrm>
              <a:off x="701493" y="3763103"/>
              <a:ext cx="480587" cy="26534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9F28FE4D-6484-AD4F-A554-7F8A35EF586F}"/>
                </a:ext>
                <a:ext uri="{C183D7F6-B498-43B3-948B-1728B52AA6E4}">
                  <adec:decorative xmlns:adec="http://schemas.microsoft.com/office/drawing/2017/decorative" val="0"/>
                </a:ext>
              </a:extLst>
            </p:cNvPr>
            <p:cNvGrpSpPr/>
            <p:nvPr/>
          </p:nvGrpSpPr>
          <p:grpSpPr>
            <a:xfrm>
              <a:off x="776696" y="4593503"/>
              <a:ext cx="330181" cy="412579"/>
              <a:chOff x="790895" y="5980925"/>
              <a:chExt cx="292714" cy="365760"/>
            </a:xfrm>
          </p:grpSpPr>
          <p:sp>
            <p:nvSpPr>
              <p:cNvPr id="12" name="Page2_E7C3" title="Icon of a document">
                <a:extLst>
                  <a:ext uri="{FF2B5EF4-FFF2-40B4-BE49-F238E27FC236}">
                    <a16:creationId xmlns:a16="http://schemas.microsoft.com/office/drawing/2014/main" id="{0ABDC8E5-DE43-E04D-9EE6-E669BF6E6346}"/>
                  </a:ext>
                </a:extLst>
              </p:cNvPr>
              <p:cNvSpPr>
                <a:spLocks noChangeAspect="1" noEditPoints="1"/>
              </p:cNvSpPr>
              <p:nvPr/>
            </p:nvSpPr>
            <p:spPr bwMode="auto">
              <a:xfrm>
                <a:off x="790895" y="598092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nvGrpSpPr>
              <p:cNvPr id="13" name="Graphic 2">
                <a:extLst>
                  <a:ext uri="{FF2B5EF4-FFF2-40B4-BE49-F238E27FC236}">
                    <a16:creationId xmlns:a16="http://schemas.microsoft.com/office/drawing/2014/main" id="{08620BD6-D0B5-9448-99A5-10306C6598CA}"/>
                  </a:ext>
                </a:extLst>
              </p:cNvPr>
              <p:cNvGrpSpPr/>
              <p:nvPr/>
            </p:nvGrpSpPr>
            <p:grpSpPr>
              <a:xfrm>
                <a:off x="832226" y="6040695"/>
                <a:ext cx="193272" cy="281903"/>
                <a:chOff x="1387879" y="5980067"/>
                <a:chExt cx="502635" cy="733139"/>
              </a:xfrm>
              <a:noFill/>
            </p:grpSpPr>
            <p:sp>
              <p:nvSpPr>
                <p:cNvPr id="14" name="Freeform: Shape 39">
                  <a:extLst>
                    <a:ext uri="{FF2B5EF4-FFF2-40B4-BE49-F238E27FC236}">
                      <a16:creationId xmlns:a16="http://schemas.microsoft.com/office/drawing/2014/main" id="{97394609-75B4-9A43-BF63-01BC7F6C2C9B}"/>
                    </a:ext>
                  </a:extLst>
                </p:cNvPr>
                <p:cNvSpPr/>
                <p:nvPr/>
              </p:nvSpPr>
              <p:spPr>
                <a:xfrm>
                  <a:off x="1471890" y="6548234"/>
                  <a:ext cx="164973" cy="164972"/>
                </a:xfrm>
                <a:custGeom>
                  <a:avLst/>
                  <a:gdLst>
                    <a:gd name="connsiteX0" fmla="*/ 164973 w 164973"/>
                    <a:gd name="connsiteY0" fmla="*/ 82487 h 164972"/>
                    <a:gd name="connsiteX1" fmla="*/ 82487 w 164973"/>
                    <a:gd name="connsiteY1" fmla="*/ 164973 h 164972"/>
                    <a:gd name="connsiteX2" fmla="*/ 0 w 164973"/>
                    <a:gd name="connsiteY2" fmla="*/ 82487 h 164972"/>
                    <a:gd name="connsiteX3" fmla="*/ 82487 w 164973"/>
                    <a:gd name="connsiteY3" fmla="*/ 0 h 164972"/>
                    <a:gd name="connsiteX4" fmla="*/ 164973 w 164973"/>
                    <a:gd name="connsiteY4" fmla="*/ 82487 h 16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2">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15" name="Freeform: Shape 40">
                  <a:extLst>
                    <a:ext uri="{FF2B5EF4-FFF2-40B4-BE49-F238E27FC236}">
                      <a16:creationId xmlns:a16="http://schemas.microsoft.com/office/drawing/2014/main" id="{D21F6528-F838-6F4E-ADB8-99E5970136CA}"/>
                    </a:ext>
                  </a:extLst>
                </p:cNvPr>
                <p:cNvSpPr/>
                <p:nvPr/>
              </p:nvSpPr>
              <p:spPr>
                <a:xfrm>
                  <a:off x="1725541" y="6411740"/>
                  <a:ext cx="164973" cy="164973"/>
                </a:xfrm>
                <a:custGeom>
                  <a:avLst/>
                  <a:gdLst>
                    <a:gd name="connsiteX0" fmla="*/ 164973 w 164973"/>
                    <a:gd name="connsiteY0" fmla="*/ 82487 h 164973"/>
                    <a:gd name="connsiteX1" fmla="*/ 82486 w 164973"/>
                    <a:gd name="connsiteY1" fmla="*/ 164973 h 164973"/>
                    <a:gd name="connsiteX2" fmla="*/ 0 w 164973"/>
                    <a:gd name="connsiteY2" fmla="*/ 82487 h 164973"/>
                    <a:gd name="connsiteX3" fmla="*/ 82486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6" y="164973"/>
                      </a:cubicBezTo>
                      <a:cubicBezTo>
                        <a:pt x="36930" y="164973"/>
                        <a:pt x="0" y="128043"/>
                        <a:pt x="0" y="82487"/>
                      </a:cubicBezTo>
                      <a:cubicBezTo>
                        <a:pt x="0" y="36930"/>
                        <a:pt x="36930" y="0"/>
                        <a:pt x="82486" y="0"/>
                      </a:cubicBezTo>
                      <a:cubicBezTo>
                        <a:pt x="128043" y="0"/>
                        <a:pt x="164973" y="36930"/>
                        <a:pt x="164973" y="82487"/>
                      </a:cubicBezTo>
                      <a:close/>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16" name="Freeform: Shape 41">
                  <a:extLst>
                    <a:ext uri="{FF2B5EF4-FFF2-40B4-BE49-F238E27FC236}">
                      <a16:creationId xmlns:a16="http://schemas.microsoft.com/office/drawing/2014/main" id="{4E72E05B-41BC-6F4E-9031-399725ACE1B0}"/>
                    </a:ext>
                  </a:extLst>
                </p:cNvPr>
                <p:cNvSpPr/>
                <p:nvPr/>
              </p:nvSpPr>
              <p:spPr>
                <a:xfrm>
                  <a:off x="1673915" y="6131991"/>
                  <a:ext cx="164972" cy="164973"/>
                </a:xfrm>
                <a:custGeom>
                  <a:avLst/>
                  <a:gdLst>
                    <a:gd name="connsiteX0" fmla="*/ 164973 w 164972"/>
                    <a:gd name="connsiteY0" fmla="*/ 82487 h 164973"/>
                    <a:gd name="connsiteX1" fmla="*/ 82487 w 164972"/>
                    <a:gd name="connsiteY1" fmla="*/ 164973 h 164973"/>
                    <a:gd name="connsiteX2" fmla="*/ 0 w 164972"/>
                    <a:gd name="connsiteY2" fmla="*/ 82487 h 164973"/>
                    <a:gd name="connsiteX3" fmla="*/ 82487 w 164972"/>
                    <a:gd name="connsiteY3" fmla="*/ 0 h 164973"/>
                    <a:gd name="connsiteX4" fmla="*/ 164973 w 164972"/>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2"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17" name="Freeform: Shape 42">
                  <a:extLst>
                    <a:ext uri="{FF2B5EF4-FFF2-40B4-BE49-F238E27FC236}">
                      <a16:creationId xmlns:a16="http://schemas.microsoft.com/office/drawing/2014/main" id="{A5D89286-C242-EC4D-8FB5-9754E82F182B}"/>
                    </a:ext>
                  </a:extLst>
                </p:cNvPr>
                <p:cNvSpPr/>
                <p:nvPr/>
              </p:nvSpPr>
              <p:spPr>
                <a:xfrm>
                  <a:off x="1387879" y="5980067"/>
                  <a:ext cx="164973" cy="164973"/>
                </a:xfrm>
                <a:custGeom>
                  <a:avLst/>
                  <a:gdLst>
                    <a:gd name="connsiteX0" fmla="*/ 164973 w 164973"/>
                    <a:gd name="connsiteY0" fmla="*/ 82487 h 164973"/>
                    <a:gd name="connsiteX1" fmla="*/ 82487 w 164973"/>
                    <a:gd name="connsiteY1" fmla="*/ 164973 h 164973"/>
                    <a:gd name="connsiteX2" fmla="*/ 0 w 164973"/>
                    <a:gd name="connsiteY2" fmla="*/ 82487 h 164973"/>
                    <a:gd name="connsiteX3" fmla="*/ 82487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18" name="Freeform: Shape 43">
                  <a:extLst>
                    <a:ext uri="{FF2B5EF4-FFF2-40B4-BE49-F238E27FC236}">
                      <a16:creationId xmlns:a16="http://schemas.microsoft.com/office/drawing/2014/main" id="{670F0F32-11D3-2C45-8128-5C2B170747C3}"/>
                    </a:ext>
                  </a:extLst>
                </p:cNvPr>
                <p:cNvSpPr/>
                <p:nvPr/>
              </p:nvSpPr>
              <p:spPr>
                <a:xfrm>
                  <a:off x="1627909" y="6534994"/>
                  <a:ext cx="108489" cy="58388"/>
                </a:xfrm>
                <a:custGeom>
                  <a:avLst/>
                  <a:gdLst>
                    <a:gd name="connsiteX0" fmla="*/ 0 w 108489"/>
                    <a:gd name="connsiteY0" fmla="*/ 58388 h 58388"/>
                    <a:gd name="connsiteX1" fmla="*/ 108490 w 108489"/>
                    <a:gd name="connsiteY1" fmla="*/ 0 h 58388"/>
                  </a:gdLst>
                  <a:ahLst/>
                  <a:cxnLst>
                    <a:cxn ang="0">
                      <a:pos x="connsiteX0" y="connsiteY0"/>
                    </a:cxn>
                    <a:cxn ang="0">
                      <a:pos x="connsiteX1" y="connsiteY1"/>
                    </a:cxn>
                  </a:cxnLst>
                  <a:rect l="l" t="t" r="r" b="b"/>
                  <a:pathLst>
                    <a:path w="108489" h="58388">
                      <a:moveTo>
                        <a:pt x="0" y="58388"/>
                      </a:moveTo>
                      <a:lnTo>
                        <a:pt x="108490" y="0"/>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19" name="Freeform: Shape 44">
                  <a:extLst>
                    <a:ext uri="{FF2B5EF4-FFF2-40B4-BE49-F238E27FC236}">
                      <a16:creationId xmlns:a16="http://schemas.microsoft.com/office/drawing/2014/main" id="{3F61CDF9-140C-E84F-A219-2B8541859432}"/>
                    </a:ext>
                  </a:extLst>
                </p:cNvPr>
                <p:cNvSpPr/>
                <p:nvPr/>
              </p:nvSpPr>
              <p:spPr>
                <a:xfrm>
                  <a:off x="1769737" y="6295726"/>
                  <a:ext cx="26765" cy="116871"/>
                </a:xfrm>
                <a:custGeom>
                  <a:avLst/>
                  <a:gdLst>
                    <a:gd name="connsiteX0" fmla="*/ 26765 w 26765"/>
                    <a:gd name="connsiteY0" fmla="*/ 116872 h 116871"/>
                    <a:gd name="connsiteX1" fmla="*/ 0 w 26765"/>
                    <a:gd name="connsiteY1" fmla="*/ 0 h 116871"/>
                  </a:gdLst>
                  <a:ahLst/>
                  <a:cxnLst>
                    <a:cxn ang="0">
                      <a:pos x="connsiteX0" y="connsiteY0"/>
                    </a:cxn>
                    <a:cxn ang="0">
                      <a:pos x="connsiteX1" y="connsiteY1"/>
                    </a:cxn>
                  </a:cxnLst>
                  <a:rect l="l" t="t" r="r" b="b"/>
                  <a:pathLst>
                    <a:path w="26765" h="116871">
                      <a:moveTo>
                        <a:pt x="26765" y="116872"/>
                      </a:moveTo>
                      <a:lnTo>
                        <a:pt x="0" y="0"/>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20" name="Freeform: Shape 45">
                  <a:extLst>
                    <a:ext uri="{FF2B5EF4-FFF2-40B4-BE49-F238E27FC236}">
                      <a16:creationId xmlns:a16="http://schemas.microsoft.com/office/drawing/2014/main" id="{7F8A25F7-0DF6-824C-8EEE-9A255FF7FA26}"/>
                    </a:ext>
                  </a:extLst>
                </p:cNvPr>
                <p:cNvSpPr/>
                <p:nvPr/>
              </p:nvSpPr>
              <p:spPr>
                <a:xfrm>
                  <a:off x="1547137" y="6092748"/>
                  <a:ext cx="136874" cy="76485"/>
                </a:xfrm>
                <a:custGeom>
                  <a:avLst/>
                  <a:gdLst>
                    <a:gd name="connsiteX0" fmla="*/ 136874 w 136874"/>
                    <a:gd name="connsiteY0" fmla="*/ 76486 h 76485"/>
                    <a:gd name="connsiteX1" fmla="*/ 0 w 136874"/>
                    <a:gd name="connsiteY1" fmla="*/ 0 h 76485"/>
                  </a:gdLst>
                  <a:ahLst/>
                  <a:cxnLst>
                    <a:cxn ang="0">
                      <a:pos x="connsiteX0" y="connsiteY0"/>
                    </a:cxn>
                    <a:cxn ang="0">
                      <a:pos x="connsiteX1" y="connsiteY1"/>
                    </a:cxn>
                  </a:cxnLst>
                  <a:rect l="l" t="t" r="r" b="b"/>
                  <a:pathLst>
                    <a:path w="136874" h="76485">
                      <a:moveTo>
                        <a:pt x="136874" y="76486"/>
                      </a:moveTo>
                      <a:lnTo>
                        <a:pt x="0" y="0"/>
                      </a:lnTo>
                    </a:path>
                  </a:pathLst>
                </a:custGeom>
                <a:noFill/>
                <a:ln w="15875"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pic>
          <p:nvPicPr>
            <p:cNvPr id="21" name="Graphic 20">
              <a:extLst>
                <a:ext uri="{FF2B5EF4-FFF2-40B4-BE49-F238E27FC236}">
                  <a16:creationId xmlns:a16="http://schemas.microsoft.com/office/drawing/2014/main" id="{7F68C290-1AE2-8249-BACD-8DCA8F65C7F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7413" y="5522776"/>
              <a:ext cx="392270" cy="404924"/>
            </a:xfrm>
            <a:prstGeom prst="rect">
              <a:avLst/>
            </a:prstGeom>
          </p:spPr>
        </p:pic>
      </p:grpSp>
      <p:cxnSp>
        <p:nvCxnSpPr>
          <p:cNvPr id="23" name="Straight Connector 22">
            <a:extLst>
              <a:ext uri="{FF2B5EF4-FFF2-40B4-BE49-F238E27FC236}">
                <a16:creationId xmlns:a16="http://schemas.microsoft.com/office/drawing/2014/main" id="{C5DA81E7-D703-514D-82DB-6A7D316BCD09}"/>
              </a:ext>
              <a:ext uri="{C183D7F6-B498-43B3-948B-1728B52AA6E4}">
                <adec:decorative xmlns:adec="http://schemas.microsoft.com/office/drawing/2017/decorative" val="1"/>
              </a:ext>
            </a:extLst>
          </p:cNvPr>
          <p:cNvCxnSpPr>
            <a:cxnSpLocks/>
          </p:cNvCxnSpPr>
          <p:nvPr/>
        </p:nvCxnSpPr>
        <p:spPr>
          <a:xfrm>
            <a:off x="1330600" y="3709531"/>
            <a:ext cx="0" cy="2218169"/>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24" name="Title 23">
            <a:extLst>
              <a:ext uri="{FF2B5EF4-FFF2-40B4-BE49-F238E27FC236}">
                <a16:creationId xmlns:a16="http://schemas.microsoft.com/office/drawing/2014/main" id="{6F4B52BC-EA52-214D-800D-160A6FEEA0FF}"/>
              </a:ext>
            </a:extLst>
          </p:cNvPr>
          <p:cNvSpPr>
            <a:spLocks/>
          </p:cNvSpPr>
          <p:nvPr/>
        </p:nvSpPr>
        <p:spPr>
          <a:xfrm>
            <a:off x="1443355" y="3674606"/>
            <a:ext cx="3920714" cy="2954655"/>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p>
            <a:pPr marL="0" marR="0" lvl="0" indent="0" algn="l" defTabSz="914016" rtl="0" eaLnBrk="1" fontAlgn="base" latinLnBrk="0" hangingPunct="1">
              <a:lnSpc>
                <a:spcPct val="100000"/>
              </a:lnSpc>
              <a:spcBef>
                <a:spcPts val="2353"/>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Publish directly to the cloud or </a:t>
            </a: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on-premises</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Automatic data refresh, so your reports are always up to date</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Package your reports in apps for easy consumption and control</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Manage your analytics content </a:t>
            </a:r>
            <a:br>
              <a:rPr kumimoji="0" lang="en-US" sz="1400" b="0" i="0" u="none" strike="noStrike" kern="1200" cap="none" spc="0" normalizeH="0" baseline="0" noProof="0">
                <a:ln>
                  <a:noFill/>
                </a:ln>
                <a:solidFill>
                  <a:srgbClr val="000000"/>
                </a:solidFill>
                <a:effectLst/>
                <a:uLnTx/>
                <a:uFillTx/>
                <a:latin typeface="Segoe UI"/>
                <a:ea typeface="+mn-ea"/>
                <a:cs typeface="Segoe UI"/>
              </a:rPr>
            </a:br>
            <a:r>
              <a:rPr kumimoji="0" lang="en-US" sz="1400" b="0" i="0" u="none" strike="noStrike" kern="1200" cap="none" spc="0" normalizeH="0" baseline="0" noProof="0">
                <a:ln>
                  <a:noFill/>
                </a:ln>
                <a:solidFill>
                  <a:srgbClr val="000000"/>
                </a:solidFill>
                <a:effectLst/>
                <a:uLnTx/>
                <a:uFillTx/>
                <a:latin typeface="Segoe UI"/>
                <a:ea typeface="+mn-ea"/>
                <a:cs typeface="Segoe UI"/>
              </a:rPr>
              <a:t>with admin and governance tools</a:t>
            </a:r>
          </a:p>
          <a:p>
            <a:pPr marL="0" marR="0" lvl="0" indent="0" algn="l" defTabSz="914016" rtl="0" eaLnBrk="1" fontAlgn="base" latinLnBrk="0" hangingPunct="1">
              <a:lnSpc>
                <a:spcPct val="100000"/>
              </a:lnSpc>
              <a:spcBef>
                <a:spcPts val="2353"/>
              </a:spcBef>
              <a:spcAft>
                <a:spcPts val="1176"/>
              </a:spcAft>
              <a:buClrTx/>
              <a:buSzPct val="90000"/>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26" name="Rectangle 25">
            <a:extLst>
              <a:ext uri="{FF2B5EF4-FFF2-40B4-BE49-F238E27FC236}">
                <a16:creationId xmlns:a16="http://schemas.microsoft.com/office/drawing/2014/main" id="{44AC8932-ECD9-02FB-F701-A1D84FFFD3FD}"/>
              </a:ext>
              <a:ext uri="{C183D7F6-B498-43B3-948B-1728B52AA6E4}">
                <adec:decorative xmlns:adec="http://schemas.microsoft.com/office/drawing/2017/decorative" val="1"/>
              </a:ext>
            </a:extLst>
          </p:cNvPr>
          <p:cNvSpPr/>
          <p:nvPr/>
        </p:nvSpPr>
        <p:spPr bwMode="auto">
          <a:xfrm>
            <a:off x="5332043" y="1944605"/>
            <a:ext cx="6327099" cy="3525920"/>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22" name="Picture 21" descr="visual of a Power BI Desktop dashboard. There are several tiles against a grey backdrop. There are number figures, text, and charts within each of these tiles">
            <a:extLst>
              <a:ext uri="{FF2B5EF4-FFF2-40B4-BE49-F238E27FC236}">
                <a16:creationId xmlns:a16="http://schemas.microsoft.com/office/drawing/2014/main" id="{22CD7126-9C01-D041-AA0E-F7F08DAA1A5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81606" y="1974528"/>
            <a:ext cx="6233777" cy="3455472"/>
          </a:xfrm>
          <a:prstGeom prst="rect">
            <a:avLst/>
          </a:prstGeom>
        </p:spPr>
      </p:pic>
      <p:pic>
        <p:nvPicPr>
          <p:cNvPr id="25" name="Picture 24" descr="Power BI logo">
            <a:extLst>
              <a:ext uri="{FF2B5EF4-FFF2-40B4-BE49-F238E27FC236}">
                <a16:creationId xmlns:a16="http://schemas.microsoft.com/office/drawing/2014/main" id="{00E55CF6-157B-D39E-6663-A6E779A31C0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359112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F25FD78-29BA-9D46-834D-1A3439E3A08A}"/>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Power BI | Collaborate</a:t>
            </a:r>
          </a:p>
        </p:txBody>
      </p:sp>
      <p:sp>
        <p:nvSpPr>
          <p:cNvPr id="2" name="Subtitle 1">
            <a:extLst>
              <a:ext uri="{FF2B5EF4-FFF2-40B4-BE49-F238E27FC236}">
                <a16:creationId xmlns:a16="http://schemas.microsoft.com/office/drawing/2014/main" id="{14091E10-4F80-8449-9330-B66CF40F49E5}"/>
              </a:ext>
            </a:extLst>
          </p:cNvPr>
          <p:cNvSpPr>
            <a:spLocks noGrp="1"/>
          </p:cNvSpPr>
          <p:nvPr>
            <p:ph type="subTitle" idx="1"/>
          </p:nvPr>
        </p:nvSpPr>
        <p:spPr/>
        <p:txBody>
          <a:bodyPr/>
          <a:lstStyle/>
          <a:p>
            <a:r>
              <a:rPr lang="en-US"/>
              <a:t>Empower your organization</a:t>
            </a:r>
          </a:p>
        </p:txBody>
      </p:sp>
      <p:grpSp>
        <p:nvGrpSpPr>
          <p:cNvPr id="10" name="Group 9" descr="Team icon highlighted">
            <a:extLst>
              <a:ext uri="{FF2B5EF4-FFF2-40B4-BE49-F238E27FC236}">
                <a16:creationId xmlns:a16="http://schemas.microsoft.com/office/drawing/2014/main" id="{24CA0431-ECE1-464B-827A-FBBB8F17F20B}"/>
              </a:ext>
            </a:extLst>
          </p:cNvPr>
          <p:cNvGrpSpPr/>
          <p:nvPr/>
        </p:nvGrpSpPr>
        <p:grpSpPr>
          <a:xfrm>
            <a:off x="687016" y="1962605"/>
            <a:ext cx="496526" cy="3965095"/>
            <a:chOff x="687016" y="1962605"/>
            <a:chExt cx="496526" cy="3965095"/>
          </a:xfrm>
        </p:grpSpPr>
        <p:sp>
          <p:nvSpPr>
            <p:cNvPr id="27" name="binary">
              <a:extLst>
                <a:ext uri="{FF2B5EF4-FFF2-40B4-BE49-F238E27FC236}">
                  <a16:creationId xmlns:a16="http://schemas.microsoft.com/office/drawing/2014/main" id="{4695DFB6-1F97-FF4C-8E89-D0EBD832449F}"/>
                </a:ext>
                <a:ext uri="{C183D7F6-B498-43B3-948B-1728B52AA6E4}">
                  <adec:decorative xmlns:adec="http://schemas.microsoft.com/office/drawing/2017/decorative" val="1"/>
                </a:ext>
              </a:extLst>
            </p:cNvPr>
            <p:cNvSpPr>
              <a:spLocks noChangeAspect="1" noEditPoints="1"/>
            </p:cNvSpPr>
            <p:nvPr/>
          </p:nvSpPr>
          <p:spPr bwMode="auto">
            <a:xfrm>
              <a:off x="749345" y="1962605"/>
              <a:ext cx="371867" cy="32110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28" name="brain_2">
              <a:extLst>
                <a:ext uri="{FF2B5EF4-FFF2-40B4-BE49-F238E27FC236}">
                  <a16:creationId xmlns:a16="http://schemas.microsoft.com/office/drawing/2014/main" id="{B6EC0692-C125-FA4D-8988-9AA8A82BA258}"/>
                </a:ext>
                <a:ext uri="{C183D7F6-B498-43B3-948B-1728B52AA6E4}">
                  <adec:decorative xmlns:adec="http://schemas.microsoft.com/office/drawing/2017/decorative" val="1"/>
                </a:ext>
              </a:extLst>
            </p:cNvPr>
            <p:cNvSpPr>
              <a:spLocks noChangeAspect="1" noEditPoints="1"/>
            </p:cNvSpPr>
            <p:nvPr/>
          </p:nvSpPr>
          <p:spPr bwMode="auto">
            <a:xfrm>
              <a:off x="687016" y="2850542"/>
              <a:ext cx="496526" cy="33293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9" name="Eye">
              <a:extLst>
                <a:ext uri="{FF2B5EF4-FFF2-40B4-BE49-F238E27FC236}">
                  <a16:creationId xmlns:a16="http://schemas.microsoft.com/office/drawing/2014/main" id="{60647543-10D2-FF42-8E03-55643251A025}"/>
                </a:ext>
                <a:ext uri="{C183D7F6-B498-43B3-948B-1728B52AA6E4}">
                  <adec:decorative xmlns:adec="http://schemas.microsoft.com/office/drawing/2017/decorative" val="1"/>
                </a:ext>
              </a:extLst>
            </p:cNvPr>
            <p:cNvSpPr>
              <a:spLocks noChangeAspect="1" noEditPoints="1"/>
            </p:cNvSpPr>
            <p:nvPr/>
          </p:nvSpPr>
          <p:spPr bwMode="auto">
            <a:xfrm>
              <a:off x="694985" y="3763103"/>
              <a:ext cx="480587" cy="265341"/>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B1F77CCF-4111-434F-9A5B-0842AF768230}"/>
                </a:ext>
                <a:ext uri="{C183D7F6-B498-43B3-948B-1728B52AA6E4}">
                  <adec:decorative xmlns:adec="http://schemas.microsoft.com/office/drawing/2017/decorative" val="1"/>
                </a:ext>
              </a:extLst>
            </p:cNvPr>
            <p:cNvGrpSpPr/>
            <p:nvPr/>
          </p:nvGrpSpPr>
          <p:grpSpPr>
            <a:xfrm>
              <a:off x="770188" y="4593503"/>
              <a:ext cx="330181" cy="412579"/>
              <a:chOff x="790895" y="5980925"/>
              <a:chExt cx="292714" cy="365760"/>
            </a:xfrm>
          </p:grpSpPr>
          <p:sp>
            <p:nvSpPr>
              <p:cNvPr id="31" name="Page2_E7C3" title="Icon of a document">
                <a:extLst>
                  <a:ext uri="{FF2B5EF4-FFF2-40B4-BE49-F238E27FC236}">
                    <a16:creationId xmlns:a16="http://schemas.microsoft.com/office/drawing/2014/main" id="{F145526A-30B1-EC41-B884-970ABD6A07D3}"/>
                  </a:ext>
                </a:extLst>
              </p:cNvPr>
              <p:cNvSpPr>
                <a:spLocks noChangeAspect="1" noEditPoints="1"/>
              </p:cNvSpPr>
              <p:nvPr/>
            </p:nvSpPr>
            <p:spPr bwMode="auto">
              <a:xfrm>
                <a:off x="790895" y="5980925"/>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nvGrpSpPr>
              <p:cNvPr id="32" name="Graphic 2">
                <a:extLst>
                  <a:ext uri="{FF2B5EF4-FFF2-40B4-BE49-F238E27FC236}">
                    <a16:creationId xmlns:a16="http://schemas.microsoft.com/office/drawing/2014/main" id="{2F17574C-47D2-5B4A-9B11-AFD269E9AE63}"/>
                  </a:ext>
                </a:extLst>
              </p:cNvPr>
              <p:cNvGrpSpPr/>
              <p:nvPr/>
            </p:nvGrpSpPr>
            <p:grpSpPr>
              <a:xfrm>
                <a:off x="832226" y="6040695"/>
                <a:ext cx="193272" cy="281903"/>
                <a:chOff x="1387879" y="5980067"/>
                <a:chExt cx="502635" cy="733139"/>
              </a:xfrm>
              <a:noFill/>
            </p:grpSpPr>
            <p:sp>
              <p:nvSpPr>
                <p:cNvPr id="33" name="Freeform: Shape 39">
                  <a:extLst>
                    <a:ext uri="{FF2B5EF4-FFF2-40B4-BE49-F238E27FC236}">
                      <a16:creationId xmlns:a16="http://schemas.microsoft.com/office/drawing/2014/main" id="{6F409D85-D8C2-B740-A68A-0885489776BF}"/>
                    </a:ext>
                  </a:extLst>
                </p:cNvPr>
                <p:cNvSpPr/>
                <p:nvPr/>
              </p:nvSpPr>
              <p:spPr>
                <a:xfrm>
                  <a:off x="1471890" y="6548234"/>
                  <a:ext cx="164973" cy="164972"/>
                </a:xfrm>
                <a:custGeom>
                  <a:avLst/>
                  <a:gdLst>
                    <a:gd name="connsiteX0" fmla="*/ 164973 w 164973"/>
                    <a:gd name="connsiteY0" fmla="*/ 82487 h 164972"/>
                    <a:gd name="connsiteX1" fmla="*/ 82487 w 164973"/>
                    <a:gd name="connsiteY1" fmla="*/ 164973 h 164972"/>
                    <a:gd name="connsiteX2" fmla="*/ 0 w 164973"/>
                    <a:gd name="connsiteY2" fmla="*/ 82487 h 164972"/>
                    <a:gd name="connsiteX3" fmla="*/ 82487 w 164973"/>
                    <a:gd name="connsiteY3" fmla="*/ 0 h 164972"/>
                    <a:gd name="connsiteX4" fmla="*/ 164973 w 164973"/>
                    <a:gd name="connsiteY4" fmla="*/ 82487 h 16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2">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4" name="Freeform: Shape 40">
                  <a:extLst>
                    <a:ext uri="{FF2B5EF4-FFF2-40B4-BE49-F238E27FC236}">
                      <a16:creationId xmlns:a16="http://schemas.microsoft.com/office/drawing/2014/main" id="{5311806A-8F0E-4C47-A945-35989BDCA7C8}"/>
                    </a:ext>
                  </a:extLst>
                </p:cNvPr>
                <p:cNvSpPr/>
                <p:nvPr/>
              </p:nvSpPr>
              <p:spPr>
                <a:xfrm>
                  <a:off x="1725541" y="6411740"/>
                  <a:ext cx="164973" cy="164973"/>
                </a:xfrm>
                <a:custGeom>
                  <a:avLst/>
                  <a:gdLst>
                    <a:gd name="connsiteX0" fmla="*/ 164973 w 164973"/>
                    <a:gd name="connsiteY0" fmla="*/ 82487 h 164973"/>
                    <a:gd name="connsiteX1" fmla="*/ 82486 w 164973"/>
                    <a:gd name="connsiteY1" fmla="*/ 164973 h 164973"/>
                    <a:gd name="connsiteX2" fmla="*/ 0 w 164973"/>
                    <a:gd name="connsiteY2" fmla="*/ 82487 h 164973"/>
                    <a:gd name="connsiteX3" fmla="*/ 82486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6" y="164973"/>
                      </a:cubicBezTo>
                      <a:cubicBezTo>
                        <a:pt x="36930" y="164973"/>
                        <a:pt x="0" y="128043"/>
                        <a:pt x="0" y="82487"/>
                      </a:cubicBezTo>
                      <a:cubicBezTo>
                        <a:pt x="0" y="36930"/>
                        <a:pt x="36930" y="0"/>
                        <a:pt x="82486"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5" name="Freeform: Shape 41">
                  <a:extLst>
                    <a:ext uri="{FF2B5EF4-FFF2-40B4-BE49-F238E27FC236}">
                      <a16:creationId xmlns:a16="http://schemas.microsoft.com/office/drawing/2014/main" id="{68C8851D-C930-ED4F-8D0C-C8A5EB94C73A}"/>
                    </a:ext>
                  </a:extLst>
                </p:cNvPr>
                <p:cNvSpPr/>
                <p:nvPr/>
              </p:nvSpPr>
              <p:spPr>
                <a:xfrm>
                  <a:off x="1673915" y="6131991"/>
                  <a:ext cx="164972" cy="164973"/>
                </a:xfrm>
                <a:custGeom>
                  <a:avLst/>
                  <a:gdLst>
                    <a:gd name="connsiteX0" fmla="*/ 164973 w 164972"/>
                    <a:gd name="connsiteY0" fmla="*/ 82487 h 164973"/>
                    <a:gd name="connsiteX1" fmla="*/ 82487 w 164972"/>
                    <a:gd name="connsiteY1" fmla="*/ 164973 h 164973"/>
                    <a:gd name="connsiteX2" fmla="*/ 0 w 164972"/>
                    <a:gd name="connsiteY2" fmla="*/ 82487 h 164973"/>
                    <a:gd name="connsiteX3" fmla="*/ 82487 w 164972"/>
                    <a:gd name="connsiteY3" fmla="*/ 0 h 164973"/>
                    <a:gd name="connsiteX4" fmla="*/ 164973 w 164972"/>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2"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6" name="Freeform: Shape 42">
                  <a:extLst>
                    <a:ext uri="{FF2B5EF4-FFF2-40B4-BE49-F238E27FC236}">
                      <a16:creationId xmlns:a16="http://schemas.microsoft.com/office/drawing/2014/main" id="{47AB39F2-CA81-B043-91E2-F3FA752E6C30}"/>
                    </a:ext>
                  </a:extLst>
                </p:cNvPr>
                <p:cNvSpPr/>
                <p:nvPr/>
              </p:nvSpPr>
              <p:spPr>
                <a:xfrm>
                  <a:off x="1387879" y="5980067"/>
                  <a:ext cx="164973" cy="164973"/>
                </a:xfrm>
                <a:custGeom>
                  <a:avLst/>
                  <a:gdLst>
                    <a:gd name="connsiteX0" fmla="*/ 164973 w 164973"/>
                    <a:gd name="connsiteY0" fmla="*/ 82487 h 164973"/>
                    <a:gd name="connsiteX1" fmla="*/ 82487 w 164973"/>
                    <a:gd name="connsiteY1" fmla="*/ 164973 h 164973"/>
                    <a:gd name="connsiteX2" fmla="*/ 0 w 164973"/>
                    <a:gd name="connsiteY2" fmla="*/ 82487 h 164973"/>
                    <a:gd name="connsiteX3" fmla="*/ 82487 w 164973"/>
                    <a:gd name="connsiteY3" fmla="*/ 0 h 164973"/>
                    <a:gd name="connsiteX4" fmla="*/ 164973 w 164973"/>
                    <a:gd name="connsiteY4" fmla="*/ 82487 h 164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73" h="164973">
                      <a:moveTo>
                        <a:pt x="164973" y="82487"/>
                      </a:moveTo>
                      <a:cubicBezTo>
                        <a:pt x="164973" y="128043"/>
                        <a:pt x="128043" y="164973"/>
                        <a:pt x="82487" y="164973"/>
                      </a:cubicBezTo>
                      <a:cubicBezTo>
                        <a:pt x="36930" y="164973"/>
                        <a:pt x="0" y="128043"/>
                        <a:pt x="0" y="82487"/>
                      </a:cubicBezTo>
                      <a:cubicBezTo>
                        <a:pt x="0" y="36930"/>
                        <a:pt x="36930" y="0"/>
                        <a:pt x="82487" y="0"/>
                      </a:cubicBezTo>
                      <a:cubicBezTo>
                        <a:pt x="128043" y="0"/>
                        <a:pt x="164973" y="36930"/>
                        <a:pt x="164973" y="82487"/>
                      </a:cubicBezTo>
                      <a:close/>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7" name="Freeform: Shape 43">
                  <a:extLst>
                    <a:ext uri="{FF2B5EF4-FFF2-40B4-BE49-F238E27FC236}">
                      <a16:creationId xmlns:a16="http://schemas.microsoft.com/office/drawing/2014/main" id="{A6D36200-3ABD-E249-A5F8-896097272735}"/>
                    </a:ext>
                  </a:extLst>
                </p:cNvPr>
                <p:cNvSpPr/>
                <p:nvPr/>
              </p:nvSpPr>
              <p:spPr>
                <a:xfrm>
                  <a:off x="1627909" y="6534994"/>
                  <a:ext cx="108489" cy="58388"/>
                </a:xfrm>
                <a:custGeom>
                  <a:avLst/>
                  <a:gdLst>
                    <a:gd name="connsiteX0" fmla="*/ 0 w 108489"/>
                    <a:gd name="connsiteY0" fmla="*/ 58388 h 58388"/>
                    <a:gd name="connsiteX1" fmla="*/ 108490 w 108489"/>
                    <a:gd name="connsiteY1" fmla="*/ 0 h 58388"/>
                  </a:gdLst>
                  <a:ahLst/>
                  <a:cxnLst>
                    <a:cxn ang="0">
                      <a:pos x="connsiteX0" y="connsiteY0"/>
                    </a:cxn>
                    <a:cxn ang="0">
                      <a:pos x="connsiteX1" y="connsiteY1"/>
                    </a:cxn>
                  </a:cxnLst>
                  <a:rect l="l" t="t" r="r" b="b"/>
                  <a:pathLst>
                    <a:path w="108489" h="58388">
                      <a:moveTo>
                        <a:pt x="0" y="58388"/>
                      </a:moveTo>
                      <a:lnTo>
                        <a:pt x="10849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8" name="Freeform: Shape 44">
                  <a:extLst>
                    <a:ext uri="{FF2B5EF4-FFF2-40B4-BE49-F238E27FC236}">
                      <a16:creationId xmlns:a16="http://schemas.microsoft.com/office/drawing/2014/main" id="{3CF10E86-F557-AA48-80D2-3F297BCDC8A5}"/>
                    </a:ext>
                  </a:extLst>
                </p:cNvPr>
                <p:cNvSpPr/>
                <p:nvPr/>
              </p:nvSpPr>
              <p:spPr>
                <a:xfrm>
                  <a:off x="1769737" y="6295726"/>
                  <a:ext cx="26765" cy="116871"/>
                </a:xfrm>
                <a:custGeom>
                  <a:avLst/>
                  <a:gdLst>
                    <a:gd name="connsiteX0" fmla="*/ 26765 w 26765"/>
                    <a:gd name="connsiteY0" fmla="*/ 116872 h 116871"/>
                    <a:gd name="connsiteX1" fmla="*/ 0 w 26765"/>
                    <a:gd name="connsiteY1" fmla="*/ 0 h 116871"/>
                  </a:gdLst>
                  <a:ahLst/>
                  <a:cxnLst>
                    <a:cxn ang="0">
                      <a:pos x="connsiteX0" y="connsiteY0"/>
                    </a:cxn>
                    <a:cxn ang="0">
                      <a:pos x="connsiteX1" y="connsiteY1"/>
                    </a:cxn>
                  </a:cxnLst>
                  <a:rect l="l" t="t" r="r" b="b"/>
                  <a:pathLst>
                    <a:path w="26765" h="116871">
                      <a:moveTo>
                        <a:pt x="26765" y="116872"/>
                      </a:moveTo>
                      <a:lnTo>
                        <a:pt x="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sp>
              <p:nvSpPr>
                <p:cNvPr id="39" name="Freeform: Shape 45">
                  <a:extLst>
                    <a:ext uri="{FF2B5EF4-FFF2-40B4-BE49-F238E27FC236}">
                      <a16:creationId xmlns:a16="http://schemas.microsoft.com/office/drawing/2014/main" id="{93D76987-3E1A-474D-80C7-F2F4ED934162}"/>
                    </a:ext>
                  </a:extLst>
                </p:cNvPr>
                <p:cNvSpPr/>
                <p:nvPr/>
              </p:nvSpPr>
              <p:spPr>
                <a:xfrm>
                  <a:off x="1547137" y="6092748"/>
                  <a:ext cx="136874" cy="76485"/>
                </a:xfrm>
                <a:custGeom>
                  <a:avLst/>
                  <a:gdLst>
                    <a:gd name="connsiteX0" fmla="*/ 136874 w 136874"/>
                    <a:gd name="connsiteY0" fmla="*/ 76486 h 76485"/>
                    <a:gd name="connsiteX1" fmla="*/ 0 w 136874"/>
                    <a:gd name="connsiteY1" fmla="*/ 0 h 76485"/>
                  </a:gdLst>
                  <a:ahLst/>
                  <a:cxnLst>
                    <a:cxn ang="0">
                      <a:pos x="connsiteX0" y="connsiteY0"/>
                    </a:cxn>
                    <a:cxn ang="0">
                      <a:pos x="connsiteX1" y="connsiteY1"/>
                    </a:cxn>
                  </a:cxnLst>
                  <a:rect l="l" t="t" r="r" b="b"/>
                  <a:pathLst>
                    <a:path w="136874" h="76485">
                      <a:moveTo>
                        <a:pt x="136874" y="76486"/>
                      </a:moveTo>
                      <a:lnTo>
                        <a:pt x="0" y="0"/>
                      </a:lnTo>
                    </a:path>
                  </a:pathLst>
                </a:custGeom>
                <a:noFill/>
                <a:ln w="15875" cap="rnd">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Calibri" panose="020F0502020204030204"/>
                    <a:ea typeface="+mn-ea"/>
                    <a:cs typeface="+mn-cs"/>
                  </a:endParaRPr>
                </a:p>
              </p:txBody>
            </p:sp>
          </p:grpSp>
        </p:grpSp>
        <p:pic>
          <p:nvPicPr>
            <p:cNvPr id="40" name="Graphic 39">
              <a:extLst>
                <a:ext uri="{FF2B5EF4-FFF2-40B4-BE49-F238E27FC236}">
                  <a16:creationId xmlns:a16="http://schemas.microsoft.com/office/drawing/2014/main" id="{CCDD520B-CB22-B243-B6F7-2EEE20998FF0}"/>
                </a:ext>
                <a:ext uri="{C183D7F6-B498-43B3-948B-1728B52AA6E4}">
                  <adec:decorative xmlns:adec="http://schemas.microsoft.com/office/drawing/2017/decorative" val="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0905" y="5522776"/>
              <a:ext cx="392270" cy="404924"/>
            </a:xfrm>
            <a:prstGeom prst="rect">
              <a:avLst/>
            </a:prstGeom>
          </p:spPr>
        </p:pic>
      </p:grpSp>
      <p:cxnSp>
        <p:nvCxnSpPr>
          <p:cNvPr id="41" name="Straight Connector 40">
            <a:extLst>
              <a:ext uri="{FF2B5EF4-FFF2-40B4-BE49-F238E27FC236}">
                <a16:creationId xmlns:a16="http://schemas.microsoft.com/office/drawing/2014/main" id="{CBBDFE72-146A-104B-A452-A49031822436}"/>
              </a:ext>
              <a:ext uri="{C183D7F6-B498-43B3-948B-1728B52AA6E4}">
                <adec:decorative xmlns:adec="http://schemas.microsoft.com/office/drawing/2017/decorative" val="1"/>
              </a:ext>
            </a:extLst>
          </p:cNvPr>
          <p:cNvCxnSpPr>
            <a:cxnSpLocks/>
          </p:cNvCxnSpPr>
          <p:nvPr/>
        </p:nvCxnSpPr>
        <p:spPr>
          <a:xfrm>
            <a:off x="1324091" y="3702316"/>
            <a:ext cx="0" cy="2239239"/>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26" name="Rectangle 25">
            <a:extLst>
              <a:ext uri="{FF2B5EF4-FFF2-40B4-BE49-F238E27FC236}">
                <a16:creationId xmlns:a16="http://schemas.microsoft.com/office/drawing/2014/main" id="{8E36EEE5-C1BD-3B47-9A8A-24A268D85B73}"/>
              </a:ext>
            </a:extLst>
          </p:cNvPr>
          <p:cNvSpPr/>
          <p:nvPr/>
        </p:nvSpPr>
        <p:spPr>
          <a:xfrm>
            <a:off x="1436847" y="3674606"/>
            <a:ext cx="3652766" cy="2954655"/>
          </a:xfrm>
          <a:prstGeom prst="rect">
            <a:avLst/>
          </a:prstGeom>
        </p:spPr>
        <p:txBody>
          <a:bodyPr wrap="square" lIns="0">
            <a:spAutoFit/>
          </a:bodyPr>
          <a:lstStyle/>
          <a:p>
            <a:pPr marL="0" marR="0" lvl="0" indent="0" algn="l" defTabSz="914016" rtl="0" eaLnBrk="1" fontAlgn="base" latinLnBrk="0" hangingPunct="1">
              <a:lnSpc>
                <a:spcPct val="100000"/>
              </a:lnSpc>
              <a:spcBef>
                <a:spcPts val="2353"/>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Provide access to reports and dashboards anywhere on any device</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Enable users to ask questions and automatically discover insights from the data</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Deliver insights through other services such as SharePoint and Teams</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Connect live to your models in Excel and Power BI Desktop</a:t>
            </a:r>
          </a:p>
          <a:p>
            <a:pPr marL="0" marR="0" lvl="0" indent="0" algn="l" defTabSz="914016" rtl="0" eaLnBrk="1" fontAlgn="base" latinLnBrk="0" hangingPunct="1">
              <a:lnSpc>
                <a:spcPct val="100000"/>
              </a:lnSpc>
              <a:spcBef>
                <a:spcPts val="2353"/>
              </a:spcBef>
              <a:spcAft>
                <a:spcPts val="1176"/>
              </a:spcAft>
              <a:buClrTx/>
              <a:buSzPct val="90000"/>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p:txBody>
      </p:sp>
      <p:sp>
        <p:nvSpPr>
          <p:cNvPr id="7" name="Rectangle 6">
            <a:extLst>
              <a:ext uri="{FF2B5EF4-FFF2-40B4-BE49-F238E27FC236}">
                <a16:creationId xmlns:a16="http://schemas.microsoft.com/office/drawing/2014/main" id="{423C150E-6C2F-2278-467E-28840434B89C}"/>
              </a:ext>
              <a:ext uri="{C183D7F6-B498-43B3-948B-1728B52AA6E4}">
                <adec:decorative xmlns:adec="http://schemas.microsoft.com/office/drawing/2017/decorative" val="1"/>
              </a:ext>
            </a:extLst>
          </p:cNvPr>
          <p:cNvSpPr/>
          <p:nvPr/>
        </p:nvSpPr>
        <p:spPr bwMode="auto">
          <a:xfrm>
            <a:off x="5332043" y="1944603"/>
            <a:ext cx="6327099" cy="3627521"/>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42" name="Picture 41" descr="visual of the Microsoft Teams platform. There is a home screen of the Power BI tab with a 'Favorites + frequents' section, and a 'Featured' section with respective information below">
            <a:extLst>
              <a:ext uri="{FF2B5EF4-FFF2-40B4-BE49-F238E27FC236}">
                <a16:creationId xmlns:a16="http://schemas.microsoft.com/office/drawing/2014/main" id="{34C306CD-ABB7-A54C-AC22-236AA49A5A8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82067" y="1996195"/>
            <a:ext cx="6233316" cy="3529110"/>
          </a:xfrm>
          <a:prstGeom prst="rect">
            <a:avLst/>
          </a:prstGeom>
        </p:spPr>
      </p:pic>
      <p:pic>
        <p:nvPicPr>
          <p:cNvPr id="9" name="Picture 8" descr="Power BI logo">
            <a:extLst>
              <a:ext uri="{FF2B5EF4-FFF2-40B4-BE49-F238E27FC236}">
                <a16:creationId xmlns:a16="http://schemas.microsoft.com/office/drawing/2014/main" id="{7FA71475-1286-309E-8FA3-61C3BBA9B51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Tree>
    <p:extLst>
      <p:ext uri="{BB962C8B-B14F-4D97-AF65-F5344CB8AC3E}">
        <p14:creationId xmlns:p14="http://schemas.microsoft.com/office/powerpoint/2010/main" val="174650545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377E2C-B799-7740-8085-67D7A4AD2CED}"/>
              </a:ext>
            </a:extLst>
          </p:cNvPr>
          <p:cNvSpPr>
            <a:spLocks noGrp="1"/>
          </p:cNvSpPr>
          <p:nvPr>
            <p:ph type="title" idx="4294967295"/>
          </p:nvPr>
        </p:nvSpPr>
        <p:spPr>
          <a:xfrm>
            <a:off x="607809" y="3132130"/>
            <a:ext cx="10847430" cy="5937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Data Activator</a:t>
            </a:r>
          </a:p>
        </p:txBody>
      </p:sp>
      <p:pic>
        <p:nvPicPr>
          <p:cNvPr id="7" name="Graphic 6">
            <a:extLst>
              <a:ext uri="{FF2B5EF4-FFF2-40B4-BE49-F238E27FC236}">
                <a16:creationId xmlns:a16="http://schemas.microsoft.com/office/drawing/2014/main" id="{482FAC66-2133-43D6-48D5-02C7CF7898FE}"/>
              </a:ext>
              <a:ext uri="{C183D7F6-B498-43B3-948B-1728B52AA6E4}">
                <adec:decorative xmlns:adec="http://schemas.microsoft.com/office/drawing/2017/decorative" val="1"/>
              </a:ext>
            </a:extLst>
          </p:cNvPr>
          <p:cNvPicPr>
            <a:picLocks noChangeAspect="1"/>
          </p:cNvPicPr>
          <p:nvPr/>
        </p:nvPicPr>
        <p:blipFill>
          <a:blip r:embed="rId3">
            <a:alphaModFix/>
            <a:extLst>
              <a:ext uri="{96DAC541-7B7A-43D3-8B79-37D633B846F1}">
                <asvg:svgBlip xmlns:asvg="http://schemas.microsoft.com/office/drawing/2016/SVG/main" r:embed="rId4"/>
              </a:ext>
            </a:extLst>
          </a:blip>
          <a:stretch>
            <a:fillRect/>
          </a:stretch>
        </p:blipFill>
        <p:spPr>
          <a:xfrm>
            <a:off x="6096000" y="474504"/>
            <a:ext cx="5860582" cy="5883481"/>
          </a:xfrm>
          <a:prstGeom prst="rect">
            <a:avLst/>
          </a:prstGeom>
        </p:spPr>
      </p:pic>
    </p:spTree>
    <p:extLst>
      <p:ext uri="{BB962C8B-B14F-4D97-AF65-F5344CB8AC3E}">
        <p14:creationId xmlns:p14="http://schemas.microsoft.com/office/powerpoint/2010/main" val="2798730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60A252-EE1B-1A39-1E2B-C79E52E49174}"/>
              </a:ext>
            </a:extLst>
          </p:cNvPr>
          <p:cNvSpPr>
            <a:spLocks noGrp="1"/>
          </p:cNvSpPr>
          <p:nvPr>
            <p:ph type="title"/>
          </p:nvPr>
        </p:nvSpPr>
        <p:spPr>
          <a:xfrm>
            <a:off x="588263" y="457200"/>
            <a:ext cx="11018520" cy="553998"/>
          </a:xfrm>
        </p:spPr>
        <p:txBody>
          <a:bodyPr/>
          <a:lstStyle/>
          <a:p>
            <a:r>
              <a:rPr lang="en-US" dirty="0"/>
              <a:t>Azure AI Search</a:t>
            </a:r>
          </a:p>
        </p:txBody>
      </p:sp>
      <p:sp>
        <p:nvSpPr>
          <p:cNvPr id="4" name="Content Placeholder 3">
            <a:extLst>
              <a:ext uri="{FF2B5EF4-FFF2-40B4-BE49-F238E27FC236}">
                <a16:creationId xmlns:a16="http://schemas.microsoft.com/office/drawing/2014/main" id="{3F49BF0D-8929-652F-159A-4237139D9508}"/>
              </a:ext>
            </a:extLst>
          </p:cNvPr>
          <p:cNvSpPr>
            <a:spLocks noGrp="1"/>
          </p:cNvSpPr>
          <p:nvPr>
            <p:ph sz="quarter" idx="10"/>
          </p:nvPr>
        </p:nvSpPr>
        <p:spPr>
          <a:xfrm>
            <a:off x="584200" y="1435100"/>
            <a:ext cx="11271195" cy="3422475"/>
          </a:xfrm>
        </p:spPr>
        <p:txBody>
          <a:bodyPr/>
          <a:lstStyle/>
          <a:p>
            <a:pPr lvl="0"/>
            <a:r>
              <a:rPr lang="en-US" sz="2600" dirty="0"/>
              <a:t>Formerly known as "Azure Cognitive Search"</a:t>
            </a:r>
          </a:p>
          <a:p>
            <a:pPr lvl="0"/>
            <a:r>
              <a:rPr lang="en-US" sz="2600" dirty="0">
                <a:latin typeface="Segoe UI" panose="020B0502040204020203" pitchFamily="34" charset="0"/>
              </a:rPr>
              <a:t>C</a:t>
            </a:r>
            <a:r>
              <a:rPr lang="en-US" sz="2600" b="0" i="0" dirty="0">
                <a:effectLst/>
                <a:latin typeface="Segoe UI" panose="020B0502040204020203" pitchFamily="34" charset="0"/>
              </a:rPr>
              <a:t>loud search service that gives developers infrastructure, APIs, and tools for building a rich search experience</a:t>
            </a:r>
          </a:p>
          <a:p>
            <a:r>
              <a:rPr lang="en-US" sz="2600" dirty="0"/>
              <a:t>Capabilities</a:t>
            </a:r>
          </a:p>
          <a:p>
            <a:pPr lvl="1"/>
            <a:r>
              <a:rPr lang="en-US" sz="1800" dirty="0"/>
              <a:t>A search engine for full text and vector search over a search index containing user-owned content</a:t>
            </a:r>
          </a:p>
          <a:p>
            <a:pPr lvl="1"/>
            <a:r>
              <a:rPr lang="en-US" sz="1800" dirty="0"/>
              <a:t>Rich indexing, with lexical analysis and optional AI enrichment for content extraction and transformation</a:t>
            </a:r>
          </a:p>
          <a:p>
            <a:pPr lvl="1"/>
            <a:r>
              <a:rPr lang="en-US" sz="1800" dirty="0"/>
              <a:t>Rich query syntax for vector queries, text search, fuzzy search, autocomplete, geo-search and more</a:t>
            </a:r>
          </a:p>
          <a:p>
            <a:pPr lvl="1"/>
            <a:r>
              <a:rPr lang="en-US" sz="1800" dirty="0"/>
              <a:t>Programmability through REST APIs and client libraries in Azure SDKs</a:t>
            </a:r>
          </a:p>
          <a:p>
            <a:pPr lvl="1"/>
            <a:r>
              <a:rPr lang="en-US" sz="1800" dirty="0"/>
              <a:t>Azure integration at the data layer, machine learning layer, and AI (Azure AI services)</a:t>
            </a:r>
          </a:p>
        </p:txBody>
      </p:sp>
      <p:pic>
        <p:nvPicPr>
          <p:cNvPr id="6" name="Picture 5">
            <a:extLst>
              <a:ext uri="{FF2B5EF4-FFF2-40B4-BE49-F238E27FC236}">
                <a16:creationId xmlns:a16="http://schemas.microsoft.com/office/drawing/2014/main" id="{FBD1E131-0356-B1F8-9E99-BB90CA719B6F}"/>
              </a:ext>
            </a:extLst>
          </p:cNvPr>
          <p:cNvPicPr>
            <a:picLocks noChangeAspect="1"/>
          </p:cNvPicPr>
          <p:nvPr/>
        </p:nvPicPr>
        <p:blipFill>
          <a:blip r:embed="rId2"/>
          <a:stretch>
            <a:fillRect/>
          </a:stretch>
        </p:blipFill>
        <p:spPr>
          <a:xfrm>
            <a:off x="1921379" y="5118869"/>
            <a:ext cx="8190476" cy="1523810"/>
          </a:xfrm>
          <a:prstGeom prst="rect">
            <a:avLst/>
          </a:prstGeom>
        </p:spPr>
      </p:pic>
    </p:spTree>
    <p:extLst>
      <p:ext uri="{BB962C8B-B14F-4D97-AF65-F5344CB8AC3E}">
        <p14:creationId xmlns:p14="http://schemas.microsoft.com/office/powerpoint/2010/main" val="2184581100"/>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5A61B3-8266-2821-2818-97F8E20F46B1}"/>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Trigger actions on all your data, from one place</a:t>
            </a:r>
          </a:p>
        </p:txBody>
      </p:sp>
      <p:grpSp>
        <p:nvGrpSpPr>
          <p:cNvPr id="7" name="Group 6">
            <a:extLst>
              <a:ext uri="{FF2B5EF4-FFF2-40B4-BE49-F238E27FC236}">
                <a16:creationId xmlns:a16="http://schemas.microsoft.com/office/drawing/2014/main" id="{2241C542-D3AC-90B8-965C-87F7F8998E01}"/>
              </a:ext>
              <a:ext uri="{C183D7F6-B498-43B3-948B-1728B52AA6E4}">
                <adec:decorative xmlns:adec="http://schemas.microsoft.com/office/drawing/2017/decorative" val="1"/>
              </a:ext>
            </a:extLst>
          </p:cNvPr>
          <p:cNvGrpSpPr/>
          <p:nvPr/>
        </p:nvGrpSpPr>
        <p:grpSpPr>
          <a:xfrm>
            <a:off x="803952" y="1574388"/>
            <a:ext cx="10584097" cy="4468050"/>
            <a:chOff x="803952" y="1574388"/>
            <a:chExt cx="10584097" cy="4468050"/>
          </a:xfrm>
        </p:grpSpPr>
        <p:sp>
          <p:nvSpPr>
            <p:cNvPr id="8" name="Rounded Rectangle 2">
              <a:extLst>
                <a:ext uri="{FF2B5EF4-FFF2-40B4-BE49-F238E27FC236}">
                  <a16:creationId xmlns:a16="http://schemas.microsoft.com/office/drawing/2014/main" id="{5F2AA835-A4E6-1B05-1E46-A6556AFE52B0}"/>
                </a:ext>
              </a:extLst>
            </p:cNvPr>
            <p:cNvSpPr/>
            <p:nvPr/>
          </p:nvSpPr>
          <p:spPr>
            <a:xfrm>
              <a:off x="803952" y="1585501"/>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 name="TextBox 134">
              <a:extLst>
                <a:ext uri="{FF2B5EF4-FFF2-40B4-BE49-F238E27FC236}">
                  <a16:creationId xmlns:a16="http://schemas.microsoft.com/office/drawing/2014/main" id="{F786E975-637A-B34F-87A1-EFB740E4AAFB}"/>
                </a:ext>
              </a:extLst>
            </p:cNvPr>
            <p:cNvSpPr txBox="1"/>
            <p:nvPr/>
          </p:nvSpPr>
          <p:spPr>
            <a:xfrm>
              <a:off x="1660620" y="4331269"/>
              <a:ext cx="1761346" cy="715452"/>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Real Time Analytics</a:t>
              </a:r>
            </a:p>
          </p:txBody>
        </p:sp>
        <p:sp>
          <p:nvSpPr>
            <p:cNvPr id="10" name="TextBox 133">
              <a:extLst>
                <a:ext uri="{FF2B5EF4-FFF2-40B4-BE49-F238E27FC236}">
                  <a16:creationId xmlns:a16="http://schemas.microsoft.com/office/drawing/2014/main" id="{953CFD21-54CE-BA60-7F4B-66BF857484D4}"/>
                </a:ext>
              </a:extLst>
            </p:cNvPr>
            <p:cNvSpPr txBox="1"/>
            <p:nvPr/>
          </p:nvSpPr>
          <p:spPr>
            <a:xfrm>
              <a:off x="1660620" y="3634726"/>
              <a:ext cx="1542547" cy="715452"/>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Warehouse</a:t>
              </a:r>
            </a:p>
          </p:txBody>
        </p:sp>
        <p:sp>
          <p:nvSpPr>
            <p:cNvPr id="11" name="TextBox 132">
              <a:extLst>
                <a:ext uri="{FF2B5EF4-FFF2-40B4-BE49-F238E27FC236}">
                  <a16:creationId xmlns:a16="http://schemas.microsoft.com/office/drawing/2014/main" id="{F42DEC57-7CA6-5B92-8ACC-49F098BEA8B6}"/>
                </a:ext>
              </a:extLst>
            </p:cNvPr>
            <p:cNvSpPr txBox="1"/>
            <p:nvPr/>
          </p:nvSpPr>
          <p:spPr>
            <a:xfrm>
              <a:off x="1660620" y="3104453"/>
              <a:ext cx="1542547" cy="435376"/>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BI</a:t>
              </a:r>
            </a:p>
          </p:txBody>
        </p:sp>
        <p:pic>
          <p:nvPicPr>
            <p:cNvPr id="12" name="Picture 11" descr="Icon&#10;&#10;Description automatically generated">
              <a:extLst>
                <a:ext uri="{FF2B5EF4-FFF2-40B4-BE49-F238E27FC236}">
                  <a16:creationId xmlns:a16="http://schemas.microsoft.com/office/drawing/2014/main" id="{6DD70A29-9A28-027A-4392-569DA578207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53803" y="2906137"/>
              <a:ext cx="816232" cy="816232"/>
            </a:xfrm>
            <a:prstGeom prst="rect">
              <a:avLst/>
            </a:prstGeom>
          </p:spPr>
        </p:pic>
        <p:sp>
          <p:nvSpPr>
            <p:cNvPr id="13" name="TextBox 139">
              <a:extLst>
                <a:ext uri="{FF2B5EF4-FFF2-40B4-BE49-F238E27FC236}">
                  <a16:creationId xmlns:a16="http://schemas.microsoft.com/office/drawing/2014/main" id="{C1AEFFDE-7FCD-5DA8-54CE-84F8B1A60D54}"/>
                </a:ext>
              </a:extLst>
            </p:cNvPr>
            <p:cNvSpPr txBox="1"/>
            <p:nvPr/>
          </p:nvSpPr>
          <p:spPr>
            <a:xfrm>
              <a:off x="1508600" y="5093087"/>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Calibri Light" panose="020F0302020204030204"/>
                  <a:ea typeface="+mn-ea"/>
                  <a:cs typeface="Segoe UI Semibold" panose="020B0502040204020203" pitchFamily="34" charset="0"/>
                </a:rPr>
                <a:t>…</a:t>
              </a:r>
            </a:p>
          </p:txBody>
        </p:sp>
        <p:grpSp>
          <p:nvGrpSpPr>
            <p:cNvPr id="14" name="Group 13">
              <a:extLst>
                <a:ext uri="{FF2B5EF4-FFF2-40B4-BE49-F238E27FC236}">
                  <a16:creationId xmlns:a16="http://schemas.microsoft.com/office/drawing/2014/main" id="{E21C6007-5507-BF9E-1C65-774367EEB244}"/>
                </a:ext>
              </a:extLst>
            </p:cNvPr>
            <p:cNvGrpSpPr/>
            <p:nvPr/>
          </p:nvGrpSpPr>
          <p:grpSpPr>
            <a:xfrm>
              <a:off x="8607153" y="1574388"/>
              <a:ext cx="2780896" cy="4468050"/>
              <a:chOff x="8609693" y="1613282"/>
              <a:chExt cx="2780896" cy="4468050"/>
            </a:xfrm>
          </p:grpSpPr>
          <p:sp>
            <p:nvSpPr>
              <p:cNvPr id="48" name="Rounded Rectangle 42">
                <a:extLst>
                  <a:ext uri="{FF2B5EF4-FFF2-40B4-BE49-F238E27FC236}">
                    <a16:creationId xmlns:a16="http://schemas.microsoft.com/office/drawing/2014/main" id="{7F88CCC6-7453-93CC-16DA-EE7FD2210397}"/>
                  </a:ext>
                </a:extLst>
              </p:cNvPr>
              <p:cNvSpPr/>
              <p:nvPr/>
            </p:nvSpPr>
            <p:spPr>
              <a:xfrm>
                <a:off x="8609693" y="1624395"/>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49" name="Straight Connector 48">
                <a:extLst>
                  <a:ext uri="{FF2B5EF4-FFF2-40B4-BE49-F238E27FC236}">
                    <a16:creationId xmlns:a16="http://schemas.microsoft.com/office/drawing/2014/main" id="{1830D609-2158-3AE5-9DA8-C4C0ED8FB255}"/>
                  </a:ext>
                  <a:ext uri="{C183D7F6-B498-43B3-948B-1728B52AA6E4}">
                    <adec:decorative xmlns:adec="http://schemas.microsoft.com/office/drawing/2017/decorative" val="1"/>
                  </a:ext>
                </a:extLst>
              </p:cNvPr>
              <p:cNvCxnSpPr>
                <a:cxnSpLocks/>
              </p:cNvCxnSpPr>
              <p:nvPr/>
            </p:nvCxnSpPr>
            <p:spPr>
              <a:xfrm>
                <a:off x="8609693" y="2516568"/>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798E2285-2523-0078-4699-88A37AB865B9}"/>
                  </a:ext>
                  <a:ext uri="{C183D7F6-B498-43B3-948B-1728B52AA6E4}">
                    <adec:decorative xmlns:adec="http://schemas.microsoft.com/office/drawing/2017/decorative" val="1"/>
                  </a:ext>
                </a:extLst>
              </p:cNvPr>
              <p:cNvCxnSpPr>
                <a:cxnSpLocks/>
              </p:cNvCxnSpPr>
              <p:nvPr/>
            </p:nvCxnSpPr>
            <p:spPr>
              <a:xfrm>
                <a:off x="8609693" y="3408742"/>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1" name="Straight Connector 50">
                <a:extLst>
                  <a:ext uri="{FF2B5EF4-FFF2-40B4-BE49-F238E27FC236}">
                    <a16:creationId xmlns:a16="http://schemas.microsoft.com/office/drawing/2014/main" id="{182E95AD-65AD-F218-A4CC-2F29FF3103DB}"/>
                  </a:ext>
                  <a:ext uri="{C183D7F6-B498-43B3-948B-1728B52AA6E4}">
                    <adec:decorative xmlns:adec="http://schemas.microsoft.com/office/drawing/2017/decorative" val="1"/>
                  </a:ext>
                </a:extLst>
              </p:cNvPr>
              <p:cNvCxnSpPr>
                <a:cxnSpLocks/>
              </p:cNvCxnSpPr>
              <p:nvPr/>
            </p:nvCxnSpPr>
            <p:spPr>
              <a:xfrm>
                <a:off x="8609693" y="4300915"/>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2" name="Straight Connector 51">
                <a:extLst>
                  <a:ext uri="{FF2B5EF4-FFF2-40B4-BE49-F238E27FC236}">
                    <a16:creationId xmlns:a16="http://schemas.microsoft.com/office/drawing/2014/main" id="{DED6D0AE-C6F2-CDC6-42A3-A4C5AD92B634}"/>
                  </a:ext>
                  <a:ext uri="{C183D7F6-B498-43B3-948B-1728B52AA6E4}">
                    <adec:decorative xmlns:adec="http://schemas.microsoft.com/office/drawing/2017/decorative" val="1"/>
                  </a:ext>
                </a:extLst>
              </p:cNvPr>
              <p:cNvCxnSpPr>
                <a:cxnSpLocks/>
              </p:cNvCxnSpPr>
              <p:nvPr/>
            </p:nvCxnSpPr>
            <p:spPr>
              <a:xfrm>
                <a:off x="8609693" y="5193091"/>
                <a:ext cx="2780896" cy="0"/>
              </a:xfrm>
              <a:prstGeom prst="line">
                <a:avLst/>
              </a:prstGeom>
              <a:noFill/>
              <a:ln w="9525" cap="flat" cmpd="sng" algn="ctr">
                <a:solidFill>
                  <a:srgbClr val="FFFFFF">
                    <a:alpha val="20000"/>
                  </a:srgbClr>
                </a:solidFill>
                <a:prstDash val="solid"/>
                <a:headEnd type="none" w="lg" len="med"/>
                <a:tailEnd type="none" w="lg" len="med"/>
              </a:ln>
              <a:effectLst/>
            </p:spPr>
          </p:cxnSp>
          <p:pic>
            <p:nvPicPr>
              <p:cNvPr id="53" name="Picture 52" descr="Icon&#10;&#10;Description automatically generated">
                <a:extLst>
                  <a:ext uri="{FF2B5EF4-FFF2-40B4-BE49-F238E27FC236}">
                    <a16:creationId xmlns:a16="http://schemas.microsoft.com/office/drawing/2014/main" id="{041BAE56-5BAF-A230-DF0F-15AC91A47D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57141" y="1613282"/>
                <a:ext cx="914400" cy="914400"/>
              </a:xfrm>
              <a:prstGeom prst="rect">
                <a:avLst/>
              </a:prstGeom>
            </p:spPr>
          </p:pic>
          <p:pic>
            <p:nvPicPr>
              <p:cNvPr id="54" name="Picture 53" descr="Icon&#10;&#10;Description automatically generated">
                <a:extLst>
                  <a:ext uri="{FF2B5EF4-FFF2-40B4-BE49-F238E27FC236}">
                    <a16:creationId xmlns:a16="http://schemas.microsoft.com/office/drawing/2014/main" id="{ADA32733-CECC-0EE6-1C0C-C80E22D6358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857141" y="3397630"/>
                <a:ext cx="914400" cy="914400"/>
              </a:xfrm>
              <a:prstGeom prst="rect">
                <a:avLst/>
              </a:prstGeom>
            </p:spPr>
          </p:pic>
          <p:pic>
            <p:nvPicPr>
              <p:cNvPr id="55" name="Picture 54" descr="Icon&#10;&#10;Description automatically generated">
                <a:extLst>
                  <a:ext uri="{FF2B5EF4-FFF2-40B4-BE49-F238E27FC236}">
                    <a16:creationId xmlns:a16="http://schemas.microsoft.com/office/drawing/2014/main" id="{23E447B3-2F04-C180-3E3F-16FE22E8576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57141" y="2505456"/>
                <a:ext cx="914400" cy="914400"/>
              </a:xfrm>
              <a:prstGeom prst="rect">
                <a:avLst/>
              </a:prstGeom>
            </p:spPr>
          </p:pic>
          <p:sp>
            <p:nvSpPr>
              <p:cNvPr id="56" name="TextBox 143">
                <a:extLst>
                  <a:ext uri="{FF2B5EF4-FFF2-40B4-BE49-F238E27FC236}">
                    <a16:creationId xmlns:a16="http://schemas.microsoft.com/office/drawing/2014/main" id="{FEC14850-CE01-3D4F-A862-B3FDE262CD77}"/>
                  </a:ext>
                </a:extLst>
              </p:cNvPr>
              <p:cNvSpPr txBox="1"/>
              <p:nvPr/>
            </p:nvSpPr>
            <p:spPr>
              <a:xfrm>
                <a:off x="9734233" y="1842761"/>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7" name="TextBox 144">
                <a:extLst>
                  <a:ext uri="{FF2B5EF4-FFF2-40B4-BE49-F238E27FC236}">
                    <a16:creationId xmlns:a16="http://schemas.microsoft.com/office/drawing/2014/main" id="{4F403CCB-C143-3848-3D8E-99084387BE5A}"/>
                  </a:ext>
                </a:extLst>
              </p:cNvPr>
              <p:cNvSpPr txBox="1"/>
              <p:nvPr/>
            </p:nvSpPr>
            <p:spPr>
              <a:xfrm>
                <a:off x="9734233" y="2727045"/>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8" name="TextBox 145">
                <a:extLst>
                  <a:ext uri="{FF2B5EF4-FFF2-40B4-BE49-F238E27FC236}">
                    <a16:creationId xmlns:a16="http://schemas.microsoft.com/office/drawing/2014/main" id="{47F8F834-528A-3342-D743-12948ACCDD11}"/>
                  </a:ext>
                </a:extLst>
              </p:cNvPr>
              <p:cNvSpPr txBox="1"/>
              <p:nvPr/>
            </p:nvSpPr>
            <p:spPr>
              <a:xfrm>
                <a:off x="9734233" y="3509699"/>
                <a:ext cx="1371600" cy="677108"/>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9" name="TextBox 147">
                <a:extLst>
                  <a:ext uri="{FF2B5EF4-FFF2-40B4-BE49-F238E27FC236}">
                    <a16:creationId xmlns:a16="http://schemas.microsoft.com/office/drawing/2014/main" id="{04DCF6DD-52DB-3943-B6A1-CEFD285B1FA2}"/>
                  </a:ext>
                </a:extLst>
              </p:cNvPr>
              <p:cNvSpPr txBox="1"/>
              <p:nvPr/>
            </p:nvSpPr>
            <p:spPr>
              <a:xfrm>
                <a:off x="9734233" y="4511392"/>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60" name="Picture 59" descr="Icon&#10;&#10;Description automatically generated">
                <a:extLst>
                  <a:ext uri="{FF2B5EF4-FFF2-40B4-BE49-F238E27FC236}">
                    <a16:creationId xmlns:a16="http://schemas.microsoft.com/office/drawing/2014/main" id="{768FC51A-FECA-34A5-6FAA-E7EA601CAE83}"/>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7628" t="-17628" r="-17628" b="-17628"/>
              <a:stretch/>
            </p:blipFill>
            <p:spPr>
              <a:xfrm>
                <a:off x="8857141" y="4289804"/>
                <a:ext cx="914400" cy="914400"/>
              </a:xfrm>
              <a:prstGeom prst="rect">
                <a:avLst/>
              </a:prstGeom>
            </p:spPr>
          </p:pic>
          <p:sp>
            <p:nvSpPr>
              <p:cNvPr id="61" name="TextBox 202">
                <a:extLst>
                  <a:ext uri="{FF2B5EF4-FFF2-40B4-BE49-F238E27FC236}">
                    <a16:creationId xmlns:a16="http://schemas.microsoft.com/office/drawing/2014/main" id="{2AE9D088-37F6-346F-A01E-86681DB11F6A}"/>
                  </a:ext>
                </a:extLst>
              </p:cNvPr>
              <p:cNvSpPr txBox="1"/>
              <p:nvPr/>
            </p:nvSpPr>
            <p:spPr>
              <a:xfrm>
                <a:off x="9314341" y="5334850"/>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t>
                </a:r>
              </a:p>
            </p:txBody>
          </p:sp>
        </p:grpSp>
        <p:grpSp>
          <p:nvGrpSpPr>
            <p:cNvPr id="15" name="Group 14">
              <a:extLst>
                <a:ext uri="{FF2B5EF4-FFF2-40B4-BE49-F238E27FC236}">
                  <a16:creationId xmlns:a16="http://schemas.microsoft.com/office/drawing/2014/main" id="{2EF18FC8-4234-AF39-24E1-D95A936AE781}"/>
                </a:ext>
              </a:extLst>
            </p:cNvPr>
            <p:cNvGrpSpPr/>
            <p:nvPr/>
          </p:nvGrpSpPr>
          <p:grpSpPr>
            <a:xfrm>
              <a:off x="3712779" y="1585501"/>
              <a:ext cx="4766442" cy="4456937"/>
              <a:chOff x="3715319" y="1624395"/>
              <a:chExt cx="4766442" cy="4456937"/>
            </a:xfrm>
          </p:grpSpPr>
          <p:sp>
            <p:nvSpPr>
              <p:cNvPr id="34" name="Rounded Rectangle 28">
                <a:extLst>
                  <a:ext uri="{FF2B5EF4-FFF2-40B4-BE49-F238E27FC236}">
                    <a16:creationId xmlns:a16="http://schemas.microsoft.com/office/drawing/2014/main" id="{57C20C3E-6E4A-203E-7DC3-C2008DDB05C7}"/>
                  </a:ext>
                </a:extLst>
              </p:cNvPr>
              <p:cNvSpPr/>
              <p:nvPr/>
            </p:nvSpPr>
            <p:spPr>
              <a:xfrm>
                <a:off x="3715319" y="1624395"/>
                <a:ext cx="4766442" cy="4456937"/>
              </a:xfrm>
              <a:prstGeom prst="roundRect">
                <a:avLst>
                  <a:gd name="adj" fmla="val 181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5" name="Title 6">
                <a:extLst>
                  <a:ext uri="{FF2B5EF4-FFF2-40B4-BE49-F238E27FC236}">
                    <a16:creationId xmlns:a16="http://schemas.microsoft.com/office/drawing/2014/main" id="{9845ACDF-5CA2-14B2-C66E-18823B28A76B}"/>
                  </a:ext>
                </a:extLst>
              </p:cNvPr>
              <p:cNvSpPr txBox="1">
                <a:spLocks/>
              </p:cNvSpPr>
              <p:nvPr/>
            </p:nvSpPr>
            <p:spPr>
              <a:xfrm>
                <a:off x="4587312" y="2886815"/>
                <a:ext cx="2935537" cy="502178"/>
              </a:xfrm>
              <a:prstGeom prst="rect">
                <a:avLst/>
              </a:prstGeom>
            </p:spPr>
            <p:txBody>
              <a:bodyPr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Data Activator</a:t>
                </a:r>
              </a:p>
            </p:txBody>
          </p:sp>
          <p:sp>
            <p:nvSpPr>
              <p:cNvPr id="36" name="Rounded Rectangle 30">
                <a:extLst>
                  <a:ext uri="{FF2B5EF4-FFF2-40B4-BE49-F238E27FC236}">
                    <a16:creationId xmlns:a16="http://schemas.microsoft.com/office/drawing/2014/main" id="{E5F87455-4CF4-129B-F2E7-CB69AB0E365E}"/>
                  </a:ext>
                </a:extLst>
              </p:cNvPr>
              <p:cNvSpPr/>
              <p:nvPr/>
            </p:nvSpPr>
            <p:spPr>
              <a:xfrm>
                <a:off x="4329684" y="3626015"/>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No-code user experiences</a:t>
                </a:r>
              </a:p>
            </p:txBody>
          </p:sp>
          <p:pic>
            <p:nvPicPr>
              <p:cNvPr id="37" name="Graphic 165">
                <a:extLst>
                  <a:ext uri="{FF2B5EF4-FFF2-40B4-BE49-F238E27FC236}">
                    <a16:creationId xmlns:a16="http://schemas.microsoft.com/office/drawing/2014/main" id="{46FF8998-ACA8-09D6-AB94-FACBF8C40B76}"/>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75878" y="2067959"/>
                <a:ext cx="645325" cy="647847"/>
              </a:xfrm>
              <a:prstGeom prst="rect">
                <a:avLst/>
              </a:prstGeom>
            </p:spPr>
          </p:pic>
          <p:sp>
            <p:nvSpPr>
              <p:cNvPr id="38" name="Rounded Rectangle 32">
                <a:extLst>
                  <a:ext uri="{FF2B5EF4-FFF2-40B4-BE49-F238E27FC236}">
                    <a16:creationId xmlns:a16="http://schemas.microsoft.com/office/drawing/2014/main" id="{A2303A85-AC66-8D8A-7833-7739FA6CC30B}"/>
                  </a:ext>
                </a:extLst>
              </p:cNvPr>
              <p:cNvSpPr/>
              <p:nvPr/>
            </p:nvSpPr>
            <p:spPr>
              <a:xfrm>
                <a:off x="4329684" y="5250403"/>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Real-time stream processing</a:t>
                </a:r>
              </a:p>
            </p:txBody>
          </p:sp>
          <p:grpSp>
            <p:nvGrpSpPr>
              <p:cNvPr id="39" name="Group 38">
                <a:extLst>
                  <a:ext uri="{FF2B5EF4-FFF2-40B4-BE49-F238E27FC236}">
                    <a16:creationId xmlns:a16="http://schemas.microsoft.com/office/drawing/2014/main" id="{FF75640B-F5A0-A585-E422-A22C9A9D5CF4}"/>
                  </a:ext>
                </a:extLst>
              </p:cNvPr>
              <p:cNvGrpSpPr/>
              <p:nvPr/>
            </p:nvGrpSpPr>
            <p:grpSpPr>
              <a:xfrm>
                <a:off x="4587312" y="4280569"/>
                <a:ext cx="3002489" cy="768986"/>
                <a:chOff x="4587312" y="4280569"/>
                <a:chExt cx="3002489" cy="768986"/>
              </a:xfrm>
            </p:grpSpPr>
            <p:sp>
              <p:nvSpPr>
                <p:cNvPr id="40" name="TextBox 158">
                  <a:extLst>
                    <a:ext uri="{FF2B5EF4-FFF2-40B4-BE49-F238E27FC236}">
                      <a16:creationId xmlns:a16="http://schemas.microsoft.com/office/drawing/2014/main" id="{6F951D0C-71C2-7DEB-AFAA-2D44D0D0DE49}"/>
                    </a:ext>
                  </a:extLst>
                </p:cNvPr>
                <p:cNvSpPr txBox="1"/>
                <p:nvPr/>
              </p:nvSpPr>
              <p:spPr>
                <a:xfrm>
                  <a:off x="4587312" y="4834688"/>
                  <a:ext cx="86914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Models</a:t>
                  </a:r>
                </a:p>
              </p:txBody>
            </p:sp>
            <p:sp>
              <p:nvSpPr>
                <p:cNvPr id="41" name="TextBox 159">
                  <a:extLst>
                    <a:ext uri="{FF2B5EF4-FFF2-40B4-BE49-F238E27FC236}">
                      <a16:creationId xmlns:a16="http://schemas.microsoft.com/office/drawing/2014/main" id="{0B81DD29-744C-0D05-2428-5232D4F44624}"/>
                    </a:ext>
                  </a:extLst>
                </p:cNvPr>
                <p:cNvSpPr txBox="1"/>
                <p:nvPr/>
              </p:nvSpPr>
              <p:spPr>
                <a:xfrm>
                  <a:off x="5756940" y="4834688"/>
                  <a:ext cx="683200"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Rules</a:t>
                  </a:r>
                </a:p>
              </p:txBody>
            </p:sp>
            <p:sp>
              <p:nvSpPr>
                <p:cNvPr id="42" name="TextBox 160">
                  <a:extLst>
                    <a:ext uri="{FF2B5EF4-FFF2-40B4-BE49-F238E27FC236}">
                      <a16:creationId xmlns:a16="http://schemas.microsoft.com/office/drawing/2014/main" id="{F291CFA9-A1C6-3786-C979-9947BD8D24EE}"/>
                    </a:ext>
                  </a:extLst>
                </p:cNvPr>
                <p:cNvSpPr txBox="1"/>
                <p:nvPr/>
              </p:nvSpPr>
              <p:spPr>
                <a:xfrm>
                  <a:off x="6659162" y="4834688"/>
                  <a:ext cx="93063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Triggers</a:t>
                  </a:r>
                </a:p>
              </p:txBody>
            </p:sp>
            <p:grpSp>
              <p:nvGrpSpPr>
                <p:cNvPr id="43" name="Group 42">
                  <a:extLst>
                    <a:ext uri="{FF2B5EF4-FFF2-40B4-BE49-F238E27FC236}">
                      <a16:creationId xmlns:a16="http://schemas.microsoft.com/office/drawing/2014/main" id="{D5BE6FE3-D681-AADA-1573-F973345E5AEE}"/>
                    </a:ext>
                  </a:extLst>
                </p:cNvPr>
                <p:cNvGrpSpPr/>
                <p:nvPr/>
              </p:nvGrpSpPr>
              <p:grpSpPr>
                <a:xfrm>
                  <a:off x="4820659" y="4280569"/>
                  <a:ext cx="402467" cy="402609"/>
                  <a:chOff x="1216440" y="-1583690"/>
                  <a:chExt cx="190500" cy="190568"/>
                </a:xfrm>
              </p:grpSpPr>
              <p:sp>
                <p:nvSpPr>
                  <p:cNvPr id="46" name="Freeform 40">
                    <a:extLst>
                      <a:ext uri="{FF2B5EF4-FFF2-40B4-BE49-F238E27FC236}">
                        <a16:creationId xmlns:a16="http://schemas.microsoft.com/office/drawing/2014/main" id="{818EBA50-7B42-7431-DBD8-79DF096C2A2E}"/>
                      </a:ext>
                    </a:extLst>
                  </p:cNvPr>
                  <p:cNvSpPr/>
                  <p:nvPr/>
                </p:nvSpPr>
                <p:spPr>
                  <a:xfrm>
                    <a:off x="1216440" y="-1583690"/>
                    <a:ext cx="128197" cy="128265"/>
                  </a:xfrm>
                  <a:custGeom>
                    <a:avLst/>
                    <a:gdLst>
                      <a:gd name="connsiteX0" fmla="*/ 0 w 128197"/>
                      <a:gd name="connsiteY0" fmla="*/ 64362 h 128265"/>
                      <a:gd name="connsiteX1" fmla="*/ 64225 w 128197"/>
                      <a:gd name="connsiteY1" fmla="*/ 0 h 128265"/>
                      <a:gd name="connsiteX2" fmla="*/ 128197 w 128197"/>
                      <a:gd name="connsiteY2" fmla="*/ 57219 h 128265"/>
                      <a:gd name="connsiteX3" fmla="*/ 97631 w 128197"/>
                      <a:gd name="connsiteY3" fmla="*/ 57219 h 128265"/>
                      <a:gd name="connsiteX4" fmla="*/ 57150 w 128197"/>
                      <a:gd name="connsiteY4" fmla="*/ 97700 h 128265"/>
                      <a:gd name="connsiteX5" fmla="*/ 57150 w 128197"/>
                      <a:gd name="connsiteY5" fmla="*/ 128265 h 128265"/>
                      <a:gd name="connsiteX6" fmla="*/ 0 w 128197"/>
                      <a:gd name="connsiteY6" fmla="*/ 64362 h 12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97" h="128265">
                        <a:moveTo>
                          <a:pt x="0" y="64362"/>
                        </a:moveTo>
                        <a:cubicBezTo>
                          <a:pt x="-38" y="28854"/>
                          <a:pt x="28717" y="38"/>
                          <a:pt x="64225" y="0"/>
                        </a:cubicBez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lose/>
                      </a:path>
                    </a:pathLst>
                  </a:custGeom>
                  <a:solidFill>
                    <a:srgbClr val="49C5B1"/>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41">
                    <a:extLst>
                      <a:ext uri="{FF2B5EF4-FFF2-40B4-BE49-F238E27FC236}">
                        <a16:creationId xmlns:a16="http://schemas.microsoft.com/office/drawing/2014/main" id="{B73C0B96-9897-3F36-253A-4FA9B89FF57D}"/>
                      </a:ext>
                    </a:extLst>
                  </p:cNvPr>
                  <p:cNvSpPr/>
                  <p:nvPr/>
                </p:nvSpPr>
                <p:spPr>
                  <a:xfrm>
                    <a:off x="1283115" y="-1516947"/>
                    <a:ext cx="123825" cy="123825"/>
                  </a:xfrm>
                  <a:custGeom>
                    <a:avLst/>
                    <a:gdLst>
                      <a:gd name="connsiteX0" fmla="*/ 30956 w 123825"/>
                      <a:gd name="connsiteY0" fmla="*/ 0 h 123825"/>
                      <a:gd name="connsiteX1" fmla="*/ 0 w 123825"/>
                      <a:gd name="connsiteY1" fmla="*/ 30956 h 123825"/>
                      <a:gd name="connsiteX2" fmla="*/ 0 w 123825"/>
                      <a:gd name="connsiteY2" fmla="*/ 92869 h 123825"/>
                      <a:gd name="connsiteX3" fmla="*/ 30956 w 123825"/>
                      <a:gd name="connsiteY3" fmla="*/ 123825 h 123825"/>
                      <a:gd name="connsiteX4" fmla="*/ 92869 w 123825"/>
                      <a:gd name="connsiteY4" fmla="*/ 123825 h 123825"/>
                      <a:gd name="connsiteX5" fmla="*/ 123825 w 123825"/>
                      <a:gd name="connsiteY5" fmla="*/ 92869 h 123825"/>
                      <a:gd name="connsiteX6" fmla="*/ 123825 w 123825"/>
                      <a:gd name="connsiteY6" fmla="*/ 30956 h 123825"/>
                      <a:gd name="connsiteX7" fmla="*/ 92869 w 123825"/>
                      <a:gd name="connsiteY7" fmla="*/ 0 h 123825"/>
                      <a:gd name="connsiteX8" fmla="*/ 30956 w 123825"/>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0956" y="0"/>
                        </a:moveTo>
                        <a:cubicBezTo>
                          <a:pt x="13860" y="0"/>
                          <a:pt x="0" y="13860"/>
                          <a:pt x="0" y="30956"/>
                        </a:cubicBezTo>
                        <a:lnTo>
                          <a:pt x="0" y="92869"/>
                        </a:lnTo>
                        <a:cubicBezTo>
                          <a:pt x="0" y="109965"/>
                          <a:pt x="13860" y="123825"/>
                          <a:pt x="30956" y="123825"/>
                        </a:cubicBezTo>
                        <a:lnTo>
                          <a:pt x="92869" y="123825"/>
                        </a:lnTo>
                        <a:cubicBezTo>
                          <a:pt x="109965" y="123825"/>
                          <a:pt x="123825" y="109965"/>
                          <a:pt x="123825" y="92869"/>
                        </a:cubicBezTo>
                        <a:lnTo>
                          <a:pt x="123825" y="30956"/>
                        </a:lnTo>
                        <a:cubicBezTo>
                          <a:pt x="123825" y="13860"/>
                          <a:pt x="109965" y="0"/>
                          <a:pt x="92869" y="0"/>
                        </a:cubicBezTo>
                        <a:lnTo>
                          <a:pt x="30956" y="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44" name="Graphic 208">
                  <a:extLst>
                    <a:ext uri="{FF2B5EF4-FFF2-40B4-BE49-F238E27FC236}">
                      <a16:creationId xmlns:a16="http://schemas.microsoft.com/office/drawing/2014/main" id="{EA953039-74D4-B4D1-B223-64D45DFA69F1}"/>
                    </a:ext>
                  </a:extLst>
                </p:cNvPr>
                <p:cNvSpPr/>
                <p:nvPr/>
              </p:nvSpPr>
              <p:spPr>
                <a:xfrm>
                  <a:off x="5917431"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5" name="Graphic 210">
                  <a:extLst>
                    <a:ext uri="{FF2B5EF4-FFF2-40B4-BE49-F238E27FC236}">
                      <a16:creationId xmlns:a16="http://schemas.microsoft.com/office/drawing/2014/main" id="{E14191E8-E0D6-41A6-8A1B-83FD43484D52}"/>
                    </a:ext>
                  </a:extLst>
                </p:cNvPr>
                <p:cNvSpPr/>
                <p:nvPr/>
              </p:nvSpPr>
              <p:spPr>
                <a:xfrm>
                  <a:off x="6973562"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grpSp>
          <p:nvGrpSpPr>
            <p:cNvPr id="16" name="Group 15">
              <a:extLst>
                <a:ext uri="{FF2B5EF4-FFF2-40B4-BE49-F238E27FC236}">
                  <a16:creationId xmlns:a16="http://schemas.microsoft.com/office/drawing/2014/main" id="{6CA99A17-0499-5B6B-1FCE-D09FDB64EDE8}"/>
                </a:ext>
              </a:extLst>
            </p:cNvPr>
            <p:cNvGrpSpPr/>
            <p:nvPr/>
          </p:nvGrpSpPr>
          <p:grpSpPr>
            <a:xfrm>
              <a:off x="3421966" y="3587121"/>
              <a:ext cx="453696" cy="453696"/>
              <a:chOff x="4123561" y="2857240"/>
              <a:chExt cx="453696" cy="453696"/>
            </a:xfrm>
          </p:grpSpPr>
          <p:sp>
            <p:nvSpPr>
              <p:cNvPr id="30" name="Oval 29">
                <a:extLst>
                  <a:ext uri="{FF2B5EF4-FFF2-40B4-BE49-F238E27FC236}">
                    <a16:creationId xmlns:a16="http://schemas.microsoft.com/office/drawing/2014/main" id="{FCDCCFCC-A5F2-192B-2346-D4D295DB7399}"/>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1" name="Straight Connector 30">
                <a:extLst>
                  <a:ext uri="{FF2B5EF4-FFF2-40B4-BE49-F238E27FC236}">
                    <a16:creationId xmlns:a16="http://schemas.microsoft.com/office/drawing/2014/main" id="{5E3B475F-60BF-7B86-DFC2-EA91AAA8A5A8}"/>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4A11D6E2-8E3C-3041-C748-F558ACD84E7B}"/>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95024731-B006-8559-D7E0-49F05FD02E24}"/>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grpSp>
          <p:nvGrpSpPr>
            <p:cNvPr id="17" name="Group 16">
              <a:extLst>
                <a:ext uri="{FF2B5EF4-FFF2-40B4-BE49-F238E27FC236}">
                  <a16:creationId xmlns:a16="http://schemas.microsoft.com/office/drawing/2014/main" id="{E0BBB617-C775-6656-9D2C-455ED72881BF}"/>
                </a:ext>
              </a:extLst>
            </p:cNvPr>
            <p:cNvGrpSpPr/>
            <p:nvPr/>
          </p:nvGrpSpPr>
          <p:grpSpPr>
            <a:xfrm>
              <a:off x="8316340" y="3587121"/>
              <a:ext cx="453696" cy="453696"/>
              <a:chOff x="4123561" y="2857240"/>
              <a:chExt cx="453696" cy="453696"/>
            </a:xfrm>
          </p:grpSpPr>
          <p:sp>
            <p:nvSpPr>
              <p:cNvPr id="26" name="Oval 25">
                <a:extLst>
                  <a:ext uri="{FF2B5EF4-FFF2-40B4-BE49-F238E27FC236}">
                    <a16:creationId xmlns:a16="http://schemas.microsoft.com/office/drawing/2014/main" id="{FF340EFF-6F71-8889-25E0-B514EEDFE136}"/>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27" name="Straight Connector 26">
                <a:extLst>
                  <a:ext uri="{FF2B5EF4-FFF2-40B4-BE49-F238E27FC236}">
                    <a16:creationId xmlns:a16="http://schemas.microsoft.com/office/drawing/2014/main" id="{B4ECB822-A5A1-2337-A582-6CBD79C62336}"/>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118C436C-EFA2-B7FB-8BA6-4B7ADB3479D0}"/>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A8CB3E1F-58CF-9BB1-9991-B5EDBA69D79B}"/>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sp>
          <p:nvSpPr>
            <p:cNvPr id="18" name="Rounded Rectangle 12">
              <a:extLst>
                <a:ext uri="{FF2B5EF4-FFF2-40B4-BE49-F238E27FC236}">
                  <a16:creationId xmlns:a16="http://schemas.microsoft.com/office/drawing/2014/main" id="{328F6E11-14A3-8C8E-C63C-53A247E104B3}"/>
                </a:ext>
              </a:extLst>
            </p:cNvPr>
            <p:cNvSpPr/>
            <p:nvPr/>
          </p:nvSpPr>
          <p:spPr>
            <a:xfrm>
              <a:off x="1772253" y="1901207"/>
              <a:ext cx="1407989" cy="786944"/>
            </a:xfrm>
            <a:prstGeom prst="roundRect">
              <a:avLst>
                <a:gd name="adj" fmla="val 4142"/>
              </a:avLst>
            </a:prstGeom>
            <a:no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36000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19" name="Picture 18" descr="Logo, company name&#10;&#10;Description automatically generated">
              <a:extLst>
                <a:ext uri="{FF2B5EF4-FFF2-40B4-BE49-F238E27FC236}">
                  <a16:creationId xmlns:a16="http://schemas.microsoft.com/office/drawing/2014/main" id="{4BB06E06-1B00-2144-F1E1-091D98544798}"/>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7916" r="-7916"/>
            <a:stretch/>
          </p:blipFill>
          <p:spPr>
            <a:xfrm>
              <a:off x="1100941" y="1818692"/>
              <a:ext cx="730626" cy="631998"/>
            </a:xfrm>
            <a:prstGeom prst="rect">
              <a:avLst/>
            </a:prstGeom>
          </p:spPr>
        </p:pic>
        <p:grpSp>
          <p:nvGrpSpPr>
            <p:cNvPr id="20" name="Group 19">
              <a:extLst>
                <a:ext uri="{FF2B5EF4-FFF2-40B4-BE49-F238E27FC236}">
                  <a16:creationId xmlns:a16="http://schemas.microsoft.com/office/drawing/2014/main" id="{41A26B14-340F-8089-5A49-0682C56AB49F}"/>
                </a:ext>
              </a:extLst>
            </p:cNvPr>
            <p:cNvGrpSpPr/>
            <p:nvPr/>
          </p:nvGrpSpPr>
          <p:grpSpPr>
            <a:xfrm>
              <a:off x="1038368" y="3661929"/>
              <a:ext cx="2312065" cy="1382026"/>
              <a:chOff x="1017875" y="3432473"/>
              <a:chExt cx="2312065" cy="1382026"/>
            </a:xfrm>
          </p:grpSpPr>
          <p:cxnSp>
            <p:nvCxnSpPr>
              <p:cNvPr id="23" name="Straight Connector 22">
                <a:extLst>
                  <a:ext uri="{FF2B5EF4-FFF2-40B4-BE49-F238E27FC236}">
                    <a16:creationId xmlns:a16="http://schemas.microsoft.com/office/drawing/2014/main" id="{7EA34795-0ECD-54E1-B218-2A8438C83F55}"/>
                  </a:ext>
                  <a:ext uri="{C183D7F6-B498-43B3-948B-1728B52AA6E4}">
                    <adec:decorative xmlns:adec="http://schemas.microsoft.com/office/drawing/2017/decorative" val="1"/>
                  </a:ext>
                </a:extLst>
              </p:cNvPr>
              <p:cNvCxnSpPr>
                <a:cxnSpLocks/>
              </p:cNvCxnSpPr>
              <p:nvPr/>
            </p:nvCxnSpPr>
            <p:spPr>
              <a:xfrm>
                <a:off x="1017875" y="4814499"/>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6DDF3FBB-9887-96B0-F8BF-1C078A891E02}"/>
                  </a:ext>
                  <a:ext uri="{C183D7F6-B498-43B3-948B-1728B52AA6E4}">
                    <adec:decorative xmlns:adec="http://schemas.microsoft.com/office/drawing/2017/decorative" val="1"/>
                  </a:ext>
                </a:extLst>
              </p:cNvPr>
              <p:cNvCxnSpPr>
                <a:cxnSpLocks/>
              </p:cNvCxnSpPr>
              <p:nvPr/>
            </p:nvCxnSpPr>
            <p:spPr>
              <a:xfrm>
                <a:off x="1017875" y="4123486"/>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B73C71B0-AE08-42BB-447A-0E9A344E117D}"/>
                  </a:ext>
                  <a:ext uri="{C183D7F6-B498-43B3-948B-1728B52AA6E4}">
                    <adec:decorative xmlns:adec="http://schemas.microsoft.com/office/drawing/2017/decorative" val="1"/>
                  </a:ext>
                </a:extLst>
              </p:cNvPr>
              <p:cNvCxnSpPr>
                <a:cxnSpLocks/>
              </p:cNvCxnSpPr>
              <p:nvPr/>
            </p:nvCxnSpPr>
            <p:spPr>
              <a:xfrm>
                <a:off x="1017875" y="3432473"/>
                <a:ext cx="2312065" cy="0"/>
              </a:xfrm>
              <a:prstGeom prst="line">
                <a:avLst/>
              </a:prstGeom>
              <a:noFill/>
              <a:ln w="9525" cap="flat" cmpd="sng" algn="ctr">
                <a:solidFill>
                  <a:srgbClr val="FFFFFF">
                    <a:alpha val="20000"/>
                  </a:srgbClr>
                </a:solidFill>
                <a:prstDash val="solid"/>
                <a:headEnd type="none" w="lg" len="med"/>
                <a:tailEnd type="none" w="lg" len="med"/>
              </a:ln>
              <a:effectLst/>
            </p:spPr>
          </p:cxnSp>
        </p:grpSp>
        <p:pic>
          <p:nvPicPr>
            <p:cNvPr id="21" name="Graphic 24">
              <a:extLst>
                <a:ext uri="{FF2B5EF4-FFF2-40B4-BE49-F238E27FC236}">
                  <a16:creationId xmlns:a16="http://schemas.microsoft.com/office/drawing/2014/main" id="{08C795E0-6EFA-FD22-59E5-C1636FEFC700}"/>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l="-2453" r="-2453"/>
            <a:stretch/>
          </p:blipFill>
          <p:spPr>
            <a:xfrm>
              <a:off x="1135856" y="3826548"/>
              <a:ext cx="440453" cy="419858"/>
            </a:xfrm>
            <a:prstGeom prst="rect">
              <a:avLst/>
            </a:prstGeom>
          </p:spPr>
        </p:pic>
        <p:pic>
          <p:nvPicPr>
            <p:cNvPr id="22" name="Graphic 25">
              <a:extLst>
                <a:ext uri="{FF2B5EF4-FFF2-40B4-BE49-F238E27FC236}">
                  <a16:creationId xmlns:a16="http://schemas.microsoft.com/office/drawing/2014/main" id="{1D9FBB86-F33F-3F5C-2DDC-0AB5EE7C7E3D}"/>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2453" r="-2453"/>
            <a:stretch/>
          </p:blipFill>
          <p:spPr>
            <a:xfrm>
              <a:off x="1146335" y="4515924"/>
              <a:ext cx="439980" cy="419407"/>
            </a:xfrm>
            <a:prstGeom prst="rect">
              <a:avLst/>
            </a:prstGeom>
          </p:spPr>
        </p:pic>
      </p:grpSp>
      <p:pic>
        <p:nvPicPr>
          <p:cNvPr id="2" name="Graphic 165">
            <a:extLst>
              <a:ext uri="{FF2B5EF4-FFF2-40B4-BE49-F238E27FC236}">
                <a16:creationId xmlns:a16="http://schemas.microsoft.com/office/drawing/2014/main" id="{1A751F0B-3DF4-E009-EED9-B205A7B41F7B}"/>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64601" y="200266"/>
            <a:ext cx="427762" cy="429434"/>
          </a:xfrm>
          <a:prstGeom prst="rect">
            <a:avLst/>
          </a:prstGeom>
        </p:spPr>
      </p:pic>
    </p:spTree>
    <p:extLst>
      <p:ext uri="{BB962C8B-B14F-4D97-AF65-F5344CB8AC3E}">
        <p14:creationId xmlns:p14="http://schemas.microsoft.com/office/powerpoint/2010/main" val="162385011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98388-AC71-0D47-B5E2-CF5D2FE78E0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Trigger alerts &amp; actions from Power BI visuals</a:t>
            </a:r>
          </a:p>
        </p:txBody>
      </p:sp>
      <p:sp>
        <p:nvSpPr>
          <p:cNvPr id="2" name="Subtitle 1">
            <a:extLst>
              <a:ext uri="{FF2B5EF4-FFF2-40B4-BE49-F238E27FC236}">
                <a16:creationId xmlns:a16="http://schemas.microsoft.com/office/drawing/2014/main" id="{D500BF56-E392-6D41-BEBF-5938B7C32EA1}"/>
              </a:ext>
            </a:extLst>
          </p:cNvPr>
          <p:cNvSpPr>
            <a:spLocks noGrp="1"/>
          </p:cNvSpPr>
          <p:nvPr>
            <p:ph type="subTitle" idx="1"/>
          </p:nvPr>
        </p:nvSpPr>
        <p:spPr/>
        <p:txBody>
          <a:bodyPr/>
          <a:lstStyle/>
          <a:p>
            <a:r>
              <a:rPr lang="en-US" dirty="0"/>
              <a:t>Eliminate constant manual monitoring of operational reports</a:t>
            </a:r>
          </a:p>
        </p:txBody>
      </p:sp>
      <p:cxnSp>
        <p:nvCxnSpPr>
          <p:cNvPr id="58" name="Straight Connector 57">
            <a:extLst>
              <a:ext uri="{FF2B5EF4-FFF2-40B4-BE49-F238E27FC236}">
                <a16:creationId xmlns:a16="http://schemas.microsoft.com/office/drawing/2014/main" id="{2C0D2DD3-DD11-2147-AD77-F6C1ACD078F1}"/>
              </a:ext>
              <a:ext uri="{C183D7F6-B498-43B3-948B-1728B52AA6E4}">
                <adec:decorative xmlns:adec="http://schemas.microsoft.com/office/drawing/2017/decorative" val="1"/>
              </a:ext>
            </a:extLst>
          </p:cNvPr>
          <p:cNvCxnSpPr>
            <a:cxnSpLocks/>
          </p:cNvCxnSpPr>
          <p:nvPr/>
        </p:nvCxnSpPr>
        <p:spPr>
          <a:xfrm>
            <a:off x="1337364" y="3688461"/>
            <a:ext cx="0" cy="1675391"/>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59" name="Rectangle 58">
            <a:extLst>
              <a:ext uri="{FF2B5EF4-FFF2-40B4-BE49-F238E27FC236}">
                <a16:creationId xmlns:a16="http://schemas.microsoft.com/office/drawing/2014/main" id="{0BF13E7A-4A71-8040-BC3E-0EED3B89BA2B}"/>
              </a:ext>
            </a:extLst>
          </p:cNvPr>
          <p:cNvSpPr/>
          <p:nvPr/>
        </p:nvSpPr>
        <p:spPr>
          <a:xfrm>
            <a:off x="1450119" y="3674606"/>
            <a:ext cx="3498941" cy="2369880"/>
          </a:xfrm>
          <a:prstGeom prst="rect">
            <a:avLst/>
          </a:prstGeom>
        </p:spPr>
        <p:txBody>
          <a:bodyPr wrap="square" lIns="0">
            <a:spAutoFit/>
          </a:bodyPr>
          <a:lstStyle/>
          <a:p>
            <a:pPr marL="0" marR="0" lvl="0" indent="0" algn="l" defTabSz="914016" rtl="0" eaLnBrk="1" fontAlgn="base" latinLnBrk="0" hangingPunct="1">
              <a:lnSpc>
                <a:spcPct val="100000"/>
              </a:lnSpc>
              <a:spcBef>
                <a:spcPts val="2353"/>
              </a:spcBef>
              <a:spcAft>
                <a:spcPts val="1176"/>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Trigger alerts and actions from visuals in Power BI reports</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Alert yourself, or define alerts that go to others in your organization.</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Supports both report consumers and report creators</a:t>
            </a:r>
          </a:p>
          <a:p>
            <a:pPr marL="0" marR="0" lvl="0" indent="0" algn="l" defTabSz="914016" rtl="0" eaLnBrk="1" fontAlgn="base" latinLnBrk="0" hangingPunct="1">
              <a:lnSpc>
                <a:spcPct val="100000"/>
              </a:lnSpc>
              <a:spcBef>
                <a:spcPts val="2353"/>
              </a:spcBef>
              <a:spcAft>
                <a:spcPts val="1176"/>
              </a:spcAft>
              <a:buClrTx/>
              <a:buSzPct val="90000"/>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B9A334BD-009C-137F-9949-938F85068782}"/>
              </a:ext>
              <a:ext uri="{C183D7F6-B498-43B3-948B-1728B52AA6E4}">
                <adec:decorative xmlns:adec="http://schemas.microsoft.com/office/drawing/2017/decorative" val="1"/>
              </a:ext>
            </a:extLst>
          </p:cNvPr>
          <p:cNvSpPr/>
          <p:nvPr/>
        </p:nvSpPr>
        <p:spPr bwMode="auto">
          <a:xfrm>
            <a:off x="5332043" y="1944605"/>
            <a:ext cx="6327099" cy="3578172"/>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7" name="Picture 6">
            <a:extLst>
              <a:ext uri="{FF2B5EF4-FFF2-40B4-BE49-F238E27FC236}">
                <a16:creationId xmlns:a16="http://schemas.microsoft.com/office/drawing/2014/main" id="{87BF842F-68A8-0C85-482B-633B55B099F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06000" y="2025083"/>
            <a:ext cx="6253142" cy="3476039"/>
          </a:xfrm>
          <a:prstGeom prst="rect">
            <a:avLst/>
          </a:prstGeom>
        </p:spPr>
      </p:pic>
      <p:sp>
        <p:nvSpPr>
          <p:cNvPr id="11" name="Flowchart: Process 10">
            <a:extLst>
              <a:ext uri="{FF2B5EF4-FFF2-40B4-BE49-F238E27FC236}">
                <a16:creationId xmlns:a16="http://schemas.microsoft.com/office/drawing/2014/main" id="{4EF91A67-D51F-6395-52D0-A463DE1D25EC}"/>
              </a:ext>
              <a:ext uri="{C183D7F6-B498-43B3-948B-1728B52AA6E4}">
                <adec:decorative xmlns:adec="http://schemas.microsoft.com/office/drawing/2017/decorative" val="1"/>
              </a:ext>
            </a:extLst>
          </p:cNvPr>
          <p:cNvSpPr/>
          <p:nvPr/>
        </p:nvSpPr>
        <p:spPr>
          <a:xfrm>
            <a:off x="9332536" y="3183476"/>
            <a:ext cx="2045617" cy="504985"/>
          </a:xfrm>
          <a:prstGeom prst="flowChartProcess">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Graphic 165">
            <a:extLst>
              <a:ext uri="{FF2B5EF4-FFF2-40B4-BE49-F238E27FC236}">
                <a16:creationId xmlns:a16="http://schemas.microsoft.com/office/drawing/2014/main" id="{365EAE73-9EF9-88BA-7217-87250079F4D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64601" y="200266"/>
            <a:ext cx="427762" cy="429434"/>
          </a:xfrm>
          <a:prstGeom prst="rect">
            <a:avLst/>
          </a:prstGeom>
        </p:spPr>
      </p:pic>
    </p:spTree>
    <p:extLst>
      <p:ext uri="{BB962C8B-B14F-4D97-AF65-F5344CB8AC3E}">
        <p14:creationId xmlns:p14="http://schemas.microsoft.com/office/powerpoint/2010/main" val="198149159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98388-AC71-0D47-B5E2-CF5D2FE78E0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Trigger alerts &amp; actions from </a:t>
            </a:r>
            <a:r>
              <a:rPr kumimoji="0" lang="en-US" sz="3600" b="1" i="0" u="none" strike="noStrike" kern="1200" cap="none" spc="0" normalizeH="0" baseline="0" noProof="0" dirty="0" err="1">
                <a:ln>
                  <a:noFill/>
                </a:ln>
                <a:solidFill>
                  <a:schemeClr val="tx1"/>
                </a:solidFill>
                <a:effectLst/>
                <a:uLnTx/>
                <a:uFillTx/>
                <a:latin typeface="Segoe UI Semibold" panose="020B0502040204020203" pitchFamily="34" charset="0"/>
                <a:ea typeface="+mn-ea"/>
                <a:cs typeface="Segoe UI Semibold" panose="020B0502040204020203" pitchFamily="34" charset="0"/>
              </a:rPr>
              <a:t>Eventstreams</a:t>
            </a:r>
            <a:endPar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sp>
        <p:nvSpPr>
          <p:cNvPr id="2" name="Subtitle 1">
            <a:extLst>
              <a:ext uri="{FF2B5EF4-FFF2-40B4-BE49-F238E27FC236}">
                <a16:creationId xmlns:a16="http://schemas.microsoft.com/office/drawing/2014/main" id="{D500BF56-E392-6D41-BEBF-5938B7C32EA1}"/>
              </a:ext>
            </a:extLst>
          </p:cNvPr>
          <p:cNvSpPr>
            <a:spLocks noGrp="1"/>
          </p:cNvSpPr>
          <p:nvPr>
            <p:ph type="subTitle" idx="1"/>
          </p:nvPr>
        </p:nvSpPr>
        <p:spPr/>
        <p:txBody>
          <a:bodyPr/>
          <a:lstStyle/>
          <a:p>
            <a:r>
              <a:rPr lang="en-US" dirty="0"/>
              <a:t>Drive actions from real-time events</a:t>
            </a:r>
          </a:p>
        </p:txBody>
      </p:sp>
      <p:cxnSp>
        <p:nvCxnSpPr>
          <p:cNvPr id="58" name="Straight Connector 57">
            <a:extLst>
              <a:ext uri="{FF2B5EF4-FFF2-40B4-BE49-F238E27FC236}">
                <a16:creationId xmlns:a16="http://schemas.microsoft.com/office/drawing/2014/main" id="{2C0D2DD3-DD11-2147-AD77-F6C1ACD078F1}"/>
              </a:ext>
              <a:ext uri="{C183D7F6-B498-43B3-948B-1728B52AA6E4}">
                <adec:decorative xmlns:adec="http://schemas.microsoft.com/office/drawing/2017/decorative" val="1"/>
              </a:ext>
            </a:extLst>
          </p:cNvPr>
          <p:cNvCxnSpPr>
            <a:cxnSpLocks/>
          </p:cNvCxnSpPr>
          <p:nvPr/>
        </p:nvCxnSpPr>
        <p:spPr>
          <a:xfrm>
            <a:off x="1337364" y="3688461"/>
            <a:ext cx="0" cy="1270038"/>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59" name="Rectangle 58">
            <a:extLst>
              <a:ext uri="{FF2B5EF4-FFF2-40B4-BE49-F238E27FC236}">
                <a16:creationId xmlns:a16="http://schemas.microsoft.com/office/drawing/2014/main" id="{0BF13E7A-4A71-8040-BC3E-0EED3B89BA2B}"/>
              </a:ext>
            </a:extLst>
          </p:cNvPr>
          <p:cNvSpPr/>
          <p:nvPr/>
        </p:nvSpPr>
        <p:spPr>
          <a:xfrm>
            <a:off x="1450119" y="3674606"/>
            <a:ext cx="3498941" cy="1785104"/>
          </a:xfrm>
          <a:prstGeom prst="rect">
            <a:avLst/>
          </a:prstGeom>
        </p:spPr>
        <p:txBody>
          <a:bodyPr wrap="square" lIns="0">
            <a:spAutoFit/>
          </a:bodyPr>
          <a:lstStyle/>
          <a:p>
            <a:pPr marL="0" marR="0" lvl="0" indent="0" algn="l" defTabSz="914016" rtl="0" eaLnBrk="1" fontAlgn="base" latinLnBrk="0" hangingPunct="1">
              <a:lnSpc>
                <a:spcPct val="100000"/>
              </a:lnSpc>
              <a:spcBef>
                <a:spcPts val="2353"/>
              </a:spcBef>
              <a:spcAft>
                <a:spcPts val="1176"/>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Connect streaming data to Data Activator to drive alerts</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Drive actions from IoT devices, telemetry data and other real-time data sources</a:t>
            </a:r>
          </a:p>
          <a:p>
            <a:pPr marL="0" marR="0" lvl="0" indent="0" algn="l" defTabSz="914016" rtl="0" eaLnBrk="1" fontAlgn="base" latinLnBrk="0" hangingPunct="1">
              <a:lnSpc>
                <a:spcPct val="100000"/>
              </a:lnSpc>
              <a:spcBef>
                <a:spcPts val="2353"/>
              </a:spcBef>
              <a:spcAft>
                <a:spcPts val="1176"/>
              </a:spcAft>
              <a:buClrTx/>
              <a:buSzPct val="90000"/>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B9A334BD-009C-137F-9949-938F85068782}"/>
              </a:ext>
              <a:ext uri="{C183D7F6-B498-43B3-948B-1728B52AA6E4}">
                <adec:decorative xmlns:adec="http://schemas.microsoft.com/office/drawing/2017/decorative" val="1"/>
              </a:ext>
            </a:extLst>
          </p:cNvPr>
          <p:cNvSpPr/>
          <p:nvPr/>
        </p:nvSpPr>
        <p:spPr bwMode="auto">
          <a:xfrm>
            <a:off x="5332043" y="1944605"/>
            <a:ext cx="6327099" cy="3578172"/>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7" name="Picture 6">
            <a:extLst>
              <a:ext uri="{FF2B5EF4-FFF2-40B4-BE49-F238E27FC236}">
                <a16:creationId xmlns:a16="http://schemas.microsoft.com/office/drawing/2014/main" id="{4F697B93-9125-3D24-930D-395F951CB60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20642" y="2251379"/>
            <a:ext cx="5961822" cy="2964624"/>
          </a:xfrm>
          <a:prstGeom prst="rect">
            <a:avLst/>
          </a:prstGeom>
        </p:spPr>
      </p:pic>
      <p:sp>
        <p:nvSpPr>
          <p:cNvPr id="11" name="Flowchart: Process 10">
            <a:extLst>
              <a:ext uri="{FF2B5EF4-FFF2-40B4-BE49-F238E27FC236}">
                <a16:creationId xmlns:a16="http://schemas.microsoft.com/office/drawing/2014/main" id="{476800F4-47DF-338D-2D6F-E0D3DE4B790D}"/>
              </a:ext>
              <a:ext uri="{C183D7F6-B498-43B3-948B-1728B52AA6E4}">
                <adec:decorative xmlns:adec="http://schemas.microsoft.com/office/drawing/2017/decorative" val="1"/>
              </a:ext>
            </a:extLst>
          </p:cNvPr>
          <p:cNvSpPr/>
          <p:nvPr/>
        </p:nvSpPr>
        <p:spPr>
          <a:xfrm>
            <a:off x="9701864" y="2681072"/>
            <a:ext cx="2045617" cy="504985"/>
          </a:xfrm>
          <a:prstGeom prst="flowChartProcess">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Graphic 165">
            <a:extLst>
              <a:ext uri="{FF2B5EF4-FFF2-40B4-BE49-F238E27FC236}">
                <a16:creationId xmlns:a16="http://schemas.microsoft.com/office/drawing/2014/main" id="{1B5BF2DD-2C00-5B85-2D6E-99C0E453A116}"/>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64601" y="200266"/>
            <a:ext cx="427762" cy="429434"/>
          </a:xfrm>
          <a:prstGeom prst="rect">
            <a:avLst/>
          </a:prstGeom>
        </p:spPr>
      </p:pic>
    </p:spTree>
    <p:extLst>
      <p:ext uri="{BB962C8B-B14F-4D97-AF65-F5344CB8AC3E}">
        <p14:creationId xmlns:p14="http://schemas.microsoft.com/office/powerpoint/2010/main" val="247183965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98388-AC71-0D47-B5E2-CF5D2FE78E0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3600" dirty="0">
                <a:ea typeface="+mn-ea"/>
              </a:rPr>
              <a:t>Define complex alert conditions, without code</a:t>
            </a:r>
            <a:endPar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sp>
        <p:nvSpPr>
          <p:cNvPr id="2" name="Subtitle 1">
            <a:extLst>
              <a:ext uri="{FF2B5EF4-FFF2-40B4-BE49-F238E27FC236}">
                <a16:creationId xmlns:a16="http://schemas.microsoft.com/office/drawing/2014/main" id="{D500BF56-E392-6D41-BEBF-5938B7C32EA1}"/>
              </a:ext>
            </a:extLst>
          </p:cNvPr>
          <p:cNvSpPr>
            <a:spLocks noGrp="1"/>
          </p:cNvSpPr>
          <p:nvPr>
            <p:ph type="subTitle" idx="1"/>
          </p:nvPr>
        </p:nvSpPr>
        <p:spPr/>
        <p:txBody>
          <a:bodyPr/>
          <a:lstStyle/>
          <a:p>
            <a:r>
              <a:rPr lang="en-US" dirty="0"/>
              <a:t>Detect patterns over time in your data with a visual alert designer</a:t>
            </a:r>
          </a:p>
        </p:txBody>
      </p:sp>
      <p:cxnSp>
        <p:nvCxnSpPr>
          <p:cNvPr id="58" name="Straight Connector 57">
            <a:extLst>
              <a:ext uri="{FF2B5EF4-FFF2-40B4-BE49-F238E27FC236}">
                <a16:creationId xmlns:a16="http://schemas.microsoft.com/office/drawing/2014/main" id="{2C0D2DD3-DD11-2147-AD77-F6C1ACD078F1}"/>
              </a:ext>
              <a:ext uri="{C183D7F6-B498-43B3-948B-1728B52AA6E4}">
                <adec:decorative xmlns:adec="http://schemas.microsoft.com/office/drawing/2017/decorative" val="1"/>
              </a:ext>
            </a:extLst>
          </p:cNvPr>
          <p:cNvCxnSpPr>
            <a:cxnSpLocks/>
          </p:cNvCxnSpPr>
          <p:nvPr/>
        </p:nvCxnSpPr>
        <p:spPr>
          <a:xfrm>
            <a:off x="1337364" y="3688461"/>
            <a:ext cx="0" cy="1543415"/>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59" name="Rectangle 58">
            <a:extLst>
              <a:ext uri="{FF2B5EF4-FFF2-40B4-BE49-F238E27FC236}">
                <a16:creationId xmlns:a16="http://schemas.microsoft.com/office/drawing/2014/main" id="{0BF13E7A-4A71-8040-BC3E-0EED3B89BA2B}"/>
              </a:ext>
            </a:extLst>
          </p:cNvPr>
          <p:cNvSpPr/>
          <p:nvPr/>
        </p:nvSpPr>
        <p:spPr>
          <a:xfrm>
            <a:off x="1450119" y="3674606"/>
            <a:ext cx="3498941" cy="2215991"/>
          </a:xfrm>
          <a:prstGeom prst="rect">
            <a:avLst/>
          </a:prstGeom>
        </p:spPr>
        <p:txBody>
          <a:bodyPr wrap="square" lIns="0">
            <a:spAutoFit/>
          </a:bodyPr>
          <a:lstStyle/>
          <a:p>
            <a:pPr marL="0" marR="0" lvl="0" indent="0" algn="l" defTabSz="914016" rtl="0" eaLnBrk="1" fontAlgn="base" latinLnBrk="0" hangingPunct="1">
              <a:lnSpc>
                <a:spcPct val="100000"/>
              </a:lnSpc>
              <a:spcBef>
                <a:spcPts val="2353"/>
              </a:spcBef>
              <a:spcAft>
                <a:spcPts val="1176"/>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Use Data Activator’s visual alert designer to define your alert logic, without writing code.</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Supports complex alert conditions like “goes below 5 and stays below for at least 1 hour”</a:t>
            </a:r>
          </a:p>
          <a:p>
            <a:pPr marL="0" marR="0" lvl="0" indent="0" algn="l" defTabSz="914016" rtl="0" eaLnBrk="1" fontAlgn="base" latinLnBrk="0" hangingPunct="1">
              <a:lnSpc>
                <a:spcPct val="100000"/>
              </a:lnSpc>
              <a:spcBef>
                <a:spcPts val="2353"/>
              </a:spcBef>
              <a:spcAft>
                <a:spcPts val="1176"/>
              </a:spcAft>
              <a:buClrTx/>
              <a:buSzPct val="90000"/>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B9A334BD-009C-137F-9949-938F85068782}"/>
              </a:ext>
              <a:ext uri="{C183D7F6-B498-43B3-948B-1728B52AA6E4}">
                <adec:decorative xmlns:adec="http://schemas.microsoft.com/office/drawing/2017/decorative" val="1"/>
              </a:ext>
            </a:extLst>
          </p:cNvPr>
          <p:cNvSpPr/>
          <p:nvPr/>
        </p:nvSpPr>
        <p:spPr bwMode="auto">
          <a:xfrm>
            <a:off x="5332043" y="1944605"/>
            <a:ext cx="6327099" cy="3578172"/>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3" name="Picture 12">
            <a:extLst>
              <a:ext uri="{FF2B5EF4-FFF2-40B4-BE49-F238E27FC236}">
                <a16:creationId xmlns:a16="http://schemas.microsoft.com/office/drawing/2014/main" id="{42E1587B-BD2F-87F8-D059-A07A972D37C1}"/>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410984" y="2287538"/>
            <a:ext cx="6010447" cy="3085741"/>
          </a:xfrm>
          <a:prstGeom prst="rect">
            <a:avLst/>
          </a:prstGeom>
        </p:spPr>
      </p:pic>
      <p:pic>
        <p:nvPicPr>
          <p:cNvPr id="15" name="Graphic 165">
            <a:extLst>
              <a:ext uri="{FF2B5EF4-FFF2-40B4-BE49-F238E27FC236}">
                <a16:creationId xmlns:a16="http://schemas.microsoft.com/office/drawing/2014/main" id="{67EFA1DB-0204-36B5-9DFB-B0E4FAD1F96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464601" y="200266"/>
            <a:ext cx="427762" cy="429434"/>
          </a:xfrm>
          <a:prstGeom prst="rect">
            <a:avLst/>
          </a:prstGeom>
        </p:spPr>
      </p:pic>
    </p:spTree>
    <p:extLst>
      <p:ext uri="{BB962C8B-B14F-4D97-AF65-F5344CB8AC3E}">
        <p14:creationId xmlns:p14="http://schemas.microsoft.com/office/powerpoint/2010/main" val="9035521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1698388-AC71-0D47-B5E2-CF5D2FE78E0C}"/>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Send alerts, or drive actions </a:t>
            </a:r>
            <a:r>
              <a:rPr lang="en-US" sz="3600" dirty="0">
                <a:ea typeface="+mn-ea"/>
              </a:rPr>
              <a:t>via Power Automate</a:t>
            </a:r>
            <a:endPar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sp>
        <p:nvSpPr>
          <p:cNvPr id="2" name="Subtitle 1">
            <a:extLst>
              <a:ext uri="{FF2B5EF4-FFF2-40B4-BE49-F238E27FC236}">
                <a16:creationId xmlns:a16="http://schemas.microsoft.com/office/drawing/2014/main" id="{D500BF56-E392-6D41-BEBF-5938B7C32EA1}"/>
              </a:ext>
            </a:extLst>
          </p:cNvPr>
          <p:cNvSpPr>
            <a:spLocks noGrp="1"/>
          </p:cNvSpPr>
          <p:nvPr>
            <p:ph type="subTitle" idx="1"/>
          </p:nvPr>
        </p:nvSpPr>
        <p:spPr/>
        <p:txBody>
          <a:bodyPr/>
          <a:lstStyle/>
          <a:p>
            <a:r>
              <a:rPr lang="en-US" dirty="0"/>
              <a:t>Drive actions in a wide variety of systems</a:t>
            </a:r>
          </a:p>
        </p:txBody>
      </p:sp>
      <p:cxnSp>
        <p:nvCxnSpPr>
          <p:cNvPr id="58" name="Straight Connector 57">
            <a:extLst>
              <a:ext uri="{FF2B5EF4-FFF2-40B4-BE49-F238E27FC236}">
                <a16:creationId xmlns:a16="http://schemas.microsoft.com/office/drawing/2014/main" id="{2C0D2DD3-DD11-2147-AD77-F6C1ACD078F1}"/>
              </a:ext>
              <a:ext uri="{C183D7F6-B498-43B3-948B-1728B52AA6E4}">
                <adec:decorative xmlns:adec="http://schemas.microsoft.com/office/drawing/2017/decorative" val="1"/>
              </a:ext>
            </a:extLst>
          </p:cNvPr>
          <p:cNvCxnSpPr>
            <a:cxnSpLocks/>
          </p:cNvCxnSpPr>
          <p:nvPr/>
        </p:nvCxnSpPr>
        <p:spPr>
          <a:xfrm>
            <a:off x="1337364" y="3688461"/>
            <a:ext cx="0" cy="1364306"/>
          </a:xfrm>
          <a:prstGeom prst="line">
            <a:avLst/>
          </a:prstGeom>
          <a:ln>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59" name="Rectangle 58">
            <a:extLst>
              <a:ext uri="{FF2B5EF4-FFF2-40B4-BE49-F238E27FC236}">
                <a16:creationId xmlns:a16="http://schemas.microsoft.com/office/drawing/2014/main" id="{0BF13E7A-4A71-8040-BC3E-0EED3B89BA2B}"/>
              </a:ext>
            </a:extLst>
          </p:cNvPr>
          <p:cNvSpPr/>
          <p:nvPr/>
        </p:nvSpPr>
        <p:spPr>
          <a:xfrm>
            <a:off x="1450119" y="3674606"/>
            <a:ext cx="3498941" cy="2000548"/>
          </a:xfrm>
          <a:prstGeom prst="rect">
            <a:avLst/>
          </a:prstGeom>
        </p:spPr>
        <p:txBody>
          <a:bodyPr wrap="square" lIns="0">
            <a:spAutoFit/>
          </a:bodyPr>
          <a:lstStyle/>
          <a:p>
            <a:pPr marL="0" marR="0" lvl="0" indent="0" algn="l" defTabSz="914016" rtl="0" eaLnBrk="1" fontAlgn="base" latinLnBrk="0" hangingPunct="1">
              <a:lnSpc>
                <a:spcPct val="100000"/>
              </a:lnSpc>
              <a:spcBef>
                <a:spcPts val="2353"/>
              </a:spcBef>
              <a:spcAft>
                <a:spcPts val="1176"/>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Send alerts via Microsoft Teams, or via email when a trigger condition is met.</a:t>
            </a:r>
          </a:p>
          <a:p>
            <a:pPr marL="0" marR="0" lvl="0" indent="0" algn="l" defTabSz="914016" rtl="0" eaLnBrk="1" fontAlgn="base" latinLnBrk="0" hangingPunct="1">
              <a:lnSpc>
                <a:spcPct val="100000"/>
              </a:lnSpc>
              <a:spcBef>
                <a:spcPts val="0"/>
              </a:spcBef>
              <a:spcAft>
                <a:spcPts val="1176"/>
              </a:spcAft>
              <a:buClrTx/>
              <a:buSzPct val="90000"/>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a:rPr>
              <a:t>Trigger a Power Automate flow to connect to other alerting systems, to log a ticket in a ticketing system, and more</a:t>
            </a:r>
          </a:p>
          <a:p>
            <a:pPr marL="0" marR="0" lvl="0" indent="0" algn="l" defTabSz="914016" rtl="0" eaLnBrk="1" fontAlgn="base" latinLnBrk="0" hangingPunct="1">
              <a:lnSpc>
                <a:spcPct val="100000"/>
              </a:lnSpc>
              <a:spcBef>
                <a:spcPts val="2353"/>
              </a:spcBef>
              <a:spcAft>
                <a:spcPts val="1176"/>
              </a:spcAft>
              <a:buClrTx/>
              <a:buSzPct val="90000"/>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Rectangle 7">
            <a:extLst>
              <a:ext uri="{FF2B5EF4-FFF2-40B4-BE49-F238E27FC236}">
                <a16:creationId xmlns:a16="http://schemas.microsoft.com/office/drawing/2014/main" id="{B9A334BD-009C-137F-9949-938F85068782}"/>
              </a:ext>
              <a:ext uri="{C183D7F6-B498-43B3-948B-1728B52AA6E4}">
                <adec:decorative xmlns:adec="http://schemas.microsoft.com/office/drawing/2017/decorative" val="1"/>
              </a:ext>
            </a:extLst>
          </p:cNvPr>
          <p:cNvSpPr/>
          <p:nvPr/>
        </p:nvSpPr>
        <p:spPr bwMode="auto">
          <a:xfrm>
            <a:off x="5332043" y="1944605"/>
            <a:ext cx="6327099" cy="3578172"/>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6" name="Picture 15">
            <a:extLst>
              <a:ext uri="{FF2B5EF4-FFF2-40B4-BE49-F238E27FC236}">
                <a16:creationId xmlns:a16="http://schemas.microsoft.com/office/drawing/2014/main" id="{3E70BF62-111C-ADFB-1FB9-AB958C8104D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527789" y="2158283"/>
            <a:ext cx="6131353" cy="3251163"/>
          </a:xfrm>
          <a:prstGeom prst="rect">
            <a:avLst/>
          </a:prstGeom>
        </p:spPr>
      </p:pic>
      <p:sp>
        <p:nvSpPr>
          <p:cNvPr id="17" name="Flowchart: Process 16">
            <a:extLst>
              <a:ext uri="{FF2B5EF4-FFF2-40B4-BE49-F238E27FC236}">
                <a16:creationId xmlns:a16="http://schemas.microsoft.com/office/drawing/2014/main" id="{1C11789B-B6D1-D951-428A-7D7FF3E586F1}"/>
              </a:ext>
              <a:ext uri="{C183D7F6-B498-43B3-948B-1728B52AA6E4}">
                <adec:decorative xmlns:adec="http://schemas.microsoft.com/office/drawing/2017/decorative" val="1"/>
              </a:ext>
            </a:extLst>
          </p:cNvPr>
          <p:cNvSpPr/>
          <p:nvPr/>
        </p:nvSpPr>
        <p:spPr>
          <a:xfrm>
            <a:off x="5381623" y="3115981"/>
            <a:ext cx="2045617" cy="504985"/>
          </a:xfrm>
          <a:prstGeom prst="flowChartProcess">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Picture 2" descr="Icon&#10;&#10;Description automatically generated">
            <a:extLst>
              <a:ext uri="{FF2B5EF4-FFF2-40B4-BE49-F238E27FC236}">
                <a16:creationId xmlns:a16="http://schemas.microsoft.com/office/drawing/2014/main" id="{7891C88C-0992-49B6-E9AF-584D67BE3F4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84441" y="2454073"/>
            <a:ext cx="914400" cy="914400"/>
          </a:xfrm>
          <a:prstGeom prst="rect">
            <a:avLst/>
          </a:prstGeom>
        </p:spPr>
      </p:pic>
      <p:pic>
        <p:nvPicPr>
          <p:cNvPr id="7" name="Picture 6" descr="Icon&#10;&#10;Description automatically generated">
            <a:extLst>
              <a:ext uri="{FF2B5EF4-FFF2-40B4-BE49-F238E27FC236}">
                <a16:creationId xmlns:a16="http://schemas.microsoft.com/office/drawing/2014/main" id="{A556AA94-D344-2DCD-93AC-2B58D9B97C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2742" y="4786808"/>
            <a:ext cx="914400" cy="914400"/>
          </a:xfrm>
          <a:prstGeom prst="rect">
            <a:avLst/>
          </a:prstGeom>
        </p:spPr>
      </p:pic>
      <p:pic>
        <p:nvPicPr>
          <p:cNvPr id="11" name="Picture 10" descr="Icon&#10;&#10;Description automatically generated">
            <a:extLst>
              <a:ext uri="{FF2B5EF4-FFF2-40B4-BE49-F238E27FC236}">
                <a16:creationId xmlns:a16="http://schemas.microsoft.com/office/drawing/2014/main" id="{B5F4D9FD-50DA-9ACC-94FC-7FD88DC3768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81442" y="3540664"/>
            <a:ext cx="914400" cy="914400"/>
          </a:xfrm>
          <a:prstGeom prst="rect">
            <a:avLst/>
          </a:prstGeom>
        </p:spPr>
      </p:pic>
      <p:pic>
        <p:nvPicPr>
          <p:cNvPr id="19" name="Graphic 165">
            <a:extLst>
              <a:ext uri="{FF2B5EF4-FFF2-40B4-BE49-F238E27FC236}">
                <a16:creationId xmlns:a16="http://schemas.microsoft.com/office/drawing/2014/main" id="{8D89E9A7-7037-FE42-65D0-5363DFC7E456}"/>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64601" y="200266"/>
            <a:ext cx="427762" cy="429434"/>
          </a:xfrm>
          <a:prstGeom prst="rect">
            <a:avLst/>
          </a:prstGeom>
        </p:spPr>
      </p:pic>
    </p:spTree>
    <p:extLst>
      <p:ext uri="{BB962C8B-B14F-4D97-AF65-F5344CB8AC3E}">
        <p14:creationId xmlns:p14="http://schemas.microsoft.com/office/powerpoint/2010/main" val="38560465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377E2C-B799-7740-8085-67D7A4AD2CED}"/>
              </a:ext>
            </a:extLst>
          </p:cNvPr>
          <p:cNvSpPr>
            <a:spLocks noGrp="1"/>
          </p:cNvSpPr>
          <p:nvPr>
            <p:ph type="title" idx="4294967295"/>
          </p:nvPr>
        </p:nvSpPr>
        <p:spPr>
          <a:xfrm>
            <a:off x="607809" y="3132130"/>
            <a:ext cx="5335791" cy="5937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n-ea"/>
                <a:cs typeface="Segoe UI Semibold" panose="020B0502040204020203" pitchFamily="34" charset="0"/>
              </a:rPr>
              <a:t>Security, Governance, and Administration</a:t>
            </a:r>
          </a:p>
        </p:txBody>
      </p:sp>
      <p:pic>
        <p:nvPicPr>
          <p:cNvPr id="2" name="Graphic 1" descr="Security, governance and administration logo">
            <a:extLst>
              <a:ext uri="{FF2B5EF4-FFF2-40B4-BE49-F238E27FC236}">
                <a16:creationId xmlns:a16="http://schemas.microsoft.com/office/drawing/2014/main" id="{E8FF0164-DF29-1382-D41A-469A32CC86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8480" y="720090"/>
            <a:ext cx="5417820" cy="5417820"/>
          </a:xfrm>
          <a:prstGeom prst="rect">
            <a:avLst/>
          </a:prstGeom>
        </p:spPr>
      </p:pic>
    </p:spTree>
    <p:extLst>
      <p:ext uri="{BB962C8B-B14F-4D97-AF65-F5344CB8AC3E}">
        <p14:creationId xmlns:p14="http://schemas.microsoft.com/office/powerpoint/2010/main" val="66926288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CD54EC-DE28-297C-8FDB-886D110FECC4}"/>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Fabric domains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343653"/>
            <a:ext cx="3472915" cy="279717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 domain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is a way of logically grouping together all the data in an organization that is relevant to a particular area or field</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Commonly, this is used to group data by business departments. To group data into domains, workspaces are associated with domain and a domain attribute becomes part of their metadata. This supports management and governance of data according to specific department regulations, restrictions, and needs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4335050"/>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4559536"/>
            <a:ext cx="3472915" cy="1080296"/>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Create a domain and associate workspaces with domains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Assign domain roles and define domain admins/contributors</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7"/>
            <a:ext cx="6327099" cy="3579674"/>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7" name="Picture 6" descr="visual of a screenshot of the Admin portal domains in Microsoft Fabric. It showcases the engineering details associated with domains, including the name and description, domain image, domain admins, and domain contributors">
            <a:extLst>
              <a:ext uri="{FF2B5EF4-FFF2-40B4-BE49-F238E27FC236}">
                <a16:creationId xmlns:a16="http://schemas.microsoft.com/office/drawing/2014/main" id="{097B6FE3-6CBE-079F-9782-E0966DF64F4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61126" y="1679510"/>
            <a:ext cx="6240136" cy="3478930"/>
          </a:xfrm>
          <a:prstGeom prst="rect">
            <a:avLst/>
          </a:prstGeom>
        </p:spPr>
      </p:pic>
      <p:pic>
        <p:nvPicPr>
          <p:cNvPr id="16" name="Graphic 15" descr="Security, Governance and Administration icon">
            <a:extLst>
              <a:ext uri="{FF2B5EF4-FFF2-40B4-BE49-F238E27FC236}">
                <a16:creationId xmlns:a16="http://schemas.microsoft.com/office/drawing/2014/main" id="{A2F7F314-99C9-CBA8-783D-FAD99F69167E}"/>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394151200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46498-21A8-719F-3B4B-6B327904DEC3}"/>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Associate workspaces with domains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520624"/>
            <a:ext cx="3472915" cy="16660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Associate workspaces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with a domain on the domain configuration page in the admin portal</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Domain contributors can associate a workspace they are an admin of with a domain in the workspace settings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319050"/>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543536"/>
            <a:ext cx="3472915" cy="208057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Assign by workspace name – select based on workspace naming conventions, often used when easy to identify the data’s business context </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Assign by workspace admin – select specific users or security groups as per business structure</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Assign by capacity – select based on dedicated capacities per department/business unit</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7" y="1627327"/>
            <a:ext cx="6327099" cy="3579674"/>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a screenshot of the associate workspaces with domains in Microsoft Fabric. It showcases how a data professional can assign unique health elements to a domain, including workspace name, admin, and capacity">
            <a:extLst>
              <a:ext uri="{FF2B5EF4-FFF2-40B4-BE49-F238E27FC236}">
                <a16:creationId xmlns:a16="http://schemas.microsoft.com/office/drawing/2014/main" id="{969C6995-ACCE-90B3-88A4-CFE73D1317D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45505" y="1673331"/>
            <a:ext cx="6259541" cy="3496735"/>
          </a:xfrm>
          <a:prstGeom prst="rect">
            <a:avLst/>
          </a:prstGeom>
        </p:spPr>
      </p:pic>
      <p:pic>
        <p:nvPicPr>
          <p:cNvPr id="7" name="Graphic 6" descr="Security, Governance and Administration icon">
            <a:extLst>
              <a:ext uri="{FF2B5EF4-FFF2-40B4-BE49-F238E27FC236}">
                <a16:creationId xmlns:a16="http://schemas.microsoft.com/office/drawing/2014/main" id="{F476582B-3EFE-9C90-4577-D74C8D1A9AD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12032079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2E1372-D2A3-5CC0-B682-D41808260652}"/>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Create custom Spark pools based on workload requirements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857315"/>
            <a:ext cx="3472915"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Workspace admins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can create a new default pool for the workspace (if granted permissions by the capacity admin)</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786112"/>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060838"/>
            <a:ext cx="3472915" cy="189590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Option to choose node size, the number of nodes and executors, as well as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autoscale</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dynamic allocation of executors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Single node pools can be set up to run small jobs or to test workloads while optimizing compute spend</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Option to keep clusters “live” available (</a:t>
            </a: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coming Q3 2023)</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112138" y="1627327"/>
            <a:ext cx="6300610" cy="3579674"/>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4" name="Picture Placeholder 10" descr="GIF of the workspace settings in Microsoft Fabric, specifically for Spark compute. It walks the viewer how to edit a new Spark pool for data engineers and other data professionals">
            <a:extLst>
              <a:ext uri="{FF2B5EF4-FFF2-40B4-BE49-F238E27FC236}">
                <a16:creationId xmlns:a16="http://schemas.microsoft.com/office/drawing/2014/main" id="{69BD34D2-FDAB-B3CB-46E8-344B1CD7254F}"/>
              </a:ext>
            </a:extLst>
          </p:cNvPr>
          <p:cNvPicPr>
            <a:picLocks noChangeAspect="1"/>
          </p:cNvPicPr>
          <p:nvPr/>
        </p:nvPicPr>
        <p:blipFill>
          <a:blip r:embed="rId4" cstate="print">
            <a:extLst>
              <a:ext uri="{28A0092B-C50C-407E-A947-70E740481C1C}">
                <a14:useLocalDpi xmlns:a14="http://schemas.microsoft.com/office/drawing/2010/main"/>
              </a:ext>
            </a:extLst>
          </a:blip>
          <a:srcRect l="206" r="206"/>
          <a:stretch>
            <a:fillRect/>
          </a:stretch>
        </p:blipFill>
        <p:spPr>
          <a:xfrm>
            <a:off x="5163899" y="1681867"/>
            <a:ext cx="6210802" cy="3485356"/>
          </a:xfrm>
          <a:prstGeom prst="rect">
            <a:avLst/>
          </a:prstGeom>
        </p:spPr>
      </p:pic>
      <p:pic>
        <p:nvPicPr>
          <p:cNvPr id="3" name="Graphic 2" descr="Security, Governance and Administration icon">
            <a:extLst>
              <a:ext uri="{FF2B5EF4-FFF2-40B4-BE49-F238E27FC236}">
                <a16:creationId xmlns:a16="http://schemas.microsoft.com/office/drawing/2014/main" id="{AE5F36BD-9269-F119-7EA7-546AFBF3DB83}"/>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31160052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56DEDAD-28E6-721B-7FFE-2583594AEDCD}"/>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Admins can set default settings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9" y="1857315"/>
            <a:ext cx="3472915"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Workspace admins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have the flexibility to set default settings for their users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595471"/>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2870197"/>
            <a:ext cx="3472915" cy="289617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Library management at the workspace level allows admins to install public &amp; custom libraries available to all notebooks &amp; Spark Jobs in the workspace </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Workspace admins can also select the default runtime version for the workspace and manage spark properties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Workspace admins can author polices based on Spark properties to better govern workloads </a:t>
            </a: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(coming in Q3 2023)</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Users will be blocked from defining new properties that conflict with workspace policies </a:t>
            </a:r>
            <a:r>
              <a:rPr kumimoji="0" lang="en-US" sz="12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(coming in Q3 2023)</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4972991" y="1627327"/>
            <a:ext cx="6496932" cy="3579674"/>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GIF of the workspace settings in Microsoft Fabric. It showcases the library management including feed libraries and custom libraries, as well as how to search for libraries using the search bar functionality">
            <a:extLst>
              <a:ext uri="{FF2B5EF4-FFF2-40B4-BE49-F238E27FC236}">
                <a16:creationId xmlns:a16="http://schemas.microsoft.com/office/drawing/2014/main" id="{3FC1BCC1-E852-A051-375E-2A5AF281AB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18857" y="1682673"/>
            <a:ext cx="6406108" cy="3471795"/>
          </a:xfrm>
          <a:prstGeom prst="rect">
            <a:avLst/>
          </a:prstGeom>
        </p:spPr>
      </p:pic>
      <p:pic>
        <p:nvPicPr>
          <p:cNvPr id="4" name="Graphic 3" descr="Security, Governance and Administration icon">
            <a:extLst>
              <a:ext uri="{FF2B5EF4-FFF2-40B4-BE49-F238E27FC236}">
                <a16:creationId xmlns:a16="http://schemas.microsoft.com/office/drawing/2014/main" id="{6709CD7F-C3DB-B80C-1F43-B2220D1F9047}"/>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3420291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95E508-5303-9E3B-CFD8-8E1F827AB6F2}"/>
              </a:ext>
            </a:extLst>
          </p:cNvPr>
          <p:cNvSpPr txBox="1">
            <a:spLocks/>
          </p:cNvSpPr>
          <p:nvPr/>
        </p:nvSpPr>
        <p:spPr>
          <a:xfrm>
            <a:off x="3296996" y="457200"/>
            <a:ext cx="5601054"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A leader in the industry…</a:t>
            </a:r>
          </a:p>
        </p:txBody>
      </p:sp>
      <p:sp>
        <p:nvSpPr>
          <p:cNvPr id="6" name="Text Placeholder 3">
            <a:extLst>
              <a:ext uri="{FF2B5EF4-FFF2-40B4-BE49-F238E27FC236}">
                <a16:creationId xmlns:a16="http://schemas.microsoft.com/office/drawing/2014/main" id="{BDDAF842-6DCA-EFAC-197E-AA2B5BC8CD8B}"/>
              </a:ext>
            </a:extLst>
          </p:cNvPr>
          <p:cNvSpPr txBox="1">
            <a:spLocks/>
          </p:cNvSpPr>
          <p:nvPr/>
        </p:nvSpPr>
        <p:spPr>
          <a:xfrm>
            <a:off x="4987660" y="6063616"/>
            <a:ext cx="762266" cy="1384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900" b="0" i="0" u="none" strike="noStrike" kern="1200" cap="none" spc="0" normalizeH="0" baseline="0" noProof="0">
                <a:ln>
                  <a:noFill/>
                </a:ln>
                <a:noFill/>
                <a:effectLst/>
                <a:uLnTx/>
                <a:uFillTx/>
                <a:latin typeface="Segoe UI"/>
                <a:ea typeface="+mn-ea"/>
                <a:cs typeface="Segoe UI" panose="020B0502040204020203" pitchFamily="34" charset="0"/>
              </a:rPr>
              <a:t>©Garner, Inc</a:t>
            </a:r>
          </a:p>
        </p:txBody>
      </p:sp>
      <p:sp>
        <p:nvSpPr>
          <p:cNvPr id="7" name="Text Placeholder 2">
            <a:extLst>
              <a:ext uri="{FF2B5EF4-FFF2-40B4-BE49-F238E27FC236}">
                <a16:creationId xmlns:a16="http://schemas.microsoft.com/office/drawing/2014/main" id="{2153F6E4-A710-8B55-69D5-89CFA82C5AC4}"/>
              </a:ext>
            </a:extLst>
          </p:cNvPr>
          <p:cNvSpPr txBox="1">
            <a:spLocks/>
          </p:cNvSpPr>
          <p:nvPr/>
        </p:nvSpPr>
        <p:spPr>
          <a:xfrm>
            <a:off x="6942759" y="1850334"/>
            <a:ext cx="4543277" cy="4111318"/>
          </a:xfrm>
          <a:prstGeom prst="rect">
            <a:avLst/>
          </a:prstGeom>
          <a:solidFill>
            <a:srgbClr val="FFFFFF">
              <a:alpha val="26000"/>
            </a:srgbClr>
          </a:solidFill>
          <a:ln>
            <a:noFill/>
          </a:ln>
        </p:spPr>
        <p:txBody>
          <a:bodyPr vert="horz" wrap="square" lIns="365760" tIns="365760" rIns="365760" bIns="36576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1200"/>
              </a:spcBef>
              <a:spcAft>
                <a:spcPts val="0"/>
              </a:spcAft>
              <a:buClrTx/>
              <a:buSzPct val="90000"/>
              <a:buFont typeface="Arial" panose="020B0604020202020204" pitchFamily="34" charset="0"/>
              <a:buNone/>
              <a:tabLst/>
              <a:defRPr sz="1400" b="1" kern="1200" spc="0" baseline="0">
                <a:solidFill>
                  <a:schemeClr val="tx2"/>
                </a:soli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200" kern="1200" spc="0" baseline="0">
                <a:solidFill>
                  <a:schemeClr val="tx2"/>
                </a:soli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100" kern="1200" cap="all" spc="100" baseline="0">
                <a:solidFill>
                  <a:schemeClr val="tx2"/>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solidFill>
                  <a:schemeClr val="tx2"/>
                </a:soli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effectLst/>
                <a:uLnTx/>
                <a:uFillTx/>
                <a:latin typeface="Segoe UI"/>
                <a:ea typeface="+mn-ea"/>
                <a:cs typeface="Segoe UI" panose="020B0502040204020203" pitchFamily="34" charset="0"/>
              </a:rPr>
              <a:t>“Microsoft is a Leader in this Magic Quadrant. Its Microsoft Search and Azure Cognitive Search products are broadly focused on EX and CX applications for digital workplace search and custom applications, respectively.”</a:t>
            </a:r>
          </a:p>
          <a:p>
            <a:pPr marL="0" marR="0" lvl="0" indent="0" algn="r"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r"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r"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r" defTabSz="932742" rtl="0" eaLnBrk="1" fontAlgn="auto" latinLnBrk="0" hangingPunct="1">
              <a:lnSpc>
                <a:spcPct val="107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Gartner Magic Quadrant, Insights Engine, 2022</a:t>
            </a:r>
            <a:endParaRPr kumimoji="0" lang="en-US" sz="1400" b="0" i="0" u="none" strike="noStrike" kern="1200" cap="none" spc="0" normalizeH="0" baseline="0" noProof="0" dirty="0">
              <a:ln>
                <a:noFill/>
              </a:ln>
              <a:effectLst/>
              <a:uLnTx/>
              <a:uFillTx/>
              <a:latin typeface="Calibri"/>
              <a:ea typeface="Calibri" panose="020F0502020204030204" pitchFamily="34" charset="0"/>
              <a:cs typeface="Times New Roman"/>
            </a:endParaRPr>
          </a:p>
        </p:txBody>
      </p:sp>
      <p:pic>
        <p:nvPicPr>
          <p:cNvPr id="8" name="Picture 6" descr="A picture containing text, screenshot, diagram, number&#10;&#10;Description automatically generated">
            <a:extLst>
              <a:ext uri="{FF2B5EF4-FFF2-40B4-BE49-F238E27FC236}">
                <a16:creationId xmlns:a16="http://schemas.microsoft.com/office/drawing/2014/main" id="{2C6D7FE1-07A8-0AED-35FC-811A0A38575E}"/>
              </a:ext>
            </a:extLst>
          </p:cNvPr>
          <p:cNvPicPr>
            <a:picLocks noChangeAspect="1"/>
          </p:cNvPicPr>
          <p:nvPr/>
        </p:nvPicPr>
        <p:blipFill>
          <a:blip r:embed="rId2"/>
          <a:stretch>
            <a:fillRect/>
          </a:stretch>
        </p:blipFill>
        <p:spPr>
          <a:xfrm>
            <a:off x="1225138" y="1237702"/>
            <a:ext cx="4870862" cy="5261593"/>
          </a:xfrm>
          <a:prstGeom prst="rect">
            <a:avLst/>
          </a:prstGeom>
        </p:spPr>
      </p:pic>
    </p:spTree>
    <p:extLst>
      <p:ext uri="{BB962C8B-B14F-4D97-AF65-F5344CB8AC3E}">
        <p14:creationId xmlns:p14="http://schemas.microsoft.com/office/powerpoint/2010/main" val="2539671530"/>
      </p:ext>
    </p:extLst>
  </p:cSld>
  <p:clrMapOvr>
    <a:masterClrMapping/>
  </p:clrMapOvr>
  <p:transitio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A72892-D596-75CB-8B98-7E3EF4F589CA}"/>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New environment artifact for more flexibility</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8" y="1458333"/>
            <a:ext cx="3472915" cy="211852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New environment artifact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allows users to configure all their Spark and library related settings in a single place</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This allows for more flexibility in developing your project. Additionally, environments can be attached to notebooks and Spark jobs, overriding the default workspace pool</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767370"/>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4022218"/>
            <a:ext cx="3472915" cy="194207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Subject to the permissions they have been granted by admins, </a:t>
            </a:r>
            <a:r>
              <a:rPr kumimoji="0" lang="en-US" sz="12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users can do the following:</a:t>
            </a:r>
            <a:endPar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Install libraries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Choose from a pre-defined user pool</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Configure a new user defined pool</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Set Spark properties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Leverage the environment file system</a:t>
            </a:r>
          </a:p>
        </p:txBody>
      </p:sp>
      <p:sp>
        <p:nvSpPr>
          <p:cNvPr id="10" name="Rectangle 9">
            <a:extLst>
              <a:ext uri="{FF2B5EF4-FFF2-40B4-BE49-F238E27FC236}">
                <a16:creationId xmlns:a16="http://schemas.microsoft.com/office/drawing/2014/main" id="{5D5E1E3D-4F0C-C342-920D-C053744388E5}"/>
              </a:ext>
              <a:ext uri="{C183D7F6-B498-43B3-948B-1728B52AA6E4}">
                <adec:decorative xmlns:adec="http://schemas.microsoft.com/office/drawing/2017/decorative" val="1"/>
              </a:ext>
            </a:extLst>
          </p:cNvPr>
          <p:cNvSpPr/>
          <p:nvPr/>
        </p:nvSpPr>
        <p:spPr bwMode="auto">
          <a:xfrm>
            <a:off x="5033954" y="1627327"/>
            <a:ext cx="6315626" cy="3579674"/>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4" name="Picture 3" descr="GIF of the new environment artifact in Microsoft Fabric. It flips through screenshots of the following: shared files, built-in libraries, public libraries, custom libraries, compute configuration, Spark properties, and developer settings">
            <a:extLst>
              <a:ext uri="{FF2B5EF4-FFF2-40B4-BE49-F238E27FC236}">
                <a16:creationId xmlns:a16="http://schemas.microsoft.com/office/drawing/2014/main" id="{09645F07-5894-7B00-D851-FF95716721D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83683" y="1680256"/>
            <a:ext cx="6229174" cy="3480291"/>
          </a:xfrm>
          <a:prstGeom prst="rect">
            <a:avLst/>
          </a:prstGeom>
        </p:spPr>
      </p:pic>
      <p:pic>
        <p:nvPicPr>
          <p:cNvPr id="3" name="Graphic 2" descr="Security, Governance and Administration icon">
            <a:extLst>
              <a:ext uri="{FF2B5EF4-FFF2-40B4-BE49-F238E27FC236}">
                <a16:creationId xmlns:a16="http://schemas.microsoft.com/office/drawing/2014/main" id="{B64F9BCF-3FA1-EFC2-329C-8FD9505730E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264160785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50CDEDC-1C87-9FE7-B499-774D0FBA3DA1}"/>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Workspace roles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8" y="1370965"/>
            <a:ext cx="3472915" cy="14506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Workspace roles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let you manage who can do what in a Fabric workspace</a:t>
            </a: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These roles can be assigned to individuals or security groups, Microsoft 365 groups, and/or distribution lists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050850"/>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383327"/>
            <a:ext cx="3472915" cy="1449628"/>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Workspace roles in Fabric extend the Power BI workspace roles by associating new capabilities such as data integration and data exploration with existing Power BI roles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Define users or user groups as Admin, Member, Contributor, or Viewer</a:t>
            </a:r>
          </a:p>
        </p:txBody>
      </p:sp>
      <p:grpSp>
        <p:nvGrpSpPr>
          <p:cNvPr id="8" name="Group 7" descr="visual of a screenshot of the workspace roles in Microsoft Fabric. It lists out approximately 15 unique capabilities, as well as checkmarks associated with the Admin, Member, Contributor, and Viewer for each capability">
            <a:extLst>
              <a:ext uri="{FF2B5EF4-FFF2-40B4-BE49-F238E27FC236}">
                <a16:creationId xmlns:a16="http://schemas.microsoft.com/office/drawing/2014/main" id="{D97BD765-AD7A-0842-B29B-5747230974EC}"/>
              </a:ext>
            </a:extLst>
          </p:cNvPr>
          <p:cNvGrpSpPr/>
          <p:nvPr/>
        </p:nvGrpSpPr>
        <p:grpSpPr>
          <a:xfrm>
            <a:off x="5395954" y="261083"/>
            <a:ext cx="5321114" cy="6335834"/>
            <a:chOff x="5313391" y="341191"/>
            <a:chExt cx="5321114" cy="6335834"/>
          </a:xfrm>
        </p:grpSpPr>
        <p:sp>
          <p:nvSpPr>
            <p:cNvPr id="7" name="Rounded Rectangle 13">
              <a:extLst>
                <a:ext uri="{FF2B5EF4-FFF2-40B4-BE49-F238E27FC236}">
                  <a16:creationId xmlns:a16="http://schemas.microsoft.com/office/drawing/2014/main" id="{4306B0C2-AC60-F139-8DD4-C0E987D05854}"/>
                </a:ext>
                <a:ext uri="{C183D7F6-B498-43B3-948B-1728B52AA6E4}">
                  <adec:decorative xmlns:adec="http://schemas.microsoft.com/office/drawing/2017/decorative" val="1"/>
                </a:ext>
              </a:extLst>
            </p:cNvPr>
            <p:cNvSpPr/>
            <p:nvPr/>
          </p:nvSpPr>
          <p:spPr>
            <a:xfrm>
              <a:off x="5313391" y="341191"/>
              <a:ext cx="5321114" cy="6335834"/>
            </a:xfrm>
            <a:prstGeom prst="roundRect">
              <a:avLst>
                <a:gd name="adj" fmla="val 6436"/>
              </a:avLst>
            </a:prstGeom>
            <a:solidFill>
              <a:schemeClr val="bg1"/>
            </a:solidFill>
            <a:ln w="31750"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pic>
          <p:nvPicPr>
            <p:cNvPr id="3" name="Picture 2" descr="image">
              <a:extLst>
                <a:ext uri="{FF2B5EF4-FFF2-40B4-BE49-F238E27FC236}">
                  <a16:creationId xmlns:a16="http://schemas.microsoft.com/office/drawing/2014/main" id="{0B5270DA-9DE8-1541-264D-D85E411B73E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51172" y="503252"/>
              <a:ext cx="4845553" cy="6011713"/>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Graphic 3" descr="Security, Governance and Administration icon">
            <a:extLst>
              <a:ext uri="{FF2B5EF4-FFF2-40B4-BE49-F238E27FC236}">
                <a16:creationId xmlns:a16="http://schemas.microsoft.com/office/drawing/2014/main" id="{BE655ABE-52BE-F0B8-58EE-1D1FC2E7CEC0}"/>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19695871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85336D2-7539-F13D-7DD7-076260C7BAA8}"/>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Capacity metrics reporting</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8" y="1857315"/>
            <a:ext cx="347291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Tenant wide visibility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into capacity usage for all Fabric workloads in one place</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875349"/>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204794"/>
            <a:ext cx="3472915" cy="189590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Identify resource usage trends across Lakehouse, Notebook and Spark Job Definition and other Fabric artifacts operations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View preview usage in parallel with other production workloads to make data-driven capacity sizing decisions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Monitor the impact of throttling to user experience to make scale-up decisions </a:t>
            </a:r>
          </a:p>
        </p:txBody>
      </p:sp>
      <p:sp>
        <p:nvSpPr>
          <p:cNvPr id="4" name="Rectangle 3">
            <a:extLst>
              <a:ext uri="{FF2B5EF4-FFF2-40B4-BE49-F238E27FC236}">
                <a16:creationId xmlns:a16="http://schemas.microsoft.com/office/drawing/2014/main" id="{C4078D47-46AA-0045-E5C5-C9BE74F73326}"/>
              </a:ext>
              <a:ext uri="{C183D7F6-B498-43B3-948B-1728B52AA6E4}">
                <adec:decorative xmlns:adec="http://schemas.microsoft.com/office/drawing/2017/decorative" val="1"/>
              </a:ext>
            </a:extLst>
          </p:cNvPr>
          <p:cNvSpPr/>
          <p:nvPr/>
        </p:nvSpPr>
        <p:spPr bwMode="auto">
          <a:xfrm>
            <a:off x="5240327" y="1627327"/>
            <a:ext cx="6104921" cy="3579674"/>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10" name="Picture 9" descr="visual of a screenshot of the capacity metrics reporting in Microsoft Fabric. It showcases the Premium capacity usage and resource utilization by date and CU, as well as associated artifacts on the bottom of the image">
            <a:extLst>
              <a:ext uri="{FF2B5EF4-FFF2-40B4-BE49-F238E27FC236}">
                <a16:creationId xmlns:a16="http://schemas.microsoft.com/office/drawing/2014/main" id="{49B0D36F-BB91-94B3-3652-392F6940BAA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73679" y="1676051"/>
            <a:ext cx="6027727" cy="3478781"/>
          </a:xfrm>
          <a:prstGeom prst="rect">
            <a:avLst/>
          </a:prstGeom>
        </p:spPr>
      </p:pic>
      <p:pic>
        <p:nvPicPr>
          <p:cNvPr id="3" name="Graphic 2" descr="Security, Governance and Administration icon">
            <a:extLst>
              <a:ext uri="{FF2B5EF4-FFF2-40B4-BE49-F238E27FC236}">
                <a16:creationId xmlns:a16="http://schemas.microsoft.com/office/drawing/2014/main" id="{0988E6E8-F1CD-F1BF-963C-AC9303806B0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9875116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D34BAA-2FFE-AE2F-D79E-D704E98823F7}"/>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Track data lineage and impact analysis</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8" y="1858353"/>
            <a:ext cx="3472915" cy="738664"/>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Data owners </a:t>
            </a: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can gain insight and track data journey and impact analysis across their analytics projects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876387"/>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205832"/>
            <a:ext cx="3472915" cy="248067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See lineage view of complex analytical projects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Understand how the data flows from the source to the destination through all Fabric items, including </a:t>
            </a:r>
            <a:r>
              <a:rPr kumimoji="0" lang="en-US"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lakehouses</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data warehouses, pipelines, datasets and reports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Troubleshoot data refresh issues while tracing the data back from the destination to the source and monitor refresh status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Gain trust in your data while understanding the source of the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Perform impact analysis to assess impact for upcoming changes</a:t>
            </a:r>
          </a:p>
        </p:txBody>
      </p:sp>
      <p:sp>
        <p:nvSpPr>
          <p:cNvPr id="4" name="Rectangle 3">
            <a:extLst>
              <a:ext uri="{FF2B5EF4-FFF2-40B4-BE49-F238E27FC236}">
                <a16:creationId xmlns:a16="http://schemas.microsoft.com/office/drawing/2014/main" id="{C4078D47-46AA-0045-E5C5-C9BE74F73326}"/>
              </a:ext>
              <a:ext uri="{C183D7F6-B498-43B3-948B-1728B52AA6E4}">
                <adec:decorative xmlns:adec="http://schemas.microsoft.com/office/drawing/2017/decorative" val="1"/>
              </a:ext>
            </a:extLst>
          </p:cNvPr>
          <p:cNvSpPr/>
          <p:nvPr/>
        </p:nvSpPr>
        <p:spPr bwMode="auto">
          <a:xfrm>
            <a:off x="5240327" y="1627327"/>
            <a:ext cx="6104921" cy="3466643"/>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3" name="Picture 2" descr="visual of a screenshot a sample data lineage and impact analysis in Microsoft Fabric. On the left-hand side of the image, you can see the tracking of data lineage. On the right-hand side, you can see impacted child items and associated workspaces as a sidebar">
            <a:extLst>
              <a:ext uri="{FF2B5EF4-FFF2-40B4-BE49-F238E27FC236}">
                <a16:creationId xmlns:a16="http://schemas.microsoft.com/office/drawing/2014/main" id="{A05F90DB-26A2-C72E-CB48-175CDF54D81E}"/>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5287933" y="1675198"/>
            <a:ext cx="6013884" cy="3382810"/>
          </a:xfrm>
          <a:prstGeom prst="rect">
            <a:avLst/>
          </a:prstGeom>
          <a:ln>
            <a:noFill/>
          </a:ln>
          <a:effectLst/>
        </p:spPr>
      </p:pic>
      <p:pic>
        <p:nvPicPr>
          <p:cNvPr id="10" name="Graphic 9" descr="Security, Governance and Administration icon">
            <a:extLst>
              <a:ext uri="{FF2B5EF4-FFF2-40B4-BE49-F238E27FC236}">
                <a16:creationId xmlns:a16="http://schemas.microsoft.com/office/drawing/2014/main" id="{EFBA112F-6774-E4E1-36F4-E9C0E698E432}"/>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423702344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6D4A247-271E-B8E7-0B0C-8DE80D09BA5B}"/>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Endorse data for visibility and reuse</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8" y="1784491"/>
            <a:ext cx="3472915"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Data owners &amp; Admin can endorse valuable, high-quality content in Fabric to create </a:t>
            </a: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curated sources of truth</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increase their </a:t>
            </a: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discoverability</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and encourage </a:t>
            </a: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reuse</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3159116"/>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3488561"/>
            <a:ext cx="3472915" cy="174201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mn-cs"/>
              </a:rPr>
              <a:t>Key Capabilities: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Certification: authorized users/groups can certify data that meets the organization's quality standards</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Promotion: content owners can promote data as a means to highlight data they find valuable and recommend for others to use</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Endorsed items get higher visibility in Fabric data discovery experiences </a:t>
            </a:r>
          </a:p>
        </p:txBody>
      </p:sp>
      <p:sp>
        <p:nvSpPr>
          <p:cNvPr id="4" name="Rectangle 3">
            <a:extLst>
              <a:ext uri="{FF2B5EF4-FFF2-40B4-BE49-F238E27FC236}">
                <a16:creationId xmlns:a16="http://schemas.microsoft.com/office/drawing/2014/main" id="{C4078D47-46AA-0045-E5C5-C9BE74F73326}"/>
              </a:ext>
              <a:ext uri="{C183D7F6-B498-43B3-948B-1728B52AA6E4}">
                <adec:decorative xmlns:adec="http://schemas.microsoft.com/office/drawing/2017/decorative" val="1"/>
              </a:ext>
            </a:extLst>
          </p:cNvPr>
          <p:cNvSpPr/>
          <p:nvPr/>
        </p:nvSpPr>
        <p:spPr bwMode="auto">
          <a:xfrm>
            <a:off x="5240327" y="1627327"/>
            <a:ext cx="6104921" cy="3466643"/>
          </a:xfrm>
          <a:prstGeom prst="rect">
            <a:avLst/>
          </a:prstGeom>
          <a:solidFill>
            <a:schemeClr val="bg1"/>
          </a:solidFill>
          <a:ln w="101600" cap="rnd">
            <a:solidFill>
              <a:schemeClr val="accent1"/>
            </a:solidFill>
            <a:round/>
            <a:headEnd type="none" w="med" len="med"/>
            <a:tailEnd type="none" w="med" len="med"/>
          </a:ln>
          <a:effectLst>
            <a:outerShdw blurRad="2540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pic>
        <p:nvPicPr>
          <p:cNvPr id="7" name="Picture 6" descr="GIF of how to endorse data for visibility and reuse in Microsoft Fabric. It showcases how to quick access data, along with its settings and compact view.">
            <a:extLst>
              <a:ext uri="{FF2B5EF4-FFF2-40B4-BE49-F238E27FC236}">
                <a16:creationId xmlns:a16="http://schemas.microsoft.com/office/drawing/2014/main" id="{2BA00DB3-5094-73BF-34E7-00ECE93FC75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89253" y="1677292"/>
            <a:ext cx="6010367" cy="3380832"/>
          </a:xfrm>
          <a:prstGeom prst="rect">
            <a:avLst/>
          </a:prstGeom>
        </p:spPr>
      </p:pic>
      <p:pic>
        <p:nvPicPr>
          <p:cNvPr id="3" name="Graphic 2" descr="Security, Governance and Administration icon">
            <a:extLst>
              <a:ext uri="{FF2B5EF4-FFF2-40B4-BE49-F238E27FC236}">
                <a16:creationId xmlns:a16="http://schemas.microsoft.com/office/drawing/2014/main" id="{38ECA4F3-339D-31B8-A7D8-9034E07B5D78}"/>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22969107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4E15810-3B99-C6E8-970E-6E9605FFD44A}"/>
              </a:ext>
              <a:ext uri="{C183D7F6-B498-43B3-948B-1728B52AA6E4}">
                <adec:decorative xmlns:adec="http://schemas.microsoft.com/office/drawing/2017/decorative" val="1"/>
              </a:ext>
            </a:extLst>
          </p:cNvPr>
          <p:cNvPicPr>
            <a:picLocks noChangeAspect="1"/>
          </p:cNvPicPr>
          <p:nvPr/>
        </p:nvPicPr>
        <p:blipFill rotWithShape="1">
          <a:blip r:embed="rId3" cstate="print">
            <a:alphaModFix amt="35000"/>
            <a:extLst>
              <a:ext uri="{28A0092B-C50C-407E-A947-70E740481C1C}">
                <a14:useLocalDpi xmlns:a14="http://schemas.microsoft.com/office/drawing/2010/main"/>
              </a:ext>
            </a:extLst>
          </a:blip>
          <a:srcRect/>
          <a:stretch/>
        </p:blipFill>
        <p:spPr>
          <a:xfrm>
            <a:off x="4193650" y="0"/>
            <a:ext cx="7998349" cy="6858000"/>
          </a:xfrm>
          <a:prstGeom prst="rect">
            <a:avLst/>
          </a:prstGeom>
        </p:spPr>
      </p:pic>
      <p:sp>
        <p:nvSpPr>
          <p:cNvPr id="9" name="Rectangle 8">
            <a:extLst>
              <a:ext uri="{FF2B5EF4-FFF2-40B4-BE49-F238E27FC236}">
                <a16:creationId xmlns:a16="http://schemas.microsoft.com/office/drawing/2014/main" id="{F2BFD495-F2B9-C574-3D38-15F70112B595}"/>
              </a:ext>
              <a:ext uri="{C183D7F6-B498-43B3-948B-1728B52AA6E4}">
                <adec:decorative xmlns:adec="http://schemas.microsoft.com/office/drawing/2017/decorative" val="1"/>
              </a:ext>
            </a:extLst>
          </p:cNvPr>
          <p:cNvSpPr/>
          <p:nvPr/>
        </p:nvSpPr>
        <p:spPr>
          <a:xfrm>
            <a:off x="0" y="0"/>
            <a:ext cx="4275117" cy="6858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X"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08A97FD6-8162-C01C-2300-649FB7812A04}"/>
              </a:ext>
            </a:extLst>
          </p:cNvPr>
          <p:cNvSpPr txBox="1">
            <a:spLocks noGrp="1"/>
          </p:cNvSpPr>
          <p:nvPr>
            <p:ph type="title" idx="4294967295"/>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chemeClr val="bg1"/>
                </a:solidFill>
                <a:effectLst/>
                <a:uLnTx/>
                <a:uFillTx/>
                <a:latin typeface="Segoe UI Semibold" panose="020B0502040204020203" pitchFamily="34" charset="0"/>
                <a:ea typeface="+mn-ea"/>
                <a:cs typeface="Segoe UI Semibold" panose="020B0502040204020203" pitchFamily="34" charset="0"/>
              </a:rPr>
              <a:t>Tenant-wide metadata visibility</a:t>
            </a:r>
          </a:p>
        </p:txBody>
      </p:sp>
      <p:sp>
        <p:nvSpPr>
          <p:cNvPr id="13" name="TextBox 12">
            <a:extLst>
              <a:ext uri="{FF2B5EF4-FFF2-40B4-BE49-F238E27FC236}">
                <a16:creationId xmlns:a16="http://schemas.microsoft.com/office/drawing/2014/main" id="{89C565F5-6C45-C0A5-9C1D-9B7712C2FF54}"/>
              </a:ext>
            </a:extLst>
          </p:cNvPr>
          <p:cNvSpPr txBox="1"/>
          <p:nvPr/>
        </p:nvSpPr>
        <p:spPr>
          <a:xfrm>
            <a:off x="360368" y="1784491"/>
            <a:ext cx="3472915" cy="523220"/>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Admins can gain </a:t>
            </a:r>
            <a:r>
              <a:rPr kumimoji="0" lang="en-US" sz="1400" b="1" i="0" u="none" strike="noStrike" kern="1200" cap="none" spc="0" normalizeH="0" baseline="0" noProof="0">
                <a:ln>
                  <a:noFill/>
                </a:ln>
                <a:solidFill>
                  <a:srgbClr val="FFFFFF"/>
                </a:solidFill>
                <a:effectLst/>
                <a:uLnTx/>
                <a:uFillTx/>
                <a:latin typeface="Calibri" panose="020F0502020204030204"/>
                <a:ea typeface="+mn-ea"/>
                <a:cs typeface="+mn-cs"/>
              </a:rPr>
              <a:t>tenant wide visibility</a:t>
            </a: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 of their data estate via Fabric’s Scanner APIs</a:t>
            </a:r>
          </a:p>
        </p:txBody>
      </p:sp>
      <p:cxnSp>
        <p:nvCxnSpPr>
          <p:cNvPr id="15" name="Straight Connector 14">
            <a:extLst>
              <a:ext uri="{FF2B5EF4-FFF2-40B4-BE49-F238E27FC236}">
                <a16:creationId xmlns:a16="http://schemas.microsoft.com/office/drawing/2014/main" id="{62448430-E0D8-AFF6-8BF7-E217AB34C88F}"/>
              </a:ext>
              <a:ext uri="{C183D7F6-B498-43B3-948B-1728B52AA6E4}">
                <adec:decorative xmlns:adec="http://schemas.microsoft.com/office/drawing/2017/decorative" val="1"/>
              </a:ext>
            </a:extLst>
          </p:cNvPr>
          <p:cNvCxnSpPr>
            <a:cxnSpLocks/>
          </p:cNvCxnSpPr>
          <p:nvPr/>
        </p:nvCxnSpPr>
        <p:spPr>
          <a:xfrm>
            <a:off x="360369" y="251278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D86BC7F-CFEA-C24D-8C54-5A81359252B8}"/>
              </a:ext>
            </a:extLst>
          </p:cNvPr>
          <p:cNvSpPr txBox="1"/>
          <p:nvPr/>
        </p:nvSpPr>
        <p:spPr>
          <a:xfrm>
            <a:off x="360368" y="2842230"/>
            <a:ext cx="3472915" cy="1965153"/>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Key Capabilities:</a:t>
            </a:r>
          </a:p>
          <a:p>
            <a:pPr marL="171450" marR="0" lvl="0" indent="-171450" algn="l" defTabSz="914400" rtl="0" eaLnBrk="1" fontAlgn="auto" latinLnBrk="0" hangingPunct="1">
              <a:lnSpc>
                <a:spcPct val="100000"/>
              </a:lnSpc>
              <a:spcBef>
                <a:spcPts val="5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Effective scanning of Fabric’s tenant metadata and lineage, including item’s name, owner, sensitivity label, endorsement, data source, etc.</a:t>
            </a:r>
          </a:p>
          <a:p>
            <a:pPr marL="171450" marR="0" lvl="0" indent="-171450" algn="l" defTabSz="914400" rtl="0" eaLnBrk="1" fontAlgn="auto" latinLnBrk="0" hangingPunct="1">
              <a:lnSpc>
                <a:spcPct val="100000"/>
              </a:lnSpc>
              <a:spcBef>
                <a:spcPts val="5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Robust enterprise capabilities like authentication with service principal, incremental scans</a:t>
            </a:r>
          </a:p>
          <a:p>
            <a:pPr marL="171450" marR="0" lvl="0" indent="-171450" algn="l" defTabSz="914400" rtl="0" eaLnBrk="1" fontAlgn="auto" latinLnBrk="0" hangingPunct="1">
              <a:lnSpc>
                <a:spcPct val="100000"/>
              </a:lnSpc>
              <a:spcBef>
                <a:spcPts val="5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Supports 1</a:t>
            </a:r>
            <a:r>
              <a:rPr kumimoji="0" lang="en-US" sz="1200" b="0" i="0" u="none" strike="noStrike" kern="120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st</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3</a:t>
            </a:r>
            <a:r>
              <a:rPr kumimoji="0" lang="en-US" sz="1200" b="0" i="0" u="none" strike="noStrike" kern="1200" cap="none" spc="0" normalizeH="0" baseline="30000" noProof="0">
                <a:ln>
                  <a:noFill/>
                </a:ln>
                <a:solidFill>
                  <a:srgbClr val="FFFFFF"/>
                </a:solidFill>
                <a:effectLst/>
                <a:uLnTx/>
                <a:uFillTx/>
                <a:latin typeface="Segoe UI" panose="020B0502040204020203" pitchFamily="34" charset="0"/>
                <a:ea typeface="+mn-ea"/>
                <a:cs typeface="Segoe UI" panose="020B0502040204020203" pitchFamily="34" charset="0"/>
              </a:rPr>
              <a:t>rd</a:t>
            </a: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party catalog tool integrations. Purview data catalog, Informatica, Collibra, Alation are integrated with Power BI, in various stages of integrating with Fabric</a:t>
            </a:r>
          </a:p>
        </p:txBody>
      </p:sp>
      <p:grpSp>
        <p:nvGrpSpPr>
          <p:cNvPr id="10" name="Group 9" descr="screenshot of the tenant-wide metadata visibility in Microsoft Fabric. It showcases a sample response with status code.">
            <a:extLst>
              <a:ext uri="{FF2B5EF4-FFF2-40B4-BE49-F238E27FC236}">
                <a16:creationId xmlns:a16="http://schemas.microsoft.com/office/drawing/2014/main" id="{0E8B298C-C3AA-0A02-769E-AA4E3FDEE262}"/>
              </a:ext>
            </a:extLst>
          </p:cNvPr>
          <p:cNvGrpSpPr/>
          <p:nvPr/>
        </p:nvGrpSpPr>
        <p:grpSpPr>
          <a:xfrm>
            <a:off x="6381750" y="171450"/>
            <a:ext cx="3419475" cy="6515100"/>
            <a:chOff x="6400800" y="247650"/>
            <a:chExt cx="3419475" cy="6515100"/>
          </a:xfrm>
        </p:grpSpPr>
        <p:sp>
          <p:nvSpPr>
            <p:cNvPr id="8" name="Rounded Rectangle 7">
              <a:extLst>
                <a:ext uri="{FF2B5EF4-FFF2-40B4-BE49-F238E27FC236}">
                  <a16:creationId xmlns:a16="http://schemas.microsoft.com/office/drawing/2014/main" id="{0FEA2872-724D-BFBF-5EDE-466C80CCB22B}"/>
                </a:ext>
              </a:extLst>
            </p:cNvPr>
            <p:cNvSpPr/>
            <p:nvPr/>
          </p:nvSpPr>
          <p:spPr bwMode="auto">
            <a:xfrm>
              <a:off x="6400800" y="247650"/>
              <a:ext cx="3419475" cy="6515100"/>
            </a:xfrm>
            <a:prstGeom prst="roundRect">
              <a:avLst>
                <a:gd name="adj" fmla="val 3641"/>
              </a:avLst>
            </a:prstGeom>
            <a:solidFill>
              <a:schemeClr val="bg1"/>
            </a:solidFill>
            <a:ln w="9525" cap="flat" cmpd="sng" algn="ctr">
              <a:noFill/>
              <a:prstDash val="solid"/>
              <a:headEnd type="none" w="med" len="med"/>
              <a:tailEnd type="none" w="med" len="med"/>
            </a:ln>
            <a:effectLst>
              <a:outerShdw blurRad="254000"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Picture 2">
              <a:extLst>
                <a:ext uri="{FF2B5EF4-FFF2-40B4-BE49-F238E27FC236}">
                  <a16:creationId xmlns:a16="http://schemas.microsoft.com/office/drawing/2014/main" id="{6EB8A20F-0093-27F7-D896-A98488ED36D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85129" y="384283"/>
              <a:ext cx="3050817" cy="6241835"/>
            </a:xfrm>
            <a:prstGeom prst="rect">
              <a:avLst/>
            </a:prstGeom>
          </p:spPr>
        </p:pic>
      </p:grpSp>
      <p:pic>
        <p:nvPicPr>
          <p:cNvPr id="4" name="Graphic 3" descr="Security, Governance and Administration icon">
            <a:extLst>
              <a:ext uri="{FF2B5EF4-FFF2-40B4-BE49-F238E27FC236}">
                <a16:creationId xmlns:a16="http://schemas.microsoft.com/office/drawing/2014/main" id="{5C43D15A-6D07-0D95-B9B9-7CEA1EDC02DB}"/>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97079" y="85958"/>
            <a:ext cx="548755" cy="548755"/>
          </a:xfrm>
          <a:prstGeom prst="rect">
            <a:avLst/>
          </a:prstGeom>
        </p:spPr>
      </p:pic>
    </p:spTree>
    <p:extLst>
      <p:ext uri="{BB962C8B-B14F-4D97-AF65-F5344CB8AC3E}">
        <p14:creationId xmlns:p14="http://schemas.microsoft.com/office/powerpoint/2010/main" val="81738888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06E13366-6D1B-3FE1-1AA4-62825DD5F412}"/>
              </a:ext>
            </a:extLst>
          </p:cNvPr>
          <p:cNvSpPr txBox="1">
            <a:spLocks/>
          </p:cNvSpPr>
          <p:nvPr/>
        </p:nvSpPr>
        <p:spPr>
          <a:xfrm>
            <a:off x="38828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a:solidFill>
                  <a:schemeClr val="bg1"/>
                </a:solidFill>
              </a:rPr>
              <a:t>Purview information protection for Fabric</a:t>
            </a:r>
            <a:endParaRPr lang="en-US" sz="2400" dirty="0">
              <a:solidFill>
                <a:schemeClr val="bg1"/>
              </a:solidFill>
            </a:endParaRPr>
          </a:p>
        </p:txBody>
      </p:sp>
      <p:sp>
        <p:nvSpPr>
          <p:cNvPr id="6" name="TextBox 5">
            <a:extLst>
              <a:ext uri="{FF2B5EF4-FFF2-40B4-BE49-F238E27FC236}">
                <a16:creationId xmlns:a16="http://schemas.microsoft.com/office/drawing/2014/main" id="{479C4BE4-6C50-88FA-CED1-95480E0B580A}"/>
              </a:ext>
            </a:extLst>
          </p:cNvPr>
          <p:cNvSpPr txBox="1"/>
          <p:nvPr/>
        </p:nvSpPr>
        <p:spPr>
          <a:xfrm>
            <a:off x="388288" y="1773944"/>
            <a:ext cx="3472915" cy="954107"/>
          </a:xfrm>
          <a:prstGeom prst="rect">
            <a:avLst/>
          </a:prstGeom>
          <a:noFill/>
        </p:spPr>
        <p:txBody>
          <a:bodyPr wrap="square">
            <a:spAutoFit/>
          </a:body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Admins and Data owners can ensure data remains protected and classified across Fabric leveraging sensitivity labels</a:t>
            </a:r>
          </a:p>
        </p:txBody>
      </p:sp>
      <p:cxnSp>
        <p:nvCxnSpPr>
          <p:cNvPr id="7" name="Straight Connector 6">
            <a:extLst>
              <a:ext uri="{FF2B5EF4-FFF2-40B4-BE49-F238E27FC236}">
                <a16:creationId xmlns:a16="http://schemas.microsoft.com/office/drawing/2014/main" id="{EEFC5EF4-2616-7AFE-3CDD-CFE44A9A0441}"/>
              </a:ext>
              <a:ext uri="{C183D7F6-B498-43B3-948B-1728B52AA6E4}">
                <adec:decorative xmlns:adec="http://schemas.microsoft.com/office/drawing/2017/decorative" val="1"/>
              </a:ext>
            </a:extLst>
          </p:cNvPr>
          <p:cNvCxnSpPr>
            <a:cxnSpLocks/>
          </p:cNvCxnSpPr>
          <p:nvPr/>
        </p:nvCxnSpPr>
        <p:spPr>
          <a:xfrm>
            <a:off x="388289" y="2933537"/>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2B81BF3-267A-274B-6BC4-4D45DC570B8D}"/>
              </a:ext>
            </a:extLst>
          </p:cNvPr>
          <p:cNvSpPr txBox="1"/>
          <p:nvPr/>
        </p:nvSpPr>
        <p:spPr>
          <a:xfrm>
            <a:off x="388288" y="3253457"/>
            <a:ext cx="3472915" cy="126188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Key Capabilities: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Label Fabric items with organization’s sensitivity labels, used in Microsoft 365 apps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Sensitivity labels follow the data automatically as it flows from data lake to business users within Fabric and to Office</a:t>
            </a:r>
          </a:p>
        </p:txBody>
      </p:sp>
      <p:sp>
        <p:nvSpPr>
          <p:cNvPr id="9" name="Text Placeholder 3">
            <a:extLst>
              <a:ext uri="{FF2B5EF4-FFF2-40B4-BE49-F238E27FC236}">
                <a16:creationId xmlns:a16="http://schemas.microsoft.com/office/drawing/2014/main" id="{084F3597-E749-2C02-90D0-6BBF39258D1C}"/>
              </a:ext>
            </a:extLst>
          </p:cNvPr>
          <p:cNvSpPr txBox="1">
            <a:spLocks/>
          </p:cNvSpPr>
          <p:nvPr/>
        </p:nvSpPr>
        <p:spPr>
          <a:xfrm>
            <a:off x="4233201" y="639088"/>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a:solidFill>
                  <a:schemeClr val="bg1"/>
                </a:solidFill>
              </a:rPr>
              <a:t>Microsoft Purview Hub in Fabric</a:t>
            </a:r>
            <a:endParaRPr lang="en-US" sz="2400" dirty="0">
              <a:solidFill>
                <a:schemeClr val="bg1"/>
              </a:solidFill>
            </a:endParaRPr>
          </a:p>
        </p:txBody>
      </p:sp>
      <p:sp>
        <p:nvSpPr>
          <p:cNvPr id="10" name="TextBox 9">
            <a:extLst>
              <a:ext uri="{FF2B5EF4-FFF2-40B4-BE49-F238E27FC236}">
                <a16:creationId xmlns:a16="http://schemas.microsoft.com/office/drawing/2014/main" id="{90DB3486-CB26-6EF4-90DA-5E0AAD599E57}"/>
              </a:ext>
            </a:extLst>
          </p:cNvPr>
          <p:cNvSpPr txBox="1"/>
          <p:nvPr/>
        </p:nvSpPr>
        <p:spPr>
          <a:xfrm>
            <a:off x="4233200" y="1765802"/>
            <a:ext cx="3472915" cy="954107"/>
          </a:xfrm>
          <a:prstGeom prst="rect">
            <a:avLst/>
          </a:prstGeom>
          <a:noFill/>
        </p:spPr>
        <p:txBody>
          <a:bodyPr wrap="square">
            <a:spAutoFit/>
          </a:bodyPr>
          <a:lstStyle/>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Central hub </a:t>
            </a:r>
            <a:r>
              <a:rPr kumimoji="0" lang="en-US" sz="1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provides a gateway to Purview relevant apps as well as respective Fabric governance and compliance insights</a:t>
            </a:r>
          </a:p>
        </p:txBody>
      </p:sp>
      <p:cxnSp>
        <p:nvCxnSpPr>
          <p:cNvPr id="11" name="Straight Connector 10">
            <a:extLst>
              <a:ext uri="{FF2B5EF4-FFF2-40B4-BE49-F238E27FC236}">
                <a16:creationId xmlns:a16="http://schemas.microsoft.com/office/drawing/2014/main" id="{C2872F7E-B960-D72E-63E7-2A60D658F276}"/>
              </a:ext>
              <a:ext uri="{C183D7F6-B498-43B3-948B-1728B52AA6E4}">
                <adec:decorative xmlns:adec="http://schemas.microsoft.com/office/drawing/2017/decorative" val="1"/>
              </a:ext>
            </a:extLst>
          </p:cNvPr>
          <p:cNvCxnSpPr>
            <a:cxnSpLocks/>
          </p:cNvCxnSpPr>
          <p:nvPr/>
        </p:nvCxnSpPr>
        <p:spPr>
          <a:xfrm>
            <a:off x="4233201" y="2925395"/>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5D52E8F-2B2E-0519-F51F-978CA424076A}"/>
              </a:ext>
            </a:extLst>
          </p:cNvPr>
          <p:cNvSpPr txBox="1"/>
          <p:nvPr/>
        </p:nvSpPr>
        <p:spPr>
          <a:xfrm>
            <a:off x="4233200" y="3245315"/>
            <a:ext cx="3472915" cy="126188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chemeClr val="bg1"/>
                </a:solidFill>
                <a:effectLst/>
                <a:uLnTx/>
                <a:uFillTx/>
                <a:latin typeface="Segoe UI" panose="020B0502040204020203" pitchFamily="34" charset="0"/>
                <a:ea typeface="+mn-ea"/>
                <a:cs typeface="+mn-cs"/>
              </a:rPr>
              <a:t>Key Capabilities: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Purview insights about Fabric data estate for admins and data owners, including inventory, sensitivity, and others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Entry point to advanced Microsoft Purview capabilities in Microsoft Purview portals</a:t>
            </a:r>
          </a:p>
        </p:txBody>
      </p:sp>
      <p:sp>
        <p:nvSpPr>
          <p:cNvPr id="13" name="Text Placeholder 3">
            <a:extLst>
              <a:ext uri="{FF2B5EF4-FFF2-40B4-BE49-F238E27FC236}">
                <a16:creationId xmlns:a16="http://schemas.microsoft.com/office/drawing/2014/main" id="{8AE79945-5ACA-A05F-5343-033380DC96D0}"/>
              </a:ext>
            </a:extLst>
          </p:cNvPr>
          <p:cNvSpPr txBox="1">
            <a:spLocks/>
          </p:cNvSpPr>
          <p:nvPr/>
        </p:nvSpPr>
        <p:spPr>
          <a:xfrm>
            <a:off x="8017639" y="619309"/>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a:solidFill>
                  <a:schemeClr val="bg1"/>
                </a:solidFill>
              </a:rPr>
              <a:t>Purview loss prevention policies</a:t>
            </a:r>
            <a:endParaRPr lang="en-US" sz="2400" dirty="0">
              <a:solidFill>
                <a:schemeClr val="bg1"/>
              </a:solidFill>
            </a:endParaRPr>
          </a:p>
        </p:txBody>
      </p:sp>
      <p:sp>
        <p:nvSpPr>
          <p:cNvPr id="14" name="TextBox 13">
            <a:extLst>
              <a:ext uri="{FF2B5EF4-FFF2-40B4-BE49-F238E27FC236}">
                <a16:creationId xmlns:a16="http://schemas.microsoft.com/office/drawing/2014/main" id="{09AC0B30-8D67-C31D-3B8C-00A7E2CA64D0}"/>
              </a:ext>
            </a:extLst>
          </p:cNvPr>
          <p:cNvSpPr txBox="1"/>
          <p:nvPr/>
        </p:nvSpPr>
        <p:spPr>
          <a:xfrm>
            <a:off x="8017638" y="1746023"/>
            <a:ext cx="3472915" cy="738664"/>
          </a:xfrm>
          <a:prstGeom prst="rect">
            <a:avLst/>
          </a:prstGeom>
          <a:noFill/>
        </p:spPr>
        <p:txBody>
          <a:bodyPr wrap="square">
            <a:spAutoFit/>
          </a:body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Compliance admins can configure data loss prevention policies to detect upload of sensitive data to Power BI models</a:t>
            </a:r>
          </a:p>
        </p:txBody>
      </p:sp>
      <p:cxnSp>
        <p:nvCxnSpPr>
          <p:cNvPr id="15" name="Straight Connector 14">
            <a:extLst>
              <a:ext uri="{FF2B5EF4-FFF2-40B4-BE49-F238E27FC236}">
                <a16:creationId xmlns:a16="http://schemas.microsoft.com/office/drawing/2014/main" id="{9316D35A-3ABF-516F-72C5-09E17E51A90D}"/>
              </a:ext>
              <a:ext uri="{C183D7F6-B498-43B3-948B-1728B52AA6E4}">
                <adec:decorative xmlns:adec="http://schemas.microsoft.com/office/drawing/2017/decorative" val="1"/>
              </a:ext>
            </a:extLst>
          </p:cNvPr>
          <p:cNvCxnSpPr>
            <a:cxnSpLocks/>
          </p:cNvCxnSpPr>
          <p:nvPr/>
        </p:nvCxnSpPr>
        <p:spPr>
          <a:xfrm>
            <a:off x="8017639" y="2917151"/>
            <a:ext cx="347291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25DEE19-0DE1-A03B-8335-4FDD4E9F866B}"/>
              </a:ext>
            </a:extLst>
          </p:cNvPr>
          <p:cNvSpPr txBox="1"/>
          <p:nvPr/>
        </p:nvSpPr>
        <p:spPr>
          <a:xfrm>
            <a:off x="8017638" y="3237071"/>
            <a:ext cx="3472915" cy="185281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Key Capabilities: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Automatic detection of upload of sensitive data, to Power BI datasets, supporting trigger alerts for admins and custom policy tip to data owners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Data owners can provide feedback using report a false positive action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Calibri" panose="020F0502020204030204"/>
                <a:cs typeface="Segoe UI" panose="020B0502040204020203" pitchFamily="34" charset="0"/>
              </a:rPr>
              <a:t>Expansion to the full set of Fabric’s is in progress</a:t>
            </a:r>
            <a:endParaRPr kumimoji="0" lang="en-US"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565329447"/>
      </p:ext>
    </p:extLst>
  </p:cSld>
  <p:clrMapOvr>
    <a:masterClrMapping/>
  </p:clrMapOvr>
  <p:transition>
    <p:fade/>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6091FAC-2A21-81C6-11D3-EF8313A15734}"/>
              </a:ext>
            </a:extLst>
          </p:cNvPr>
          <p:cNvSpPr>
            <a:spLocks noGrp="1"/>
          </p:cNvSpPr>
          <p:nvPr>
            <p:ph type="title"/>
          </p:nvPr>
        </p:nvSpPr>
        <p:spPr/>
        <p:txBody>
          <a:bodyPr/>
          <a:lstStyle/>
          <a:p>
            <a:r>
              <a:rPr lang="en-US" dirty="0"/>
              <a:t>Next steps</a:t>
            </a:r>
          </a:p>
        </p:txBody>
      </p:sp>
      <p:sp>
        <p:nvSpPr>
          <p:cNvPr id="29" name="Oval 28">
            <a:extLst>
              <a:ext uri="{FF2B5EF4-FFF2-40B4-BE49-F238E27FC236}">
                <a16:creationId xmlns:a16="http://schemas.microsoft.com/office/drawing/2014/main" id="{A2172B28-EBD2-F9A6-17E9-3087B5C41790}"/>
              </a:ext>
              <a:ext uri="{C183D7F6-B498-43B3-948B-1728B52AA6E4}">
                <adec:decorative xmlns:adec="http://schemas.microsoft.com/office/drawing/2017/decorative" val="1"/>
              </a:ext>
            </a:extLst>
          </p:cNvPr>
          <p:cNvSpPr/>
          <p:nvPr/>
        </p:nvSpPr>
        <p:spPr bwMode="auto">
          <a:xfrm>
            <a:off x="5153167" y="1009537"/>
            <a:ext cx="958377" cy="958377"/>
          </a:xfrm>
          <a:prstGeom prst="ellipse">
            <a:avLst/>
          </a:prstGeom>
          <a:gradFill rotWithShape="1">
            <a:gsLst>
              <a:gs pos="0">
                <a:srgbClr val="1F937E"/>
              </a:gs>
              <a:gs pos="100000">
                <a:srgbClr val="2AAC93"/>
              </a:gs>
            </a:gsLst>
            <a:lin ang="27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sp>
        <p:nvSpPr>
          <p:cNvPr id="30" name="monitor" title="Icon of a monitor">
            <a:extLst>
              <a:ext uri="{FF2B5EF4-FFF2-40B4-BE49-F238E27FC236}">
                <a16:creationId xmlns:a16="http://schemas.microsoft.com/office/drawing/2014/main" id="{59B5A2DD-CF5A-B548-0FE8-C89D825B605F}"/>
              </a:ext>
            </a:extLst>
          </p:cNvPr>
          <p:cNvSpPr>
            <a:spLocks noChangeAspect="1" noEditPoints="1"/>
          </p:cNvSpPr>
          <p:nvPr/>
        </p:nvSpPr>
        <p:spPr bwMode="auto">
          <a:xfrm>
            <a:off x="5403755" y="1313528"/>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adFill>
            <a:gsLst>
              <a:gs pos="0">
                <a:srgbClr val="1F937E"/>
              </a:gs>
              <a:gs pos="100000">
                <a:srgbClr val="2AAC93"/>
              </a:gs>
            </a:gsLst>
            <a:lin ang="2700000" scaled="1"/>
          </a:grad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endParaRPr>
          </a:p>
        </p:txBody>
      </p:sp>
      <p:sp>
        <p:nvSpPr>
          <p:cNvPr id="31" name="Text Placeholder 5">
            <a:extLst>
              <a:ext uri="{FF2B5EF4-FFF2-40B4-BE49-F238E27FC236}">
                <a16:creationId xmlns:a16="http://schemas.microsoft.com/office/drawing/2014/main" id="{C156A8AE-33CC-6820-5406-535E76923E61}"/>
              </a:ext>
            </a:extLst>
          </p:cNvPr>
          <p:cNvSpPr txBox="1">
            <a:spLocks/>
          </p:cNvSpPr>
          <p:nvPr/>
        </p:nvSpPr>
        <p:spPr>
          <a:xfrm>
            <a:off x="6688819" y="1217882"/>
            <a:ext cx="5032126" cy="5416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Segoe UI" panose="020B0502040204020203" pitchFamily="34" charset="0"/>
              </a:rPr>
              <a:t>Explore the product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3ABB9F"/>
                </a:solidFill>
                <a:effectLst/>
                <a:uLnTx/>
                <a:uFillTx/>
                <a:latin typeface="Calibri" panose="020F0502020204030204"/>
                <a:ea typeface="+mn-ea"/>
                <a:cs typeface="Segoe UI" panose="020B0502040204020203" pitchFamily="34" charset="0"/>
                <a:hlinkClick r:id="rId2">
                  <a:extLst>
                    <a:ext uri="{A12FA001-AC4F-418D-AE19-62706E023703}">
                      <ahyp:hlinkClr xmlns:ahyp="http://schemas.microsoft.com/office/drawing/2018/hyperlinkcolor" val="tx"/>
                    </a:ext>
                  </a:extLst>
                </a:hlinkClick>
              </a:rPr>
              <a:t>https://www.microsoft.com/en-us/microsoft-fabric</a:t>
            </a:r>
            <a:endParaRPr kumimoji="0" lang="en-US" sz="1600" b="1" i="0" u="none" strike="noStrike" kern="1200" cap="none" spc="0" normalizeH="0" baseline="0" noProof="0" dirty="0">
              <a:ln>
                <a:noFill/>
              </a:ln>
              <a:solidFill>
                <a:srgbClr val="3ABB9F"/>
              </a:solidFill>
              <a:effectLst/>
              <a:uLnTx/>
              <a:uFillTx/>
              <a:latin typeface="Calibri" panose="020F0502020204030204"/>
              <a:ea typeface="+mn-ea"/>
              <a:cs typeface="Segoe UI" panose="020B0502040204020203" pitchFamily="34" charset="0"/>
            </a:endParaRPr>
          </a:p>
        </p:txBody>
      </p:sp>
      <p:sp>
        <p:nvSpPr>
          <p:cNvPr id="32" name="Oval 31">
            <a:extLst>
              <a:ext uri="{FF2B5EF4-FFF2-40B4-BE49-F238E27FC236}">
                <a16:creationId xmlns:a16="http://schemas.microsoft.com/office/drawing/2014/main" id="{7D405525-2505-2224-FA6B-C176F3157DC2}"/>
              </a:ext>
              <a:ext uri="{C183D7F6-B498-43B3-948B-1728B52AA6E4}">
                <adec:decorative xmlns:adec="http://schemas.microsoft.com/office/drawing/2017/decorative" val="1"/>
              </a:ext>
            </a:extLst>
          </p:cNvPr>
          <p:cNvSpPr/>
          <p:nvPr/>
        </p:nvSpPr>
        <p:spPr bwMode="auto">
          <a:xfrm>
            <a:off x="5153167" y="2324310"/>
            <a:ext cx="958377" cy="958377"/>
          </a:xfrm>
          <a:prstGeom prst="ellipse">
            <a:avLst/>
          </a:prstGeom>
          <a:gradFill rotWithShape="1">
            <a:gsLst>
              <a:gs pos="0">
                <a:srgbClr val="1F937E"/>
              </a:gs>
              <a:gs pos="100000">
                <a:srgbClr val="2AAC93"/>
              </a:gs>
            </a:gsLst>
            <a:lin ang="27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33" name="circle" title="Icon of a circle with three smaller circles on it">
            <a:extLst>
              <a:ext uri="{FF2B5EF4-FFF2-40B4-BE49-F238E27FC236}">
                <a16:creationId xmlns:a16="http://schemas.microsoft.com/office/drawing/2014/main" id="{E9F88939-0224-9E72-6902-B071C06ADBEE}"/>
              </a:ext>
            </a:extLst>
          </p:cNvPr>
          <p:cNvSpPr>
            <a:spLocks noChangeAspect="1" noEditPoints="1"/>
          </p:cNvSpPr>
          <p:nvPr/>
        </p:nvSpPr>
        <p:spPr bwMode="auto">
          <a:xfrm>
            <a:off x="5449475" y="2605706"/>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4" name="Text Placeholder 5">
            <a:extLst>
              <a:ext uri="{FF2B5EF4-FFF2-40B4-BE49-F238E27FC236}">
                <a16:creationId xmlns:a16="http://schemas.microsoft.com/office/drawing/2014/main" id="{62B61CF7-A511-F5AF-588A-0D98BBCD3F55}"/>
              </a:ext>
            </a:extLst>
          </p:cNvPr>
          <p:cNvSpPr txBox="1">
            <a:spLocks/>
          </p:cNvSpPr>
          <p:nvPr/>
        </p:nvSpPr>
        <p:spPr>
          <a:xfrm>
            <a:off x="6688819" y="2510277"/>
            <a:ext cx="4677097" cy="5416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Segoe UI" panose="020B0502040204020203" pitchFamily="34" charset="0"/>
              </a:rPr>
              <a:t>Check out the m</a:t>
            </a:r>
            <a:r>
              <a:rPr kumimoji="0" lang="en-US" sz="1600" b="0" i="0" u="none" strike="noStrike" kern="1200" cap="none" spc="0" normalizeH="0" baseline="0" noProof="0" dirty="0" err="1">
                <a:ln>
                  <a:noFill/>
                </a:ln>
                <a:solidFill>
                  <a:schemeClr val="tx1"/>
                </a:solidFill>
                <a:effectLst/>
                <a:uLnTx/>
                <a:uFillTx/>
                <a:latin typeface="Calibri" panose="020F0502020204030204"/>
                <a:ea typeface="+mn-ea"/>
                <a:cs typeface="Segoe UI" panose="020B0502040204020203" pitchFamily="34" charset="0"/>
              </a:rPr>
              <a:t>echanics</a:t>
            </a: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Segoe UI" panose="020B0502040204020203" pitchFamily="34" charset="0"/>
              </a:rPr>
              <a:t> show:</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3ABB9F"/>
                </a:solidFill>
                <a:effectLst/>
                <a:uLnTx/>
                <a:uFillTx/>
                <a:latin typeface="Calibri" panose="020F0502020204030204"/>
                <a:ea typeface="+mn-ea"/>
                <a:cs typeface="Segoe UI" panose="020B0502040204020203" pitchFamily="34" charset="0"/>
                <a:hlinkClick r:id="rId3">
                  <a:extLst>
                    <a:ext uri="{A12FA001-AC4F-418D-AE19-62706E023703}">
                      <ahyp:hlinkClr xmlns:ahyp="http://schemas.microsoft.com/office/drawing/2018/hyperlinkcolor" val="tx"/>
                    </a:ext>
                  </a:extLst>
                </a:hlinkClick>
              </a:rPr>
              <a:t>https://youtu.be/oxMUJT3p9f4</a:t>
            </a:r>
            <a:endParaRPr kumimoji="0" lang="en-US" sz="1600" b="1" i="0" u="none" strike="noStrike" kern="1200" cap="none" spc="0" normalizeH="0" baseline="0" noProof="0" dirty="0">
              <a:ln>
                <a:noFill/>
              </a:ln>
              <a:solidFill>
                <a:srgbClr val="3ABB9F"/>
              </a:solidFill>
              <a:effectLst/>
              <a:uLnTx/>
              <a:uFillTx/>
              <a:latin typeface="Calibri" panose="020F0502020204030204"/>
              <a:ea typeface="+mn-ea"/>
              <a:cs typeface="Segoe UI" panose="020B0502040204020203" pitchFamily="34" charset="0"/>
            </a:endParaRPr>
          </a:p>
        </p:txBody>
      </p:sp>
      <p:sp>
        <p:nvSpPr>
          <p:cNvPr id="35" name="Oval 34">
            <a:extLst>
              <a:ext uri="{FF2B5EF4-FFF2-40B4-BE49-F238E27FC236}">
                <a16:creationId xmlns:a16="http://schemas.microsoft.com/office/drawing/2014/main" id="{0DEB5CA1-F692-D789-C5CA-0D5580656134}"/>
              </a:ext>
              <a:ext uri="{C183D7F6-B498-43B3-948B-1728B52AA6E4}">
                <adec:decorative xmlns:adec="http://schemas.microsoft.com/office/drawing/2017/decorative" val="1"/>
              </a:ext>
            </a:extLst>
          </p:cNvPr>
          <p:cNvSpPr/>
          <p:nvPr/>
        </p:nvSpPr>
        <p:spPr bwMode="auto">
          <a:xfrm>
            <a:off x="5153167" y="3639083"/>
            <a:ext cx="958377" cy="958377"/>
          </a:xfrm>
          <a:prstGeom prst="ellipse">
            <a:avLst/>
          </a:prstGeom>
          <a:gradFill rotWithShape="1">
            <a:gsLst>
              <a:gs pos="0">
                <a:srgbClr val="1F937E"/>
              </a:gs>
              <a:gs pos="100000">
                <a:srgbClr val="2AAC93"/>
              </a:gs>
            </a:gsLst>
            <a:lin ang="27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36" name="Page2_E7C3" title="Icon of a document">
            <a:extLst>
              <a:ext uri="{FF2B5EF4-FFF2-40B4-BE49-F238E27FC236}">
                <a16:creationId xmlns:a16="http://schemas.microsoft.com/office/drawing/2014/main" id="{A72498C4-88F8-3050-11D0-62D05E5E9691}"/>
              </a:ext>
            </a:extLst>
          </p:cNvPr>
          <p:cNvSpPr>
            <a:spLocks noChangeAspect="1" noEditPoints="1"/>
          </p:cNvSpPr>
          <p:nvPr/>
        </p:nvSpPr>
        <p:spPr bwMode="auto">
          <a:xfrm>
            <a:off x="5485998" y="3923516"/>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A446F"/>
              </a:solidFill>
              <a:effectLst/>
              <a:uLnTx/>
              <a:uFillTx/>
            </a:endParaRPr>
          </a:p>
        </p:txBody>
      </p:sp>
      <p:sp>
        <p:nvSpPr>
          <p:cNvPr id="37" name="Text Placeholder 5">
            <a:extLst>
              <a:ext uri="{FF2B5EF4-FFF2-40B4-BE49-F238E27FC236}">
                <a16:creationId xmlns:a16="http://schemas.microsoft.com/office/drawing/2014/main" id="{1BD89499-544C-5C5A-0B77-F1FCC5F6F810}"/>
              </a:ext>
            </a:extLst>
          </p:cNvPr>
          <p:cNvSpPr txBox="1">
            <a:spLocks/>
          </p:cNvSpPr>
          <p:nvPr/>
        </p:nvSpPr>
        <p:spPr>
          <a:xfrm>
            <a:off x="6688818" y="3826812"/>
            <a:ext cx="5198381" cy="5416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Segoe UI" panose="020B0502040204020203" pitchFamily="34" charset="0"/>
              </a:rPr>
              <a:t>Explore the documentation: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3ABB9F"/>
                </a:solidFill>
                <a:effectLst/>
                <a:uLnTx/>
                <a:uFillTx/>
                <a:latin typeface="Calibri" panose="020F0502020204030204"/>
                <a:ea typeface="+mn-ea"/>
                <a:cs typeface="Segoe UI" panose="020B0502040204020203" pitchFamily="34" charset="0"/>
                <a:hlinkClick r:id="rId4" invalidUrl="https:///">
                  <a:extLst>
                    <a:ext uri="{A12FA001-AC4F-418D-AE19-62706E023703}">
                      <ahyp:hlinkClr xmlns:ahyp="http://schemas.microsoft.com/office/drawing/2018/hyperlinkcolor" val="tx"/>
                    </a:ext>
                  </a:extLst>
                </a:hlinkClick>
              </a:rPr>
              <a:t>https://</a:t>
            </a:r>
            <a:r>
              <a:rPr kumimoji="0" lang="en-US" sz="1600" b="1" i="0" u="none" strike="noStrike" kern="1200" cap="none" spc="0" normalizeH="0" baseline="0" noProof="0" dirty="0">
                <a:ln>
                  <a:noFill/>
                </a:ln>
                <a:solidFill>
                  <a:srgbClr val="3ABB9F"/>
                </a:solidFill>
                <a:effectLst/>
                <a:uLnTx/>
                <a:uFillTx/>
                <a:latin typeface="Calibri" panose="020F0502020204030204"/>
                <a:ea typeface="+mn-ea"/>
                <a:cs typeface="Segoe UI" panose="020B0502040204020203" pitchFamily="34" charset="0"/>
                <a:hlinkClick r:id="rId5">
                  <a:extLst>
                    <a:ext uri="{A12FA001-AC4F-418D-AE19-62706E023703}">
                      <ahyp:hlinkClr xmlns:ahyp="http://schemas.microsoft.com/office/drawing/2018/hyperlinkcolor" val="tx"/>
                    </a:ext>
                  </a:extLst>
                </a:hlinkClick>
              </a:rPr>
              <a:t>learn.microsoft.com/en-us/fabric/</a:t>
            </a:r>
            <a:endParaRPr kumimoji="0" lang="en-US" sz="1600" b="1" i="0" u="none" strike="noStrike" kern="1200" cap="none" spc="0" normalizeH="0" baseline="0" noProof="0" dirty="0">
              <a:ln>
                <a:noFill/>
              </a:ln>
              <a:solidFill>
                <a:srgbClr val="3ABB9F"/>
              </a:solidFill>
              <a:effectLst/>
              <a:uLnTx/>
              <a:uFillTx/>
              <a:latin typeface="Calibri" panose="020F0502020204030204"/>
              <a:ea typeface="+mn-ea"/>
              <a:cs typeface="Segoe UI" panose="020B0502040204020203" pitchFamily="34" charset="0"/>
            </a:endParaRPr>
          </a:p>
        </p:txBody>
      </p:sp>
      <p:sp>
        <p:nvSpPr>
          <p:cNvPr id="38" name="Oval 37">
            <a:extLst>
              <a:ext uri="{FF2B5EF4-FFF2-40B4-BE49-F238E27FC236}">
                <a16:creationId xmlns:a16="http://schemas.microsoft.com/office/drawing/2014/main" id="{C7F8AE10-1A0D-DB20-8370-B4F23CF6374E}"/>
              </a:ext>
              <a:ext uri="{C183D7F6-B498-43B3-948B-1728B52AA6E4}">
                <adec:decorative xmlns:adec="http://schemas.microsoft.com/office/drawing/2017/decorative" val="1"/>
              </a:ext>
            </a:extLst>
          </p:cNvPr>
          <p:cNvSpPr/>
          <p:nvPr/>
        </p:nvSpPr>
        <p:spPr bwMode="auto">
          <a:xfrm>
            <a:off x="5153167" y="4953855"/>
            <a:ext cx="958377" cy="958377"/>
          </a:xfrm>
          <a:prstGeom prst="ellipse">
            <a:avLst/>
          </a:prstGeom>
          <a:gradFill rotWithShape="1">
            <a:gsLst>
              <a:gs pos="0">
                <a:srgbClr val="1F937E"/>
              </a:gs>
              <a:gs pos="100000">
                <a:srgbClr val="2AAC93"/>
              </a:gs>
            </a:gsLst>
            <a:lin ang="2700000" scaled="1"/>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39" name="Dictionary_E82D" title="Icon of a book">
            <a:extLst>
              <a:ext uri="{FF2B5EF4-FFF2-40B4-BE49-F238E27FC236}">
                <a16:creationId xmlns:a16="http://schemas.microsoft.com/office/drawing/2014/main" id="{5F01B06B-9CFA-3EFB-21D6-B24CB19B693B}"/>
              </a:ext>
            </a:extLst>
          </p:cNvPr>
          <p:cNvSpPr>
            <a:spLocks noChangeAspect="1" noEditPoints="1"/>
          </p:cNvSpPr>
          <p:nvPr/>
        </p:nvSpPr>
        <p:spPr bwMode="auto">
          <a:xfrm>
            <a:off x="5486025" y="5238288"/>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A446F"/>
              </a:solidFill>
              <a:effectLst/>
              <a:uLnTx/>
              <a:uFillTx/>
            </a:endParaRPr>
          </a:p>
        </p:txBody>
      </p:sp>
      <p:sp>
        <p:nvSpPr>
          <p:cNvPr id="40" name="Text Placeholder 5">
            <a:extLst>
              <a:ext uri="{FF2B5EF4-FFF2-40B4-BE49-F238E27FC236}">
                <a16:creationId xmlns:a16="http://schemas.microsoft.com/office/drawing/2014/main" id="{7856FD3B-905A-2EAE-8A4A-9373D4A3FAF2}"/>
              </a:ext>
            </a:extLst>
          </p:cNvPr>
          <p:cNvSpPr txBox="1">
            <a:spLocks/>
          </p:cNvSpPr>
          <p:nvPr/>
        </p:nvSpPr>
        <p:spPr>
          <a:xfrm>
            <a:off x="6688819" y="5162201"/>
            <a:ext cx="4769694" cy="5416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Calibri" panose="020F0502020204030204"/>
                <a:ea typeface="+mn-ea"/>
                <a:cs typeface="Segoe UI" panose="020B0502040204020203" pitchFamily="34" charset="0"/>
              </a:rPr>
              <a:t>Read the free eBook: Getting started with Fabric</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rgbClr val="3ABB9F"/>
                </a:solidFill>
                <a:effectLst/>
                <a:uLnTx/>
                <a:uFillTx/>
                <a:latin typeface="Calibri" panose="020F0502020204030204"/>
                <a:ea typeface="+mn-ea"/>
                <a:cs typeface="Segoe UI" panose="020B0502040204020203" pitchFamily="34" charset="0"/>
                <a:hlinkClick r:id="rId6">
                  <a:extLst>
                    <a:ext uri="{A12FA001-AC4F-418D-AE19-62706E023703}">
                      <ahyp:hlinkClr xmlns:ahyp="http://schemas.microsoft.com/office/drawing/2018/hyperlinkcolor" val="tx"/>
                    </a:ext>
                  </a:extLst>
                </a:hlinkClick>
              </a:rPr>
              <a:t>https://aka.ms/fabric-get-started-ebook</a:t>
            </a:r>
            <a:endParaRPr kumimoji="0" lang="en-US" sz="1600" b="1" i="0" u="none" strike="noStrike" kern="1200" cap="none" spc="0" normalizeH="0" baseline="0" noProof="0" dirty="0">
              <a:ln>
                <a:noFill/>
              </a:ln>
              <a:solidFill>
                <a:srgbClr val="3ABB9F"/>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386395407"/>
      </p:ext>
    </p:extLst>
  </p:cSld>
  <p:clrMapOvr>
    <a:masterClrMapping/>
  </p:clrMapOvr>
  <p:transition>
    <p:fade/>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5C31F-9CBF-CF81-5115-1DFF1A3C5582}"/>
              </a:ext>
            </a:extLst>
          </p:cNvPr>
          <p:cNvSpPr>
            <a:spLocks noGrp="1"/>
          </p:cNvSpPr>
          <p:nvPr>
            <p:ph type="title"/>
          </p:nvPr>
        </p:nvSpPr>
        <p:spPr/>
        <p:txBody>
          <a:bodyPr/>
          <a:lstStyle/>
          <a:p>
            <a:r>
              <a:rPr lang="en-US" dirty="0"/>
              <a:t>Additional customer-facing links</a:t>
            </a:r>
          </a:p>
        </p:txBody>
      </p:sp>
      <p:sp>
        <p:nvSpPr>
          <p:cNvPr id="3" name="Text Placeholder 2">
            <a:extLst>
              <a:ext uri="{FF2B5EF4-FFF2-40B4-BE49-F238E27FC236}">
                <a16:creationId xmlns:a16="http://schemas.microsoft.com/office/drawing/2014/main" id="{68A00057-1F5A-F81A-F43A-BBC465A5E1DF}"/>
              </a:ext>
            </a:extLst>
          </p:cNvPr>
          <p:cNvSpPr>
            <a:spLocks noGrp="1"/>
          </p:cNvSpPr>
          <p:nvPr>
            <p:ph type="body" sz="quarter" idx="11"/>
          </p:nvPr>
        </p:nvSpPr>
        <p:spPr/>
        <p:txBody>
          <a:bodyPr/>
          <a:lstStyle/>
          <a:p>
            <a:pPr marL="0" indent="0">
              <a:buNone/>
            </a:pPr>
            <a:r>
              <a:rPr kumimoji="0" lang="en-US" sz="1600" b="0" i="0" u="none" strike="noStrike" kern="1200" cap="none" spc="0" normalizeH="0" baseline="0" noProof="0" dirty="0">
                <a:ln>
                  <a:noFill/>
                </a:ln>
                <a:effectLst/>
                <a:uLnTx/>
                <a:uFillTx/>
                <a:latin typeface="Segoe UI Semilight"/>
                <a:ea typeface="+mn-ea"/>
                <a:cs typeface="Segoe UI Semilight"/>
              </a:rPr>
              <a:t>To learn more about Microsoft Fabric, consider these additional resources: </a:t>
            </a:r>
            <a:endParaRPr kumimoji="0" lang="en-US" sz="1600" b="0" i="0" u="none" strike="noStrike" kern="1200" cap="none" spc="0" normalizeH="0" baseline="0" noProof="0" dirty="0">
              <a:ln>
                <a:noFill/>
              </a:ln>
              <a:effectLst/>
              <a:uLnTx/>
              <a:uFillTx/>
              <a:latin typeface="Calibri" panose="020F0502020204030204"/>
              <a:ea typeface="+mn-ea"/>
              <a:cs typeface="Segoe UI" panose="020B0502040204020203" pitchFamily="34" charset="0"/>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none" strike="noStrike" kern="1200" cap="none" spc="0" normalizeH="0" baseline="0" noProof="0" dirty="0">
                <a:ln>
                  <a:noFill/>
                </a:ln>
                <a:effectLst/>
                <a:uLnTx/>
                <a:uFillTx/>
                <a:latin typeface="Segoe UI"/>
                <a:ea typeface="+mn-ea"/>
                <a:cs typeface="Segoe UI"/>
              </a:rPr>
              <a:t>See blog post to read the full </a:t>
            </a:r>
            <a:r>
              <a:rPr kumimoji="0" lang="en-US" sz="1050" b="0" i="0" u="none" strike="noStrike" kern="1200" cap="none" spc="0" normalizeH="0" baseline="0" noProof="0" dirty="0">
                <a:ln>
                  <a:noFill/>
                </a:ln>
                <a:solidFill>
                  <a:srgbClr val="3ABB9F"/>
                </a:solidFill>
                <a:effectLst/>
                <a:uLnTx/>
                <a:uFillTx/>
                <a:latin typeface="Segoe UI"/>
                <a:ea typeface="+mn-ea"/>
                <a:cs typeface="Segoe UI"/>
                <a:hlinkClick r:id="rId2" tooltip="https://aka.ms/build2023-fabricblog">
                  <a:extLst>
                    <a:ext uri="{A12FA001-AC4F-418D-AE19-62706E023703}">
                      <ahyp:hlinkClr xmlns:ahyp="http://schemas.microsoft.com/office/drawing/2018/hyperlinkcolor" val="tx"/>
                    </a:ext>
                  </a:extLst>
                </a:hlinkClick>
              </a:rPr>
              <a:t>Microsoft Fabric preview announcement</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3">
                  <a:extLst>
                    <a:ext uri="{A12FA001-AC4F-418D-AE19-62706E023703}">
                      <ahyp:hlinkClr xmlns:ahyp="http://schemas.microsoft.com/office/drawing/2018/hyperlinkcolor" val="tx"/>
                    </a:ext>
                  </a:extLst>
                </a:hlinkClick>
              </a:rPr>
              <a:t>Sign up for the Microsoft Fabric free trial</a:t>
            </a:r>
            <a:endParaRPr kumimoji="0" lang="en-US" sz="1050" b="0" i="0" u="none" strike="noStrike" kern="1200" cap="none" spc="0" normalizeH="0" baseline="0" noProof="0" dirty="0">
              <a:ln>
                <a:noFill/>
              </a:ln>
              <a:solidFill>
                <a:srgbClr val="3ABB9F"/>
              </a:solidFill>
              <a:effectLst/>
              <a:uLnTx/>
              <a:uFillTx/>
              <a:latin typeface="Segoe UI"/>
              <a:ea typeface="+mn-ea"/>
              <a:cs typeface="Segoe UI"/>
              <a:hlinkClick r:id="rId3">
                <a:extLst>
                  <a:ext uri="{A12FA001-AC4F-418D-AE19-62706E023703}">
                    <ahyp:hlinkClr xmlns:ahyp="http://schemas.microsoft.com/office/drawing/2018/hyperlinkcolor" val="tx"/>
                  </a:ext>
                </a:extLst>
              </a:hlinkClick>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Visit the Microsoft Fabric website</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none" strike="noStrike" kern="1200" cap="none" spc="0" normalizeH="0" baseline="0" noProof="0" dirty="0">
                <a:ln>
                  <a:noFill/>
                </a:ln>
                <a:effectLst/>
                <a:uLnTx/>
                <a:uFillTx/>
                <a:latin typeface="Segoe UI"/>
                <a:ea typeface="+mn-ea"/>
                <a:cs typeface="Segoe UI"/>
              </a:rPr>
              <a:t>Learning path: </a:t>
            </a: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Get started with Microsoft Fabric - Training | Microsoft Learn</a:t>
            </a:r>
            <a:endParaRPr kumimoji="0" lang="en-US" sz="1050" b="0" i="0" u="sng" strike="noStrike" kern="1200" cap="none" spc="0" normalizeH="0" baseline="0" noProof="0" dirty="0">
              <a:ln>
                <a:noFill/>
              </a:ln>
              <a:solidFill>
                <a:srgbClr val="3ABB9F"/>
              </a:solidFill>
              <a:effectLst/>
              <a:uLnTx/>
              <a:uFillTx/>
              <a:latin typeface="Segoe UI"/>
              <a:ea typeface="+mn-ea"/>
              <a:cs typeface="Segoe UI"/>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none" strike="noStrike" kern="1200" cap="none" spc="0" normalizeH="0" baseline="0" noProof="0" dirty="0">
                <a:ln>
                  <a:noFill/>
                </a:ln>
                <a:effectLst/>
                <a:uLnTx/>
                <a:uFillTx/>
                <a:latin typeface="Segoe UI"/>
                <a:ea typeface="+mn-ea"/>
                <a:cs typeface="Segoe UI"/>
              </a:rPr>
              <a:t>Webinar series: </a:t>
            </a: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Microsoft Fabric Webinar Series</a:t>
            </a:r>
            <a:endParaRPr kumimoji="0" lang="en-US" sz="1050" b="0" i="0" u="sng" strike="noStrike" kern="1200" cap="none" spc="0" normalizeH="0" baseline="0" noProof="0" dirty="0">
              <a:ln>
                <a:noFill/>
              </a:ln>
              <a:solidFill>
                <a:srgbClr val="3ABB9F"/>
              </a:solidFill>
              <a:effectLst/>
              <a:uLnTx/>
              <a:uFillTx/>
              <a:latin typeface="Segoe UI"/>
              <a:ea typeface="+mn-ea"/>
              <a:cs typeface="Segoe UI"/>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none" strike="noStrike" kern="1200" cap="none" spc="0" normalizeH="0" baseline="0" noProof="0" dirty="0">
                <a:ln>
                  <a:noFill/>
                </a:ln>
                <a:effectLst/>
                <a:uLnTx/>
                <a:uFillTx/>
                <a:latin typeface="Segoe UI"/>
                <a:ea typeface="+mn-ea"/>
                <a:cs typeface="Segoe UI"/>
              </a:rPr>
              <a:t>Read the more in-depth Fabric experience announcement blogs:</a:t>
            </a: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Data Factory experience in Fabric blog</a:t>
            </a:r>
            <a:r>
              <a:rPr kumimoji="0" lang="en-US" sz="1050" b="0" i="0" u="none" strike="noStrike" kern="1200" cap="none" spc="0" normalizeH="0" baseline="0" noProof="0" dirty="0">
                <a:ln>
                  <a:noFill/>
                </a:ln>
                <a:solidFill>
                  <a:srgbClr val="3ABB9F"/>
                </a:solidFill>
                <a:effectLst/>
                <a:uLnTx/>
                <a:uFillTx/>
                <a:latin typeface="Segoe UI"/>
                <a:ea typeface="+mn-ea"/>
                <a:cs typeface="Segoe UI"/>
              </a:rPr>
              <a:t> </a:t>
            </a: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8">
                  <a:extLst>
                    <a:ext uri="{A12FA001-AC4F-418D-AE19-62706E023703}">
                      <ahyp:hlinkClr xmlns:ahyp="http://schemas.microsoft.com/office/drawing/2018/hyperlinkcolor" val="tx"/>
                    </a:ext>
                  </a:extLst>
                </a:hlinkClick>
              </a:rPr>
              <a:t>Synapse Data Engineering experience in Fabric blog</a:t>
            </a:r>
            <a:r>
              <a:rPr kumimoji="0" lang="en-US" sz="1050" b="0" i="0" u="none" strike="noStrike" kern="1200" cap="none" spc="0" normalizeH="0" baseline="0" noProof="0" dirty="0">
                <a:ln>
                  <a:noFill/>
                </a:ln>
                <a:solidFill>
                  <a:srgbClr val="3ABB9F"/>
                </a:solidFill>
                <a:effectLst/>
                <a:uLnTx/>
                <a:uFillTx/>
                <a:latin typeface="Segoe UI"/>
                <a:ea typeface="+mn-ea"/>
                <a:cs typeface="Segoe UI"/>
              </a:rPr>
              <a:t> </a:t>
            </a: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9">
                  <a:extLst>
                    <a:ext uri="{A12FA001-AC4F-418D-AE19-62706E023703}">
                      <ahyp:hlinkClr xmlns:ahyp="http://schemas.microsoft.com/office/drawing/2018/hyperlinkcolor" val="tx"/>
                    </a:ext>
                  </a:extLst>
                </a:hlinkClick>
              </a:rPr>
              <a:t>Synapse Data Science experience in Fabric blog</a:t>
            </a:r>
            <a:r>
              <a:rPr kumimoji="0" lang="en-US" sz="1050" b="0" i="0" u="none" strike="noStrike" kern="1200" cap="none" spc="0" normalizeH="0" baseline="0" noProof="0" dirty="0">
                <a:ln>
                  <a:noFill/>
                </a:ln>
                <a:solidFill>
                  <a:srgbClr val="3ABB9F"/>
                </a:solidFill>
                <a:effectLst/>
                <a:uLnTx/>
                <a:uFillTx/>
                <a:latin typeface="Segoe UI"/>
                <a:ea typeface="+mn-ea"/>
                <a:cs typeface="Segoe UI"/>
              </a:rPr>
              <a:t> </a:t>
            </a: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0">
                  <a:extLst>
                    <a:ext uri="{A12FA001-AC4F-418D-AE19-62706E023703}">
                      <ahyp:hlinkClr xmlns:ahyp="http://schemas.microsoft.com/office/drawing/2018/hyperlinkcolor" val="tx"/>
                    </a:ext>
                  </a:extLst>
                </a:hlinkClick>
              </a:rPr>
              <a:t>Synapse Data Warehousing experience in Fabric blog</a:t>
            </a:r>
            <a:r>
              <a:rPr kumimoji="0" lang="en-US" sz="1050" b="0" i="0" u="none" strike="noStrike" kern="1200" cap="none" spc="0" normalizeH="0" baseline="0" noProof="0" dirty="0">
                <a:ln>
                  <a:noFill/>
                </a:ln>
                <a:solidFill>
                  <a:srgbClr val="3ABB9F"/>
                </a:solidFill>
                <a:effectLst/>
                <a:uLnTx/>
                <a:uFillTx/>
                <a:latin typeface="Segoe UI"/>
                <a:ea typeface="+mn-ea"/>
                <a:cs typeface="Segoe UI"/>
              </a:rPr>
              <a:t> </a:t>
            </a: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1">
                  <a:extLst>
                    <a:ext uri="{A12FA001-AC4F-418D-AE19-62706E023703}">
                      <ahyp:hlinkClr xmlns:ahyp="http://schemas.microsoft.com/office/drawing/2018/hyperlinkcolor" val="tx"/>
                    </a:ext>
                  </a:extLst>
                </a:hlinkClick>
              </a:rPr>
              <a:t>Synapse Real-Time Analytics experience in Fabric blog</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2">
                  <a:extLst>
                    <a:ext uri="{A12FA001-AC4F-418D-AE19-62706E023703}">
                      <ahyp:hlinkClr xmlns:ahyp="http://schemas.microsoft.com/office/drawing/2018/hyperlinkcolor" val="tx"/>
                    </a:ext>
                  </a:extLst>
                </a:hlinkClick>
              </a:rPr>
              <a:t>Power BI announcement blog</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3">
                  <a:extLst>
                    <a:ext uri="{A12FA001-AC4F-418D-AE19-62706E023703}">
                      <ahyp:hlinkClr xmlns:ahyp="http://schemas.microsoft.com/office/drawing/2018/hyperlinkcolor" val="tx"/>
                    </a:ext>
                  </a:extLst>
                </a:hlinkClick>
              </a:rPr>
              <a:t>Data Activator experience in Fabric blog</a:t>
            </a:r>
            <a:r>
              <a:rPr kumimoji="0" lang="en-US" sz="1050" b="0" i="0" u="none" strike="noStrike" kern="1200" cap="none" spc="0" normalizeH="0" baseline="0" noProof="0" dirty="0">
                <a:ln>
                  <a:noFill/>
                </a:ln>
                <a:solidFill>
                  <a:srgbClr val="3ABB9F"/>
                </a:solidFill>
                <a:effectLst/>
                <a:uLnTx/>
                <a:uFillTx/>
                <a:latin typeface="Segoe UI"/>
                <a:ea typeface="+mn-ea"/>
                <a:cs typeface="Segoe UI"/>
              </a:rPr>
              <a:t> </a:t>
            </a: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4">
                  <a:extLst>
                    <a:ext uri="{A12FA001-AC4F-418D-AE19-62706E023703}">
                      <ahyp:hlinkClr xmlns:ahyp="http://schemas.microsoft.com/office/drawing/2018/hyperlinkcolor" val="tx"/>
                    </a:ext>
                  </a:extLst>
                </a:hlinkClick>
              </a:rPr>
              <a:t>Administration and governance in Fabric blog</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err="1">
                <a:ln>
                  <a:noFill/>
                </a:ln>
                <a:solidFill>
                  <a:srgbClr val="3ABB9F"/>
                </a:solidFill>
                <a:effectLst/>
                <a:uLnTx/>
                <a:uFillTx/>
                <a:latin typeface="Segoe UI"/>
                <a:ea typeface="+mn-ea"/>
                <a:cs typeface="Segoe UI"/>
                <a:hlinkClick r:id="rId15">
                  <a:extLst>
                    <a:ext uri="{A12FA001-AC4F-418D-AE19-62706E023703}">
                      <ahyp:hlinkClr xmlns:ahyp="http://schemas.microsoft.com/office/drawing/2018/hyperlinkcolor" val="tx"/>
                    </a:ext>
                  </a:extLst>
                </a:hlinkClick>
              </a:rPr>
              <a:t>OneLake</a:t>
            </a: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5">
                  <a:extLst>
                    <a:ext uri="{A12FA001-AC4F-418D-AE19-62706E023703}">
                      <ahyp:hlinkClr xmlns:ahyp="http://schemas.microsoft.com/office/drawing/2018/hyperlinkcolor" val="tx"/>
                    </a:ext>
                  </a:extLst>
                </a:hlinkClick>
              </a:rPr>
              <a:t> in Fabric blog</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6">
                  <a:extLst>
                    <a:ext uri="{A12FA001-AC4F-418D-AE19-62706E023703}">
                      <ahyp:hlinkClr xmlns:ahyp="http://schemas.microsoft.com/office/drawing/2018/hyperlinkcolor" val="tx"/>
                    </a:ext>
                  </a:extLst>
                </a:hlinkClick>
              </a:rPr>
              <a:t>Microsoft 365 data integration in Fabric blog</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457200" marR="0" lvl="1"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7">
                  <a:extLst>
                    <a:ext uri="{A12FA001-AC4F-418D-AE19-62706E023703}">
                      <ahyp:hlinkClr xmlns:ahyp="http://schemas.microsoft.com/office/drawing/2018/hyperlinkcolor" val="tx"/>
                    </a:ext>
                  </a:extLst>
                </a:hlinkClick>
              </a:rPr>
              <a:t>Dataverse and Microsoft Fabric integration blog</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none" strike="noStrike" kern="1200" cap="none" spc="0" normalizeH="0" baseline="0" noProof="0" dirty="0">
                <a:ln>
                  <a:noFill/>
                </a:ln>
                <a:effectLst/>
                <a:uLnTx/>
                <a:uFillTx/>
                <a:latin typeface="Segoe UI"/>
                <a:ea typeface="+mn-ea"/>
                <a:cs typeface="Segoe UI"/>
              </a:rPr>
              <a:t>Explore the </a:t>
            </a: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8">
                  <a:extLst>
                    <a:ext uri="{A12FA001-AC4F-418D-AE19-62706E023703}">
                      <ahyp:hlinkClr xmlns:ahyp="http://schemas.microsoft.com/office/drawing/2018/hyperlinkcolor" val="tx"/>
                    </a:ext>
                  </a:extLst>
                </a:hlinkClick>
              </a:rPr>
              <a:t>Fabric technical documentation</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none" strike="noStrike" kern="1200" cap="none" spc="0" normalizeH="0" baseline="0" noProof="0" dirty="0">
                <a:ln>
                  <a:noFill/>
                </a:ln>
                <a:effectLst/>
                <a:uLnTx/>
                <a:uFillTx/>
                <a:latin typeface="Segoe UI"/>
                <a:ea typeface="+mn-ea"/>
                <a:cs typeface="Segoe UI"/>
              </a:rPr>
              <a:t>Read the </a:t>
            </a: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19">
                  <a:extLst>
                    <a:ext uri="{A12FA001-AC4F-418D-AE19-62706E023703}">
                      <ahyp:hlinkClr xmlns:ahyp="http://schemas.microsoft.com/office/drawing/2018/hyperlinkcolor" val="tx"/>
                    </a:ext>
                  </a:extLst>
                </a:hlinkClick>
              </a:rPr>
              <a:t>free e-book on getting started with Fabric</a:t>
            </a:r>
            <a:endParaRPr kumimoji="0" lang="en-US" sz="1050" b="0" i="0" u="none" strike="noStrike" kern="1200" cap="none" spc="0" normalizeH="0" baseline="0" noProof="0" dirty="0">
              <a:ln>
                <a:noFill/>
              </a:ln>
              <a:solidFill>
                <a:srgbClr val="3ABB9F"/>
              </a:solidFill>
              <a:effectLst/>
              <a:uLnTx/>
              <a:uFillTx/>
              <a:latin typeface="Segoe UI"/>
              <a:ea typeface="+mn-ea"/>
              <a:cs typeface="Calibri"/>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none" strike="noStrike" kern="1200" cap="none" spc="0" normalizeH="0" baseline="0" noProof="0" dirty="0">
                <a:ln>
                  <a:noFill/>
                </a:ln>
                <a:effectLst/>
                <a:uLnTx/>
                <a:uFillTx/>
                <a:latin typeface="Segoe UI"/>
                <a:ea typeface="+mn-ea"/>
                <a:cs typeface="Segoe UI"/>
              </a:rPr>
              <a:t>Watch the </a:t>
            </a: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20">
                  <a:extLst>
                    <a:ext uri="{A12FA001-AC4F-418D-AE19-62706E023703}">
                      <ahyp:hlinkClr xmlns:ahyp="http://schemas.microsoft.com/office/drawing/2018/hyperlinkcolor" val="tx"/>
                    </a:ext>
                  </a:extLst>
                </a:hlinkClick>
              </a:rPr>
              <a:t>free Fabric webinar series</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none" strike="noStrike" kern="1200" cap="none" spc="0" normalizeH="0" baseline="0" noProof="0" dirty="0">
                <a:ln>
                  <a:noFill/>
                </a:ln>
                <a:effectLst/>
                <a:uLnTx/>
                <a:uFillTx/>
                <a:latin typeface="Segoe UI"/>
                <a:ea typeface="+mn-ea"/>
                <a:cs typeface="Segoe UI"/>
              </a:rPr>
              <a:t>Explore Fabric through the </a:t>
            </a: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21">
                  <a:extLst>
                    <a:ext uri="{A12FA001-AC4F-418D-AE19-62706E023703}">
                      <ahyp:hlinkClr xmlns:ahyp="http://schemas.microsoft.com/office/drawing/2018/hyperlinkcolor" val="tx"/>
                    </a:ext>
                  </a:extLst>
                </a:hlinkClick>
              </a:rPr>
              <a:t>Guided Tour</a:t>
            </a:r>
            <a:endParaRPr kumimoji="0" lang="en-US" sz="1050" b="0" i="0" u="none" strike="noStrike" kern="1200" cap="none" spc="0" normalizeH="0" baseline="0" noProof="0" dirty="0">
              <a:ln>
                <a:noFill/>
              </a:ln>
              <a:solidFill>
                <a:srgbClr val="3ABB9F"/>
              </a:solidFill>
              <a:effectLst/>
              <a:uLnTx/>
              <a:uFillTx/>
              <a:latin typeface="Segoe UI"/>
              <a:ea typeface="+mn-ea"/>
              <a:cs typeface="Segoe UI"/>
            </a:endParaRP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r>
              <a:rPr kumimoji="0" lang="en-US" sz="1050" b="0" i="0" u="none" strike="noStrike" kern="1200" cap="none" spc="0" normalizeH="0" baseline="0" noProof="0" dirty="0">
                <a:ln>
                  <a:noFill/>
                </a:ln>
                <a:effectLst/>
                <a:uLnTx/>
                <a:uFillTx/>
                <a:latin typeface="Segoe UI"/>
                <a:ea typeface="+mn-ea"/>
                <a:cs typeface="Segoe UI"/>
              </a:rPr>
              <a:t>Join the </a:t>
            </a:r>
            <a:r>
              <a:rPr kumimoji="0" lang="en-US" sz="1050" b="0" i="0" u="sng" strike="noStrike" kern="1200" cap="none" spc="0" normalizeH="0" baseline="0" noProof="0" dirty="0">
                <a:ln>
                  <a:noFill/>
                </a:ln>
                <a:solidFill>
                  <a:srgbClr val="3ABB9F"/>
                </a:solidFill>
                <a:effectLst/>
                <a:uLnTx/>
                <a:uFillTx/>
                <a:latin typeface="Segoe UI"/>
                <a:ea typeface="+mn-ea"/>
                <a:cs typeface="Segoe UI"/>
                <a:hlinkClick r:id="rId22">
                  <a:extLst>
                    <a:ext uri="{A12FA001-AC4F-418D-AE19-62706E023703}">
                      <ahyp:hlinkClr xmlns:ahyp="http://schemas.microsoft.com/office/drawing/2018/hyperlinkcolor" val="tx"/>
                    </a:ext>
                  </a:extLst>
                </a:hlinkClick>
              </a:rPr>
              <a:t>Fabric community</a:t>
            </a:r>
            <a:r>
              <a:rPr kumimoji="0" lang="en-US" sz="1050" b="0" i="0" u="none" strike="noStrike" kern="1200" cap="none" spc="0" normalizeH="0" baseline="0" noProof="0" dirty="0">
                <a:ln>
                  <a:noFill/>
                </a:ln>
                <a:solidFill>
                  <a:srgbClr val="3ABB9F"/>
                </a:solidFill>
                <a:effectLst/>
                <a:uLnTx/>
                <a:uFillTx/>
                <a:latin typeface="Segoe UI"/>
                <a:ea typeface="+mn-ea"/>
                <a:cs typeface="Segoe UI"/>
              </a:rPr>
              <a:t> </a:t>
            </a:r>
            <a:r>
              <a:rPr kumimoji="0" lang="en-US" sz="1050" b="0" i="0" u="none" strike="noStrike" kern="1200" cap="none" spc="0" normalizeH="0" baseline="0" noProof="0" dirty="0">
                <a:ln>
                  <a:noFill/>
                </a:ln>
                <a:effectLst/>
                <a:uLnTx/>
                <a:uFillTx/>
                <a:latin typeface="Segoe UI"/>
                <a:ea typeface="+mn-ea"/>
                <a:cs typeface="Segoe UI"/>
              </a:rPr>
              <a:t>to post your questions, share your feedback, and learn from others</a:t>
            </a:r>
          </a:p>
          <a:p>
            <a:pPr marL="228600" marR="0" lvl="0" indent="-228600" algn="l" defTabSz="932742" rtl="0" eaLnBrk="1" fontAlgn="auto" latinLnBrk="0" hangingPunct="1">
              <a:lnSpc>
                <a:spcPct val="150000"/>
              </a:lnSpc>
              <a:spcBef>
                <a:spcPts val="120"/>
              </a:spcBef>
              <a:spcAft>
                <a:spcPts val="0"/>
              </a:spcAft>
              <a:buClrTx/>
              <a:buSzPct val="90000"/>
              <a:buFont typeface="Wingdings" panose="05000000000000000000" pitchFamily="2" charset="2"/>
              <a:buChar char=""/>
              <a:tabLst/>
              <a:defRPr/>
            </a:pPr>
            <a:endParaRPr kumimoji="0" lang="en-US" sz="1050" b="0" i="0" u="none" strike="noStrike" kern="1200" cap="none" spc="0" normalizeH="0" baseline="0" noProof="0" dirty="0">
              <a:ln>
                <a:noFill/>
              </a:ln>
              <a:solidFill>
                <a:srgbClr val="000000"/>
              </a:solidFill>
              <a:effectLst/>
              <a:uLnTx/>
              <a:uFillTx/>
              <a:latin typeface="Segoe UI"/>
              <a:ea typeface="+mn-ea"/>
              <a:cs typeface="Segoe UI"/>
            </a:endParaRPr>
          </a:p>
          <a:p>
            <a:endParaRPr lang="en-US" sz="1050" dirty="0"/>
          </a:p>
        </p:txBody>
      </p:sp>
    </p:spTree>
    <p:extLst>
      <p:ext uri="{BB962C8B-B14F-4D97-AF65-F5344CB8AC3E}">
        <p14:creationId xmlns:p14="http://schemas.microsoft.com/office/powerpoint/2010/main" val="4220648308"/>
      </p:ext>
    </p:extLst>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3982-A0C8-005E-CE5F-5656690E8FD6}"/>
              </a:ext>
            </a:extLst>
          </p:cNvPr>
          <p:cNvSpPr>
            <a:spLocks noGrp="1"/>
          </p:cNvSpPr>
          <p:nvPr>
            <p:ph type="title"/>
          </p:nvPr>
        </p:nvSpPr>
        <p:spPr/>
        <p:txBody>
          <a:bodyPr/>
          <a:lstStyle/>
          <a:p>
            <a:r>
              <a:rPr lang="en-US" dirty="0"/>
              <a:t>End-to-end tutorials</a:t>
            </a:r>
          </a:p>
        </p:txBody>
      </p:sp>
      <p:sp>
        <p:nvSpPr>
          <p:cNvPr id="3" name="Text Placeholder 2">
            <a:extLst>
              <a:ext uri="{FF2B5EF4-FFF2-40B4-BE49-F238E27FC236}">
                <a16:creationId xmlns:a16="http://schemas.microsoft.com/office/drawing/2014/main" id="{382D4C3D-6DE2-1F4F-5BF4-297CCAE829B7}"/>
              </a:ext>
            </a:extLst>
          </p:cNvPr>
          <p:cNvSpPr>
            <a:spLocks noGrp="1"/>
          </p:cNvSpPr>
          <p:nvPr>
            <p:ph type="body"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rPr>
              <a:t>Lakehouse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https://learn.microsoft.com/en-us/fabric/data-engineering/tutorial-lakehouse-introduction</a:t>
            </a:r>
            <a:endPar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rPr>
              <a:t>Data Science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https://learn.microsoft.com/en-us/fabric/data-science/tutorial-data-science-introduction</a:t>
            </a:r>
            <a:endPar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rPr>
              <a:t>Real-Time Analytics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https://learn.microsoft.com/en-us/fabric/real-time-analytics/tutorial-introduction</a:t>
            </a:r>
            <a:endPar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rPr>
              <a:t>Data warehouse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hlinkClick r:id="rId5">
                  <a:extLst>
                    <a:ext uri="{A12FA001-AC4F-418D-AE19-62706E023703}">
                      <ahyp:hlinkClr xmlns:ahyp="http://schemas.microsoft.com/office/drawing/2018/hyperlinkcolor" val="tx"/>
                    </a:ext>
                  </a:extLst>
                </a:hlinkClick>
              </a:rPr>
              <a:t>https://learn.microsoft.com/en-us/fabric/data-warehouse/tutorial-introduction</a:t>
            </a:r>
            <a:endPar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rPr>
              <a:t>Power BI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hlinkClick r:id="rId6">
                  <a:extLst>
                    <a:ext uri="{A12FA001-AC4F-418D-AE19-62706E023703}">
                      <ahyp:hlinkClr xmlns:ahyp="http://schemas.microsoft.com/office/drawing/2018/hyperlinkcolor" val="tx"/>
                    </a:ext>
                  </a:extLst>
                </a:hlinkClick>
              </a:rPr>
              <a:t>https://learn.microsoft.com/en-us/power-bi/fundamentals/fabric-get-started</a:t>
            </a:r>
            <a:endPar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1919"/>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Calibri" panose="020F0502020204030204"/>
                <a:ea typeface="+mn-ea"/>
                <a:cs typeface="+mn-cs"/>
              </a:rPr>
              <a:t>Data Factory tutorial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hlinkClick r:id="rId7">
                  <a:extLst>
                    <a:ext uri="{A12FA001-AC4F-418D-AE19-62706E023703}">
                      <ahyp:hlinkClr xmlns:ahyp="http://schemas.microsoft.com/office/drawing/2018/hyperlinkcolor" val="tx"/>
                    </a:ext>
                  </a:extLst>
                </a:hlinkClick>
              </a:rPr>
              <a:t>https://learn.microsoft.com/en-us/fabric/data-factory/tutorial-end-to-end-introduction</a:t>
            </a:r>
            <a:endParaRPr kumimoji="0" lang="en-US" sz="1600" b="0" i="0" u="none" strike="noStrike" kern="1200" cap="none" spc="0" normalizeH="0" baseline="0" noProof="0" dirty="0">
              <a:ln>
                <a:noFill/>
              </a:ln>
              <a:solidFill>
                <a:srgbClr val="3ABB9F"/>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1919"/>
              </a:solidFill>
              <a:effectLst/>
              <a:uLnTx/>
              <a:uFillTx/>
              <a:latin typeface="Calibri" panose="020F0502020204030204"/>
              <a:ea typeface="+mn-ea"/>
              <a:cs typeface="+mn-cs"/>
            </a:endParaRPr>
          </a:p>
          <a:p>
            <a:endParaRPr lang="en-US" sz="1600" dirty="0"/>
          </a:p>
        </p:txBody>
      </p:sp>
    </p:spTree>
    <p:extLst>
      <p:ext uri="{BB962C8B-B14F-4D97-AF65-F5344CB8AC3E}">
        <p14:creationId xmlns:p14="http://schemas.microsoft.com/office/powerpoint/2010/main" val="10312324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lstStyle/>
          <a:p>
            <a:r>
              <a:rPr lang="en-US" dirty="0">
                <a:cs typeface="Segoe UI"/>
              </a:rPr>
              <a:t>Querying Modes</a:t>
            </a:r>
          </a:p>
        </p:txBody>
      </p:sp>
      <p:sp>
        <p:nvSpPr>
          <p:cNvPr id="5" name="TextBox 4">
            <a:extLst>
              <a:ext uri="{FF2B5EF4-FFF2-40B4-BE49-F238E27FC236}">
                <a16:creationId xmlns:a16="http://schemas.microsoft.com/office/drawing/2014/main" id="{7F57A41F-E4FD-4BB9-9CB3-05E08E4D9E41}"/>
              </a:ext>
            </a:extLst>
          </p:cNvPr>
          <p:cNvSpPr txBox="1"/>
          <p:nvPr/>
        </p:nvSpPr>
        <p:spPr>
          <a:xfrm>
            <a:off x="353629" y="3154943"/>
            <a:ext cx="2866384" cy="4154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78D4"/>
                </a:solidFill>
                <a:effectLst/>
                <a:uLnTx/>
                <a:uFillTx/>
                <a:latin typeface="Segoe UI Semibold"/>
                <a:ea typeface="+mn-ea"/>
                <a:cs typeface="+mn-cs"/>
              </a:rPr>
              <a:t>Keyword</a:t>
            </a:r>
            <a:endParaRPr kumimoji="0" lang="en-US" sz="2000" b="1" i="0" u="none" strike="noStrike" kern="1200" cap="none" spc="0" normalizeH="0" baseline="0" noProof="0" dirty="0">
              <a:ln>
                <a:noFill/>
              </a:ln>
              <a:solidFill>
                <a:srgbClr val="0078D4"/>
              </a:solidFill>
              <a:effectLst/>
              <a:uLnTx/>
              <a:uFillTx/>
              <a:latin typeface="Segoe UI Semibold"/>
              <a:ea typeface="+mn-ea"/>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rgbClr val="0078D4"/>
              </a:solidFill>
              <a:effectLst/>
              <a:uLnTx/>
              <a:uFillTx/>
              <a:latin typeface="Segoe UI"/>
              <a:ea typeface="+mn-ea"/>
              <a:cs typeface="Segoe UI Semibold"/>
            </a:endParaRPr>
          </a:p>
        </p:txBody>
      </p:sp>
      <p:sp>
        <p:nvSpPr>
          <p:cNvPr id="9" name="TextBox 8">
            <a:extLst>
              <a:ext uri="{FF2B5EF4-FFF2-40B4-BE49-F238E27FC236}">
                <a16:creationId xmlns:a16="http://schemas.microsoft.com/office/drawing/2014/main" id="{7E01C075-8F0F-44BA-B7FC-FEFD43BA7DDB}"/>
              </a:ext>
            </a:extLst>
          </p:cNvPr>
          <p:cNvSpPr txBox="1"/>
          <p:nvPr/>
        </p:nvSpPr>
        <p:spPr>
          <a:xfrm>
            <a:off x="627725" y="3596908"/>
            <a:ext cx="2466037" cy="1969770"/>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Exact keyword based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Relevance via Boolean Search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Ranking via BM25 probabilistic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Semibold"/>
              <a:ea typeface="+mn-ea"/>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8983983" y="3178027"/>
            <a:ext cx="2410367"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Semantic Ranking</a:t>
            </a:r>
            <a:endParaRPr kumimoji="0" lang="en-US" sz="1800" b="0" i="0" u="none" strike="noStrike" kern="1200" cap="none" spc="0" normalizeH="0" baseline="0" noProof="0" dirty="0">
              <a:ln>
                <a:noFill/>
              </a:ln>
              <a:solidFill>
                <a:srgbClr val="0078D4"/>
              </a:solidFill>
              <a:effectLst/>
              <a:uLnTx/>
              <a:uFillTx/>
              <a:latin typeface="Segoe UI"/>
              <a:ea typeface="+mn-ea"/>
              <a:cs typeface="Segoe UI"/>
            </a:endParaRPr>
          </a:p>
        </p:txBody>
      </p:sp>
      <p:sp>
        <p:nvSpPr>
          <p:cNvPr id="13" name="TextBox 12">
            <a:extLst>
              <a:ext uri="{FF2B5EF4-FFF2-40B4-BE49-F238E27FC236}">
                <a16:creationId xmlns:a16="http://schemas.microsoft.com/office/drawing/2014/main" id="{F54EF0EA-AA7E-43B4-AEC2-8D85140B3E61}"/>
              </a:ext>
            </a:extLst>
          </p:cNvPr>
          <p:cNvSpPr txBox="1"/>
          <p:nvPr/>
        </p:nvSpPr>
        <p:spPr>
          <a:xfrm>
            <a:off x="8983983" y="3619992"/>
            <a:ext cx="2793887" cy="2215991"/>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Segoe UI Semibold"/>
              </a:rPr>
              <a:t>F</a:t>
            </a:r>
            <a:r>
              <a:rPr kumimoji="0" lang="en-US" sz="1600" b="0" i="0" u="none" strike="noStrike" kern="1200" cap="none" spc="0" normalizeH="0" baseline="0" noProof="0" dirty="0" err="1">
                <a:ln>
                  <a:noFill/>
                </a:ln>
                <a:effectLst/>
                <a:uLnTx/>
                <a:uFillTx/>
                <a:latin typeface="Segoe UI Semibold"/>
                <a:ea typeface="+mn-ea"/>
                <a:cs typeface="+mn-cs"/>
              </a:rPr>
              <a:t>ormerly</a:t>
            </a:r>
            <a:r>
              <a:rPr kumimoji="0" lang="en-US" sz="1600" b="0" i="0" u="none" strike="noStrike" kern="1200" cap="none" spc="0" normalizeH="0" baseline="0" noProof="0" dirty="0">
                <a:ln>
                  <a:noFill/>
                </a:ln>
                <a:effectLst/>
                <a:uLnTx/>
                <a:uFillTx/>
                <a:latin typeface="Segoe UI Semibold"/>
                <a:ea typeface="+mn-ea"/>
                <a:cs typeface="+mn-cs"/>
              </a:rPr>
              <a:t> known as "semantic search"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Segoe UI Semibold"/>
              </a:rPr>
              <a:t>U</a:t>
            </a:r>
            <a:r>
              <a:rPr kumimoji="0" lang="en-US" sz="1600" b="0" i="0" u="none" strike="noStrike" kern="1200" cap="none" spc="0" normalizeH="0" baseline="0" noProof="0" dirty="0" err="1">
                <a:ln>
                  <a:noFill/>
                </a:ln>
                <a:effectLst/>
                <a:uLnTx/>
                <a:uFillTx/>
                <a:latin typeface="Segoe UI Semibold"/>
                <a:ea typeface="+mn-ea"/>
                <a:cs typeface="+mn-cs"/>
              </a:rPr>
              <a:t>tilizes</a:t>
            </a:r>
            <a:r>
              <a:rPr kumimoji="0" lang="en-US" sz="1600" b="0" i="0" u="none" strike="noStrike" kern="1200" cap="none" spc="0" normalizeH="0" baseline="0" noProof="0" dirty="0">
                <a:ln>
                  <a:noFill/>
                </a:ln>
                <a:effectLst/>
                <a:uLnTx/>
                <a:uFillTx/>
                <a:latin typeface="Segoe UI Semibold"/>
                <a:ea typeface="+mn-ea"/>
                <a:cs typeface="+mn-cs"/>
              </a:rPr>
              <a:t> multi-lingual, deep learning models adapted from Microsoft Bing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Relevancy is based on the semantics of the user’s query and detects domain-specific patterns</a:t>
            </a:r>
          </a:p>
        </p:txBody>
      </p:sp>
      <p:sp>
        <p:nvSpPr>
          <p:cNvPr id="15" name="TextBox 14">
            <a:extLst>
              <a:ext uri="{FF2B5EF4-FFF2-40B4-BE49-F238E27FC236}">
                <a16:creationId xmlns:a16="http://schemas.microsoft.com/office/drawing/2014/main" id="{11027FF2-9D7A-4650-8A93-BEED488E00E7}"/>
              </a:ext>
            </a:extLst>
          </p:cNvPr>
          <p:cNvSpPr txBox="1"/>
          <p:nvPr/>
        </p:nvSpPr>
        <p:spPr>
          <a:xfrm>
            <a:off x="2938007" y="3178027"/>
            <a:ext cx="2648444"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Vector</a:t>
            </a:r>
            <a:endParaRPr kumimoji="0" lang="en-US" sz="1800" b="0" i="0" u="none" strike="noStrike" kern="1200" cap="none" spc="0" normalizeH="0" baseline="0" noProof="0" dirty="0">
              <a:ln>
                <a:noFill/>
              </a:ln>
              <a:solidFill>
                <a:srgbClr val="0078D4"/>
              </a:solidFill>
              <a:effectLst/>
              <a:uLnTx/>
              <a:uFillTx/>
              <a:latin typeface="Segoe UI"/>
              <a:ea typeface="+mn-ea"/>
              <a:cs typeface="Segoe UI"/>
            </a:endParaRPr>
          </a:p>
        </p:txBody>
      </p:sp>
      <p:sp>
        <p:nvSpPr>
          <p:cNvPr id="17" name="TextBox 16">
            <a:extLst>
              <a:ext uri="{FF2B5EF4-FFF2-40B4-BE49-F238E27FC236}">
                <a16:creationId xmlns:a16="http://schemas.microsoft.com/office/drawing/2014/main" id="{D6D25FCE-38AD-4057-8F8E-35480001FE09}"/>
              </a:ext>
            </a:extLst>
          </p:cNvPr>
          <p:cNvSpPr txBox="1"/>
          <p:nvPr/>
        </p:nvSpPr>
        <p:spPr>
          <a:xfrm>
            <a:off x="3276698" y="3653947"/>
            <a:ext cx="2265863" cy="492443"/>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Vector representation of your data</a:t>
            </a:r>
            <a:endParaRPr kumimoji="0" lang="en-US" sz="1600" b="0" i="0" u="none" strike="noStrike" kern="1200" cap="none" spc="0" normalizeH="0" baseline="0" noProof="0" dirty="0">
              <a:ln>
                <a:noFill/>
              </a:ln>
              <a:effectLst/>
              <a:uLnTx/>
              <a:uFillTx/>
              <a:latin typeface="Segoe UI Semibold"/>
              <a:ea typeface="+mn-ea"/>
              <a:cs typeface="Segoe UI Semibold"/>
            </a:endParaRPr>
          </a:p>
        </p:txBody>
      </p:sp>
      <p:sp>
        <p:nvSpPr>
          <p:cNvPr id="3" name="TextBox 2">
            <a:extLst>
              <a:ext uri="{FF2B5EF4-FFF2-40B4-BE49-F238E27FC236}">
                <a16:creationId xmlns:a16="http://schemas.microsoft.com/office/drawing/2014/main" id="{075C18FE-827C-4E6C-963E-028BF3D09200}"/>
              </a:ext>
            </a:extLst>
          </p:cNvPr>
          <p:cNvSpPr txBox="1"/>
          <p:nvPr/>
        </p:nvSpPr>
        <p:spPr>
          <a:xfrm>
            <a:off x="5922112" y="3173896"/>
            <a:ext cx="2487357"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Hybrid</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7" name="TextBox 6">
            <a:extLst>
              <a:ext uri="{FF2B5EF4-FFF2-40B4-BE49-F238E27FC236}">
                <a16:creationId xmlns:a16="http://schemas.microsoft.com/office/drawing/2014/main" id="{E239B9DF-D95D-40FD-AF64-8AF31F562523}"/>
              </a:ext>
            </a:extLst>
          </p:cNvPr>
          <p:cNvSpPr txBox="1"/>
          <p:nvPr/>
        </p:nvSpPr>
        <p:spPr>
          <a:xfrm>
            <a:off x="6006191" y="3596908"/>
            <a:ext cx="2466037" cy="1723549"/>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Uses power of vector and semantic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Semibold"/>
                <a:ea typeface="+mn-ea"/>
                <a:cs typeface="+mn-cs"/>
              </a:rPr>
              <a:t>AI Search currently uses Reciprocal Rank Fusion (RRF) to produce a single result set</a:t>
            </a:r>
          </a:p>
        </p:txBody>
      </p:sp>
      <p:sp>
        <p:nvSpPr>
          <p:cNvPr id="19" name="Rounded Rectangle 18" descr="Public preview&#10;">
            <a:extLst>
              <a:ext uri="{FF2B5EF4-FFF2-40B4-BE49-F238E27FC236}">
                <a16:creationId xmlns:a16="http://schemas.microsoft.com/office/drawing/2014/main" id="{BFC49C40-60A4-005E-108B-1BE67D2CA712}"/>
              </a:ext>
            </a:extLst>
          </p:cNvPr>
          <p:cNvSpPr/>
          <p:nvPr/>
        </p:nvSpPr>
        <p:spPr bwMode="auto">
          <a:xfrm>
            <a:off x="9249817" y="5970171"/>
            <a:ext cx="2055114" cy="475428"/>
          </a:xfrm>
          <a:prstGeom prst="roundRect">
            <a:avLst>
              <a:gd name="adj" fmla="val 9671"/>
            </a:avLst>
          </a:prstGeom>
          <a:blipFill>
            <a:blip r:embed="rId3" cstate="print">
              <a:extLst>
                <a:ext uri="{28A0092B-C50C-407E-A947-70E740481C1C}">
                  <a14:useLocalDpi xmlns:a14="http://schemas.microsoft.com/office/drawing/2010/main"/>
                </a:ext>
              </a:extLst>
            </a:blip>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sp>
        <p:nvSpPr>
          <p:cNvPr id="20" name="Rounded Rectangle 18" descr="Public preview&#10;">
            <a:extLst>
              <a:ext uri="{FF2B5EF4-FFF2-40B4-BE49-F238E27FC236}">
                <a16:creationId xmlns:a16="http://schemas.microsoft.com/office/drawing/2014/main" id="{05BD9C79-7743-C90B-D418-9C65CB84DAE9}"/>
              </a:ext>
            </a:extLst>
          </p:cNvPr>
          <p:cNvSpPr/>
          <p:nvPr/>
        </p:nvSpPr>
        <p:spPr bwMode="auto">
          <a:xfrm>
            <a:off x="3394653" y="4581793"/>
            <a:ext cx="2055114" cy="475428"/>
          </a:xfrm>
          <a:prstGeom prst="roundRect">
            <a:avLst>
              <a:gd name="adj" fmla="val 9671"/>
            </a:avLst>
          </a:prstGeom>
          <a:blipFill>
            <a:blip r:embed="rId3" cstate="print">
              <a:extLst>
                <a:ext uri="{28A0092B-C50C-407E-A947-70E740481C1C}">
                  <a14:useLocalDpi xmlns:a14="http://schemas.microsoft.com/office/drawing/2010/main"/>
                </a:ext>
              </a:extLst>
            </a:blip>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General Availability</a:t>
            </a:r>
          </a:p>
        </p:txBody>
      </p:sp>
      <p:sp>
        <p:nvSpPr>
          <p:cNvPr id="21" name="TextBox 20">
            <a:extLst>
              <a:ext uri="{FF2B5EF4-FFF2-40B4-BE49-F238E27FC236}">
                <a16:creationId xmlns:a16="http://schemas.microsoft.com/office/drawing/2014/main" id="{51894749-146B-07FA-A693-0DDEB720D515}"/>
              </a:ext>
            </a:extLst>
          </p:cNvPr>
          <p:cNvSpPr txBox="1"/>
          <p:nvPr/>
        </p:nvSpPr>
        <p:spPr>
          <a:xfrm>
            <a:off x="2627627" y="1219408"/>
            <a:ext cx="2866384"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bold"/>
                <a:ea typeface="+mn-ea"/>
                <a:cs typeface="+mn-cs"/>
              </a:rPr>
              <a:t>Retrieval</a:t>
            </a:r>
            <a:endParaRPr kumimoji="0" lang="en-US" sz="700" b="0" i="0" u="none" strike="noStrike" kern="1200" cap="none" spc="0" normalizeH="0" baseline="0" noProof="0" dirty="0">
              <a:ln>
                <a:noFill/>
              </a:ln>
              <a:effectLst/>
              <a:uLnTx/>
              <a:uFillTx/>
              <a:latin typeface="Segoe UI"/>
              <a:ea typeface="+mn-ea"/>
              <a:cs typeface="Segoe UI Semibold"/>
            </a:endParaRPr>
          </a:p>
        </p:txBody>
      </p:sp>
      <p:sp>
        <p:nvSpPr>
          <p:cNvPr id="22" name="TextBox 21">
            <a:extLst>
              <a:ext uri="{FF2B5EF4-FFF2-40B4-BE49-F238E27FC236}">
                <a16:creationId xmlns:a16="http://schemas.microsoft.com/office/drawing/2014/main" id="{8C4B6B5E-D85A-4BD3-A951-ADE3DB77AD66}"/>
              </a:ext>
            </a:extLst>
          </p:cNvPr>
          <p:cNvSpPr txBox="1"/>
          <p:nvPr/>
        </p:nvSpPr>
        <p:spPr>
          <a:xfrm>
            <a:off x="8740399" y="1281428"/>
            <a:ext cx="2866384"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latin typeface="Segoe UI Semibold"/>
                <a:ea typeface="+mn-ea"/>
                <a:cs typeface="+mn-cs"/>
              </a:rPr>
              <a:t>Ranking</a:t>
            </a:r>
            <a:endParaRPr kumimoji="0" lang="en-US" sz="700" b="0" i="0" u="none" strike="noStrike" kern="1200" cap="none" spc="0" normalizeH="0" baseline="0" noProof="0" dirty="0">
              <a:ln>
                <a:noFill/>
              </a:ln>
              <a:effectLst/>
              <a:uLnTx/>
              <a:uFillTx/>
              <a:latin typeface="Segoe UI"/>
              <a:ea typeface="+mn-ea"/>
              <a:cs typeface="Segoe UI Semibold"/>
            </a:endParaRPr>
          </a:p>
        </p:txBody>
      </p:sp>
      <p:sp>
        <p:nvSpPr>
          <p:cNvPr id="24" name="TextBox 23">
            <a:extLst>
              <a:ext uri="{FF2B5EF4-FFF2-40B4-BE49-F238E27FC236}">
                <a16:creationId xmlns:a16="http://schemas.microsoft.com/office/drawing/2014/main" id="{6E3EBB23-1E4D-75D8-73F2-1759136B8808}"/>
              </a:ext>
            </a:extLst>
          </p:cNvPr>
          <p:cNvSpPr txBox="1"/>
          <p:nvPr/>
        </p:nvSpPr>
        <p:spPr>
          <a:xfrm>
            <a:off x="797650" y="1569327"/>
            <a:ext cx="7311896" cy="1200329"/>
          </a:xfrm>
          <a:prstGeom prst="rect">
            <a:avLst/>
          </a:prstGeom>
          <a:noFill/>
        </p:spPr>
        <p:txBody>
          <a:bodyPr wrap="square">
            <a:spAutoFit/>
          </a:bodyPr>
          <a:lstStyle/>
          <a:p>
            <a:pPr marL="0" indent="0" algn="l">
              <a:buNone/>
            </a:pPr>
            <a:r>
              <a:rPr lang="en-US" sz="1800" b="0" i="0" dirty="0">
                <a:effectLst/>
                <a:latin typeface="SegoeUI"/>
              </a:rPr>
              <a:t>Often called </a:t>
            </a:r>
            <a:r>
              <a:rPr lang="en-US" sz="1800" b="1" i="0" dirty="0">
                <a:effectLst/>
                <a:latin typeface="SegoeUI"/>
              </a:rPr>
              <a:t>L1</a:t>
            </a:r>
            <a:r>
              <a:rPr lang="en-US" sz="1800" b="0" i="0" dirty="0">
                <a:effectLst/>
                <a:latin typeface="SegoeUI"/>
              </a:rPr>
              <a:t>, the goal is to quickly </a:t>
            </a:r>
            <a:r>
              <a:rPr lang="en-US" sz="1800" b="1" i="0" dirty="0">
                <a:effectLst/>
                <a:latin typeface="SegoeUI"/>
              </a:rPr>
              <a:t>find all the documents </a:t>
            </a:r>
            <a:r>
              <a:rPr lang="en-US" sz="1800" b="0" i="0" dirty="0">
                <a:effectLst/>
                <a:latin typeface="SegoeUI"/>
              </a:rPr>
              <a:t>from the index that satisfy the search criteria. These are scored to pick the top few (typically in the order of 50) to return to the user or to feed to the next layer. Azure Cognitive Search supports (3) different L1 modes:</a:t>
            </a:r>
          </a:p>
        </p:txBody>
      </p:sp>
      <p:sp>
        <p:nvSpPr>
          <p:cNvPr id="26" name="TextBox 25">
            <a:extLst>
              <a:ext uri="{FF2B5EF4-FFF2-40B4-BE49-F238E27FC236}">
                <a16:creationId xmlns:a16="http://schemas.microsoft.com/office/drawing/2014/main" id="{51385329-0537-25D3-5C7B-5917A973B576}"/>
              </a:ext>
            </a:extLst>
          </p:cNvPr>
          <p:cNvSpPr txBox="1"/>
          <p:nvPr/>
        </p:nvSpPr>
        <p:spPr>
          <a:xfrm>
            <a:off x="8472227" y="1625755"/>
            <a:ext cx="3674165" cy="1200329"/>
          </a:xfrm>
          <a:prstGeom prst="rect">
            <a:avLst/>
          </a:prstGeom>
          <a:noFill/>
        </p:spPr>
        <p:txBody>
          <a:bodyPr wrap="square">
            <a:spAutoFit/>
          </a:bodyPr>
          <a:lstStyle/>
          <a:p>
            <a:r>
              <a:rPr lang="en-US" dirty="0">
                <a:latin typeface="SegoeUI"/>
              </a:rPr>
              <a:t>A</a:t>
            </a:r>
            <a:r>
              <a:rPr lang="en-US" sz="1800" b="0" i="0" dirty="0">
                <a:effectLst/>
                <a:latin typeface="SegoeUI"/>
              </a:rPr>
              <a:t>lso called </a:t>
            </a:r>
            <a:r>
              <a:rPr lang="en-US" sz="1800" b="1" i="0" dirty="0">
                <a:effectLst/>
                <a:latin typeface="SegoeUI"/>
              </a:rPr>
              <a:t>L2</a:t>
            </a:r>
            <a:r>
              <a:rPr lang="en-US" sz="1800" b="0" i="0" dirty="0">
                <a:effectLst/>
                <a:latin typeface="SegoeUI"/>
              </a:rPr>
              <a:t>, takes </a:t>
            </a:r>
            <a:r>
              <a:rPr lang="en-US" sz="1800" b="1" i="0" dirty="0">
                <a:effectLst/>
                <a:latin typeface="SegoeUI"/>
              </a:rPr>
              <a:t>a subset of the top L1 results</a:t>
            </a:r>
            <a:r>
              <a:rPr lang="en-US" sz="1800" b="0" i="0" dirty="0">
                <a:effectLst/>
                <a:latin typeface="SegoeUI"/>
              </a:rPr>
              <a:t> and computes higher quality </a:t>
            </a:r>
            <a:r>
              <a:rPr lang="en-US" sz="1800" b="1" i="0" dirty="0">
                <a:effectLst/>
                <a:latin typeface="SegoeUI"/>
              </a:rPr>
              <a:t>relevance scores </a:t>
            </a:r>
            <a:r>
              <a:rPr lang="en-US" sz="1800" b="0" i="0" dirty="0">
                <a:effectLst/>
                <a:latin typeface="SegoeUI"/>
              </a:rPr>
              <a:t>to reorder the result set. </a:t>
            </a:r>
            <a:endParaRPr lang="en-US" dirty="0"/>
          </a:p>
        </p:txBody>
      </p:sp>
    </p:spTree>
    <p:extLst>
      <p:ext uri="{BB962C8B-B14F-4D97-AF65-F5344CB8AC3E}">
        <p14:creationId xmlns:p14="http://schemas.microsoft.com/office/powerpoint/2010/main" val="2159684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0"/>
                                  </p:stCondLst>
                                  <p:childTnLst>
                                    <p:animMotion origin="layout" path="M 1.04167E-6 2.96296E-6 L 1.04167E-6 0.03541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4.16667E-6 -3.7037E-6 L -4.16667E-6 0.03542 " pathEditMode="relative" rAng="0" ptsTypes="AA">
                                      <p:cBhvr>
                                        <p:cTn id="1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4DBFAF0-9351-6F29-B052-09E81303C9F7}"/>
              </a:ext>
            </a:extLst>
          </p:cNvPr>
          <p:cNvSpPr txBox="1">
            <a:spLocks/>
          </p:cNvSpPr>
          <p:nvPr/>
        </p:nvSpPr>
        <p:spPr>
          <a:xfrm>
            <a:off x="588263" y="457200"/>
            <a:ext cx="11018520"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Introducing Vector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Revolutionize Indexing and Power Retrieval Augmented Generation for LLM Apps</a:t>
            </a:r>
          </a:p>
        </p:txBody>
      </p:sp>
      <p:sp>
        <p:nvSpPr>
          <p:cNvPr id="5" name="TextBox 4">
            <a:extLst>
              <a:ext uri="{FF2B5EF4-FFF2-40B4-BE49-F238E27FC236}">
                <a16:creationId xmlns:a16="http://schemas.microsoft.com/office/drawing/2014/main" id="{16027F48-C7D2-D4E5-A811-C7C6609A2F8D}"/>
              </a:ext>
            </a:extLst>
          </p:cNvPr>
          <p:cNvSpPr txBox="1"/>
          <p:nvPr/>
        </p:nvSpPr>
        <p:spPr>
          <a:xfrm>
            <a:off x="2922372" y="2663370"/>
            <a:ext cx="1179328" cy="313932"/>
          </a:xfrm>
          <a:prstGeom prst="rect">
            <a:avLst/>
          </a:prstGeom>
          <a:noFill/>
        </p:spPr>
        <p:txBody>
          <a:bodyPr wrap="square" lIns="0">
            <a:spAutoFit/>
          </a:bodyPr>
          <a:lstStyle/>
          <a:p>
            <a:pPr marL="0" lvl="1" algn="ctr" defTabSz="914102" fontAlgn="base">
              <a:lnSpc>
                <a:spcPct val="90000"/>
              </a:lnSpc>
              <a:spcAft>
                <a:spcPct val="0"/>
              </a:spcAft>
              <a:buSzPct val="90000"/>
              <a:defRPr/>
            </a:pPr>
            <a:r>
              <a:rPr lang="en-US" sz="1600" kern="0">
                <a:solidFill>
                  <a:srgbClr val="FFFFFF"/>
                </a:solidFill>
                <a:latin typeface="Segoe UI Semibold"/>
                <a:cs typeface="Segoe UI" panose="020B0502040204020203" pitchFamily="34" charset="0"/>
              </a:rPr>
              <a:t>Images</a:t>
            </a:r>
          </a:p>
        </p:txBody>
      </p:sp>
      <p:sp>
        <p:nvSpPr>
          <p:cNvPr id="6" name="TextBox 5">
            <a:extLst>
              <a:ext uri="{FF2B5EF4-FFF2-40B4-BE49-F238E27FC236}">
                <a16:creationId xmlns:a16="http://schemas.microsoft.com/office/drawing/2014/main" id="{75662013-1BF0-8DFE-990F-3DDBE5DC8A66}"/>
              </a:ext>
            </a:extLst>
          </p:cNvPr>
          <p:cNvSpPr txBox="1"/>
          <p:nvPr/>
        </p:nvSpPr>
        <p:spPr>
          <a:xfrm>
            <a:off x="4122961" y="2663370"/>
            <a:ext cx="1179328" cy="313932"/>
          </a:xfrm>
          <a:prstGeom prst="rect">
            <a:avLst/>
          </a:prstGeom>
          <a:noFill/>
        </p:spPr>
        <p:txBody>
          <a:bodyPr wrap="square" lIns="0">
            <a:spAutoFit/>
          </a:bodyPr>
          <a:lstStyle/>
          <a:p>
            <a:pPr marL="0" lvl="1" algn="ctr" defTabSz="914102" fontAlgn="base">
              <a:lnSpc>
                <a:spcPct val="90000"/>
              </a:lnSpc>
              <a:spcAft>
                <a:spcPct val="0"/>
              </a:spcAft>
              <a:buSzPct val="90000"/>
              <a:defRPr/>
            </a:pPr>
            <a:r>
              <a:rPr lang="en-US" sz="1600" kern="0">
                <a:solidFill>
                  <a:srgbClr val="FFFFFF"/>
                </a:solidFill>
                <a:latin typeface="Segoe UI Semibold"/>
                <a:cs typeface="Segoe UI" panose="020B0502040204020203" pitchFamily="34" charset="0"/>
              </a:rPr>
              <a:t>Audio</a:t>
            </a:r>
          </a:p>
        </p:txBody>
      </p:sp>
      <p:sp>
        <p:nvSpPr>
          <p:cNvPr id="7" name="TextBox 6">
            <a:extLst>
              <a:ext uri="{FF2B5EF4-FFF2-40B4-BE49-F238E27FC236}">
                <a16:creationId xmlns:a16="http://schemas.microsoft.com/office/drawing/2014/main" id="{1D8900D3-89C0-FE4A-F327-57E6A4D232E9}"/>
              </a:ext>
            </a:extLst>
          </p:cNvPr>
          <p:cNvSpPr txBox="1"/>
          <p:nvPr/>
        </p:nvSpPr>
        <p:spPr>
          <a:xfrm>
            <a:off x="5323550" y="2663370"/>
            <a:ext cx="1179328" cy="313932"/>
          </a:xfrm>
          <a:prstGeom prst="rect">
            <a:avLst/>
          </a:prstGeom>
          <a:noFill/>
        </p:spPr>
        <p:txBody>
          <a:bodyPr wrap="square" lIns="0">
            <a:spAutoFit/>
          </a:bodyPr>
          <a:lstStyle/>
          <a:p>
            <a:pPr marL="0" lvl="1" algn="ctr" defTabSz="914102" fontAlgn="base">
              <a:lnSpc>
                <a:spcPct val="90000"/>
              </a:lnSpc>
              <a:spcAft>
                <a:spcPct val="0"/>
              </a:spcAft>
              <a:buSzPct val="90000"/>
              <a:defRPr/>
            </a:pPr>
            <a:r>
              <a:rPr lang="en-US" sz="1600" kern="0">
                <a:solidFill>
                  <a:srgbClr val="FFFFFF"/>
                </a:solidFill>
                <a:latin typeface="Segoe UI Semibold"/>
                <a:cs typeface="Segoe UI" panose="020B0502040204020203" pitchFamily="34" charset="0"/>
              </a:rPr>
              <a:t>Video</a:t>
            </a:r>
          </a:p>
        </p:txBody>
      </p:sp>
      <p:sp>
        <p:nvSpPr>
          <p:cNvPr id="8" name="TextBox 7">
            <a:extLst>
              <a:ext uri="{FF2B5EF4-FFF2-40B4-BE49-F238E27FC236}">
                <a16:creationId xmlns:a16="http://schemas.microsoft.com/office/drawing/2014/main" id="{33923059-100B-1109-7ECB-4530917B279C}"/>
              </a:ext>
            </a:extLst>
          </p:cNvPr>
          <p:cNvSpPr txBox="1"/>
          <p:nvPr/>
        </p:nvSpPr>
        <p:spPr>
          <a:xfrm>
            <a:off x="6524139" y="2663370"/>
            <a:ext cx="1179328" cy="313932"/>
          </a:xfrm>
          <a:prstGeom prst="rect">
            <a:avLst/>
          </a:prstGeom>
          <a:noFill/>
        </p:spPr>
        <p:txBody>
          <a:bodyPr wrap="square" lIns="0" tIns="45720" rIns="91440" bIns="45720" anchor="t">
            <a:spAutoFit/>
          </a:bodyPr>
          <a:lstStyle/>
          <a:p>
            <a:pPr marL="0" lvl="1" algn="ctr" defTabSz="914102" fontAlgn="base">
              <a:lnSpc>
                <a:spcPct val="90000"/>
              </a:lnSpc>
              <a:spcAft>
                <a:spcPct val="0"/>
              </a:spcAft>
              <a:buSzPct val="90000"/>
              <a:defRPr/>
            </a:pPr>
            <a:r>
              <a:rPr lang="en-US" sz="1600" kern="0">
                <a:solidFill>
                  <a:srgbClr val="FFFFFF"/>
                </a:solidFill>
                <a:latin typeface="Segoe UI Semibold"/>
                <a:cs typeface="Segoe UI"/>
              </a:rPr>
              <a:t>Graphs</a:t>
            </a:r>
            <a:endParaRPr lang="en-US" sz="1600" kern="0">
              <a:solidFill>
                <a:srgbClr val="FFFFFF"/>
              </a:solidFill>
              <a:latin typeface="Segoe UI Semibold"/>
              <a:cs typeface="Segoe UI" panose="020B0502040204020203" pitchFamily="34" charset="0"/>
            </a:endParaRPr>
          </a:p>
        </p:txBody>
      </p:sp>
      <p:sp>
        <p:nvSpPr>
          <p:cNvPr id="9" name="TextBox 8">
            <a:extLst>
              <a:ext uri="{FF2B5EF4-FFF2-40B4-BE49-F238E27FC236}">
                <a16:creationId xmlns:a16="http://schemas.microsoft.com/office/drawing/2014/main" id="{01DAE474-387E-69C2-9540-9444CDF783AB}"/>
              </a:ext>
            </a:extLst>
          </p:cNvPr>
          <p:cNvSpPr txBox="1"/>
          <p:nvPr/>
        </p:nvSpPr>
        <p:spPr>
          <a:xfrm>
            <a:off x="7788228" y="2663370"/>
            <a:ext cx="1179328" cy="313932"/>
          </a:xfrm>
          <a:prstGeom prst="rect">
            <a:avLst/>
          </a:prstGeom>
          <a:noFill/>
        </p:spPr>
        <p:txBody>
          <a:bodyPr wrap="square" lIns="0" tIns="45720" rIns="91440" bIns="45720" anchor="t">
            <a:spAutoFit/>
          </a:bodyPr>
          <a:lstStyle/>
          <a:p>
            <a:pPr marL="0" lvl="1" algn="ctr" defTabSz="914102" fontAlgn="base">
              <a:lnSpc>
                <a:spcPct val="90000"/>
              </a:lnSpc>
              <a:spcAft>
                <a:spcPct val="0"/>
              </a:spcAft>
              <a:buSzPct val="90000"/>
              <a:defRPr/>
            </a:pPr>
            <a:r>
              <a:rPr lang="en-US" sz="1600" kern="0">
                <a:solidFill>
                  <a:srgbClr val="FFFFFF"/>
                </a:solidFill>
                <a:latin typeface="Segoe UI Semibold"/>
                <a:cs typeface="Segoe UI"/>
              </a:rPr>
              <a:t>Text</a:t>
            </a:r>
            <a:endParaRPr lang="en-US" sz="1600" kern="0" err="1">
              <a:solidFill>
                <a:srgbClr val="FFFFFF"/>
              </a:solidFill>
              <a:latin typeface="Segoe UI Semibold"/>
              <a:cs typeface="Segoe UI" panose="020B0502040204020203" pitchFamily="34" charset="0"/>
            </a:endParaRPr>
          </a:p>
        </p:txBody>
      </p:sp>
      <p:sp>
        <p:nvSpPr>
          <p:cNvPr id="10" name="TextBox 9">
            <a:extLst>
              <a:ext uri="{FF2B5EF4-FFF2-40B4-BE49-F238E27FC236}">
                <a16:creationId xmlns:a16="http://schemas.microsoft.com/office/drawing/2014/main" id="{59A87F95-0049-1230-FCAC-EEF5288D0151}"/>
              </a:ext>
            </a:extLst>
          </p:cNvPr>
          <p:cNvSpPr txBox="1"/>
          <p:nvPr/>
        </p:nvSpPr>
        <p:spPr>
          <a:xfrm>
            <a:off x="675956" y="3692282"/>
            <a:ext cx="6097979" cy="126188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2880" marR="0" lvl="0" indent="-182880" defTabSz="91440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0" cap="none" spc="0" normalizeH="0" baseline="0" noProof="0">
                <a:ln>
                  <a:noFill/>
                </a:ln>
                <a:solidFill>
                  <a:srgbClr val="FFFFFF"/>
                </a:solidFill>
                <a:effectLst/>
                <a:uLnTx/>
                <a:uFillTx/>
                <a:cs typeface="Segoe UI"/>
              </a:rPr>
              <a:t>Leverage data from any data store</a:t>
            </a:r>
            <a:endParaRPr kumimoji="0" lang="en-US" sz="1800" b="0" i="0" u="none" strike="noStrike" kern="0" cap="none" spc="0" normalizeH="0" baseline="0" noProof="0">
              <a:ln>
                <a:noFill/>
              </a:ln>
              <a:solidFill>
                <a:srgbClr val="FFFFFF"/>
              </a:solidFill>
              <a:effectLst/>
              <a:uLnTx/>
              <a:uFillTx/>
            </a:endParaRPr>
          </a:p>
          <a:p>
            <a:pPr marL="182880" marR="0" lvl="0" indent="-182880" defTabSz="91440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0" cap="none" spc="0" normalizeH="0" baseline="0" noProof="0">
                <a:ln>
                  <a:noFill/>
                </a:ln>
                <a:solidFill>
                  <a:srgbClr val="FFFFFF"/>
                </a:solidFill>
                <a:effectLst/>
                <a:uLnTx/>
                <a:uFillTx/>
                <a:cs typeface="Segoe UI"/>
              </a:rPr>
              <a:t>Improve relevancy </a:t>
            </a:r>
          </a:p>
          <a:p>
            <a:pPr marL="182880" marR="0" lvl="0" indent="-182880" defTabSz="91440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0" cap="none" spc="0" normalizeH="0" baseline="0" noProof="0">
                <a:ln>
                  <a:noFill/>
                </a:ln>
                <a:solidFill>
                  <a:srgbClr val="FFFFFF"/>
                </a:solidFill>
                <a:effectLst/>
                <a:uLnTx/>
                <a:uFillTx/>
                <a:cs typeface="Segoe UI"/>
              </a:rPr>
              <a:t>Query across multiple types of data </a:t>
            </a:r>
          </a:p>
          <a:p>
            <a:pPr marL="182880" marR="0" lvl="0" indent="-182880" defTabSz="91440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0" cap="none" spc="0" normalizeH="0" baseline="0" noProof="0">
                <a:ln>
                  <a:noFill/>
                </a:ln>
                <a:solidFill>
                  <a:srgbClr val="FFFFFF"/>
                </a:solidFill>
                <a:effectLst/>
                <a:uLnTx/>
                <a:uFillTx/>
                <a:cs typeface="Segoe UI"/>
              </a:rPr>
              <a:t>Quickly search through large data sets</a:t>
            </a:r>
          </a:p>
        </p:txBody>
      </p:sp>
      <p:sp>
        <p:nvSpPr>
          <p:cNvPr id="11" name="TextBox 10">
            <a:extLst>
              <a:ext uri="{FF2B5EF4-FFF2-40B4-BE49-F238E27FC236}">
                <a16:creationId xmlns:a16="http://schemas.microsoft.com/office/drawing/2014/main" id="{55F4560C-5700-EE90-4D59-8B20D1BBAED6}"/>
              </a:ext>
            </a:extLst>
          </p:cNvPr>
          <p:cNvSpPr txBox="1"/>
          <p:nvPr/>
        </p:nvSpPr>
        <p:spPr>
          <a:xfrm>
            <a:off x="6112465" y="3692282"/>
            <a:ext cx="5217225" cy="12105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82880" marR="0" lvl="0" indent="-182880" defTabSz="91440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0" cap="none" spc="0" normalizeH="0" baseline="0" noProof="0">
                <a:ln>
                  <a:noFill/>
                </a:ln>
                <a:solidFill>
                  <a:srgbClr val="FFFFFF"/>
                </a:solidFill>
                <a:effectLst/>
                <a:uLnTx/>
                <a:uFillTx/>
                <a:cs typeface="Segoe UI"/>
              </a:rPr>
              <a:t>Deploy with enterprise-grade security</a:t>
            </a:r>
          </a:p>
          <a:p>
            <a:pPr marL="182880" marR="0" lvl="0" indent="-182880" defTabSz="91440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0" cap="none" spc="0" normalizeH="0" baseline="0" noProof="0">
                <a:ln>
                  <a:noFill/>
                </a:ln>
                <a:solidFill>
                  <a:srgbClr val="FFFFFF"/>
                </a:solidFill>
                <a:effectLst/>
                <a:uLnTx/>
                <a:uFillTx/>
                <a:cs typeface="Segoe UI"/>
              </a:rPr>
              <a:t>Easily scale with changing workloads</a:t>
            </a:r>
          </a:p>
          <a:p>
            <a:pPr marL="182880" marR="0" lvl="0" indent="-182880" defTabSz="914400" eaLnBrk="1" fontAlgn="auto" latinLnBrk="0" hangingPunct="1">
              <a:lnSpc>
                <a:spcPct val="100000"/>
              </a:lnSpc>
              <a:spcBef>
                <a:spcPts val="0"/>
              </a:spcBef>
              <a:spcAft>
                <a:spcPts val="400"/>
              </a:spcAft>
              <a:buClrTx/>
              <a:buSzTx/>
              <a:buFont typeface="Arial"/>
              <a:buChar char="•"/>
              <a:tabLst/>
              <a:defRPr/>
            </a:pPr>
            <a:r>
              <a:rPr kumimoji="0" lang="en-US" sz="1800" b="0" i="0" u="none" strike="noStrike" kern="0" cap="none" spc="0" normalizeH="0" baseline="0" noProof="0">
                <a:ln>
                  <a:noFill/>
                </a:ln>
                <a:solidFill>
                  <a:srgbClr val="FFFFFF"/>
                </a:solidFill>
                <a:effectLst/>
                <a:uLnTx/>
                <a:uFillTx/>
                <a:cs typeface="Segoe UI"/>
              </a:rPr>
              <a:t>Build retrieval plugins for OpenAI's ChatGPT using Azure OpenAI service</a:t>
            </a:r>
            <a:endParaRPr kumimoji="0" lang="en-US" sz="1800" b="0" i="0" u="none" strike="noStrike" kern="0" cap="none" spc="0" normalizeH="0" baseline="0" noProof="0">
              <a:ln>
                <a:noFill/>
              </a:ln>
              <a:solidFill>
                <a:srgbClr val="FFFFFF"/>
              </a:solidFill>
              <a:effectLst/>
              <a:uLnTx/>
              <a:uFillTx/>
            </a:endParaRPr>
          </a:p>
        </p:txBody>
      </p:sp>
      <p:grpSp>
        <p:nvGrpSpPr>
          <p:cNvPr id="12" name="Group 11">
            <a:extLst>
              <a:ext uri="{FF2B5EF4-FFF2-40B4-BE49-F238E27FC236}">
                <a16:creationId xmlns:a16="http://schemas.microsoft.com/office/drawing/2014/main" id="{201B61F3-B181-E33C-D46A-8490AD6BC25A}"/>
              </a:ext>
              <a:ext uri="{C183D7F6-B498-43B3-948B-1728B52AA6E4}">
                <adec:decorative xmlns:adec="http://schemas.microsoft.com/office/drawing/2017/decorative" val="1"/>
              </a:ext>
            </a:extLst>
          </p:cNvPr>
          <p:cNvGrpSpPr/>
          <p:nvPr/>
        </p:nvGrpSpPr>
        <p:grpSpPr>
          <a:xfrm>
            <a:off x="5722714" y="2233367"/>
            <a:ext cx="381000" cy="295275"/>
            <a:chOff x="8479868" y="2263783"/>
            <a:chExt cx="381000" cy="295275"/>
          </a:xfrm>
        </p:grpSpPr>
        <p:sp>
          <p:nvSpPr>
            <p:cNvPr id="13" name="Freeform: Shape 12">
              <a:extLst>
                <a:ext uri="{FF2B5EF4-FFF2-40B4-BE49-F238E27FC236}">
                  <a16:creationId xmlns:a16="http://schemas.microsoft.com/office/drawing/2014/main" id="{C17DC901-5B73-C852-9545-9A7E330E2601}"/>
                </a:ext>
              </a:extLst>
            </p:cNvPr>
            <p:cNvSpPr/>
            <p:nvPr/>
          </p:nvSpPr>
          <p:spPr>
            <a:xfrm>
              <a:off x="8551305" y="232569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14" name="Freeform: Shape 13">
              <a:extLst>
                <a:ext uri="{FF2B5EF4-FFF2-40B4-BE49-F238E27FC236}">
                  <a16:creationId xmlns:a16="http://schemas.microsoft.com/office/drawing/2014/main" id="{4DAD9BCD-ED27-2307-0722-72BB7BDCE101}"/>
                </a:ext>
              </a:extLst>
            </p:cNvPr>
            <p:cNvSpPr/>
            <p:nvPr/>
          </p:nvSpPr>
          <p:spPr>
            <a:xfrm>
              <a:off x="8551305" y="236379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15" name="Freeform: Shape 14">
              <a:extLst>
                <a:ext uri="{FF2B5EF4-FFF2-40B4-BE49-F238E27FC236}">
                  <a16:creationId xmlns:a16="http://schemas.microsoft.com/office/drawing/2014/main" id="{7C77C874-2BC4-F361-3B6F-D8FD972E2FCD}"/>
                </a:ext>
              </a:extLst>
            </p:cNvPr>
            <p:cNvSpPr/>
            <p:nvPr/>
          </p:nvSpPr>
          <p:spPr>
            <a:xfrm>
              <a:off x="8532255" y="234474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16" name="Freeform: Shape 15">
              <a:extLst>
                <a:ext uri="{FF2B5EF4-FFF2-40B4-BE49-F238E27FC236}">
                  <a16:creationId xmlns:a16="http://schemas.microsoft.com/office/drawing/2014/main" id="{914F44D0-0D8C-53CE-2B63-C2F7DC7B456B}"/>
                </a:ext>
              </a:extLst>
            </p:cNvPr>
            <p:cNvSpPr/>
            <p:nvPr/>
          </p:nvSpPr>
          <p:spPr>
            <a:xfrm>
              <a:off x="8570355" y="234474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17" name="Freeform: Shape 16">
              <a:extLst>
                <a:ext uri="{FF2B5EF4-FFF2-40B4-BE49-F238E27FC236}">
                  <a16:creationId xmlns:a16="http://schemas.microsoft.com/office/drawing/2014/main" id="{E41BB45D-6D18-BE33-3693-C8BA7F590BDE}"/>
                </a:ext>
              </a:extLst>
            </p:cNvPr>
            <p:cNvSpPr/>
            <p:nvPr/>
          </p:nvSpPr>
          <p:spPr>
            <a:xfrm>
              <a:off x="8684655" y="230664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18" name="Freeform: Shape 17">
              <a:extLst>
                <a:ext uri="{FF2B5EF4-FFF2-40B4-BE49-F238E27FC236}">
                  <a16:creationId xmlns:a16="http://schemas.microsoft.com/office/drawing/2014/main" id="{F5DBACCB-F892-BD59-70A9-D6BACE4982C9}"/>
                </a:ext>
              </a:extLst>
            </p:cNvPr>
            <p:cNvSpPr/>
            <p:nvPr/>
          </p:nvSpPr>
          <p:spPr>
            <a:xfrm>
              <a:off x="8684655" y="234474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19" name="Freeform: Shape 18">
              <a:extLst>
                <a:ext uri="{FF2B5EF4-FFF2-40B4-BE49-F238E27FC236}">
                  <a16:creationId xmlns:a16="http://schemas.microsoft.com/office/drawing/2014/main" id="{EAE10474-1928-3807-457B-9A533F5456F4}"/>
                </a:ext>
              </a:extLst>
            </p:cNvPr>
            <p:cNvSpPr/>
            <p:nvPr/>
          </p:nvSpPr>
          <p:spPr>
            <a:xfrm>
              <a:off x="8665605" y="232569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20" name="Freeform: Shape 19">
              <a:extLst>
                <a:ext uri="{FF2B5EF4-FFF2-40B4-BE49-F238E27FC236}">
                  <a16:creationId xmlns:a16="http://schemas.microsoft.com/office/drawing/2014/main" id="{D630CF62-BB9A-EA7E-9A55-CA4DF90A4571}"/>
                </a:ext>
              </a:extLst>
            </p:cNvPr>
            <p:cNvSpPr/>
            <p:nvPr/>
          </p:nvSpPr>
          <p:spPr>
            <a:xfrm>
              <a:off x="8703705" y="232569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21" name="Freeform: Shape 20">
              <a:extLst>
                <a:ext uri="{FF2B5EF4-FFF2-40B4-BE49-F238E27FC236}">
                  <a16:creationId xmlns:a16="http://schemas.microsoft.com/office/drawing/2014/main" id="{54E7D7D0-D3BF-3EC8-F5F3-300AF2AA6F93}"/>
                </a:ext>
              </a:extLst>
            </p:cNvPr>
            <p:cNvSpPr/>
            <p:nvPr/>
          </p:nvSpPr>
          <p:spPr>
            <a:xfrm>
              <a:off x="8765618" y="2397133"/>
              <a:ext cx="95250" cy="161925"/>
            </a:xfrm>
            <a:custGeom>
              <a:avLst/>
              <a:gdLst>
                <a:gd name="connsiteX0" fmla="*/ 66675 w 95250"/>
                <a:gd name="connsiteY0" fmla="*/ 0 h 161925"/>
                <a:gd name="connsiteX1" fmla="*/ 38100 w 95250"/>
                <a:gd name="connsiteY1" fmla="*/ 28575 h 161925"/>
                <a:gd name="connsiteX2" fmla="*/ 0 w 95250"/>
                <a:gd name="connsiteY2" fmla="*/ 28575 h 161925"/>
                <a:gd name="connsiteX3" fmla="*/ 0 w 95250"/>
                <a:gd name="connsiteY3" fmla="*/ 133350 h 161925"/>
                <a:gd name="connsiteX4" fmla="*/ 38100 w 95250"/>
                <a:gd name="connsiteY4" fmla="*/ 133350 h 161925"/>
                <a:gd name="connsiteX5" fmla="*/ 66675 w 95250"/>
                <a:gd name="connsiteY5" fmla="*/ 161925 h 161925"/>
                <a:gd name="connsiteX6" fmla="*/ 95250 w 95250"/>
                <a:gd name="connsiteY6" fmla="*/ 161925 h 161925"/>
                <a:gd name="connsiteX7" fmla="*/ 95250 w 95250"/>
                <a:gd name="connsiteY7"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161925">
                  <a:moveTo>
                    <a:pt x="66675" y="0"/>
                  </a:moveTo>
                  <a:lnTo>
                    <a:pt x="38100" y="28575"/>
                  </a:lnTo>
                  <a:lnTo>
                    <a:pt x="0" y="28575"/>
                  </a:lnTo>
                  <a:lnTo>
                    <a:pt x="0" y="133350"/>
                  </a:lnTo>
                  <a:lnTo>
                    <a:pt x="38100" y="133350"/>
                  </a:lnTo>
                  <a:lnTo>
                    <a:pt x="66675" y="161925"/>
                  </a:lnTo>
                  <a:lnTo>
                    <a:pt x="95250" y="161925"/>
                  </a:lnTo>
                  <a:lnTo>
                    <a:pt x="95250" y="0"/>
                  </a:ln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22" name="Freeform: Shape 21">
              <a:extLst>
                <a:ext uri="{FF2B5EF4-FFF2-40B4-BE49-F238E27FC236}">
                  <a16:creationId xmlns:a16="http://schemas.microsoft.com/office/drawing/2014/main" id="{31D61867-DEA8-3224-34F7-A454185CD0F1}"/>
                </a:ext>
              </a:extLst>
            </p:cNvPr>
            <p:cNvSpPr/>
            <p:nvPr/>
          </p:nvSpPr>
          <p:spPr>
            <a:xfrm>
              <a:off x="8479868" y="2263783"/>
              <a:ext cx="285750" cy="295275"/>
            </a:xfrm>
            <a:custGeom>
              <a:avLst/>
              <a:gdLst>
                <a:gd name="connsiteX0" fmla="*/ 214313 w 285750"/>
                <a:gd name="connsiteY0" fmla="*/ 114300 h 295275"/>
                <a:gd name="connsiteX1" fmla="*/ 171450 w 285750"/>
                <a:gd name="connsiteY1" fmla="*/ 71438 h 295275"/>
                <a:gd name="connsiteX2" fmla="*/ 214313 w 285750"/>
                <a:gd name="connsiteY2" fmla="*/ 28575 h 295275"/>
                <a:gd name="connsiteX3" fmla="*/ 257175 w 285750"/>
                <a:gd name="connsiteY3" fmla="*/ 71438 h 295275"/>
                <a:gd name="connsiteX4" fmla="*/ 214313 w 285750"/>
                <a:gd name="connsiteY4" fmla="*/ 114300 h 295275"/>
                <a:gd name="connsiteX5" fmla="*/ 228600 w 285750"/>
                <a:gd name="connsiteY5" fmla="*/ 266700 h 295275"/>
                <a:gd name="connsiteX6" fmla="*/ 219075 w 285750"/>
                <a:gd name="connsiteY6" fmla="*/ 257175 h 295275"/>
                <a:gd name="connsiteX7" fmla="*/ 228600 w 285750"/>
                <a:gd name="connsiteY7" fmla="*/ 247650 h 295275"/>
                <a:gd name="connsiteX8" fmla="*/ 238125 w 285750"/>
                <a:gd name="connsiteY8" fmla="*/ 257175 h 295275"/>
                <a:gd name="connsiteX9" fmla="*/ 228600 w 285750"/>
                <a:gd name="connsiteY9" fmla="*/ 266700 h 295275"/>
                <a:gd name="connsiteX10" fmla="*/ 138113 w 285750"/>
                <a:gd name="connsiteY10" fmla="*/ 133350 h 295275"/>
                <a:gd name="connsiteX11" fmla="*/ 150971 w 285750"/>
                <a:gd name="connsiteY11" fmla="*/ 104299 h 295275"/>
                <a:gd name="connsiteX12" fmla="*/ 178594 w 285750"/>
                <a:gd name="connsiteY12" fmla="*/ 133350 h 295275"/>
                <a:gd name="connsiteX13" fmla="*/ 138113 w 285750"/>
                <a:gd name="connsiteY13" fmla="*/ 133350 h 295275"/>
                <a:gd name="connsiteX14" fmla="*/ 80963 w 285750"/>
                <a:gd name="connsiteY14" fmla="*/ 133350 h 295275"/>
                <a:gd name="connsiteX15" fmla="*/ 38100 w 285750"/>
                <a:gd name="connsiteY15" fmla="*/ 90488 h 295275"/>
                <a:gd name="connsiteX16" fmla="*/ 80963 w 285750"/>
                <a:gd name="connsiteY16" fmla="*/ 47625 h 295275"/>
                <a:gd name="connsiteX17" fmla="*/ 123825 w 285750"/>
                <a:gd name="connsiteY17" fmla="*/ 90488 h 295275"/>
                <a:gd name="connsiteX18" fmla="*/ 80963 w 285750"/>
                <a:gd name="connsiteY18" fmla="*/ 133350 h 295275"/>
                <a:gd name="connsiteX19" fmla="*/ 249555 w 285750"/>
                <a:gd name="connsiteY19" fmla="*/ 133350 h 295275"/>
                <a:gd name="connsiteX20" fmla="*/ 285750 w 285750"/>
                <a:gd name="connsiteY20" fmla="*/ 71438 h 295275"/>
                <a:gd name="connsiteX21" fmla="*/ 214313 w 285750"/>
                <a:gd name="connsiteY21" fmla="*/ 0 h 295275"/>
                <a:gd name="connsiteX22" fmla="*/ 144304 w 285750"/>
                <a:gd name="connsiteY22" fmla="*/ 57626 h 295275"/>
                <a:gd name="connsiteX23" fmla="*/ 80963 w 285750"/>
                <a:gd name="connsiteY23" fmla="*/ 19050 h 295275"/>
                <a:gd name="connsiteX24" fmla="*/ 9525 w 285750"/>
                <a:gd name="connsiteY24" fmla="*/ 90488 h 295275"/>
                <a:gd name="connsiteX25" fmla="*/ 38100 w 285750"/>
                <a:gd name="connsiteY25" fmla="*/ 147638 h 295275"/>
                <a:gd name="connsiteX26" fmla="*/ 38100 w 285750"/>
                <a:gd name="connsiteY26" fmla="*/ 161925 h 295275"/>
                <a:gd name="connsiteX27" fmla="*/ 28575 w 285750"/>
                <a:gd name="connsiteY27" fmla="*/ 161925 h 295275"/>
                <a:gd name="connsiteX28" fmla="*/ 19050 w 285750"/>
                <a:gd name="connsiteY28" fmla="*/ 152400 h 295275"/>
                <a:gd name="connsiteX29" fmla="*/ 0 w 285750"/>
                <a:gd name="connsiteY29" fmla="*/ 152400 h 295275"/>
                <a:gd name="connsiteX30" fmla="*/ 0 w 285750"/>
                <a:gd name="connsiteY30" fmla="*/ 200025 h 295275"/>
                <a:gd name="connsiteX31" fmla="*/ 19050 w 285750"/>
                <a:gd name="connsiteY31" fmla="*/ 200025 h 295275"/>
                <a:gd name="connsiteX32" fmla="*/ 28575 w 285750"/>
                <a:gd name="connsiteY32" fmla="*/ 190500 h 295275"/>
                <a:gd name="connsiteX33" fmla="*/ 38100 w 285750"/>
                <a:gd name="connsiteY33" fmla="*/ 190500 h 295275"/>
                <a:gd name="connsiteX34" fmla="*/ 38100 w 285750"/>
                <a:gd name="connsiteY34" fmla="*/ 276225 h 295275"/>
                <a:gd name="connsiteX35" fmla="*/ 57150 w 285750"/>
                <a:gd name="connsiteY35" fmla="*/ 295275 h 295275"/>
                <a:gd name="connsiteX36" fmla="*/ 247650 w 285750"/>
                <a:gd name="connsiteY36" fmla="*/ 295275 h 295275"/>
                <a:gd name="connsiteX37" fmla="*/ 266700 w 285750"/>
                <a:gd name="connsiteY37" fmla="*/ 276225 h 295275"/>
                <a:gd name="connsiteX38" fmla="*/ 266700 w 285750"/>
                <a:gd name="connsiteY38" fmla="*/ 152400 h 295275"/>
                <a:gd name="connsiteX39" fmla="*/ 249555 w 285750"/>
                <a:gd name="connsiteY39" fmla="*/ 13335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750" h="295275">
                  <a:moveTo>
                    <a:pt x="214313" y="114300"/>
                  </a:moveTo>
                  <a:cubicBezTo>
                    <a:pt x="190500" y="114300"/>
                    <a:pt x="171450" y="95250"/>
                    <a:pt x="171450" y="71438"/>
                  </a:cubicBezTo>
                  <a:cubicBezTo>
                    <a:pt x="171450" y="47625"/>
                    <a:pt x="190500" y="28575"/>
                    <a:pt x="214313" y="28575"/>
                  </a:cubicBezTo>
                  <a:cubicBezTo>
                    <a:pt x="238125" y="28575"/>
                    <a:pt x="257175" y="47625"/>
                    <a:pt x="257175" y="71438"/>
                  </a:cubicBezTo>
                  <a:cubicBezTo>
                    <a:pt x="257175" y="95250"/>
                    <a:pt x="238125" y="114300"/>
                    <a:pt x="214313" y="114300"/>
                  </a:cubicBezTo>
                  <a:close/>
                  <a:moveTo>
                    <a:pt x="228600" y="266700"/>
                  </a:moveTo>
                  <a:cubicBezTo>
                    <a:pt x="223361" y="266700"/>
                    <a:pt x="219075" y="262414"/>
                    <a:pt x="219075" y="257175"/>
                  </a:cubicBezTo>
                  <a:cubicBezTo>
                    <a:pt x="219075" y="251936"/>
                    <a:pt x="223361" y="247650"/>
                    <a:pt x="228600" y="247650"/>
                  </a:cubicBezTo>
                  <a:cubicBezTo>
                    <a:pt x="233839" y="247650"/>
                    <a:pt x="238125" y="251936"/>
                    <a:pt x="238125" y="257175"/>
                  </a:cubicBezTo>
                  <a:cubicBezTo>
                    <a:pt x="238125" y="262414"/>
                    <a:pt x="233839" y="266700"/>
                    <a:pt x="228600" y="266700"/>
                  </a:cubicBezTo>
                  <a:close/>
                  <a:moveTo>
                    <a:pt x="138113" y="133350"/>
                  </a:moveTo>
                  <a:cubicBezTo>
                    <a:pt x="144304" y="124778"/>
                    <a:pt x="149066" y="115253"/>
                    <a:pt x="150971" y="104299"/>
                  </a:cubicBezTo>
                  <a:cubicBezTo>
                    <a:pt x="157163" y="116205"/>
                    <a:pt x="167164" y="126206"/>
                    <a:pt x="178594" y="133350"/>
                  </a:cubicBezTo>
                  <a:lnTo>
                    <a:pt x="138113" y="133350"/>
                  </a:lnTo>
                  <a:close/>
                  <a:moveTo>
                    <a:pt x="80963" y="133350"/>
                  </a:moveTo>
                  <a:cubicBezTo>
                    <a:pt x="57150" y="133350"/>
                    <a:pt x="38100" y="114300"/>
                    <a:pt x="38100" y="90488"/>
                  </a:cubicBezTo>
                  <a:cubicBezTo>
                    <a:pt x="38100" y="66675"/>
                    <a:pt x="57150" y="47625"/>
                    <a:pt x="80963" y="47625"/>
                  </a:cubicBezTo>
                  <a:cubicBezTo>
                    <a:pt x="104775" y="47625"/>
                    <a:pt x="123825" y="66675"/>
                    <a:pt x="123825" y="90488"/>
                  </a:cubicBezTo>
                  <a:cubicBezTo>
                    <a:pt x="123825" y="114300"/>
                    <a:pt x="104775" y="133350"/>
                    <a:pt x="80963" y="133350"/>
                  </a:cubicBezTo>
                  <a:close/>
                  <a:moveTo>
                    <a:pt x="249555" y="133350"/>
                  </a:moveTo>
                  <a:cubicBezTo>
                    <a:pt x="270986" y="120968"/>
                    <a:pt x="285750" y="98107"/>
                    <a:pt x="285750" y="71438"/>
                  </a:cubicBezTo>
                  <a:cubicBezTo>
                    <a:pt x="285750" y="31909"/>
                    <a:pt x="253841" y="0"/>
                    <a:pt x="214313" y="0"/>
                  </a:cubicBezTo>
                  <a:cubicBezTo>
                    <a:pt x="179546" y="0"/>
                    <a:pt x="150971" y="24765"/>
                    <a:pt x="144304" y="57626"/>
                  </a:cubicBezTo>
                  <a:cubicBezTo>
                    <a:pt x="132398" y="34766"/>
                    <a:pt x="108585" y="19050"/>
                    <a:pt x="80963" y="19050"/>
                  </a:cubicBezTo>
                  <a:cubicBezTo>
                    <a:pt x="41434" y="19050"/>
                    <a:pt x="9525" y="50959"/>
                    <a:pt x="9525" y="90488"/>
                  </a:cubicBezTo>
                  <a:cubicBezTo>
                    <a:pt x="9525" y="113824"/>
                    <a:pt x="20955" y="134303"/>
                    <a:pt x="38100" y="147638"/>
                  </a:cubicBezTo>
                  <a:lnTo>
                    <a:pt x="38100" y="161925"/>
                  </a:lnTo>
                  <a:lnTo>
                    <a:pt x="28575" y="161925"/>
                  </a:lnTo>
                  <a:lnTo>
                    <a:pt x="19050" y="152400"/>
                  </a:lnTo>
                  <a:lnTo>
                    <a:pt x="0" y="152400"/>
                  </a:lnTo>
                  <a:lnTo>
                    <a:pt x="0" y="200025"/>
                  </a:lnTo>
                  <a:lnTo>
                    <a:pt x="19050" y="200025"/>
                  </a:lnTo>
                  <a:lnTo>
                    <a:pt x="28575" y="190500"/>
                  </a:lnTo>
                  <a:lnTo>
                    <a:pt x="38100" y="190500"/>
                  </a:lnTo>
                  <a:lnTo>
                    <a:pt x="38100" y="276225"/>
                  </a:lnTo>
                  <a:cubicBezTo>
                    <a:pt x="38100" y="286703"/>
                    <a:pt x="46672" y="295275"/>
                    <a:pt x="57150" y="295275"/>
                  </a:cubicBezTo>
                  <a:lnTo>
                    <a:pt x="247650" y="295275"/>
                  </a:lnTo>
                  <a:cubicBezTo>
                    <a:pt x="258128" y="295275"/>
                    <a:pt x="266700" y="286703"/>
                    <a:pt x="266700" y="276225"/>
                  </a:cubicBezTo>
                  <a:lnTo>
                    <a:pt x="266700" y="152400"/>
                  </a:lnTo>
                  <a:cubicBezTo>
                    <a:pt x="266700" y="142399"/>
                    <a:pt x="259080" y="134303"/>
                    <a:pt x="249555" y="133350"/>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grpSp>
      <p:sp>
        <p:nvSpPr>
          <p:cNvPr id="23" name="Graphic 24">
            <a:extLst>
              <a:ext uri="{FF2B5EF4-FFF2-40B4-BE49-F238E27FC236}">
                <a16:creationId xmlns:a16="http://schemas.microsoft.com/office/drawing/2014/main" id="{B563F7DE-03B7-010D-833B-F873DC914510}"/>
              </a:ext>
              <a:ext uri="{C183D7F6-B498-43B3-948B-1728B52AA6E4}">
                <adec:decorative xmlns:adec="http://schemas.microsoft.com/office/drawing/2017/decorative" val="1"/>
              </a:ext>
            </a:extLst>
          </p:cNvPr>
          <p:cNvSpPr/>
          <p:nvPr/>
        </p:nvSpPr>
        <p:spPr>
          <a:xfrm>
            <a:off x="4531650" y="2219079"/>
            <a:ext cx="361950" cy="323850"/>
          </a:xfrm>
          <a:custGeom>
            <a:avLst/>
            <a:gdLst>
              <a:gd name="connsiteX0" fmla="*/ 180975 w 361950"/>
              <a:gd name="connsiteY0" fmla="*/ 0 h 323850"/>
              <a:gd name="connsiteX1" fmla="*/ 0 w 361950"/>
              <a:gd name="connsiteY1" fmla="*/ 180975 h 323850"/>
              <a:gd name="connsiteX2" fmla="*/ 0 w 361950"/>
              <a:gd name="connsiteY2" fmla="*/ 266700 h 323850"/>
              <a:gd name="connsiteX3" fmla="*/ 14288 w 361950"/>
              <a:gd name="connsiteY3" fmla="*/ 280988 h 323850"/>
              <a:gd name="connsiteX4" fmla="*/ 28575 w 361950"/>
              <a:gd name="connsiteY4" fmla="*/ 266700 h 323850"/>
              <a:gd name="connsiteX5" fmla="*/ 28575 w 361950"/>
              <a:gd name="connsiteY5" fmla="*/ 261938 h 323850"/>
              <a:gd name="connsiteX6" fmla="*/ 47625 w 361950"/>
              <a:gd name="connsiteY6" fmla="*/ 261938 h 323850"/>
              <a:gd name="connsiteX7" fmla="*/ 47625 w 361950"/>
              <a:gd name="connsiteY7" fmla="*/ 304800 h 323850"/>
              <a:gd name="connsiteX8" fmla="*/ 66675 w 361950"/>
              <a:gd name="connsiteY8" fmla="*/ 323850 h 323850"/>
              <a:gd name="connsiteX9" fmla="*/ 95250 w 361950"/>
              <a:gd name="connsiteY9" fmla="*/ 323850 h 323850"/>
              <a:gd name="connsiteX10" fmla="*/ 114300 w 361950"/>
              <a:gd name="connsiteY10" fmla="*/ 304800 h 323850"/>
              <a:gd name="connsiteX11" fmla="*/ 114300 w 361950"/>
              <a:gd name="connsiteY11" fmla="*/ 200025 h 323850"/>
              <a:gd name="connsiteX12" fmla="*/ 95250 w 361950"/>
              <a:gd name="connsiteY12" fmla="*/ 180975 h 323850"/>
              <a:gd name="connsiteX13" fmla="*/ 66675 w 361950"/>
              <a:gd name="connsiteY13" fmla="*/ 180975 h 323850"/>
              <a:gd name="connsiteX14" fmla="*/ 47625 w 361950"/>
              <a:gd name="connsiteY14" fmla="*/ 200025 h 323850"/>
              <a:gd name="connsiteX15" fmla="*/ 47625 w 361950"/>
              <a:gd name="connsiteY15" fmla="*/ 242888 h 323850"/>
              <a:gd name="connsiteX16" fmla="*/ 28575 w 361950"/>
              <a:gd name="connsiteY16" fmla="*/ 242888 h 323850"/>
              <a:gd name="connsiteX17" fmla="*/ 28575 w 361950"/>
              <a:gd name="connsiteY17" fmla="*/ 180975 h 323850"/>
              <a:gd name="connsiteX18" fmla="*/ 180975 w 361950"/>
              <a:gd name="connsiteY18" fmla="*/ 28575 h 323850"/>
              <a:gd name="connsiteX19" fmla="*/ 333375 w 361950"/>
              <a:gd name="connsiteY19" fmla="*/ 180975 h 323850"/>
              <a:gd name="connsiteX20" fmla="*/ 333375 w 361950"/>
              <a:gd name="connsiteY20" fmla="*/ 242888 h 323850"/>
              <a:gd name="connsiteX21" fmla="*/ 314325 w 361950"/>
              <a:gd name="connsiteY21" fmla="*/ 242888 h 323850"/>
              <a:gd name="connsiteX22" fmla="*/ 314325 w 361950"/>
              <a:gd name="connsiteY22" fmla="*/ 200025 h 323850"/>
              <a:gd name="connsiteX23" fmla="*/ 295275 w 361950"/>
              <a:gd name="connsiteY23" fmla="*/ 180975 h 323850"/>
              <a:gd name="connsiteX24" fmla="*/ 266700 w 361950"/>
              <a:gd name="connsiteY24" fmla="*/ 180975 h 323850"/>
              <a:gd name="connsiteX25" fmla="*/ 247650 w 361950"/>
              <a:gd name="connsiteY25" fmla="*/ 200025 h 323850"/>
              <a:gd name="connsiteX26" fmla="*/ 247650 w 361950"/>
              <a:gd name="connsiteY26" fmla="*/ 304800 h 323850"/>
              <a:gd name="connsiteX27" fmla="*/ 266700 w 361950"/>
              <a:gd name="connsiteY27" fmla="*/ 323850 h 323850"/>
              <a:gd name="connsiteX28" fmla="*/ 295275 w 361950"/>
              <a:gd name="connsiteY28" fmla="*/ 323850 h 323850"/>
              <a:gd name="connsiteX29" fmla="*/ 314325 w 361950"/>
              <a:gd name="connsiteY29" fmla="*/ 304800 h 323850"/>
              <a:gd name="connsiteX30" fmla="*/ 314325 w 361950"/>
              <a:gd name="connsiteY30" fmla="*/ 261938 h 323850"/>
              <a:gd name="connsiteX31" fmla="*/ 333375 w 361950"/>
              <a:gd name="connsiteY31" fmla="*/ 261938 h 323850"/>
              <a:gd name="connsiteX32" fmla="*/ 333375 w 361950"/>
              <a:gd name="connsiteY32" fmla="*/ 266700 h 323850"/>
              <a:gd name="connsiteX33" fmla="*/ 347663 w 361950"/>
              <a:gd name="connsiteY33" fmla="*/ 280988 h 323850"/>
              <a:gd name="connsiteX34" fmla="*/ 361950 w 361950"/>
              <a:gd name="connsiteY34" fmla="*/ 266700 h 323850"/>
              <a:gd name="connsiteX35" fmla="*/ 361950 w 361950"/>
              <a:gd name="connsiteY35" fmla="*/ 180975 h 323850"/>
              <a:gd name="connsiteX36" fmla="*/ 180975 w 361950"/>
              <a:gd name="connsiteY36"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1950" h="323850">
                <a:moveTo>
                  <a:pt x="180975" y="0"/>
                </a:moveTo>
                <a:cubicBezTo>
                  <a:pt x="80963" y="0"/>
                  <a:pt x="0" y="80963"/>
                  <a:pt x="0" y="180975"/>
                </a:cubicBezTo>
                <a:lnTo>
                  <a:pt x="0" y="266700"/>
                </a:lnTo>
                <a:cubicBezTo>
                  <a:pt x="0" y="274796"/>
                  <a:pt x="6191" y="280988"/>
                  <a:pt x="14288" y="280988"/>
                </a:cubicBezTo>
                <a:cubicBezTo>
                  <a:pt x="22384" y="280988"/>
                  <a:pt x="28575" y="274796"/>
                  <a:pt x="28575" y="266700"/>
                </a:cubicBezTo>
                <a:lnTo>
                  <a:pt x="28575" y="261938"/>
                </a:lnTo>
                <a:lnTo>
                  <a:pt x="47625" y="261938"/>
                </a:lnTo>
                <a:lnTo>
                  <a:pt x="47625" y="304800"/>
                </a:lnTo>
                <a:cubicBezTo>
                  <a:pt x="47625" y="315278"/>
                  <a:pt x="56197" y="323850"/>
                  <a:pt x="66675" y="323850"/>
                </a:cubicBezTo>
                <a:lnTo>
                  <a:pt x="95250" y="323850"/>
                </a:lnTo>
                <a:cubicBezTo>
                  <a:pt x="105728" y="323850"/>
                  <a:pt x="114300" y="315278"/>
                  <a:pt x="114300" y="304800"/>
                </a:cubicBezTo>
                <a:lnTo>
                  <a:pt x="114300" y="200025"/>
                </a:lnTo>
                <a:cubicBezTo>
                  <a:pt x="114300" y="189548"/>
                  <a:pt x="105728" y="180975"/>
                  <a:pt x="95250" y="180975"/>
                </a:cubicBezTo>
                <a:lnTo>
                  <a:pt x="66675" y="180975"/>
                </a:lnTo>
                <a:cubicBezTo>
                  <a:pt x="56197" y="180975"/>
                  <a:pt x="47625" y="189548"/>
                  <a:pt x="47625" y="200025"/>
                </a:cubicBezTo>
                <a:lnTo>
                  <a:pt x="47625" y="242888"/>
                </a:lnTo>
                <a:lnTo>
                  <a:pt x="28575" y="242888"/>
                </a:lnTo>
                <a:lnTo>
                  <a:pt x="28575" y="180975"/>
                </a:lnTo>
                <a:cubicBezTo>
                  <a:pt x="28575" y="97155"/>
                  <a:pt x="97155" y="28575"/>
                  <a:pt x="180975" y="28575"/>
                </a:cubicBezTo>
                <a:cubicBezTo>
                  <a:pt x="264795" y="28575"/>
                  <a:pt x="333375" y="97155"/>
                  <a:pt x="333375" y="180975"/>
                </a:cubicBezTo>
                <a:lnTo>
                  <a:pt x="333375" y="242888"/>
                </a:lnTo>
                <a:lnTo>
                  <a:pt x="314325" y="242888"/>
                </a:lnTo>
                <a:lnTo>
                  <a:pt x="314325" y="200025"/>
                </a:lnTo>
                <a:cubicBezTo>
                  <a:pt x="314325" y="189548"/>
                  <a:pt x="305753" y="180975"/>
                  <a:pt x="295275" y="180975"/>
                </a:cubicBezTo>
                <a:lnTo>
                  <a:pt x="266700" y="180975"/>
                </a:lnTo>
                <a:cubicBezTo>
                  <a:pt x="256223" y="180975"/>
                  <a:pt x="247650" y="189548"/>
                  <a:pt x="247650" y="200025"/>
                </a:cubicBezTo>
                <a:lnTo>
                  <a:pt x="247650" y="304800"/>
                </a:lnTo>
                <a:cubicBezTo>
                  <a:pt x="247650" y="315278"/>
                  <a:pt x="256223" y="323850"/>
                  <a:pt x="266700" y="323850"/>
                </a:cubicBezTo>
                <a:lnTo>
                  <a:pt x="295275" y="323850"/>
                </a:lnTo>
                <a:cubicBezTo>
                  <a:pt x="305753" y="323850"/>
                  <a:pt x="314325" y="315278"/>
                  <a:pt x="314325" y="304800"/>
                </a:cubicBezTo>
                <a:lnTo>
                  <a:pt x="314325" y="261938"/>
                </a:lnTo>
                <a:lnTo>
                  <a:pt x="333375" y="261938"/>
                </a:lnTo>
                <a:lnTo>
                  <a:pt x="333375" y="266700"/>
                </a:lnTo>
                <a:cubicBezTo>
                  <a:pt x="333375" y="274796"/>
                  <a:pt x="339566" y="280988"/>
                  <a:pt x="347663" y="280988"/>
                </a:cubicBezTo>
                <a:cubicBezTo>
                  <a:pt x="355759" y="280988"/>
                  <a:pt x="361950" y="274796"/>
                  <a:pt x="361950" y="266700"/>
                </a:cubicBezTo>
                <a:lnTo>
                  <a:pt x="361950" y="180975"/>
                </a:lnTo>
                <a:cubicBezTo>
                  <a:pt x="361950" y="80963"/>
                  <a:pt x="280988" y="0"/>
                  <a:pt x="180975" y="0"/>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grpSp>
        <p:nvGrpSpPr>
          <p:cNvPr id="24" name="Group 23">
            <a:extLst>
              <a:ext uri="{FF2B5EF4-FFF2-40B4-BE49-F238E27FC236}">
                <a16:creationId xmlns:a16="http://schemas.microsoft.com/office/drawing/2014/main" id="{AA47CB9A-A44C-3A85-F2CB-65793B6271F7}"/>
              </a:ext>
              <a:ext uri="{C183D7F6-B498-43B3-948B-1728B52AA6E4}">
                <adec:decorative xmlns:adec="http://schemas.microsoft.com/office/drawing/2017/decorative" val="1"/>
              </a:ext>
            </a:extLst>
          </p:cNvPr>
          <p:cNvGrpSpPr/>
          <p:nvPr/>
        </p:nvGrpSpPr>
        <p:grpSpPr>
          <a:xfrm>
            <a:off x="8166755" y="2190504"/>
            <a:ext cx="295275" cy="381000"/>
            <a:chOff x="11028786" y="2241157"/>
            <a:chExt cx="295275" cy="381000"/>
          </a:xfrm>
        </p:grpSpPr>
        <p:sp>
          <p:nvSpPr>
            <p:cNvPr id="25" name="Freeform: Shape 24">
              <a:extLst>
                <a:ext uri="{FF2B5EF4-FFF2-40B4-BE49-F238E27FC236}">
                  <a16:creationId xmlns:a16="http://schemas.microsoft.com/office/drawing/2014/main" id="{25D4018F-D9D5-4EF9-F388-E42170F4AAF5}"/>
                </a:ext>
              </a:extLst>
            </p:cNvPr>
            <p:cNvSpPr/>
            <p:nvPr/>
          </p:nvSpPr>
          <p:spPr>
            <a:xfrm>
              <a:off x="11028786" y="2241157"/>
              <a:ext cx="295275" cy="381000"/>
            </a:xfrm>
            <a:custGeom>
              <a:avLst/>
              <a:gdLst>
                <a:gd name="connsiteX0" fmla="*/ 28575 w 295275"/>
                <a:gd name="connsiteY0" fmla="*/ 352425 h 381000"/>
                <a:gd name="connsiteX1" fmla="*/ 28575 w 295275"/>
                <a:gd name="connsiteY1" fmla="*/ 28575 h 381000"/>
                <a:gd name="connsiteX2" fmla="*/ 147638 w 295275"/>
                <a:gd name="connsiteY2" fmla="*/ 28575 h 381000"/>
                <a:gd name="connsiteX3" fmla="*/ 147638 w 295275"/>
                <a:gd name="connsiteY3" fmla="*/ 128588 h 381000"/>
                <a:gd name="connsiteX4" fmla="*/ 266700 w 295275"/>
                <a:gd name="connsiteY4" fmla="*/ 128588 h 381000"/>
                <a:gd name="connsiteX5" fmla="*/ 266700 w 295275"/>
                <a:gd name="connsiteY5" fmla="*/ 352425 h 381000"/>
                <a:gd name="connsiteX6" fmla="*/ 28575 w 295275"/>
                <a:gd name="connsiteY6" fmla="*/ 352425 h 381000"/>
                <a:gd name="connsiteX7" fmla="*/ 176213 w 295275"/>
                <a:gd name="connsiteY7" fmla="*/ 40481 h 381000"/>
                <a:gd name="connsiteX8" fmla="*/ 235744 w 295275"/>
                <a:gd name="connsiteY8" fmla="*/ 100013 h 381000"/>
                <a:gd name="connsiteX9" fmla="*/ 176213 w 295275"/>
                <a:gd name="connsiteY9" fmla="*/ 100013 h 381000"/>
                <a:gd name="connsiteX10" fmla="*/ 176213 w 295275"/>
                <a:gd name="connsiteY10" fmla="*/ 40481 h 381000"/>
                <a:gd name="connsiteX11" fmla="*/ 176213 w 295275"/>
                <a:gd name="connsiteY11" fmla="*/ 0 h 381000"/>
                <a:gd name="connsiteX12" fmla="*/ 0 w 295275"/>
                <a:gd name="connsiteY12" fmla="*/ 0 h 381000"/>
                <a:gd name="connsiteX13" fmla="*/ 0 w 295275"/>
                <a:gd name="connsiteY13" fmla="*/ 381000 h 381000"/>
                <a:gd name="connsiteX14" fmla="*/ 295275 w 295275"/>
                <a:gd name="connsiteY14" fmla="*/ 381000 h 381000"/>
                <a:gd name="connsiteX15" fmla="*/ 295275 w 295275"/>
                <a:gd name="connsiteY15" fmla="*/ 104775 h 381000"/>
                <a:gd name="connsiteX16" fmla="*/ 176213 w 295275"/>
                <a:gd name="connsiteY16"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275" h="381000">
                  <a:moveTo>
                    <a:pt x="28575" y="352425"/>
                  </a:moveTo>
                  <a:lnTo>
                    <a:pt x="28575" y="28575"/>
                  </a:lnTo>
                  <a:lnTo>
                    <a:pt x="147638" y="28575"/>
                  </a:lnTo>
                  <a:lnTo>
                    <a:pt x="147638" y="128588"/>
                  </a:lnTo>
                  <a:lnTo>
                    <a:pt x="266700" y="128588"/>
                  </a:lnTo>
                  <a:lnTo>
                    <a:pt x="266700" y="352425"/>
                  </a:lnTo>
                  <a:lnTo>
                    <a:pt x="28575" y="352425"/>
                  </a:lnTo>
                  <a:close/>
                  <a:moveTo>
                    <a:pt x="176213" y="40481"/>
                  </a:moveTo>
                  <a:lnTo>
                    <a:pt x="235744" y="100013"/>
                  </a:lnTo>
                  <a:lnTo>
                    <a:pt x="176213" y="100013"/>
                  </a:lnTo>
                  <a:lnTo>
                    <a:pt x="176213" y="40481"/>
                  </a:lnTo>
                  <a:close/>
                  <a:moveTo>
                    <a:pt x="176213" y="0"/>
                  </a:moveTo>
                  <a:lnTo>
                    <a:pt x="0" y="0"/>
                  </a:lnTo>
                  <a:lnTo>
                    <a:pt x="0" y="381000"/>
                  </a:lnTo>
                  <a:lnTo>
                    <a:pt x="295275" y="381000"/>
                  </a:lnTo>
                  <a:lnTo>
                    <a:pt x="295275" y="104775"/>
                  </a:lnTo>
                  <a:lnTo>
                    <a:pt x="176213" y="0"/>
                  </a:ln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26" name="Freeform: Shape 25">
              <a:extLst>
                <a:ext uri="{FF2B5EF4-FFF2-40B4-BE49-F238E27FC236}">
                  <a16:creationId xmlns:a16="http://schemas.microsoft.com/office/drawing/2014/main" id="{282E5102-EAA9-D16F-C9BB-1F08909C2EA5}"/>
                </a:ext>
              </a:extLst>
            </p:cNvPr>
            <p:cNvSpPr/>
            <p:nvPr/>
          </p:nvSpPr>
          <p:spPr>
            <a:xfrm>
              <a:off x="11085936" y="24173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27" name="Freeform: Shape 26">
              <a:extLst>
                <a:ext uri="{FF2B5EF4-FFF2-40B4-BE49-F238E27FC236}">
                  <a16:creationId xmlns:a16="http://schemas.microsoft.com/office/drawing/2014/main" id="{F3A396FB-63D9-F89A-0B20-D4D9822D5EFE}"/>
                </a:ext>
              </a:extLst>
            </p:cNvPr>
            <p:cNvSpPr/>
            <p:nvPr/>
          </p:nvSpPr>
          <p:spPr>
            <a:xfrm>
              <a:off x="11085936" y="2379269"/>
              <a:ext cx="61912" cy="19050"/>
            </a:xfrm>
            <a:custGeom>
              <a:avLst/>
              <a:gdLst>
                <a:gd name="connsiteX0" fmla="*/ 0 w 61912"/>
                <a:gd name="connsiteY0" fmla="*/ 0 h 19050"/>
                <a:gd name="connsiteX1" fmla="*/ 61913 w 61912"/>
                <a:gd name="connsiteY1" fmla="*/ 0 h 19050"/>
                <a:gd name="connsiteX2" fmla="*/ 61913 w 61912"/>
                <a:gd name="connsiteY2" fmla="*/ 19050 h 19050"/>
                <a:gd name="connsiteX3" fmla="*/ 0 w 61912"/>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1912" h="19050">
                  <a:moveTo>
                    <a:pt x="0" y="0"/>
                  </a:moveTo>
                  <a:lnTo>
                    <a:pt x="61913" y="0"/>
                  </a:lnTo>
                  <a:lnTo>
                    <a:pt x="61913" y="19050"/>
                  </a:lnTo>
                  <a:lnTo>
                    <a:pt x="0" y="19050"/>
                  </a:ln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28" name="Freeform: Shape 27">
              <a:extLst>
                <a:ext uri="{FF2B5EF4-FFF2-40B4-BE49-F238E27FC236}">
                  <a16:creationId xmlns:a16="http://schemas.microsoft.com/office/drawing/2014/main" id="{BA2F11B4-1120-F3CC-4F34-A6B574CEFBEC}"/>
                </a:ext>
              </a:extLst>
            </p:cNvPr>
            <p:cNvSpPr/>
            <p:nvPr/>
          </p:nvSpPr>
          <p:spPr>
            <a:xfrm>
              <a:off x="11085936" y="24554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29" name="Freeform: Shape 28">
              <a:extLst>
                <a:ext uri="{FF2B5EF4-FFF2-40B4-BE49-F238E27FC236}">
                  <a16:creationId xmlns:a16="http://schemas.microsoft.com/office/drawing/2014/main" id="{F057ACDC-C771-6962-077A-4AA884BA40F5}"/>
                </a:ext>
              </a:extLst>
            </p:cNvPr>
            <p:cNvSpPr/>
            <p:nvPr/>
          </p:nvSpPr>
          <p:spPr>
            <a:xfrm>
              <a:off x="11085936" y="24935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sp>
          <p:nvSpPr>
            <p:cNvPr id="30" name="Freeform: Shape 29">
              <a:extLst>
                <a:ext uri="{FF2B5EF4-FFF2-40B4-BE49-F238E27FC236}">
                  <a16:creationId xmlns:a16="http://schemas.microsoft.com/office/drawing/2014/main" id="{2282C494-EF21-472F-D564-1E5D1244D99D}"/>
                </a:ext>
              </a:extLst>
            </p:cNvPr>
            <p:cNvSpPr/>
            <p:nvPr/>
          </p:nvSpPr>
          <p:spPr>
            <a:xfrm>
              <a:off x="11085936" y="2531669"/>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E6FF"/>
                </a:solidFill>
                <a:effectLst/>
                <a:uLnTx/>
                <a:uFillTx/>
                <a:latin typeface="Segoe UI Semibold"/>
              </a:endParaRPr>
            </a:p>
          </p:txBody>
        </p:sp>
      </p:grpSp>
      <p:grpSp>
        <p:nvGrpSpPr>
          <p:cNvPr id="31" name="Group 30">
            <a:extLst>
              <a:ext uri="{FF2B5EF4-FFF2-40B4-BE49-F238E27FC236}">
                <a16:creationId xmlns:a16="http://schemas.microsoft.com/office/drawing/2014/main" id="{DA6F4728-6075-A858-BA2E-D92B78748B76}"/>
              </a:ext>
              <a:ext uri="{C183D7F6-B498-43B3-948B-1728B52AA6E4}">
                <adec:decorative xmlns:adec="http://schemas.microsoft.com/office/drawing/2017/decorative" val="1"/>
              </a:ext>
            </a:extLst>
          </p:cNvPr>
          <p:cNvGrpSpPr/>
          <p:nvPr/>
        </p:nvGrpSpPr>
        <p:grpSpPr>
          <a:xfrm>
            <a:off x="3295343" y="2207673"/>
            <a:ext cx="433387" cy="346662"/>
            <a:chOff x="6154995" y="2245449"/>
            <a:chExt cx="433387" cy="346662"/>
          </a:xfrm>
        </p:grpSpPr>
        <p:sp>
          <p:nvSpPr>
            <p:cNvPr id="32" name="Freeform: Shape 31">
              <a:extLst>
                <a:ext uri="{FF2B5EF4-FFF2-40B4-BE49-F238E27FC236}">
                  <a16:creationId xmlns:a16="http://schemas.microsoft.com/office/drawing/2014/main" id="{5BCF7EE6-7D94-F461-520A-686DA86B46FF}"/>
                </a:ext>
              </a:extLst>
            </p:cNvPr>
            <p:cNvSpPr/>
            <p:nvPr/>
          </p:nvSpPr>
          <p:spPr>
            <a:xfrm>
              <a:off x="6393120" y="2417566"/>
              <a:ext cx="96258" cy="117404"/>
            </a:xfrm>
            <a:custGeom>
              <a:avLst/>
              <a:gdLst>
                <a:gd name="connsiteX0" fmla="*/ 95250 w 96258"/>
                <a:gd name="connsiteY0" fmla="*/ 106966 h 117404"/>
                <a:gd name="connsiteX1" fmla="*/ 30051 w 96258"/>
                <a:gd name="connsiteY1" fmla="*/ 3048 h 117404"/>
                <a:gd name="connsiteX2" fmla="*/ 24575 w 96258"/>
                <a:gd name="connsiteY2" fmla="*/ 0 h 117404"/>
                <a:gd name="connsiteX3" fmla="*/ 19050 w 96258"/>
                <a:gd name="connsiteY3" fmla="*/ 3048 h 117404"/>
                <a:gd name="connsiteX4" fmla="*/ 0 w 96258"/>
                <a:gd name="connsiteY4" fmla="*/ 33623 h 117404"/>
                <a:gd name="connsiteX5" fmla="*/ 40862 w 96258"/>
                <a:gd name="connsiteY5" fmla="*/ 99727 h 117404"/>
                <a:gd name="connsiteX6" fmla="*/ 42863 w 96258"/>
                <a:gd name="connsiteY6" fmla="*/ 117396 h 117404"/>
                <a:gd name="connsiteX7" fmla="*/ 89059 w 96258"/>
                <a:gd name="connsiteY7" fmla="*/ 117396 h 117404"/>
                <a:gd name="connsiteX8" fmla="*/ 96250 w 96258"/>
                <a:gd name="connsiteY8" fmla="*/ 110888 h 117404"/>
                <a:gd name="connsiteX9" fmla="*/ 95250 w 96258"/>
                <a:gd name="connsiteY9" fmla="*/ 106966 h 1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258" h="117404">
                  <a:moveTo>
                    <a:pt x="95250" y="106966"/>
                  </a:moveTo>
                  <a:lnTo>
                    <a:pt x="30051" y="3048"/>
                  </a:lnTo>
                  <a:cubicBezTo>
                    <a:pt x="28885" y="1144"/>
                    <a:pt x="26808" y="-12"/>
                    <a:pt x="24575" y="0"/>
                  </a:cubicBezTo>
                  <a:cubicBezTo>
                    <a:pt x="22331" y="-1"/>
                    <a:pt x="20245" y="1150"/>
                    <a:pt x="19050" y="3048"/>
                  </a:cubicBezTo>
                  <a:lnTo>
                    <a:pt x="0" y="33623"/>
                  </a:lnTo>
                  <a:lnTo>
                    <a:pt x="40862" y="99727"/>
                  </a:lnTo>
                  <a:cubicBezTo>
                    <a:pt x="44320" y="104956"/>
                    <a:pt x="45064" y="111525"/>
                    <a:pt x="42863" y="117396"/>
                  </a:cubicBezTo>
                  <a:lnTo>
                    <a:pt x="89059" y="117396"/>
                  </a:lnTo>
                  <a:cubicBezTo>
                    <a:pt x="92842" y="117585"/>
                    <a:pt x="96062" y="114671"/>
                    <a:pt x="96250" y="110888"/>
                  </a:cubicBezTo>
                  <a:cubicBezTo>
                    <a:pt x="96319" y="109510"/>
                    <a:pt x="95971" y="108143"/>
                    <a:pt x="95250" y="106966"/>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3" name="Freeform: Shape 32">
              <a:extLst>
                <a:ext uri="{FF2B5EF4-FFF2-40B4-BE49-F238E27FC236}">
                  <a16:creationId xmlns:a16="http://schemas.microsoft.com/office/drawing/2014/main" id="{D2A9FBD4-4AA0-57A3-C827-FFDC8A80B887}"/>
                </a:ext>
              </a:extLst>
            </p:cNvPr>
            <p:cNvSpPr/>
            <p:nvPr/>
          </p:nvSpPr>
          <p:spPr>
            <a:xfrm>
              <a:off x="6196120" y="2353983"/>
              <a:ext cx="222548" cy="181040"/>
            </a:xfrm>
            <a:custGeom>
              <a:avLst/>
              <a:gdLst>
                <a:gd name="connsiteX0" fmla="*/ 221288 w 222548"/>
                <a:gd name="connsiteY0" fmla="*/ 171168 h 181040"/>
                <a:gd name="connsiteX1" fmla="*/ 117704 w 222548"/>
                <a:gd name="connsiteY1" fmla="*/ 2623 h 181040"/>
                <a:gd name="connsiteX2" fmla="*/ 112132 w 222548"/>
                <a:gd name="connsiteY2" fmla="*/ 4 h 181040"/>
                <a:gd name="connsiteX3" fmla="*/ 111274 w 222548"/>
                <a:gd name="connsiteY3" fmla="*/ 4 h 181040"/>
                <a:gd name="connsiteX4" fmla="*/ 110417 w 222548"/>
                <a:gd name="connsiteY4" fmla="*/ 4 h 181040"/>
                <a:gd name="connsiteX5" fmla="*/ 104845 w 222548"/>
                <a:gd name="connsiteY5" fmla="*/ 2623 h 181040"/>
                <a:gd name="connsiteX6" fmla="*/ 1261 w 222548"/>
                <a:gd name="connsiteY6" fmla="*/ 171168 h 181040"/>
                <a:gd name="connsiteX7" fmla="*/ 737 w 222548"/>
                <a:gd name="connsiteY7" fmla="*/ 178169 h 181040"/>
                <a:gd name="connsiteX8" fmla="*/ 6499 w 222548"/>
                <a:gd name="connsiteY8" fmla="*/ 180979 h 181040"/>
                <a:gd name="connsiteX9" fmla="*/ 216049 w 222548"/>
                <a:gd name="connsiteY9" fmla="*/ 180979 h 181040"/>
                <a:gd name="connsiteX10" fmla="*/ 221812 w 222548"/>
                <a:gd name="connsiteY10" fmla="*/ 178169 h 181040"/>
                <a:gd name="connsiteX11" fmla="*/ 221288 w 222548"/>
                <a:gd name="connsiteY11" fmla="*/ 171168 h 181040"/>
                <a:gd name="connsiteX12" fmla="*/ 128610 w 222548"/>
                <a:gd name="connsiteY12" fmla="*/ 81585 h 181040"/>
                <a:gd name="connsiteX13" fmla="*/ 112132 w 222548"/>
                <a:gd name="connsiteY13" fmla="*/ 96254 h 181040"/>
                <a:gd name="connsiteX14" fmla="*/ 95653 w 222548"/>
                <a:gd name="connsiteY14" fmla="*/ 81585 h 181040"/>
                <a:gd name="connsiteX15" fmla="*/ 68412 w 222548"/>
                <a:gd name="connsiteY15" fmla="*/ 98064 h 181040"/>
                <a:gd name="connsiteX16" fmla="*/ 111274 w 222548"/>
                <a:gd name="connsiteY16" fmla="*/ 28579 h 181040"/>
                <a:gd name="connsiteX17" fmla="*/ 152994 w 222548"/>
                <a:gd name="connsiteY17" fmla="*/ 96254 h 18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548" h="181040">
                  <a:moveTo>
                    <a:pt x="221288" y="171168"/>
                  </a:moveTo>
                  <a:lnTo>
                    <a:pt x="117704" y="2623"/>
                  </a:lnTo>
                  <a:cubicBezTo>
                    <a:pt x="116374" y="906"/>
                    <a:pt x="114302" y="-68"/>
                    <a:pt x="112132" y="4"/>
                  </a:cubicBezTo>
                  <a:lnTo>
                    <a:pt x="111274" y="4"/>
                  </a:lnTo>
                  <a:lnTo>
                    <a:pt x="110417" y="4"/>
                  </a:lnTo>
                  <a:cubicBezTo>
                    <a:pt x="108247" y="-68"/>
                    <a:pt x="106174" y="906"/>
                    <a:pt x="104845" y="2623"/>
                  </a:cubicBezTo>
                  <a:lnTo>
                    <a:pt x="1261" y="171168"/>
                  </a:lnTo>
                  <a:cubicBezTo>
                    <a:pt x="-207" y="173221"/>
                    <a:pt x="-409" y="175920"/>
                    <a:pt x="737" y="178169"/>
                  </a:cubicBezTo>
                  <a:cubicBezTo>
                    <a:pt x="1892" y="180206"/>
                    <a:pt x="4182" y="181323"/>
                    <a:pt x="6499" y="180979"/>
                  </a:cubicBezTo>
                  <a:lnTo>
                    <a:pt x="216049" y="180979"/>
                  </a:lnTo>
                  <a:cubicBezTo>
                    <a:pt x="218366" y="181323"/>
                    <a:pt x="220657" y="180206"/>
                    <a:pt x="221812" y="178169"/>
                  </a:cubicBezTo>
                  <a:cubicBezTo>
                    <a:pt x="222957" y="175920"/>
                    <a:pt x="222755" y="173221"/>
                    <a:pt x="221288" y="171168"/>
                  </a:cubicBezTo>
                  <a:close/>
                  <a:moveTo>
                    <a:pt x="128610" y="81585"/>
                  </a:moveTo>
                  <a:lnTo>
                    <a:pt x="112132" y="96254"/>
                  </a:lnTo>
                  <a:lnTo>
                    <a:pt x="95653" y="81585"/>
                  </a:lnTo>
                  <a:lnTo>
                    <a:pt x="68412" y="98064"/>
                  </a:lnTo>
                  <a:lnTo>
                    <a:pt x="111274" y="28579"/>
                  </a:lnTo>
                  <a:lnTo>
                    <a:pt x="152994" y="96254"/>
                  </a:ln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4" name="Freeform: Shape 33">
              <a:extLst>
                <a:ext uri="{FF2B5EF4-FFF2-40B4-BE49-F238E27FC236}">
                  <a16:creationId xmlns:a16="http://schemas.microsoft.com/office/drawing/2014/main" id="{50F3916A-13D2-1223-BA28-7F0116C17779}"/>
                </a:ext>
              </a:extLst>
            </p:cNvPr>
            <p:cNvSpPr/>
            <p:nvPr/>
          </p:nvSpPr>
          <p:spPr>
            <a:xfrm>
              <a:off x="6231195" y="2350224"/>
              <a:ext cx="28575" cy="28575"/>
            </a:xfrm>
            <a:custGeom>
              <a:avLst/>
              <a:gdLst>
                <a:gd name="connsiteX0" fmla="*/ 28575 w 28575"/>
                <a:gd name="connsiteY0" fmla="*/ 14288 h 28575"/>
                <a:gd name="connsiteX1" fmla="*/ 14288 w 28575"/>
                <a:gd name="connsiteY1" fmla="*/ 28575 h 28575"/>
                <a:gd name="connsiteX2" fmla="*/ 0 w 28575"/>
                <a:gd name="connsiteY2" fmla="*/ 14288 h 28575"/>
                <a:gd name="connsiteX3" fmla="*/ 14288 w 28575"/>
                <a:gd name="connsiteY3" fmla="*/ 0 h 28575"/>
                <a:gd name="connsiteX4" fmla="*/ 28575 w 28575"/>
                <a:gd name="connsiteY4" fmla="*/ 14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35" name="Freeform: Shape 34">
              <a:extLst>
                <a:ext uri="{FF2B5EF4-FFF2-40B4-BE49-F238E27FC236}">
                  <a16:creationId xmlns:a16="http://schemas.microsoft.com/office/drawing/2014/main" id="{5F2D9314-6106-6054-02AB-8125EC07F043}"/>
                </a:ext>
              </a:extLst>
            </p:cNvPr>
            <p:cNvSpPr/>
            <p:nvPr/>
          </p:nvSpPr>
          <p:spPr>
            <a:xfrm>
              <a:off x="6154995" y="2245449"/>
              <a:ext cx="433387" cy="346662"/>
            </a:xfrm>
            <a:custGeom>
              <a:avLst/>
              <a:gdLst>
                <a:gd name="connsiteX0" fmla="*/ 433388 w 433387"/>
                <a:gd name="connsiteY0" fmla="*/ 0 h 346662"/>
                <a:gd name="connsiteX1" fmla="*/ 52388 w 433387"/>
                <a:gd name="connsiteY1" fmla="*/ 0 h 346662"/>
                <a:gd name="connsiteX2" fmla="*/ 52388 w 433387"/>
                <a:gd name="connsiteY2" fmla="*/ 52388 h 346662"/>
                <a:gd name="connsiteX3" fmla="*/ 0 w 433387"/>
                <a:gd name="connsiteY3" fmla="*/ 52388 h 346662"/>
                <a:gd name="connsiteX4" fmla="*/ 0 w 433387"/>
                <a:gd name="connsiteY4" fmla="*/ 346662 h 346662"/>
                <a:gd name="connsiteX5" fmla="*/ 381000 w 433387"/>
                <a:gd name="connsiteY5" fmla="*/ 346662 h 346662"/>
                <a:gd name="connsiteX6" fmla="*/ 381000 w 433387"/>
                <a:gd name="connsiteY6" fmla="*/ 294275 h 346662"/>
                <a:gd name="connsiteX7" fmla="*/ 433388 w 433387"/>
                <a:gd name="connsiteY7" fmla="*/ 294275 h 346662"/>
                <a:gd name="connsiteX8" fmla="*/ 352425 w 433387"/>
                <a:gd name="connsiteY8" fmla="*/ 319088 h 346662"/>
                <a:gd name="connsiteX9" fmla="*/ 28575 w 433387"/>
                <a:gd name="connsiteY9" fmla="*/ 319088 h 346662"/>
                <a:gd name="connsiteX10" fmla="*/ 28575 w 433387"/>
                <a:gd name="connsiteY10" fmla="*/ 79962 h 346662"/>
                <a:gd name="connsiteX11" fmla="*/ 352425 w 433387"/>
                <a:gd name="connsiteY11" fmla="*/ 79962 h 346662"/>
                <a:gd name="connsiteX12" fmla="*/ 404813 w 433387"/>
                <a:gd name="connsiteY12" fmla="*/ 266700 h 346662"/>
                <a:gd name="connsiteX13" fmla="*/ 381000 w 433387"/>
                <a:gd name="connsiteY13" fmla="*/ 266700 h 346662"/>
                <a:gd name="connsiteX14" fmla="*/ 381000 w 433387"/>
                <a:gd name="connsiteY14" fmla="*/ 52388 h 346662"/>
                <a:gd name="connsiteX15" fmla="*/ 80963 w 433387"/>
                <a:gd name="connsiteY15" fmla="*/ 52388 h 346662"/>
                <a:gd name="connsiteX16" fmla="*/ 80963 w 433387"/>
                <a:gd name="connsiteY16" fmla="*/ 28575 h 346662"/>
                <a:gd name="connsiteX17" fmla="*/ 404813 w 433387"/>
                <a:gd name="connsiteY17" fmla="*/ 28575 h 3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3387" h="346662">
                  <a:moveTo>
                    <a:pt x="433388" y="0"/>
                  </a:moveTo>
                  <a:lnTo>
                    <a:pt x="52388" y="0"/>
                  </a:lnTo>
                  <a:lnTo>
                    <a:pt x="52388" y="52388"/>
                  </a:lnTo>
                  <a:lnTo>
                    <a:pt x="0" y="52388"/>
                  </a:lnTo>
                  <a:lnTo>
                    <a:pt x="0" y="346662"/>
                  </a:lnTo>
                  <a:lnTo>
                    <a:pt x="381000" y="346662"/>
                  </a:lnTo>
                  <a:lnTo>
                    <a:pt x="381000" y="294275"/>
                  </a:lnTo>
                  <a:lnTo>
                    <a:pt x="433388" y="294275"/>
                  </a:lnTo>
                  <a:close/>
                  <a:moveTo>
                    <a:pt x="352425" y="319088"/>
                  </a:moveTo>
                  <a:lnTo>
                    <a:pt x="28575" y="319088"/>
                  </a:lnTo>
                  <a:lnTo>
                    <a:pt x="28575" y="79962"/>
                  </a:lnTo>
                  <a:lnTo>
                    <a:pt x="352425" y="79962"/>
                  </a:lnTo>
                  <a:close/>
                  <a:moveTo>
                    <a:pt x="404813" y="266700"/>
                  </a:moveTo>
                  <a:lnTo>
                    <a:pt x="381000" y="266700"/>
                  </a:lnTo>
                  <a:lnTo>
                    <a:pt x="381000" y="52388"/>
                  </a:lnTo>
                  <a:lnTo>
                    <a:pt x="80963" y="52388"/>
                  </a:lnTo>
                  <a:lnTo>
                    <a:pt x="80963" y="28575"/>
                  </a:lnTo>
                  <a:lnTo>
                    <a:pt x="404813" y="28575"/>
                  </a:lnTo>
                  <a:close/>
                </a:path>
              </a:pathLst>
            </a:custGeom>
            <a:solidFill>
              <a:srgbClr val="50E6FF"/>
            </a:solidFill>
            <a:effectLst>
              <a:outerShdw blurRad="63500" dist="127000" dir="2700000" algn="ctr" rotWithShape="0">
                <a:srgbClr val="000000">
                  <a:alpha val="5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grpSp>
      <p:pic>
        <p:nvPicPr>
          <p:cNvPr id="36" name="Graphic 35" descr="Workflow with solid fill">
            <a:extLst>
              <a:ext uri="{FF2B5EF4-FFF2-40B4-BE49-F238E27FC236}">
                <a16:creationId xmlns:a16="http://schemas.microsoft.com/office/drawing/2014/main" id="{61FAFE21-7F59-2675-2E13-EE45683F06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9409" y="2154582"/>
            <a:ext cx="494748" cy="505791"/>
          </a:xfrm>
          <a:prstGeom prst="rect">
            <a:avLst/>
          </a:prstGeom>
          <a:effectLst>
            <a:outerShdw blurRad="63500" dist="127000" dir="2700000" algn="ctr" rotWithShape="0">
              <a:srgbClr val="000000">
                <a:alpha val="50000"/>
              </a:srgbClr>
            </a:outerShdw>
          </a:effectLst>
        </p:spPr>
      </p:pic>
    </p:spTree>
    <p:extLst>
      <p:ext uri="{BB962C8B-B14F-4D97-AF65-F5344CB8AC3E}">
        <p14:creationId xmlns:p14="http://schemas.microsoft.com/office/powerpoint/2010/main" val="6063853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E3EF2-9F6D-3D79-7C21-3E8DCEA69D45}"/>
              </a:ext>
            </a:extLst>
          </p:cNvPr>
          <p:cNvSpPr>
            <a:spLocks noGrp="1"/>
          </p:cNvSpPr>
          <p:nvPr>
            <p:ph type="title"/>
          </p:nvPr>
        </p:nvSpPr>
        <p:spPr>
          <a:xfrm>
            <a:off x="588263" y="457200"/>
            <a:ext cx="11018520" cy="800219"/>
          </a:xfrm>
        </p:spPr>
        <p:txBody>
          <a:bodyPr/>
          <a:lstStyle/>
          <a:p>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Reciprocal Rank Fusion in Azure AI Search</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lang="en-US" sz="2000">
                <a:solidFill>
                  <a:srgbClr val="50E6FF"/>
                </a:solidFill>
                <a:latin typeface="Segoe UI Semibold"/>
                <a:cs typeface="Segoe UI"/>
              </a:rPr>
              <a:t>Hybrid Queries with BM25 and ANN Search Integration</a:t>
            </a:r>
            <a:endParaRPr lang="en-US"/>
          </a:p>
        </p:txBody>
      </p:sp>
      <p:sp>
        <p:nvSpPr>
          <p:cNvPr id="3" name="Content Placeholder 2">
            <a:extLst>
              <a:ext uri="{FF2B5EF4-FFF2-40B4-BE49-F238E27FC236}">
                <a16:creationId xmlns:a16="http://schemas.microsoft.com/office/drawing/2014/main" id="{A36853C7-783D-19EC-6705-240232EF37BE}"/>
              </a:ext>
            </a:extLst>
          </p:cNvPr>
          <p:cNvSpPr>
            <a:spLocks noGrp="1"/>
          </p:cNvSpPr>
          <p:nvPr>
            <p:ph sz="quarter" idx="10"/>
          </p:nvPr>
        </p:nvSpPr>
        <p:spPr>
          <a:xfrm>
            <a:off x="573468" y="1939523"/>
            <a:ext cx="11018838" cy="2031325"/>
          </a:xfrm>
        </p:spPr>
        <p:txBody>
          <a:bodyPr/>
          <a:lstStyle/>
          <a:p>
            <a:pPr algn="l">
              <a:buFont typeface="Arial" panose="020B0604020202020204" pitchFamily="34" charset="0"/>
              <a:buChar char="•"/>
            </a:pPr>
            <a:r>
              <a:rPr lang="en-US" sz="2000" b="1" i="0">
                <a:effectLst/>
                <a:latin typeface="Segoe UI" panose="020B0502040204020203" pitchFamily="34" charset="0"/>
              </a:rPr>
              <a:t>Reciprocal Rank Fusion (RRF): </a:t>
            </a:r>
            <a:r>
              <a:rPr lang="en-US" sz="2000" b="0" i="0">
                <a:effectLst/>
                <a:latin typeface="Segoe UI" panose="020B0502040204020203" pitchFamily="34" charset="0"/>
              </a:rPr>
              <a:t>A technique for </a:t>
            </a:r>
            <a:r>
              <a:rPr lang="en-US" sz="2000" b="0" i="0" dirty="0">
                <a:solidFill>
                  <a:schemeClr val="accent1"/>
                </a:solidFill>
                <a:effectLst/>
                <a:latin typeface="Segoe UI" panose="020B0502040204020203" pitchFamily="34" charset="0"/>
              </a:rPr>
              <a:t>combining the results of multiple search strategies</a:t>
            </a:r>
            <a:r>
              <a:rPr lang="en-US" sz="2000" b="0" i="0">
                <a:effectLst/>
                <a:latin typeface="Segoe UI" panose="020B0502040204020203" pitchFamily="34" charset="0"/>
              </a:rPr>
              <a:t>, resulting in improved search relevance and ranking</a:t>
            </a:r>
          </a:p>
          <a:p>
            <a:pPr algn="l">
              <a:buFont typeface="Arial" panose="020B0604020202020204" pitchFamily="34" charset="0"/>
              <a:buChar char="•"/>
            </a:pPr>
            <a:endParaRPr lang="en-US" sz="2000">
              <a:latin typeface="Segoe UI" panose="020B0502040204020203" pitchFamily="34" charset="0"/>
            </a:endParaRPr>
          </a:p>
          <a:p>
            <a:pPr algn="l">
              <a:buFont typeface="Arial" panose="020B0604020202020204" pitchFamily="34" charset="0"/>
              <a:buChar char="•"/>
            </a:pPr>
            <a:r>
              <a:rPr lang="en-US" sz="2000" b="0" i="0">
                <a:effectLst/>
                <a:latin typeface="Segoe UI" panose="020B0502040204020203" pitchFamily="34" charset="0"/>
              </a:rPr>
              <a:t>Azure Cognitive Search incorporates RRF by merging the ranked results of BM25 and ANN search, allowing the best features of both methods to contribute to the final search relevance</a:t>
            </a:r>
          </a:p>
          <a:p>
            <a:pPr marL="0" indent="0" algn="l">
              <a:buNone/>
            </a:pPr>
            <a:endParaRPr lang="en-US" sz="2000">
              <a:latin typeface="Segoe UI" panose="020B0502040204020203" pitchFamily="34" charset="0"/>
            </a:endParaRPr>
          </a:p>
        </p:txBody>
      </p:sp>
      <p:sp>
        <p:nvSpPr>
          <p:cNvPr id="4" name="TextBox 3">
            <a:extLst>
              <a:ext uri="{FF2B5EF4-FFF2-40B4-BE49-F238E27FC236}">
                <a16:creationId xmlns:a16="http://schemas.microsoft.com/office/drawing/2014/main" id="{278073AC-EF6F-3155-46EF-26731466627C}"/>
              </a:ext>
            </a:extLst>
          </p:cNvPr>
          <p:cNvSpPr txBox="1"/>
          <p:nvPr/>
        </p:nvSpPr>
        <p:spPr>
          <a:xfrm>
            <a:off x="0" y="6216134"/>
            <a:ext cx="12192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https://plg.uwaterloo.ca/~gvcormac/cormacksigir09-rrf.pdf</a:t>
            </a:r>
          </a:p>
        </p:txBody>
      </p:sp>
    </p:spTree>
    <p:extLst>
      <p:ext uri="{BB962C8B-B14F-4D97-AF65-F5344CB8AC3E}">
        <p14:creationId xmlns:p14="http://schemas.microsoft.com/office/powerpoint/2010/main" val="19372005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D4ECAA53-67B9-4C6A-F64A-F1F49C4CC5E4}"/>
              </a:ext>
            </a:extLst>
          </p:cNvPr>
          <p:cNvSpPr txBox="1">
            <a:spLocks/>
          </p:cNvSpPr>
          <p:nvPr/>
        </p:nvSpPr>
        <p:spPr>
          <a:xfrm>
            <a:off x="624229" y="511970"/>
            <a:ext cx="11306469" cy="753796"/>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3200" b="0" i="0" u="none" strike="noStrike" kern="1200" cap="none" spc="-49" normalizeH="0" baseline="0" noProof="0">
                <a:ln w="3175">
                  <a:noFill/>
                </a:ln>
                <a:solidFill>
                  <a:srgbClr val="FFFFFF"/>
                </a:solidFill>
                <a:effectLst/>
                <a:uLnTx/>
                <a:uFillTx/>
                <a:latin typeface="Segoe UI Semibold"/>
                <a:ea typeface="+mn-ea"/>
                <a:cs typeface="Segoe UI"/>
              </a:rPr>
              <a:t>Find relevant objects with embeddings</a:t>
            </a:r>
            <a:br>
              <a:rPr kumimoji="0" lang="en-US" sz="2700" b="0" i="0" u="none" strike="noStrike" kern="1200" cap="none" spc="-49" normalizeH="0" baseline="0" noProof="0">
                <a:ln w="3175">
                  <a:noFill/>
                </a:ln>
                <a:solidFill>
                  <a:srgbClr val="000000"/>
                </a:solidFill>
                <a:effectLst/>
                <a:uLnTx/>
                <a:uFillTx/>
                <a:latin typeface="Segoe UI Semibold"/>
                <a:ea typeface="+mn-ea"/>
                <a:cs typeface="Segoe UI" pitchFamily="34" charset="0"/>
              </a:rPr>
            </a:br>
            <a:r>
              <a:rPr kumimoji="0" lang="en-US" sz="2000" b="0" i="0" u="none" strike="noStrike" kern="1200" cap="none" spc="-49" normalizeH="0" baseline="0" noProof="0">
                <a:ln w="3175">
                  <a:noFill/>
                </a:ln>
                <a:solidFill>
                  <a:srgbClr val="50E6FF"/>
                </a:solidFill>
                <a:effectLst/>
                <a:uLnTx/>
                <a:uFillTx/>
                <a:latin typeface="Segoe UI Semibold"/>
                <a:ea typeface="+mn-ea"/>
                <a:cs typeface="Segoe UI"/>
              </a:rPr>
              <a:t>Convert data vectors (embeddings) and find the most similar objects according to metric</a:t>
            </a:r>
            <a:endParaRPr kumimoji="0" lang="en-US" sz="2745" b="0" i="0" u="none" strike="noStrike" kern="1200" cap="none" spc="-49" normalizeH="0" baseline="0" noProof="0">
              <a:ln w="3175">
                <a:noFill/>
              </a:ln>
              <a:solidFill>
                <a:srgbClr val="50E6FF"/>
              </a:solidFill>
              <a:effectLst/>
              <a:uLnTx/>
              <a:uFillTx/>
              <a:latin typeface="Segoe UI Semibold"/>
              <a:ea typeface="+mn-ea"/>
              <a:cs typeface="Segoe UI" pitchFamily="34" charset="0"/>
            </a:endParaRPr>
          </a:p>
        </p:txBody>
      </p:sp>
      <p:grpSp>
        <p:nvGrpSpPr>
          <p:cNvPr id="3" name="Group 2" descr="Vector search process diagram&#10;">
            <a:extLst>
              <a:ext uri="{FF2B5EF4-FFF2-40B4-BE49-F238E27FC236}">
                <a16:creationId xmlns:a16="http://schemas.microsoft.com/office/drawing/2014/main" id="{A808D77F-48FA-B0B2-952C-45025D536C5D}"/>
              </a:ext>
            </a:extLst>
          </p:cNvPr>
          <p:cNvGrpSpPr/>
          <p:nvPr/>
        </p:nvGrpSpPr>
        <p:grpSpPr>
          <a:xfrm>
            <a:off x="386772" y="1406406"/>
            <a:ext cx="11644675" cy="4801319"/>
            <a:chOff x="386772" y="1406406"/>
            <a:chExt cx="11644675" cy="4801319"/>
          </a:xfrm>
        </p:grpSpPr>
        <p:sp>
          <p:nvSpPr>
            <p:cNvPr id="4" name="TextBox 3">
              <a:extLst>
                <a:ext uri="{FF2B5EF4-FFF2-40B4-BE49-F238E27FC236}">
                  <a16:creationId xmlns:a16="http://schemas.microsoft.com/office/drawing/2014/main" id="{6CCD2849-821D-6D43-A01B-D7041E151DA3}"/>
                </a:ext>
              </a:extLst>
            </p:cNvPr>
            <p:cNvSpPr txBox="1"/>
            <p:nvPr/>
          </p:nvSpPr>
          <p:spPr>
            <a:xfrm>
              <a:off x="10030277" y="1483579"/>
              <a:ext cx="2001170"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App/UX</a:t>
              </a:r>
            </a:p>
          </p:txBody>
        </p:sp>
        <p:grpSp>
          <p:nvGrpSpPr>
            <p:cNvPr id="5" name="Group 4">
              <a:extLst>
                <a:ext uri="{FF2B5EF4-FFF2-40B4-BE49-F238E27FC236}">
                  <a16:creationId xmlns:a16="http://schemas.microsoft.com/office/drawing/2014/main" id="{FF0FC2B1-13DA-DC68-D196-9CCEFB6CD9B4}"/>
                </a:ext>
              </a:extLst>
            </p:cNvPr>
            <p:cNvGrpSpPr/>
            <p:nvPr/>
          </p:nvGrpSpPr>
          <p:grpSpPr>
            <a:xfrm>
              <a:off x="386772" y="1406406"/>
              <a:ext cx="10301288" cy="4200497"/>
              <a:chOff x="367957" y="1434628"/>
              <a:chExt cx="10301288" cy="4200497"/>
            </a:xfrm>
          </p:grpSpPr>
          <p:grpSp>
            <p:nvGrpSpPr>
              <p:cNvPr id="8" name="Group 7">
                <a:extLst>
                  <a:ext uri="{FF2B5EF4-FFF2-40B4-BE49-F238E27FC236}">
                    <a16:creationId xmlns:a16="http://schemas.microsoft.com/office/drawing/2014/main" id="{6531C32A-C692-6AD2-8EDE-DD5BCA3245BF}"/>
                  </a:ext>
                </a:extLst>
              </p:cNvPr>
              <p:cNvGrpSpPr/>
              <p:nvPr/>
            </p:nvGrpSpPr>
            <p:grpSpPr>
              <a:xfrm>
                <a:off x="367957" y="1822282"/>
                <a:ext cx="1179328" cy="721700"/>
                <a:chOff x="367957" y="1822282"/>
                <a:chExt cx="1179328" cy="721700"/>
              </a:xfrm>
            </p:grpSpPr>
            <p:pic>
              <p:nvPicPr>
                <p:cNvPr id="57" name="Graphic 56" descr="Images with solid fill">
                  <a:extLst>
                    <a:ext uri="{FF2B5EF4-FFF2-40B4-BE49-F238E27FC236}">
                      <a16:creationId xmlns:a16="http://schemas.microsoft.com/office/drawing/2014/main" id="{69165364-D59C-1FD1-175B-748D2E37DAC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9021" y="1822282"/>
                  <a:ext cx="457200" cy="457200"/>
                </a:xfrm>
                <a:prstGeom prst="rect">
                  <a:avLst/>
                </a:prstGeom>
              </p:spPr>
            </p:pic>
            <p:sp>
              <p:nvSpPr>
                <p:cNvPr id="58" name="TextBox 57">
                  <a:extLst>
                    <a:ext uri="{FF2B5EF4-FFF2-40B4-BE49-F238E27FC236}">
                      <a16:creationId xmlns:a16="http://schemas.microsoft.com/office/drawing/2014/main" id="{3008C1F2-8AC2-7288-7A53-10408B855D3B}"/>
                    </a:ext>
                  </a:extLst>
                </p:cNvPr>
                <p:cNvSpPr txBox="1"/>
                <p:nvPr/>
              </p:nvSpPr>
              <p:spPr>
                <a:xfrm>
                  <a:off x="367957" y="2285450"/>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Images</a:t>
                  </a:r>
                </a:p>
              </p:txBody>
            </p:sp>
          </p:grpSp>
          <p:grpSp>
            <p:nvGrpSpPr>
              <p:cNvPr id="9" name="Group 8">
                <a:extLst>
                  <a:ext uri="{FF2B5EF4-FFF2-40B4-BE49-F238E27FC236}">
                    <a16:creationId xmlns:a16="http://schemas.microsoft.com/office/drawing/2014/main" id="{9351DA9F-9EB2-740C-DE99-F1A3907E5AE3}"/>
                  </a:ext>
                </a:extLst>
              </p:cNvPr>
              <p:cNvGrpSpPr/>
              <p:nvPr/>
            </p:nvGrpSpPr>
            <p:grpSpPr>
              <a:xfrm>
                <a:off x="396179" y="2691721"/>
                <a:ext cx="1179328" cy="700068"/>
                <a:chOff x="396179" y="2556450"/>
                <a:chExt cx="1179328" cy="700068"/>
              </a:xfrm>
            </p:grpSpPr>
            <p:pic>
              <p:nvPicPr>
                <p:cNvPr id="55" name="Graphic 54" descr="Headphones with solid fill">
                  <a:extLst>
                    <a:ext uri="{FF2B5EF4-FFF2-40B4-BE49-F238E27FC236}">
                      <a16:creationId xmlns:a16="http://schemas.microsoft.com/office/drawing/2014/main" id="{83CE101A-1CB9-2A81-B162-13656E6CCAE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9021" y="2556450"/>
                  <a:ext cx="457200" cy="457200"/>
                </a:xfrm>
                <a:prstGeom prst="rect">
                  <a:avLst/>
                </a:prstGeom>
              </p:spPr>
            </p:pic>
            <p:sp>
              <p:nvSpPr>
                <p:cNvPr id="56" name="TextBox 55">
                  <a:extLst>
                    <a:ext uri="{FF2B5EF4-FFF2-40B4-BE49-F238E27FC236}">
                      <a16:creationId xmlns:a16="http://schemas.microsoft.com/office/drawing/2014/main" id="{F5636D80-28BF-CE99-32B8-DEB83621A428}"/>
                    </a:ext>
                  </a:extLst>
                </p:cNvPr>
                <p:cNvSpPr txBox="1"/>
                <p:nvPr/>
              </p:nvSpPr>
              <p:spPr>
                <a:xfrm>
                  <a:off x="396179" y="2997986"/>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Audio</a:t>
                  </a:r>
                </a:p>
              </p:txBody>
            </p:sp>
          </p:grpSp>
          <p:grpSp>
            <p:nvGrpSpPr>
              <p:cNvPr id="10" name="Group 9">
                <a:extLst>
                  <a:ext uri="{FF2B5EF4-FFF2-40B4-BE49-F238E27FC236}">
                    <a16:creationId xmlns:a16="http://schemas.microsoft.com/office/drawing/2014/main" id="{26D1A49B-5230-21E0-23F3-D85248F9BA9C}"/>
                  </a:ext>
                </a:extLst>
              </p:cNvPr>
              <p:cNvGrpSpPr/>
              <p:nvPr/>
            </p:nvGrpSpPr>
            <p:grpSpPr>
              <a:xfrm>
                <a:off x="367957" y="3931691"/>
                <a:ext cx="1179328" cy="693609"/>
                <a:chOff x="367957" y="3548787"/>
                <a:chExt cx="1179328" cy="693609"/>
              </a:xfrm>
            </p:grpSpPr>
            <p:pic>
              <p:nvPicPr>
                <p:cNvPr id="53" name="Graphic 52" descr="Video camera with solid fill">
                  <a:extLst>
                    <a:ext uri="{FF2B5EF4-FFF2-40B4-BE49-F238E27FC236}">
                      <a16:creationId xmlns:a16="http://schemas.microsoft.com/office/drawing/2014/main" id="{ACF91D4D-8DDA-AC46-4D6C-BAE7B5CDE23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9021" y="3548787"/>
                  <a:ext cx="457200" cy="457200"/>
                </a:xfrm>
                <a:prstGeom prst="rect">
                  <a:avLst/>
                </a:prstGeom>
              </p:spPr>
            </p:pic>
            <p:sp>
              <p:nvSpPr>
                <p:cNvPr id="54" name="TextBox 53">
                  <a:extLst>
                    <a:ext uri="{FF2B5EF4-FFF2-40B4-BE49-F238E27FC236}">
                      <a16:creationId xmlns:a16="http://schemas.microsoft.com/office/drawing/2014/main" id="{F1A007C0-368E-372A-1739-64706C163137}"/>
                    </a:ext>
                  </a:extLst>
                </p:cNvPr>
                <p:cNvSpPr txBox="1"/>
                <p:nvPr/>
              </p:nvSpPr>
              <p:spPr>
                <a:xfrm>
                  <a:off x="367957" y="3983864"/>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Video</a:t>
                  </a:r>
                </a:p>
              </p:txBody>
            </p:sp>
          </p:grpSp>
          <p:grpSp>
            <p:nvGrpSpPr>
              <p:cNvPr id="11" name="Group 10">
                <a:extLst>
                  <a:ext uri="{FF2B5EF4-FFF2-40B4-BE49-F238E27FC236}">
                    <a16:creationId xmlns:a16="http://schemas.microsoft.com/office/drawing/2014/main" id="{221E2D0D-B9AD-0FBB-06B6-CB92778BFD8B}"/>
                  </a:ext>
                </a:extLst>
              </p:cNvPr>
              <p:cNvGrpSpPr/>
              <p:nvPr/>
            </p:nvGrpSpPr>
            <p:grpSpPr>
              <a:xfrm>
                <a:off x="367957" y="4932964"/>
                <a:ext cx="1179328" cy="702161"/>
                <a:chOff x="367957" y="4540633"/>
                <a:chExt cx="1179328" cy="702161"/>
              </a:xfrm>
            </p:grpSpPr>
            <p:pic>
              <p:nvPicPr>
                <p:cNvPr id="51" name="Graphic 50" descr="Chat bubble with solid fill">
                  <a:extLst>
                    <a:ext uri="{FF2B5EF4-FFF2-40B4-BE49-F238E27FC236}">
                      <a16:creationId xmlns:a16="http://schemas.microsoft.com/office/drawing/2014/main" id="{4E8F9AAE-F598-5A1A-19F8-E8485A1FEFA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708660" y="4540633"/>
                  <a:ext cx="457200" cy="457200"/>
                </a:xfrm>
                <a:prstGeom prst="rect">
                  <a:avLst/>
                </a:prstGeom>
              </p:spPr>
            </p:pic>
            <p:sp>
              <p:nvSpPr>
                <p:cNvPr id="52" name="TextBox 51">
                  <a:extLst>
                    <a:ext uri="{FF2B5EF4-FFF2-40B4-BE49-F238E27FC236}">
                      <a16:creationId xmlns:a16="http://schemas.microsoft.com/office/drawing/2014/main" id="{3E9B5182-5316-6E6F-229D-0DC729F6B04B}"/>
                    </a:ext>
                  </a:extLst>
                </p:cNvPr>
                <p:cNvSpPr txBox="1"/>
                <p:nvPr/>
              </p:nvSpPr>
              <p:spPr>
                <a:xfrm>
                  <a:off x="367957" y="4984262"/>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Text</a:t>
                  </a:r>
                </a:p>
              </p:txBody>
            </p:sp>
          </p:grpSp>
          <p:sp>
            <p:nvSpPr>
              <p:cNvPr id="12" name="TextBox 11">
                <a:extLst>
                  <a:ext uri="{FF2B5EF4-FFF2-40B4-BE49-F238E27FC236}">
                    <a16:creationId xmlns:a16="http://schemas.microsoft.com/office/drawing/2014/main" id="{CEECBBF4-3D89-9C93-510F-58FCD0442934}"/>
                  </a:ext>
                </a:extLst>
              </p:cNvPr>
              <p:cNvSpPr txBox="1"/>
              <p:nvPr/>
            </p:nvSpPr>
            <p:spPr>
              <a:xfrm>
                <a:off x="1186221" y="3454703"/>
                <a:ext cx="2001170" cy="4247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Transform using embedding model</a:t>
                </a:r>
              </a:p>
            </p:txBody>
          </p:sp>
          <p:sp>
            <p:nvSpPr>
              <p:cNvPr id="13" name="TextBox 12">
                <a:extLst>
                  <a:ext uri="{FF2B5EF4-FFF2-40B4-BE49-F238E27FC236}">
                    <a16:creationId xmlns:a16="http://schemas.microsoft.com/office/drawing/2014/main" id="{2EFC2335-53E0-AB1D-8A7F-CBC273D9E681}"/>
                  </a:ext>
                </a:extLst>
              </p:cNvPr>
              <p:cNvSpPr txBox="1"/>
              <p:nvPr/>
            </p:nvSpPr>
            <p:spPr>
              <a:xfrm>
                <a:off x="3304730" y="1434628"/>
                <a:ext cx="1511355" cy="480131"/>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Vector</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 </a:t>
                </a: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Representation</a:t>
                </a:r>
              </a:p>
            </p:txBody>
          </p:sp>
          <p:sp>
            <p:nvSpPr>
              <p:cNvPr id="14" name="TextBox 13">
                <a:extLst>
                  <a:ext uri="{FF2B5EF4-FFF2-40B4-BE49-F238E27FC236}">
                    <a16:creationId xmlns:a16="http://schemas.microsoft.com/office/drawing/2014/main" id="{4FCC171C-9318-14D2-E00B-115263312A21}"/>
                  </a:ext>
                </a:extLst>
              </p:cNvPr>
              <p:cNvSpPr txBox="1"/>
              <p:nvPr/>
            </p:nvSpPr>
            <p:spPr>
              <a:xfrm>
                <a:off x="5182562" y="1488302"/>
                <a:ext cx="2001170" cy="2862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Vector index</a:t>
                </a:r>
              </a:p>
            </p:txBody>
          </p:sp>
          <p:sp>
            <p:nvSpPr>
              <p:cNvPr id="15" name="TextBox 14">
                <a:extLst>
                  <a:ext uri="{FF2B5EF4-FFF2-40B4-BE49-F238E27FC236}">
                    <a16:creationId xmlns:a16="http://schemas.microsoft.com/office/drawing/2014/main" id="{CDE7F406-5A0C-09F6-6726-942F2ECB796E}"/>
                  </a:ext>
                </a:extLst>
              </p:cNvPr>
              <p:cNvSpPr txBox="1"/>
              <p:nvPr/>
            </p:nvSpPr>
            <p:spPr>
              <a:xfrm>
                <a:off x="7223436" y="1492300"/>
                <a:ext cx="1594715" cy="480131"/>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Vector</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 </a:t>
                </a: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Representation</a:t>
                </a:r>
              </a:p>
            </p:txBody>
          </p:sp>
          <p:sp>
            <p:nvSpPr>
              <p:cNvPr id="16" name="TextBox 15">
                <a:extLst>
                  <a:ext uri="{FF2B5EF4-FFF2-40B4-BE49-F238E27FC236}">
                    <a16:creationId xmlns:a16="http://schemas.microsoft.com/office/drawing/2014/main" id="{879A7046-D82A-CCC2-D61E-9727CAD30529}"/>
                  </a:ext>
                </a:extLst>
              </p:cNvPr>
              <p:cNvSpPr txBox="1"/>
              <p:nvPr/>
            </p:nvSpPr>
            <p:spPr>
              <a:xfrm>
                <a:off x="9353679" y="3416955"/>
                <a:ext cx="1315566" cy="590931"/>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Transform using embedding model</a:t>
                </a:r>
              </a:p>
            </p:txBody>
          </p:sp>
          <p:grpSp>
            <p:nvGrpSpPr>
              <p:cNvPr id="17" name="Group 16" descr="Search icon in a cloud.">
                <a:extLst>
                  <a:ext uri="{FF2B5EF4-FFF2-40B4-BE49-F238E27FC236}">
                    <a16:creationId xmlns:a16="http://schemas.microsoft.com/office/drawing/2014/main" id="{0DD01D26-EB84-0899-A749-1B8D82C1E144}"/>
                  </a:ext>
                </a:extLst>
              </p:cNvPr>
              <p:cNvGrpSpPr>
                <a:grpSpLocks noChangeAspect="1"/>
              </p:cNvGrpSpPr>
              <p:nvPr/>
            </p:nvGrpSpPr>
            <p:grpSpPr>
              <a:xfrm>
                <a:off x="5759955" y="2825741"/>
                <a:ext cx="640080" cy="381274"/>
                <a:chOff x="-2437247" y="4728580"/>
                <a:chExt cx="1399516" cy="828273"/>
              </a:xfrm>
            </p:grpSpPr>
            <p:sp>
              <p:nvSpPr>
                <p:cNvPr id="47" name="Freeform: Shape 46">
                  <a:extLst>
                    <a:ext uri="{FF2B5EF4-FFF2-40B4-BE49-F238E27FC236}">
                      <a16:creationId xmlns:a16="http://schemas.microsoft.com/office/drawing/2014/main" id="{EFAA40E0-E9BD-C593-D307-51A8CF4039FE}"/>
                    </a:ext>
                    <a:ext uri="{C183D7F6-B498-43B3-948B-1728B52AA6E4}">
                      <adec:decorative xmlns:adec="http://schemas.microsoft.com/office/drawing/2017/decorative" val="1"/>
                    </a:ext>
                  </a:extLst>
                </p:cNvPr>
                <p:cNvSpPr>
                  <a:spLocks noChangeArrowheads="1"/>
                </p:cNvSpPr>
                <p:nvPr/>
              </p:nvSpPr>
              <p:spPr bwMode="auto">
                <a:xfrm>
                  <a:off x="-2437247" y="4728580"/>
                  <a:ext cx="1399516" cy="828273"/>
                </a:xfrm>
                <a:custGeom>
                  <a:avLst/>
                  <a:gdLst>
                    <a:gd name="connsiteX0" fmla="*/ 564093 w 1399516"/>
                    <a:gd name="connsiteY0" fmla="*/ 0 h 828272"/>
                    <a:gd name="connsiteX1" fmla="*/ 861986 w 1399516"/>
                    <a:gd name="connsiteY1" fmla="*/ 121298 h 828272"/>
                    <a:gd name="connsiteX2" fmla="*/ 892246 w 1399516"/>
                    <a:gd name="connsiteY2" fmla="*/ 157351 h 828272"/>
                    <a:gd name="connsiteX3" fmla="*/ 922109 w 1399516"/>
                    <a:gd name="connsiteY3" fmla="*/ 148319 h 828272"/>
                    <a:gd name="connsiteX4" fmla="*/ 978232 w 1399516"/>
                    <a:gd name="connsiteY4" fmla="*/ 142806 h 828272"/>
                    <a:gd name="connsiteX5" fmla="*/ 1256710 w 1399516"/>
                    <a:gd name="connsiteY5" fmla="*/ 414137 h 828272"/>
                    <a:gd name="connsiteX6" fmla="*/ 1235997 w 1399516"/>
                    <a:gd name="connsiteY6" fmla="*/ 514100 h 828272"/>
                    <a:gd name="connsiteX7" fmla="*/ 1238055 w 1399516"/>
                    <a:gd name="connsiteY7" fmla="*/ 514100 h 828272"/>
                    <a:gd name="connsiteX8" fmla="*/ 1242193 w 1399516"/>
                    <a:gd name="connsiteY8" fmla="*/ 514100 h 828272"/>
                    <a:gd name="connsiteX9" fmla="*/ 1399516 w 1399516"/>
                    <a:gd name="connsiteY9" fmla="*/ 671186 h 828272"/>
                    <a:gd name="connsiteX10" fmla="*/ 1242193 w 1399516"/>
                    <a:gd name="connsiteY10" fmla="*/ 828272 h 828272"/>
                    <a:gd name="connsiteX11" fmla="*/ 615003 w 1399516"/>
                    <a:gd name="connsiteY11" fmla="*/ 828272 h 828272"/>
                    <a:gd name="connsiteX12" fmla="*/ 564093 w 1399516"/>
                    <a:gd name="connsiteY12" fmla="*/ 828272 h 828272"/>
                    <a:gd name="connsiteX13" fmla="*/ 509853 w 1399516"/>
                    <a:gd name="connsiteY13" fmla="*/ 828272 h 828272"/>
                    <a:gd name="connsiteX14" fmla="*/ 157323 w 1399516"/>
                    <a:gd name="connsiteY14" fmla="*/ 828272 h 828272"/>
                    <a:gd name="connsiteX15" fmla="*/ 0 w 1399516"/>
                    <a:gd name="connsiteY15" fmla="*/ 671186 h 828272"/>
                    <a:gd name="connsiteX16" fmla="*/ 96790 w 1399516"/>
                    <a:gd name="connsiteY16" fmla="*/ 526219 h 828272"/>
                    <a:gd name="connsiteX17" fmla="*/ 156622 w 1399516"/>
                    <a:gd name="connsiteY17" fmla="*/ 514240 h 828272"/>
                    <a:gd name="connsiteX18" fmla="*/ 151367 w 1399516"/>
                    <a:gd name="connsiteY18" fmla="*/ 497599 h 828272"/>
                    <a:gd name="connsiteX19" fmla="*/ 142808 w 1399516"/>
                    <a:gd name="connsiteY19" fmla="*/ 414136 h 828272"/>
                    <a:gd name="connsiteX20" fmla="*/ 564093 w 1399516"/>
                    <a:gd name="connsiteY20" fmla="*/ 0 h 82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9516" h="828272">
                      <a:moveTo>
                        <a:pt x="564093" y="0"/>
                      </a:moveTo>
                      <a:cubicBezTo>
                        <a:pt x="680428" y="0"/>
                        <a:pt x="785749" y="46354"/>
                        <a:pt x="861986" y="121298"/>
                      </a:cubicBezTo>
                      <a:lnTo>
                        <a:pt x="892246" y="157351"/>
                      </a:lnTo>
                      <a:lnTo>
                        <a:pt x="922109" y="148319"/>
                      </a:lnTo>
                      <a:cubicBezTo>
                        <a:pt x="940237" y="144704"/>
                        <a:pt x="959007" y="142806"/>
                        <a:pt x="978232" y="142806"/>
                      </a:cubicBezTo>
                      <a:cubicBezTo>
                        <a:pt x="1132031" y="142806"/>
                        <a:pt x="1256710" y="264285"/>
                        <a:pt x="1256710" y="414137"/>
                      </a:cubicBezTo>
                      <a:lnTo>
                        <a:pt x="1235997" y="514100"/>
                      </a:lnTo>
                      <a:lnTo>
                        <a:pt x="1238055" y="514100"/>
                      </a:lnTo>
                      <a:cubicBezTo>
                        <a:pt x="1242193" y="514100"/>
                        <a:pt x="1242193" y="514100"/>
                        <a:pt x="1242193" y="514100"/>
                      </a:cubicBezTo>
                      <a:cubicBezTo>
                        <a:pt x="1330687" y="514100"/>
                        <a:pt x="1399516" y="582825"/>
                        <a:pt x="1399516" y="671186"/>
                      </a:cubicBezTo>
                      <a:cubicBezTo>
                        <a:pt x="1399516" y="759547"/>
                        <a:pt x="1330687" y="828272"/>
                        <a:pt x="1242193" y="828272"/>
                      </a:cubicBezTo>
                      <a:cubicBezTo>
                        <a:pt x="970976" y="828272"/>
                        <a:pt x="767562" y="828272"/>
                        <a:pt x="615003" y="828272"/>
                      </a:cubicBezTo>
                      <a:lnTo>
                        <a:pt x="564093" y="828272"/>
                      </a:lnTo>
                      <a:lnTo>
                        <a:pt x="509853" y="828272"/>
                      </a:lnTo>
                      <a:cubicBezTo>
                        <a:pt x="157323" y="828272"/>
                        <a:pt x="157323" y="828272"/>
                        <a:pt x="157323" y="828272"/>
                      </a:cubicBezTo>
                      <a:cubicBezTo>
                        <a:pt x="72106" y="828272"/>
                        <a:pt x="0" y="759547"/>
                        <a:pt x="0" y="671186"/>
                      </a:cubicBezTo>
                      <a:cubicBezTo>
                        <a:pt x="0" y="604915"/>
                        <a:pt x="40560" y="549690"/>
                        <a:pt x="96790" y="526219"/>
                      </a:cubicBezTo>
                      <a:lnTo>
                        <a:pt x="156622" y="514240"/>
                      </a:lnTo>
                      <a:lnTo>
                        <a:pt x="151367" y="497599"/>
                      </a:lnTo>
                      <a:cubicBezTo>
                        <a:pt x="145755" y="470640"/>
                        <a:pt x="142808" y="442726"/>
                        <a:pt x="142808" y="414136"/>
                      </a:cubicBezTo>
                      <a:cubicBezTo>
                        <a:pt x="142808" y="185415"/>
                        <a:pt x="331424" y="0"/>
                        <a:pt x="564093" y="0"/>
                      </a:cubicBezTo>
                      <a:close/>
                    </a:path>
                  </a:pathLst>
                </a:custGeom>
                <a:solidFill>
                  <a:srgbClr val="0078D3"/>
                </a:solidFill>
                <a:ln w="9525">
                  <a:solidFill>
                    <a:srgbClr val="0078D3"/>
                  </a:solidFill>
                  <a:round/>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endParaRPr>
                </a:p>
              </p:txBody>
            </p:sp>
            <p:grpSp>
              <p:nvGrpSpPr>
                <p:cNvPr id="48" name="Group 47">
                  <a:extLst>
                    <a:ext uri="{FF2B5EF4-FFF2-40B4-BE49-F238E27FC236}">
                      <a16:creationId xmlns:a16="http://schemas.microsoft.com/office/drawing/2014/main" id="{5BA3BF08-41E0-9BDA-5F8F-23A8BF824101}"/>
                    </a:ext>
                  </a:extLst>
                </p:cNvPr>
                <p:cNvGrpSpPr/>
                <p:nvPr/>
              </p:nvGrpSpPr>
              <p:grpSpPr>
                <a:xfrm>
                  <a:off x="-1969809" y="4947050"/>
                  <a:ext cx="454807" cy="452709"/>
                  <a:chOff x="-3057369" y="2726374"/>
                  <a:chExt cx="342895" cy="341313"/>
                </a:xfrm>
                <a:solidFill>
                  <a:srgbClr val="75757A"/>
                </a:solidFill>
              </p:grpSpPr>
              <p:sp>
                <p:nvSpPr>
                  <p:cNvPr id="49" name="Freeform 88">
                    <a:extLst>
                      <a:ext uri="{FF2B5EF4-FFF2-40B4-BE49-F238E27FC236}">
                        <a16:creationId xmlns:a16="http://schemas.microsoft.com/office/drawing/2014/main" id="{504F733E-B5C5-A621-84A6-0328E38CF152}"/>
                      </a:ext>
                      <a:ext uri="{C183D7F6-B498-43B3-948B-1728B52AA6E4}">
                        <adec:decorative xmlns:adec="http://schemas.microsoft.com/office/drawing/2017/decorative" val="1"/>
                      </a:ext>
                    </a:extLst>
                  </p:cNvPr>
                  <p:cNvSpPr>
                    <a:spLocks noEditPoints="1"/>
                  </p:cNvSpPr>
                  <p:nvPr/>
                </p:nvSpPr>
                <p:spPr bwMode="auto">
                  <a:xfrm>
                    <a:off x="-3057369" y="2726374"/>
                    <a:ext cx="247651"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endParaRPr>
                  </a:p>
                </p:txBody>
              </p:sp>
              <p:sp>
                <p:nvSpPr>
                  <p:cNvPr id="50" name="Freeform 89">
                    <a:extLst>
                      <a:ext uri="{FF2B5EF4-FFF2-40B4-BE49-F238E27FC236}">
                        <a16:creationId xmlns:a16="http://schemas.microsoft.com/office/drawing/2014/main" id="{A0151414-6437-236C-CCEE-90A210FD4019}"/>
                      </a:ext>
                      <a:ext uri="{C183D7F6-B498-43B3-948B-1728B52AA6E4}">
                        <adec:decorative xmlns:adec="http://schemas.microsoft.com/office/drawing/2017/decorative" val="1"/>
                      </a:ext>
                    </a:extLst>
                  </p:cNvPr>
                  <p:cNvSpPr>
                    <a:spLocks/>
                  </p:cNvSpPr>
                  <p:nvPr/>
                </p:nvSpPr>
                <p:spPr bwMode="auto">
                  <a:xfrm>
                    <a:off x="-2879573" y="2902587"/>
                    <a:ext cx="165099"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endParaRPr>
                  </a:p>
                </p:txBody>
              </p:sp>
            </p:grpSp>
          </p:grpSp>
          <p:cxnSp>
            <p:nvCxnSpPr>
              <p:cNvPr id="18" name="Connector: Elbow 17">
                <a:extLst>
                  <a:ext uri="{FF2B5EF4-FFF2-40B4-BE49-F238E27FC236}">
                    <a16:creationId xmlns:a16="http://schemas.microsoft.com/office/drawing/2014/main" id="{0C8E3EC3-36D2-1A43-2FC7-BF6F462B3705}"/>
                  </a:ext>
                </a:extLst>
              </p:cNvPr>
              <p:cNvCxnSpPr>
                <a:cxnSpLocks/>
                <a:stCxn id="57" idx="3"/>
                <a:endCxn id="12" idx="0"/>
              </p:cNvCxnSpPr>
              <p:nvPr/>
            </p:nvCxnSpPr>
            <p:spPr>
              <a:xfrm>
                <a:off x="1186221" y="2050882"/>
                <a:ext cx="1000585" cy="1403821"/>
              </a:xfrm>
              <a:prstGeom prst="bentConnector2">
                <a:avLst/>
              </a:prstGeom>
              <a:noFill/>
              <a:ln w="9525" cap="flat" cmpd="sng" algn="ctr">
                <a:solidFill>
                  <a:srgbClr val="EBEBEB"/>
                </a:solidFill>
                <a:prstDash val="solid"/>
                <a:headEnd type="none"/>
                <a:tailEnd type="triangle"/>
              </a:ln>
              <a:effectLst/>
            </p:spPr>
          </p:cxnSp>
          <p:cxnSp>
            <p:nvCxnSpPr>
              <p:cNvPr id="19" name="Connector: Elbow 18">
                <a:extLst>
                  <a:ext uri="{FF2B5EF4-FFF2-40B4-BE49-F238E27FC236}">
                    <a16:creationId xmlns:a16="http://schemas.microsoft.com/office/drawing/2014/main" id="{5ADC99CB-53DB-A2C9-879F-A4060AA8F133}"/>
                  </a:ext>
                </a:extLst>
              </p:cNvPr>
              <p:cNvCxnSpPr>
                <a:cxnSpLocks/>
                <a:stCxn id="51" idx="3"/>
                <a:endCxn id="12" idx="2"/>
              </p:cNvCxnSpPr>
              <p:nvPr/>
            </p:nvCxnSpPr>
            <p:spPr>
              <a:xfrm flipV="1">
                <a:off x="1165860" y="3879435"/>
                <a:ext cx="1020946" cy="1282129"/>
              </a:xfrm>
              <a:prstGeom prst="bentConnector2">
                <a:avLst/>
              </a:prstGeom>
              <a:noFill/>
              <a:ln w="9525" cap="flat" cmpd="sng" algn="ctr">
                <a:solidFill>
                  <a:srgbClr val="EBEBEB"/>
                </a:solidFill>
                <a:prstDash val="solid"/>
                <a:headEnd type="none"/>
                <a:tailEnd type="triangle"/>
              </a:ln>
              <a:effectLst/>
            </p:spPr>
          </p:cxnSp>
          <p:cxnSp>
            <p:nvCxnSpPr>
              <p:cNvPr id="20" name="Straight Connector 19">
                <a:extLst>
                  <a:ext uri="{FF2B5EF4-FFF2-40B4-BE49-F238E27FC236}">
                    <a16:creationId xmlns:a16="http://schemas.microsoft.com/office/drawing/2014/main" id="{FED06CE1-6176-D6CE-A389-86C3FC5458DA}"/>
                  </a:ext>
                </a:extLst>
              </p:cNvPr>
              <p:cNvCxnSpPr>
                <a:cxnSpLocks/>
              </p:cNvCxnSpPr>
              <p:nvPr/>
            </p:nvCxnSpPr>
            <p:spPr>
              <a:xfrm>
                <a:off x="1186221" y="2920321"/>
                <a:ext cx="1000585" cy="0"/>
              </a:xfrm>
              <a:prstGeom prst="line">
                <a:avLst/>
              </a:prstGeom>
              <a:noFill/>
              <a:ln w="9525" cap="flat" cmpd="sng" algn="ctr">
                <a:solidFill>
                  <a:srgbClr val="EBEBEB"/>
                </a:solidFill>
                <a:prstDash val="solid"/>
                <a:headEnd type="none"/>
                <a:tailEnd type="none"/>
              </a:ln>
              <a:effectLst/>
            </p:spPr>
          </p:cxnSp>
          <p:cxnSp>
            <p:nvCxnSpPr>
              <p:cNvPr id="21" name="Straight Connector 20">
                <a:extLst>
                  <a:ext uri="{FF2B5EF4-FFF2-40B4-BE49-F238E27FC236}">
                    <a16:creationId xmlns:a16="http://schemas.microsoft.com/office/drawing/2014/main" id="{77AFE221-54AA-B732-EBD6-BD62DCA4E217}"/>
                  </a:ext>
                </a:extLst>
              </p:cNvPr>
              <p:cNvCxnSpPr>
                <a:cxnSpLocks/>
                <a:stCxn id="53" idx="3"/>
              </p:cNvCxnSpPr>
              <p:nvPr/>
            </p:nvCxnSpPr>
            <p:spPr>
              <a:xfrm>
                <a:off x="1195628" y="4160291"/>
                <a:ext cx="1001358" cy="8204"/>
              </a:xfrm>
              <a:prstGeom prst="line">
                <a:avLst/>
              </a:prstGeom>
              <a:noFill/>
              <a:ln w="9525" cap="flat" cmpd="sng" algn="ctr">
                <a:solidFill>
                  <a:srgbClr val="EBEBEB"/>
                </a:solidFill>
                <a:prstDash val="solid"/>
                <a:headEnd type="none"/>
                <a:tailEnd type="none"/>
              </a:ln>
              <a:effectLst/>
            </p:spPr>
          </p:cxnSp>
          <p:cxnSp>
            <p:nvCxnSpPr>
              <p:cNvPr id="22" name="Straight Arrow Connector 21">
                <a:extLst>
                  <a:ext uri="{FF2B5EF4-FFF2-40B4-BE49-F238E27FC236}">
                    <a16:creationId xmlns:a16="http://schemas.microsoft.com/office/drawing/2014/main" id="{AC60399E-1276-4C27-16F8-BA300B9F9855}"/>
                  </a:ext>
                </a:extLst>
              </p:cNvPr>
              <p:cNvCxnSpPr>
                <a:cxnSpLocks/>
              </p:cNvCxnSpPr>
              <p:nvPr/>
            </p:nvCxnSpPr>
            <p:spPr>
              <a:xfrm>
                <a:off x="2832540" y="3704698"/>
                <a:ext cx="468546" cy="0"/>
              </a:xfrm>
              <a:prstGeom prst="straightConnector1">
                <a:avLst/>
              </a:prstGeom>
              <a:noFill/>
              <a:ln w="9525" cap="flat" cmpd="sng" algn="ctr">
                <a:solidFill>
                  <a:srgbClr val="EBEBEB"/>
                </a:solidFill>
                <a:prstDash val="solid"/>
                <a:headEnd type="none"/>
                <a:tailEnd type="triangle"/>
              </a:ln>
              <a:effectLst/>
            </p:spPr>
          </p:cxnSp>
          <p:grpSp>
            <p:nvGrpSpPr>
              <p:cNvPr id="23" name="Group 22">
                <a:extLst>
                  <a:ext uri="{FF2B5EF4-FFF2-40B4-BE49-F238E27FC236}">
                    <a16:creationId xmlns:a16="http://schemas.microsoft.com/office/drawing/2014/main" id="{12945463-9CB7-1FCF-2D5C-916F175B9856}"/>
                  </a:ext>
                </a:extLst>
              </p:cNvPr>
              <p:cNvGrpSpPr/>
              <p:nvPr/>
            </p:nvGrpSpPr>
            <p:grpSpPr>
              <a:xfrm>
                <a:off x="3399585" y="2939719"/>
                <a:ext cx="1320250" cy="1546722"/>
                <a:chOff x="3301086" y="3260968"/>
                <a:chExt cx="1320250" cy="1546722"/>
              </a:xfrm>
            </p:grpSpPr>
            <p:grpSp>
              <p:nvGrpSpPr>
                <p:cNvPr id="35" name="Group 34">
                  <a:extLst>
                    <a:ext uri="{FF2B5EF4-FFF2-40B4-BE49-F238E27FC236}">
                      <a16:creationId xmlns:a16="http://schemas.microsoft.com/office/drawing/2014/main" id="{15FB3F83-6E53-E2BF-316B-829A546EB00E}"/>
                    </a:ext>
                  </a:extLst>
                </p:cNvPr>
                <p:cNvGrpSpPr/>
                <p:nvPr/>
              </p:nvGrpSpPr>
              <p:grpSpPr>
                <a:xfrm>
                  <a:off x="3301086" y="3260968"/>
                  <a:ext cx="1315566" cy="489365"/>
                  <a:chOff x="3040380" y="2226795"/>
                  <a:chExt cx="1315566" cy="489365"/>
                </a:xfrm>
              </p:grpSpPr>
              <p:sp>
                <p:nvSpPr>
                  <p:cNvPr id="44" name="Left Bracket 43">
                    <a:extLst>
                      <a:ext uri="{FF2B5EF4-FFF2-40B4-BE49-F238E27FC236}">
                        <a16:creationId xmlns:a16="http://schemas.microsoft.com/office/drawing/2014/main" id="{167A4C16-11E8-446D-179D-1208449A1490}"/>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5" name="Left Bracket 44">
                    <a:extLst>
                      <a:ext uri="{FF2B5EF4-FFF2-40B4-BE49-F238E27FC236}">
                        <a16:creationId xmlns:a16="http://schemas.microsoft.com/office/drawing/2014/main" id="{64026F0A-3516-9F2D-A83E-715F8DA6C0D3}"/>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9D66B7-7B90-F0C4-84D4-101C630D7E95}"/>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rPr>
                      <a:t>-2, -1 , 0, 1 </a:t>
                    </a:r>
                  </a:p>
                </p:txBody>
              </p:sp>
            </p:grpSp>
            <p:grpSp>
              <p:nvGrpSpPr>
                <p:cNvPr id="36" name="Group 35">
                  <a:extLst>
                    <a:ext uri="{FF2B5EF4-FFF2-40B4-BE49-F238E27FC236}">
                      <a16:creationId xmlns:a16="http://schemas.microsoft.com/office/drawing/2014/main" id="{EB917488-8164-C818-656D-334AD321E5FD}"/>
                    </a:ext>
                  </a:extLst>
                </p:cNvPr>
                <p:cNvGrpSpPr/>
                <p:nvPr/>
              </p:nvGrpSpPr>
              <p:grpSpPr>
                <a:xfrm>
                  <a:off x="3301086" y="3789647"/>
                  <a:ext cx="1315566" cy="489365"/>
                  <a:chOff x="3040380" y="2226795"/>
                  <a:chExt cx="1315566" cy="489365"/>
                </a:xfrm>
              </p:grpSpPr>
              <p:sp>
                <p:nvSpPr>
                  <p:cNvPr id="41" name="Left Bracket 40">
                    <a:extLst>
                      <a:ext uri="{FF2B5EF4-FFF2-40B4-BE49-F238E27FC236}">
                        <a16:creationId xmlns:a16="http://schemas.microsoft.com/office/drawing/2014/main" id="{A64F5067-1F49-B7BD-B4D5-13F2A66EA856}"/>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2" name="Left Bracket 41">
                    <a:extLst>
                      <a:ext uri="{FF2B5EF4-FFF2-40B4-BE49-F238E27FC236}">
                        <a16:creationId xmlns:a16="http://schemas.microsoft.com/office/drawing/2014/main" id="{A9B91166-E5E2-1879-97CC-B4C150E4033D}"/>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F1B0AD33-7F5B-8126-5754-89AF366132B5}"/>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rPr>
                      <a:t>2, 3, 4, 5</a:t>
                    </a:r>
                  </a:p>
                </p:txBody>
              </p:sp>
            </p:grpSp>
            <p:grpSp>
              <p:nvGrpSpPr>
                <p:cNvPr id="37" name="Group 36">
                  <a:extLst>
                    <a:ext uri="{FF2B5EF4-FFF2-40B4-BE49-F238E27FC236}">
                      <a16:creationId xmlns:a16="http://schemas.microsoft.com/office/drawing/2014/main" id="{DDDAEC06-82C4-C500-1127-646895EA11CC}"/>
                    </a:ext>
                  </a:extLst>
                </p:cNvPr>
                <p:cNvGrpSpPr/>
                <p:nvPr/>
              </p:nvGrpSpPr>
              <p:grpSpPr>
                <a:xfrm>
                  <a:off x="3305770" y="4318325"/>
                  <a:ext cx="1315566" cy="489365"/>
                  <a:chOff x="3040380" y="2226795"/>
                  <a:chExt cx="1315566" cy="489365"/>
                </a:xfrm>
              </p:grpSpPr>
              <p:sp>
                <p:nvSpPr>
                  <p:cNvPr id="38" name="Left Bracket 37">
                    <a:extLst>
                      <a:ext uri="{FF2B5EF4-FFF2-40B4-BE49-F238E27FC236}">
                        <a16:creationId xmlns:a16="http://schemas.microsoft.com/office/drawing/2014/main" id="{81CFC50E-8A86-B2CC-0FF4-32136F60A4FB}"/>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9" name="Left Bracket 38">
                    <a:extLst>
                      <a:ext uri="{FF2B5EF4-FFF2-40B4-BE49-F238E27FC236}">
                        <a16:creationId xmlns:a16="http://schemas.microsoft.com/office/drawing/2014/main" id="{433E13F4-F626-C4E1-8947-F0F235D8D197}"/>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BB4BCB1F-6B2C-9687-AE23-C5341D42504F}"/>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rPr>
                      <a:t>6, 7, 8, 9 </a:t>
                    </a:r>
                  </a:p>
                </p:txBody>
              </p:sp>
            </p:grpSp>
          </p:grpSp>
          <p:sp>
            <p:nvSpPr>
              <p:cNvPr id="24" name="TextBox 23">
                <a:extLst>
                  <a:ext uri="{FF2B5EF4-FFF2-40B4-BE49-F238E27FC236}">
                    <a16:creationId xmlns:a16="http://schemas.microsoft.com/office/drawing/2014/main" id="{73A2C4DF-9B17-21BD-EE03-9FBD7A5203AD}"/>
                  </a:ext>
                </a:extLst>
              </p:cNvPr>
              <p:cNvSpPr txBox="1"/>
              <p:nvPr/>
            </p:nvSpPr>
            <p:spPr>
              <a:xfrm>
                <a:off x="5498713" y="5249765"/>
                <a:ext cx="1179329"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Results</a:t>
                </a:r>
              </a:p>
            </p:txBody>
          </p:sp>
          <p:grpSp>
            <p:nvGrpSpPr>
              <p:cNvPr id="25" name="Group 24">
                <a:extLst>
                  <a:ext uri="{FF2B5EF4-FFF2-40B4-BE49-F238E27FC236}">
                    <a16:creationId xmlns:a16="http://schemas.microsoft.com/office/drawing/2014/main" id="{674C2F2E-B3B3-C38C-7441-398070694870}"/>
                  </a:ext>
                </a:extLst>
              </p:cNvPr>
              <p:cNvGrpSpPr/>
              <p:nvPr/>
            </p:nvGrpSpPr>
            <p:grpSpPr>
              <a:xfrm>
                <a:off x="7379160" y="3468398"/>
                <a:ext cx="1315566" cy="489365"/>
                <a:chOff x="3040380" y="2226795"/>
                <a:chExt cx="1315566" cy="489365"/>
              </a:xfrm>
            </p:grpSpPr>
            <p:sp>
              <p:nvSpPr>
                <p:cNvPr id="32" name="Left Bracket 31">
                  <a:extLst>
                    <a:ext uri="{FF2B5EF4-FFF2-40B4-BE49-F238E27FC236}">
                      <a16:creationId xmlns:a16="http://schemas.microsoft.com/office/drawing/2014/main" id="{9FCE3306-9459-E01D-0661-9BE076632D0E}"/>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EE72C328-2227-DB13-7EA3-1CF997AD25A4}"/>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D77811F0-8A25-1B48-A54F-BD715D2E120D}"/>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rPr>
                    <a:t>2, 3, 4, 5</a:t>
                  </a:r>
                </a:p>
              </p:txBody>
            </p:sp>
          </p:grpSp>
          <p:cxnSp>
            <p:nvCxnSpPr>
              <p:cNvPr id="26" name="Straight Arrow Connector 25">
                <a:extLst>
                  <a:ext uri="{FF2B5EF4-FFF2-40B4-BE49-F238E27FC236}">
                    <a16:creationId xmlns:a16="http://schemas.microsoft.com/office/drawing/2014/main" id="{D347A4CE-0821-A6CB-BDF5-4A7C84612D7C}"/>
                  </a:ext>
                </a:extLst>
              </p:cNvPr>
              <p:cNvCxnSpPr>
                <a:cxnSpLocks/>
                <a:stCxn id="16" idx="1"/>
              </p:cNvCxnSpPr>
              <p:nvPr/>
            </p:nvCxnSpPr>
            <p:spPr>
              <a:xfrm flipH="1" flipV="1">
                <a:off x="8818151" y="3704698"/>
                <a:ext cx="535528" cy="7723"/>
              </a:xfrm>
              <a:prstGeom prst="straightConnector1">
                <a:avLst/>
              </a:prstGeom>
              <a:noFill/>
              <a:ln w="9525" cap="flat" cmpd="sng" algn="ctr">
                <a:solidFill>
                  <a:srgbClr val="EBEBEB"/>
                </a:solidFill>
                <a:prstDash val="solid"/>
                <a:headEnd type="none"/>
                <a:tailEnd type="triangle"/>
              </a:ln>
              <a:effectLst/>
            </p:spPr>
          </p:cxnSp>
          <p:cxnSp>
            <p:nvCxnSpPr>
              <p:cNvPr id="27" name="Connector: Elbow 26">
                <a:extLst>
                  <a:ext uri="{FF2B5EF4-FFF2-40B4-BE49-F238E27FC236}">
                    <a16:creationId xmlns:a16="http://schemas.microsoft.com/office/drawing/2014/main" id="{A750B9ED-E50B-408A-62E4-D757C08D3094}"/>
                  </a:ext>
                </a:extLst>
              </p:cNvPr>
              <p:cNvCxnSpPr>
                <a:cxnSpLocks/>
                <a:stCxn id="34" idx="1"/>
              </p:cNvCxnSpPr>
              <p:nvPr/>
            </p:nvCxnSpPr>
            <p:spPr>
              <a:xfrm rot="10800000">
                <a:off x="6519624" y="3024987"/>
                <a:ext cx="859537" cy="688095"/>
              </a:xfrm>
              <a:prstGeom prst="bentConnector3">
                <a:avLst/>
              </a:prstGeom>
              <a:noFill/>
              <a:ln w="9525" cap="flat" cmpd="sng" algn="ctr">
                <a:solidFill>
                  <a:srgbClr val="EBEBEB"/>
                </a:solidFill>
                <a:prstDash val="solid"/>
                <a:headEnd type="none"/>
                <a:tailEnd type="triangle"/>
              </a:ln>
              <a:effectLst/>
            </p:spPr>
          </p:cxnSp>
          <p:cxnSp>
            <p:nvCxnSpPr>
              <p:cNvPr id="28" name="Connector: Elbow 27">
                <a:extLst>
                  <a:ext uri="{FF2B5EF4-FFF2-40B4-BE49-F238E27FC236}">
                    <a16:creationId xmlns:a16="http://schemas.microsoft.com/office/drawing/2014/main" id="{848CBB92-63A7-94C6-B59A-0D2BEBC61B0A}"/>
                  </a:ext>
                </a:extLst>
              </p:cNvPr>
              <p:cNvCxnSpPr>
                <a:cxnSpLocks/>
                <a:stCxn id="43" idx="3"/>
              </p:cNvCxnSpPr>
              <p:nvPr/>
            </p:nvCxnSpPr>
            <p:spPr>
              <a:xfrm flipV="1">
                <a:off x="4715151" y="3024986"/>
                <a:ext cx="890072" cy="688095"/>
              </a:xfrm>
              <a:prstGeom prst="bentConnector3">
                <a:avLst>
                  <a:gd name="adj1" fmla="val 50000"/>
                </a:avLst>
              </a:prstGeom>
              <a:noFill/>
              <a:ln w="9525" cap="flat" cmpd="sng" algn="ctr">
                <a:solidFill>
                  <a:srgbClr val="EBEBEB"/>
                </a:solidFill>
                <a:prstDash val="solid"/>
                <a:headEnd type="none"/>
                <a:tailEnd type="triangle"/>
              </a:ln>
              <a:effectLst/>
            </p:spPr>
          </p:cxnSp>
          <p:cxnSp>
            <p:nvCxnSpPr>
              <p:cNvPr id="29" name="Straight Arrow Connector 28">
                <a:extLst>
                  <a:ext uri="{FF2B5EF4-FFF2-40B4-BE49-F238E27FC236}">
                    <a16:creationId xmlns:a16="http://schemas.microsoft.com/office/drawing/2014/main" id="{5F8981FD-88B1-8AA1-8335-B10AAE21F28C}"/>
                  </a:ext>
                </a:extLst>
              </p:cNvPr>
              <p:cNvCxnSpPr>
                <a:cxnSpLocks/>
              </p:cNvCxnSpPr>
              <p:nvPr/>
            </p:nvCxnSpPr>
            <p:spPr>
              <a:xfrm>
                <a:off x="6062423" y="3712420"/>
                <a:ext cx="0" cy="697232"/>
              </a:xfrm>
              <a:prstGeom prst="straightConnector1">
                <a:avLst/>
              </a:prstGeom>
              <a:noFill/>
              <a:ln w="9525" cap="flat" cmpd="sng" algn="ctr">
                <a:solidFill>
                  <a:srgbClr val="EBEBEB"/>
                </a:solidFill>
                <a:prstDash val="solid"/>
                <a:headEnd type="none"/>
                <a:tailEnd type="triangle"/>
              </a:ln>
              <a:effectLst/>
            </p:spPr>
          </p:cxnSp>
          <p:sp>
            <p:nvSpPr>
              <p:cNvPr id="30" name="TextBox 29">
                <a:extLst>
                  <a:ext uri="{FF2B5EF4-FFF2-40B4-BE49-F238E27FC236}">
                    <a16:creationId xmlns:a16="http://schemas.microsoft.com/office/drawing/2014/main" id="{B3A42A58-646D-165C-E11D-FBB5A8B83F7C}"/>
                  </a:ext>
                </a:extLst>
              </p:cNvPr>
              <p:cNvSpPr txBox="1"/>
              <p:nvPr/>
            </p:nvSpPr>
            <p:spPr>
              <a:xfrm>
                <a:off x="622090" y="1477681"/>
                <a:ext cx="1511355" cy="2862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Data Sources</a:t>
                </a:r>
              </a:p>
            </p:txBody>
          </p:sp>
          <p:sp>
            <p:nvSpPr>
              <p:cNvPr id="31" name="Browser_4" title="Icon of a website or an app window">
                <a:extLst>
                  <a:ext uri="{FF2B5EF4-FFF2-40B4-BE49-F238E27FC236}">
                    <a16:creationId xmlns:a16="http://schemas.microsoft.com/office/drawing/2014/main" id="{08D83551-DE00-6A47-F11B-0F9AD34D02C8}"/>
                  </a:ext>
                </a:extLst>
              </p:cNvPr>
              <p:cNvSpPr>
                <a:spLocks noChangeAspect="1" noEditPoints="1"/>
              </p:cNvSpPr>
              <p:nvPr/>
            </p:nvSpPr>
            <p:spPr bwMode="auto">
              <a:xfrm>
                <a:off x="5815310" y="475342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solidFill>
                <a:srgbClr val="FFFFFF"/>
              </a:solid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6" name="TextBox 5">
              <a:extLst>
                <a:ext uri="{FF2B5EF4-FFF2-40B4-BE49-F238E27FC236}">
                  <a16:creationId xmlns:a16="http://schemas.microsoft.com/office/drawing/2014/main" id="{375660E8-5D6D-A942-9681-E78384CDB3F9}"/>
                </a:ext>
              </a:extLst>
            </p:cNvPr>
            <p:cNvSpPr txBox="1"/>
            <p:nvPr/>
          </p:nvSpPr>
          <p:spPr>
            <a:xfrm>
              <a:off x="520357" y="5782993"/>
              <a:ext cx="840662" cy="424732"/>
            </a:xfrm>
            <a:prstGeom prst="rect">
              <a:avLst/>
            </a:prstGeom>
            <a:noFill/>
          </p:spPr>
          <p:txBody>
            <a:bodyPr wrap="square" lIns="0" tIns="45720" rIns="91440" bIns="45720" anchor="t">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a:rPr>
                <a:t>...and more!</a:t>
              </a:r>
              <a:endPar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endParaRPr>
            </a:p>
          </p:txBody>
        </p:sp>
        <p:cxnSp>
          <p:nvCxnSpPr>
            <p:cNvPr id="7" name="Straight Connector 6">
              <a:extLst>
                <a:ext uri="{FF2B5EF4-FFF2-40B4-BE49-F238E27FC236}">
                  <a16:creationId xmlns:a16="http://schemas.microsoft.com/office/drawing/2014/main" id="{1063AD06-33A0-842B-1627-70B73956DFA3}"/>
                </a:ext>
              </a:extLst>
            </p:cNvPr>
            <p:cNvCxnSpPr>
              <a:cxnSpLocks/>
            </p:cNvCxnSpPr>
            <p:nvPr/>
          </p:nvCxnSpPr>
          <p:spPr>
            <a:xfrm>
              <a:off x="1206917" y="5178172"/>
              <a:ext cx="1001358" cy="8204"/>
            </a:xfrm>
            <a:prstGeom prst="line">
              <a:avLst/>
            </a:prstGeom>
            <a:noFill/>
            <a:ln w="9525" cap="flat" cmpd="sng" algn="ctr">
              <a:solidFill>
                <a:srgbClr val="EBEBEB"/>
              </a:solidFill>
              <a:prstDash val="solid"/>
              <a:headEnd type="none"/>
              <a:tailEnd type="none"/>
            </a:ln>
            <a:effectLst/>
          </p:spPr>
        </p:cxnSp>
      </p:grpSp>
      <p:cxnSp>
        <p:nvCxnSpPr>
          <p:cNvPr id="59" name="Connector: Elbow 58">
            <a:extLst>
              <a:ext uri="{FF2B5EF4-FFF2-40B4-BE49-F238E27FC236}">
                <a16:creationId xmlns:a16="http://schemas.microsoft.com/office/drawing/2014/main" id="{33747124-2F7F-F432-B1D8-375684DBE592}"/>
              </a:ext>
              <a:ext uri="{C183D7F6-B498-43B3-948B-1728B52AA6E4}">
                <adec:decorative xmlns:adec="http://schemas.microsoft.com/office/drawing/2017/decorative" val="1"/>
              </a:ext>
            </a:extLst>
          </p:cNvPr>
          <p:cNvCxnSpPr>
            <a:cxnSpLocks/>
          </p:cNvCxnSpPr>
          <p:nvPr/>
        </p:nvCxnSpPr>
        <p:spPr>
          <a:xfrm flipV="1">
            <a:off x="6453808" y="3073378"/>
            <a:ext cx="4785692" cy="1882055"/>
          </a:xfrm>
          <a:prstGeom prst="bentConnector3">
            <a:avLst>
              <a:gd name="adj1" fmla="val 100056"/>
            </a:avLst>
          </a:prstGeom>
          <a:noFill/>
          <a:ln w="9525" cap="flat" cmpd="sng" algn="ctr">
            <a:solidFill>
              <a:srgbClr val="EBEBEB"/>
            </a:solidFill>
            <a:prstDash val="solid"/>
            <a:headEnd type="none"/>
            <a:tailEnd type="triangle"/>
          </a:ln>
          <a:effectLst/>
        </p:spPr>
      </p:cxnSp>
      <p:grpSp>
        <p:nvGrpSpPr>
          <p:cNvPr id="60" name="Group 59">
            <a:extLst>
              <a:ext uri="{FF2B5EF4-FFF2-40B4-BE49-F238E27FC236}">
                <a16:creationId xmlns:a16="http://schemas.microsoft.com/office/drawing/2014/main" id="{B8B2153F-3804-B2E0-5B6A-3B8C8BF11F3D}"/>
              </a:ext>
              <a:ext uri="{C183D7F6-B498-43B3-948B-1728B52AA6E4}">
                <adec:decorative xmlns:adec="http://schemas.microsoft.com/office/drawing/2017/decorative" val="1"/>
              </a:ext>
            </a:extLst>
          </p:cNvPr>
          <p:cNvGrpSpPr/>
          <p:nvPr/>
        </p:nvGrpSpPr>
        <p:grpSpPr>
          <a:xfrm>
            <a:off x="10152553" y="2663499"/>
            <a:ext cx="1828800" cy="228600"/>
            <a:chOff x="10152553" y="2663499"/>
            <a:chExt cx="1828800" cy="228600"/>
          </a:xfrm>
        </p:grpSpPr>
        <p:sp>
          <p:nvSpPr>
            <p:cNvPr id="61" name="Rectangle: Rounded Corners 60">
              <a:extLst>
                <a:ext uri="{FF2B5EF4-FFF2-40B4-BE49-F238E27FC236}">
                  <a16:creationId xmlns:a16="http://schemas.microsoft.com/office/drawing/2014/main" id="{24E714E3-005C-6954-2348-0398C9BBCE5B}"/>
                </a:ext>
              </a:extLst>
            </p:cNvPr>
            <p:cNvSpPr/>
            <p:nvPr/>
          </p:nvSpPr>
          <p:spPr bwMode="auto">
            <a:xfrm>
              <a:off x="10152553" y="2663499"/>
              <a:ext cx="1828800" cy="228600"/>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descr="Magnifying glass with solid fill">
              <a:extLst>
                <a:ext uri="{FF2B5EF4-FFF2-40B4-BE49-F238E27FC236}">
                  <a16:creationId xmlns:a16="http://schemas.microsoft.com/office/drawing/2014/main" id="{2BBBB3C3-1CCF-F585-19A6-19672FCAD76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10208" y="2688715"/>
              <a:ext cx="178167" cy="178167"/>
            </a:xfrm>
            <a:prstGeom prst="rect">
              <a:avLst/>
            </a:prstGeom>
          </p:spPr>
        </p:pic>
      </p:grpSp>
      <p:cxnSp>
        <p:nvCxnSpPr>
          <p:cNvPr id="63" name="Connector: Elbow 62">
            <a:extLst>
              <a:ext uri="{FF2B5EF4-FFF2-40B4-BE49-F238E27FC236}">
                <a16:creationId xmlns:a16="http://schemas.microsoft.com/office/drawing/2014/main" id="{5E3F95FB-9BCD-9A34-8E57-A22617C93A2B}"/>
              </a:ext>
              <a:ext uri="{C183D7F6-B498-43B3-948B-1728B52AA6E4}">
                <adec:decorative xmlns:adec="http://schemas.microsoft.com/office/drawing/2017/decorative" val="1"/>
              </a:ext>
            </a:extLst>
          </p:cNvPr>
          <p:cNvCxnSpPr>
            <a:cxnSpLocks/>
          </p:cNvCxnSpPr>
          <p:nvPr/>
        </p:nvCxnSpPr>
        <p:spPr>
          <a:xfrm rot="5400000">
            <a:off x="10607477" y="3185618"/>
            <a:ext cx="547508" cy="386341"/>
          </a:xfrm>
          <a:prstGeom prst="bentConnector2">
            <a:avLst/>
          </a:prstGeom>
          <a:noFill/>
          <a:ln w="9525" cap="flat" cmpd="sng" algn="ctr">
            <a:solidFill>
              <a:srgbClr val="EBEBEB"/>
            </a:solidFill>
            <a:prstDash val="solid"/>
            <a:headEnd type="none"/>
            <a:tailEnd type="triangle"/>
          </a:ln>
          <a:effectLst/>
        </p:spPr>
      </p:cxnSp>
      <p:sp>
        <p:nvSpPr>
          <p:cNvPr id="64" name="TextBox 63">
            <a:extLst>
              <a:ext uri="{FF2B5EF4-FFF2-40B4-BE49-F238E27FC236}">
                <a16:creationId xmlns:a16="http://schemas.microsoft.com/office/drawing/2014/main" id="{5EB42F0D-6EBC-654F-0CCD-6501D899A5B7}"/>
              </a:ext>
            </a:extLst>
          </p:cNvPr>
          <p:cNvSpPr txBox="1"/>
          <p:nvPr/>
        </p:nvSpPr>
        <p:spPr>
          <a:xfrm>
            <a:off x="5485006" y="3196531"/>
            <a:ext cx="1315566" cy="424732"/>
          </a:xfrm>
          <a:prstGeom prst="rect">
            <a:avLst/>
          </a:prstGeom>
          <a:noFill/>
        </p:spPr>
        <p:txBody>
          <a:bodyPr wrap="square" lIns="0">
            <a:spAutoFit/>
          </a:bodyPr>
          <a:lstStyle/>
          <a:p>
            <a:pPr marL="0" lvl="1" algn="ctr" defTabSz="914102" fontAlgn="base">
              <a:lnSpc>
                <a:spcPct val="90000"/>
              </a:lnSpc>
              <a:spcAft>
                <a:spcPct val="0"/>
              </a:spcAft>
              <a:buSzPct val="90000"/>
              <a:defRPr/>
            </a:pPr>
            <a:r>
              <a:rPr lang="en-US" sz="1200" kern="0">
                <a:gradFill>
                  <a:gsLst>
                    <a:gs pos="18939">
                      <a:srgbClr val="FFFFFF"/>
                    </a:gs>
                    <a:gs pos="43000">
                      <a:srgbClr val="FFFFFF"/>
                    </a:gs>
                  </a:gsLst>
                  <a:lin ang="18900000" scaled="0"/>
                </a:gradFill>
                <a:latin typeface="Segoe UI Semibold"/>
                <a:cs typeface="Segoe UI" panose="020B0502040204020203" pitchFamily="34" charset="0"/>
              </a:rPr>
              <a:t>Azure Cognitive </a:t>
            </a:r>
          </a:p>
          <a:p>
            <a:pPr marL="0" lvl="1" algn="ctr" defTabSz="914102" fontAlgn="base">
              <a:lnSpc>
                <a:spcPct val="90000"/>
              </a:lnSpc>
              <a:spcAft>
                <a:spcPct val="0"/>
              </a:spcAft>
              <a:buSzPct val="90000"/>
              <a:defRPr/>
            </a:pPr>
            <a:r>
              <a:rPr lang="en-US" sz="1200" kern="0">
                <a:gradFill>
                  <a:gsLst>
                    <a:gs pos="18939">
                      <a:srgbClr val="FFFFFF"/>
                    </a:gs>
                    <a:gs pos="43000">
                      <a:srgbClr val="FFFFFF"/>
                    </a:gs>
                  </a:gsLst>
                  <a:lin ang="18900000" scaled="0"/>
                </a:gradFill>
                <a:latin typeface="Segoe UI Semibold"/>
                <a:cs typeface="Segoe UI" panose="020B0502040204020203" pitchFamily="34" charset="0"/>
              </a:rPr>
              <a:t>Search</a:t>
            </a:r>
          </a:p>
        </p:txBody>
      </p:sp>
    </p:spTree>
    <p:extLst>
      <p:ext uri="{BB962C8B-B14F-4D97-AF65-F5344CB8AC3E}">
        <p14:creationId xmlns:p14="http://schemas.microsoft.com/office/powerpoint/2010/main" val="33318237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6A617-858F-D734-8566-BAB8BB679AA0}"/>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Q&amp;A with Semantic Answering over Document Library</a:t>
            </a:r>
          </a:p>
        </p:txBody>
      </p:sp>
      <p:cxnSp>
        <p:nvCxnSpPr>
          <p:cNvPr id="3" name="Straight Arrow Connector 2">
            <a:extLst>
              <a:ext uri="{FF2B5EF4-FFF2-40B4-BE49-F238E27FC236}">
                <a16:creationId xmlns:a16="http://schemas.microsoft.com/office/drawing/2014/main" id="{429D4530-60F5-2CBF-8FCA-50A3C9F87646}"/>
              </a:ext>
              <a:ext uri="{C183D7F6-B498-43B3-948B-1728B52AA6E4}">
                <adec:decorative xmlns:adec="http://schemas.microsoft.com/office/drawing/2017/decorative" val="1"/>
              </a:ext>
            </a:extLst>
          </p:cNvPr>
          <p:cNvCxnSpPr>
            <a:cxnSpLocks/>
          </p:cNvCxnSpPr>
          <p:nvPr/>
        </p:nvCxnSpPr>
        <p:spPr>
          <a:xfrm rot="10800000" flipH="1">
            <a:off x="2279651" y="3354958"/>
            <a:ext cx="430042" cy="0"/>
          </a:xfrm>
          <a:prstGeom prst="straightConnector1">
            <a:avLst/>
          </a:prstGeom>
          <a:noFill/>
          <a:ln w="12700" cap="flat" cmpd="sng" algn="ctr">
            <a:solidFill>
              <a:sysClr val="windowText" lastClr="000000"/>
            </a:solidFill>
            <a:prstDash val="solid"/>
            <a:headEnd type="none"/>
            <a:tailEnd type="triangle"/>
          </a:ln>
          <a:effectLst/>
        </p:spPr>
      </p:cxnSp>
      <p:cxnSp>
        <p:nvCxnSpPr>
          <p:cNvPr id="4" name="Straight Arrow Connector 3">
            <a:extLst>
              <a:ext uri="{FF2B5EF4-FFF2-40B4-BE49-F238E27FC236}">
                <a16:creationId xmlns:a16="http://schemas.microsoft.com/office/drawing/2014/main" id="{8D6D92FF-0D0C-A117-78D4-B6249FCAC0F9}"/>
              </a:ext>
              <a:ext uri="{C183D7F6-B498-43B3-948B-1728B52AA6E4}">
                <adec:decorative xmlns:adec="http://schemas.microsoft.com/office/drawing/2017/decorative" val="1"/>
              </a:ext>
            </a:extLst>
          </p:cNvPr>
          <p:cNvCxnSpPr>
            <a:cxnSpLocks/>
          </p:cNvCxnSpPr>
          <p:nvPr/>
        </p:nvCxnSpPr>
        <p:spPr>
          <a:xfrm flipV="1">
            <a:off x="5718499" y="2681804"/>
            <a:ext cx="884032" cy="688035"/>
          </a:xfrm>
          <a:prstGeom prst="straightConnector1">
            <a:avLst/>
          </a:prstGeom>
          <a:noFill/>
          <a:ln w="12700" cap="flat" cmpd="sng" algn="ctr">
            <a:solidFill>
              <a:sysClr val="windowText" lastClr="000000"/>
            </a:solidFill>
            <a:prstDash val="solid"/>
            <a:headEnd type="none"/>
            <a:tailEnd type="triangle"/>
          </a:ln>
          <a:effectLst/>
        </p:spPr>
      </p:cxnSp>
      <p:cxnSp>
        <p:nvCxnSpPr>
          <p:cNvPr id="5" name="Straight Arrow Connector 4">
            <a:extLst>
              <a:ext uri="{FF2B5EF4-FFF2-40B4-BE49-F238E27FC236}">
                <a16:creationId xmlns:a16="http://schemas.microsoft.com/office/drawing/2014/main" id="{ADDCCEB4-D128-58CE-2975-F26F466A0FE6}"/>
              </a:ext>
              <a:ext uri="{C183D7F6-B498-43B3-948B-1728B52AA6E4}">
                <adec:decorative xmlns:adec="http://schemas.microsoft.com/office/drawing/2017/decorative" val="1"/>
              </a:ext>
            </a:extLst>
          </p:cNvPr>
          <p:cNvCxnSpPr>
            <a:cxnSpLocks/>
          </p:cNvCxnSpPr>
          <p:nvPr/>
        </p:nvCxnSpPr>
        <p:spPr>
          <a:xfrm>
            <a:off x="5724593" y="3729293"/>
            <a:ext cx="888348" cy="718397"/>
          </a:xfrm>
          <a:prstGeom prst="straightConnector1">
            <a:avLst/>
          </a:prstGeom>
          <a:noFill/>
          <a:ln w="12700" cap="flat" cmpd="sng" algn="ctr">
            <a:solidFill>
              <a:sysClr val="windowText" lastClr="000000"/>
            </a:solidFill>
            <a:prstDash val="solid"/>
            <a:headEnd type="none"/>
            <a:tailEnd type="triangle"/>
          </a:ln>
          <a:effectLst/>
        </p:spPr>
      </p:cxnSp>
      <p:cxnSp>
        <p:nvCxnSpPr>
          <p:cNvPr id="6" name="Straight Arrow Connector 5">
            <a:extLst>
              <a:ext uri="{FF2B5EF4-FFF2-40B4-BE49-F238E27FC236}">
                <a16:creationId xmlns:a16="http://schemas.microsoft.com/office/drawing/2014/main" id="{A2EF84CF-CB07-D048-B4F0-F1F1ED1E8D0C}"/>
              </a:ext>
              <a:ext uri="{C183D7F6-B498-43B3-948B-1728B52AA6E4}">
                <adec:decorative xmlns:adec="http://schemas.microsoft.com/office/drawing/2017/decorative" val="1"/>
              </a:ext>
            </a:extLst>
          </p:cNvPr>
          <p:cNvCxnSpPr>
            <a:cxnSpLocks/>
          </p:cNvCxnSpPr>
          <p:nvPr/>
        </p:nvCxnSpPr>
        <p:spPr>
          <a:xfrm rot="10800000" flipH="1">
            <a:off x="4026543" y="3351571"/>
            <a:ext cx="430042" cy="0"/>
          </a:xfrm>
          <a:prstGeom prst="straightConnector1">
            <a:avLst/>
          </a:prstGeom>
          <a:noFill/>
          <a:ln w="12700" cap="flat" cmpd="sng" algn="ctr">
            <a:solidFill>
              <a:sysClr val="windowText" lastClr="000000"/>
            </a:solidFill>
            <a:prstDash val="solid"/>
            <a:headEnd type="none"/>
            <a:tailEnd type="triangle"/>
          </a:ln>
          <a:effectLst/>
        </p:spPr>
      </p:cxnSp>
      <p:grpSp>
        <p:nvGrpSpPr>
          <p:cNvPr id="7" name="Group 6">
            <a:extLst>
              <a:ext uri="{FF2B5EF4-FFF2-40B4-BE49-F238E27FC236}">
                <a16:creationId xmlns:a16="http://schemas.microsoft.com/office/drawing/2014/main" id="{A84F05F9-75B5-FBB6-0524-DC9E21026C81}"/>
              </a:ext>
            </a:extLst>
          </p:cNvPr>
          <p:cNvGrpSpPr/>
          <p:nvPr/>
        </p:nvGrpSpPr>
        <p:grpSpPr>
          <a:xfrm>
            <a:off x="585705" y="2792097"/>
            <a:ext cx="1253322" cy="1872803"/>
            <a:chOff x="585705" y="2792097"/>
            <a:chExt cx="1253322" cy="1872803"/>
          </a:xfrm>
        </p:grpSpPr>
        <p:grpSp>
          <p:nvGrpSpPr>
            <p:cNvPr id="8" name="Group 7">
              <a:extLst>
                <a:ext uri="{FF2B5EF4-FFF2-40B4-BE49-F238E27FC236}">
                  <a16:creationId xmlns:a16="http://schemas.microsoft.com/office/drawing/2014/main" id="{6B439035-CBFA-AE08-62A5-A16D8BC4ED96}"/>
                </a:ext>
              </a:extLst>
            </p:cNvPr>
            <p:cNvGrpSpPr/>
            <p:nvPr/>
          </p:nvGrpSpPr>
          <p:grpSpPr>
            <a:xfrm>
              <a:off x="585705" y="2792097"/>
              <a:ext cx="1253322" cy="1141383"/>
              <a:chOff x="2651209" y="3091636"/>
              <a:chExt cx="1253322" cy="1141383"/>
            </a:xfrm>
          </p:grpSpPr>
          <p:pic>
            <p:nvPicPr>
              <p:cNvPr id="10" name="Picture 9">
                <a:extLst>
                  <a:ext uri="{FF2B5EF4-FFF2-40B4-BE49-F238E27FC236}">
                    <a16:creationId xmlns:a16="http://schemas.microsoft.com/office/drawing/2014/main" id="{F3812CC9-4ABE-FC0B-962F-C2813B318903}"/>
                  </a:ext>
                </a:extLst>
              </p:cNvPr>
              <p:cNvPicPr>
                <a:picLocks noChangeAspect="1"/>
              </p:cNvPicPr>
              <p:nvPr/>
            </p:nvPicPr>
            <p:blipFill>
              <a:blip r:embed="rId2"/>
              <a:stretch>
                <a:fillRect/>
              </a:stretch>
            </p:blipFill>
            <p:spPr>
              <a:xfrm>
                <a:off x="2651209" y="3091636"/>
                <a:ext cx="1253322" cy="737532"/>
              </a:xfrm>
              <a:prstGeom prst="rect">
                <a:avLst/>
              </a:prstGeom>
            </p:spPr>
          </p:pic>
          <p:sp>
            <p:nvSpPr>
              <p:cNvPr id="11" name="TextBox 10">
                <a:extLst>
                  <a:ext uri="{FF2B5EF4-FFF2-40B4-BE49-F238E27FC236}">
                    <a16:creationId xmlns:a16="http://schemas.microsoft.com/office/drawing/2014/main" id="{69412162-6260-D091-9D4C-2891B22CDFFD}"/>
                  </a:ext>
                  <a:ext uri="{C183D7F6-B498-43B3-948B-1728B52AA6E4}">
                    <adec:decorative xmlns:adec="http://schemas.microsoft.com/office/drawing/2017/decorative" val="1"/>
                  </a:ext>
                </a:extLst>
              </p:cNvPr>
              <p:cNvSpPr txBox="1"/>
              <p:nvPr/>
            </p:nvSpPr>
            <p:spPr>
              <a:xfrm>
                <a:off x="2677825" y="3832909"/>
                <a:ext cx="1172116"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Form Recognizer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Layout Model</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grpSp>
        <p:cxnSp>
          <p:nvCxnSpPr>
            <p:cNvPr id="9" name="Straight Arrow Connector 8">
              <a:extLst>
                <a:ext uri="{FF2B5EF4-FFF2-40B4-BE49-F238E27FC236}">
                  <a16:creationId xmlns:a16="http://schemas.microsoft.com/office/drawing/2014/main" id="{55CA92A2-510B-7EB7-D38F-7C78A946A27C}"/>
                </a:ext>
              </a:extLst>
            </p:cNvPr>
            <p:cNvCxnSpPr>
              <a:cxnSpLocks/>
            </p:cNvCxnSpPr>
            <p:nvPr/>
          </p:nvCxnSpPr>
          <p:spPr>
            <a:xfrm flipV="1">
              <a:off x="1161786" y="4244431"/>
              <a:ext cx="0" cy="420469"/>
            </a:xfrm>
            <a:prstGeom prst="straightConnector1">
              <a:avLst/>
            </a:prstGeom>
            <a:noFill/>
            <a:ln w="9525" cap="flat" cmpd="sng" algn="ctr">
              <a:solidFill>
                <a:sysClr val="window" lastClr="FFFFFF"/>
              </a:solidFill>
              <a:prstDash val="solid"/>
              <a:headEnd type="none" w="lg" len="med"/>
              <a:tailEnd type="triangle"/>
            </a:ln>
            <a:effectLst/>
          </p:spPr>
        </p:cxnSp>
      </p:grpSp>
      <p:grpSp>
        <p:nvGrpSpPr>
          <p:cNvPr id="12" name="Group 11">
            <a:extLst>
              <a:ext uri="{FF2B5EF4-FFF2-40B4-BE49-F238E27FC236}">
                <a16:creationId xmlns:a16="http://schemas.microsoft.com/office/drawing/2014/main" id="{C86DF030-B7F6-3381-E6D1-C854C44EACD3}"/>
              </a:ext>
            </a:extLst>
          </p:cNvPr>
          <p:cNvGrpSpPr/>
          <p:nvPr/>
        </p:nvGrpSpPr>
        <p:grpSpPr>
          <a:xfrm>
            <a:off x="4041656" y="2265915"/>
            <a:ext cx="1824279" cy="2022318"/>
            <a:chOff x="5574915" y="2390481"/>
            <a:chExt cx="1824279" cy="2022318"/>
          </a:xfrm>
        </p:grpSpPr>
        <p:grpSp>
          <p:nvGrpSpPr>
            <p:cNvPr id="13" name="Group 12">
              <a:extLst>
                <a:ext uri="{FF2B5EF4-FFF2-40B4-BE49-F238E27FC236}">
                  <a16:creationId xmlns:a16="http://schemas.microsoft.com/office/drawing/2014/main" id="{47256B60-509E-9EDB-4E58-A76F517F4D7D}"/>
                </a:ext>
              </a:extLst>
            </p:cNvPr>
            <p:cNvGrpSpPr/>
            <p:nvPr/>
          </p:nvGrpSpPr>
          <p:grpSpPr>
            <a:xfrm>
              <a:off x="5677126" y="3327255"/>
              <a:ext cx="1710726" cy="678168"/>
              <a:chOff x="6495439" y="3331649"/>
              <a:chExt cx="1710726" cy="678168"/>
            </a:xfrm>
          </p:grpSpPr>
          <p:sp>
            <p:nvSpPr>
              <p:cNvPr id="17" name="TextBox 16">
                <a:extLst>
                  <a:ext uri="{FF2B5EF4-FFF2-40B4-BE49-F238E27FC236}">
                    <a16:creationId xmlns:a16="http://schemas.microsoft.com/office/drawing/2014/main" id="{D26EE873-40D7-DF1B-BF3A-FC2D15459C66}"/>
                  </a:ext>
                  <a:ext uri="{C183D7F6-B498-43B3-948B-1728B52AA6E4}">
                    <adec:decorative xmlns:adec="http://schemas.microsoft.com/office/drawing/2017/decorative" val="1"/>
                  </a:ext>
                </a:extLst>
              </p:cNvPr>
              <p:cNvSpPr txBox="1"/>
              <p:nvPr/>
            </p:nvSpPr>
            <p:spPr>
              <a:xfrm>
                <a:off x="6495439" y="3763596"/>
                <a:ext cx="1710726"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text-embeddings-ada-002</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pic>
            <p:nvPicPr>
              <p:cNvPr id="18" name="2F358329-2C19-4FBA-B51C-51CE75BE790F">
                <a:extLst>
                  <a:ext uri="{FF2B5EF4-FFF2-40B4-BE49-F238E27FC236}">
                    <a16:creationId xmlns:a16="http://schemas.microsoft.com/office/drawing/2014/main" id="{11FD802C-4A45-055D-CDBA-32A04233E611}"/>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14" name="Group 13">
              <a:extLst>
                <a:ext uri="{FF2B5EF4-FFF2-40B4-BE49-F238E27FC236}">
                  <a16:creationId xmlns:a16="http://schemas.microsoft.com/office/drawing/2014/main" id="{28B2335A-D2C9-9ECC-3271-872D95A6D82A}"/>
                </a:ext>
                <a:ext uri="{C183D7F6-B498-43B3-948B-1728B52AA6E4}">
                  <adec:decorative xmlns:adec="http://schemas.microsoft.com/office/drawing/2017/decorative" val="1"/>
                </a:ext>
              </a:extLst>
            </p:cNvPr>
            <p:cNvGrpSpPr/>
            <p:nvPr/>
          </p:nvGrpSpPr>
          <p:grpSpPr>
            <a:xfrm>
              <a:off x="5574915" y="2390481"/>
              <a:ext cx="1824279" cy="2022318"/>
              <a:chOff x="5943216" y="1607547"/>
              <a:chExt cx="2681487" cy="2357852"/>
            </a:xfrm>
          </p:grpSpPr>
          <p:sp>
            <p:nvSpPr>
              <p:cNvPr id="15" name="Rectangle: Rounded Corners 14">
                <a:extLst>
                  <a:ext uri="{FF2B5EF4-FFF2-40B4-BE49-F238E27FC236}">
                    <a16:creationId xmlns:a16="http://schemas.microsoft.com/office/drawing/2014/main" id="{B43939A4-D8D7-7E8A-DCEC-BAEF7ACF22DF}"/>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45F60010-7E4A-B1B7-0615-0A5CAA9D6050}"/>
                  </a:ext>
                  <a:ext uri="{C183D7F6-B498-43B3-948B-1728B52AA6E4}">
                    <adec:decorative xmlns:adec="http://schemas.microsoft.com/office/drawing/2017/decorative" val="1"/>
                  </a:ext>
                </a:extLst>
              </p:cNvPr>
              <p:cNvSpPr txBox="1"/>
              <p:nvPr/>
            </p:nvSpPr>
            <p:spPr>
              <a:xfrm>
                <a:off x="6341579" y="1679443"/>
                <a:ext cx="2037160"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Azure Open AI Service</a:t>
                </a:r>
                <a:endParaRPr kumimoji="0" lang="en-CA" sz="14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grpSp>
      </p:grpSp>
      <p:grpSp>
        <p:nvGrpSpPr>
          <p:cNvPr id="19" name="Group 18">
            <a:extLst>
              <a:ext uri="{FF2B5EF4-FFF2-40B4-BE49-F238E27FC236}">
                <a16:creationId xmlns:a16="http://schemas.microsoft.com/office/drawing/2014/main" id="{D99E03C7-676A-CE66-D7EA-027AA3CCB256}"/>
              </a:ext>
            </a:extLst>
          </p:cNvPr>
          <p:cNvGrpSpPr/>
          <p:nvPr/>
        </p:nvGrpSpPr>
        <p:grpSpPr>
          <a:xfrm>
            <a:off x="1785246" y="2455812"/>
            <a:ext cx="2190194" cy="1707538"/>
            <a:chOff x="1785246" y="2455812"/>
            <a:chExt cx="2190194" cy="1707538"/>
          </a:xfrm>
        </p:grpSpPr>
        <p:cxnSp>
          <p:nvCxnSpPr>
            <p:cNvPr id="20" name="Straight Arrow Connector 19">
              <a:extLst>
                <a:ext uri="{FF2B5EF4-FFF2-40B4-BE49-F238E27FC236}">
                  <a16:creationId xmlns:a16="http://schemas.microsoft.com/office/drawing/2014/main" id="{12719F12-D176-15CD-6727-ACDE17333644}"/>
                </a:ext>
              </a:extLst>
            </p:cNvPr>
            <p:cNvCxnSpPr>
              <a:cxnSpLocks/>
            </p:cNvCxnSpPr>
            <p:nvPr/>
          </p:nvCxnSpPr>
          <p:spPr>
            <a:xfrm>
              <a:off x="1785246" y="3277074"/>
              <a:ext cx="278674" cy="0"/>
            </a:xfrm>
            <a:prstGeom prst="straightConnector1">
              <a:avLst/>
            </a:prstGeom>
            <a:noFill/>
            <a:ln w="9525" cap="flat" cmpd="sng" algn="ctr">
              <a:solidFill>
                <a:sysClr val="window" lastClr="FFFFFF"/>
              </a:solidFill>
              <a:prstDash val="solid"/>
              <a:headEnd type="none" w="lg" len="med"/>
              <a:tailEnd type="triangle"/>
            </a:ln>
            <a:effectLst/>
          </p:spPr>
        </p:cxnSp>
        <p:sp>
          <p:nvSpPr>
            <p:cNvPr id="21" name="Left Brace 20">
              <a:extLst>
                <a:ext uri="{FF2B5EF4-FFF2-40B4-BE49-F238E27FC236}">
                  <a16:creationId xmlns:a16="http://schemas.microsoft.com/office/drawing/2014/main" id="{3425BF2D-410B-BCC9-55B2-2B5E47EABACB}"/>
                </a:ext>
              </a:extLst>
            </p:cNvPr>
            <p:cNvSpPr/>
            <p:nvPr/>
          </p:nvSpPr>
          <p:spPr>
            <a:xfrm>
              <a:off x="2140113" y="2455812"/>
              <a:ext cx="257797" cy="1634997"/>
            </a:xfrm>
            <a:prstGeom prst="leftBrace">
              <a:avLst/>
            </a:prstGeom>
            <a:noFill/>
            <a:ln w="9525" cap="flat" cmpd="sng" algn="ctr">
              <a:solidFill>
                <a:sysClr val="window" lastClr="FFFFFF"/>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D0502840-3575-B259-E094-2ECD2A53A5B0}"/>
                </a:ext>
              </a:extLst>
            </p:cNvPr>
            <p:cNvGrpSpPr/>
            <p:nvPr/>
          </p:nvGrpSpPr>
          <p:grpSpPr>
            <a:xfrm>
              <a:off x="2530422" y="2520702"/>
              <a:ext cx="1043338" cy="1642648"/>
              <a:chOff x="4359240" y="2721000"/>
              <a:chExt cx="1043338" cy="1642648"/>
            </a:xfrm>
          </p:grpSpPr>
          <p:grpSp>
            <p:nvGrpSpPr>
              <p:cNvPr id="28" name="Group 27">
                <a:extLst>
                  <a:ext uri="{FF2B5EF4-FFF2-40B4-BE49-F238E27FC236}">
                    <a16:creationId xmlns:a16="http://schemas.microsoft.com/office/drawing/2014/main" id="{1AE1AE9D-6544-0771-D4DE-B5520CF88C2D}"/>
                  </a:ext>
                </a:extLst>
              </p:cNvPr>
              <p:cNvGrpSpPr/>
              <p:nvPr/>
            </p:nvGrpSpPr>
            <p:grpSpPr>
              <a:xfrm>
                <a:off x="4359240" y="2721000"/>
                <a:ext cx="234010" cy="1503359"/>
                <a:chOff x="4359240" y="2721000"/>
                <a:chExt cx="234010" cy="1503359"/>
              </a:xfrm>
            </p:grpSpPr>
            <p:pic>
              <p:nvPicPr>
                <p:cNvPr id="34" name="Picture 33">
                  <a:extLst>
                    <a:ext uri="{FF2B5EF4-FFF2-40B4-BE49-F238E27FC236}">
                      <a16:creationId xmlns:a16="http://schemas.microsoft.com/office/drawing/2014/main" id="{FFC339D3-BCD1-3C09-27CA-FE2ADB896BD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9240" y="2721000"/>
                  <a:ext cx="234010" cy="283649"/>
                </a:xfrm>
                <a:prstGeom prst="rect">
                  <a:avLst/>
                </a:prstGeom>
              </p:spPr>
            </p:pic>
            <p:pic>
              <p:nvPicPr>
                <p:cNvPr id="35" name="Picture 34">
                  <a:extLst>
                    <a:ext uri="{FF2B5EF4-FFF2-40B4-BE49-F238E27FC236}">
                      <a16:creationId xmlns:a16="http://schemas.microsoft.com/office/drawing/2014/main" id="{6B7E48A0-7911-3D4A-DCA6-8EADC02960A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9240" y="3136335"/>
                  <a:ext cx="234010" cy="283649"/>
                </a:xfrm>
                <a:prstGeom prst="rect">
                  <a:avLst/>
                </a:prstGeom>
              </p:spPr>
            </p:pic>
            <p:pic>
              <p:nvPicPr>
                <p:cNvPr id="36" name="Picture 35">
                  <a:extLst>
                    <a:ext uri="{FF2B5EF4-FFF2-40B4-BE49-F238E27FC236}">
                      <a16:creationId xmlns:a16="http://schemas.microsoft.com/office/drawing/2014/main" id="{24BE98EA-A5A2-1571-64E8-9BE54773595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9240" y="3533751"/>
                  <a:ext cx="234010" cy="283649"/>
                </a:xfrm>
                <a:prstGeom prst="rect">
                  <a:avLst/>
                </a:prstGeom>
              </p:spPr>
            </p:pic>
            <p:pic>
              <p:nvPicPr>
                <p:cNvPr id="37" name="Picture 36">
                  <a:extLst>
                    <a:ext uri="{FF2B5EF4-FFF2-40B4-BE49-F238E27FC236}">
                      <a16:creationId xmlns:a16="http://schemas.microsoft.com/office/drawing/2014/main" id="{CF3F72B3-E73F-B369-1307-C1972CC774E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9240" y="3940710"/>
                  <a:ext cx="234010" cy="283649"/>
                </a:xfrm>
                <a:prstGeom prst="rect">
                  <a:avLst/>
                </a:prstGeom>
              </p:spPr>
            </p:pic>
          </p:grpSp>
          <p:grpSp>
            <p:nvGrpSpPr>
              <p:cNvPr id="29" name="Group 28">
                <a:extLst>
                  <a:ext uri="{FF2B5EF4-FFF2-40B4-BE49-F238E27FC236}">
                    <a16:creationId xmlns:a16="http://schemas.microsoft.com/office/drawing/2014/main" id="{47190DE1-D064-20D5-F8C5-A2BF43DF4909}"/>
                  </a:ext>
                </a:extLst>
              </p:cNvPr>
              <p:cNvGrpSpPr/>
              <p:nvPr/>
            </p:nvGrpSpPr>
            <p:grpSpPr>
              <a:xfrm>
                <a:off x="4655436" y="2738919"/>
                <a:ext cx="747142" cy="1624729"/>
                <a:chOff x="4655436" y="2738919"/>
                <a:chExt cx="747142" cy="1624729"/>
              </a:xfrm>
            </p:grpSpPr>
            <p:sp>
              <p:nvSpPr>
                <p:cNvPr id="30" name="TextBox 29">
                  <a:extLst>
                    <a:ext uri="{FF2B5EF4-FFF2-40B4-BE49-F238E27FC236}">
                      <a16:creationId xmlns:a16="http://schemas.microsoft.com/office/drawing/2014/main" id="{99CDA5E4-4D84-8BBF-E791-07EAF75149CA}"/>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31" name="TextBox 30">
                  <a:extLst>
                    <a:ext uri="{FF2B5EF4-FFF2-40B4-BE49-F238E27FC236}">
                      <a16:creationId xmlns:a16="http://schemas.microsoft.com/office/drawing/2014/main" id="{E3C91EAE-FEBA-0FDA-B514-C70DFD449CF4}"/>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2</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32" name="TextBox 31">
                  <a:extLst>
                    <a:ext uri="{FF2B5EF4-FFF2-40B4-BE49-F238E27FC236}">
                      <a16:creationId xmlns:a16="http://schemas.microsoft.com/office/drawing/2014/main" id="{0A783B3E-E84E-3934-4827-9EF1EB766C43}"/>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3</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06039EEE-43B1-204E-61AA-A3BADA9CF3D5}"/>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grpSp>
        </p:grpSp>
        <p:grpSp>
          <p:nvGrpSpPr>
            <p:cNvPr id="23" name="Group 22">
              <a:extLst>
                <a:ext uri="{FF2B5EF4-FFF2-40B4-BE49-F238E27FC236}">
                  <a16:creationId xmlns:a16="http://schemas.microsoft.com/office/drawing/2014/main" id="{6030BF23-F309-3FC5-922E-BE6022EB970B}"/>
                </a:ext>
              </a:extLst>
            </p:cNvPr>
            <p:cNvGrpSpPr/>
            <p:nvPr/>
          </p:nvGrpSpPr>
          <p:grpSpPr>
            <a:xfrm>
              <a:off x="3497997" y="2653976"/>
              <a:ext cx="477443" cy="1228260"/>
              <a:chOff x="5500990" y="2854274"/>
              <a:chExt cx="477443" cy="1228260"/>
            </a:xfrm>
          </p:grpSpPr>
          <p:cxnSp>
            <p:nvCxnSpPr>
              <p:cNvPr id="24" name="Straight Arrow Connector 23">
                <a:extLst>
                  <a:ext uri="{FF2B5EF4-FFF2-40B4-BE49-F238E27FC236}">
                    <a16:creationId xmlns:a16="http://schemas.microsoft.com/office/drawing/2014/main" id="{48973DD0-D999-1926-6014-87249CA4B944}"/>
                  </a:ext>
                </a:extLst>
              </p:cNvPr>
              <p:cNvCxnSpPr>
                <a:cxnSpLocks/>
              </p:cNvCxnSpPr>
              <p:nvPr/>
            </p:nvCxnSpPr>
            <p:spPr>
              <a:xfrm>
                <a:off x="5500990" y="2854274"/>
                <a:ext cx="477443"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25" name="Straight Arrow Connector 24">
                <a:extLst>
                  <a:ext uri="{FF2B5EF4-FFF2-40B4-BE49-F238E27FC236}">
                    <a16:creationId xmlns:a16="http://schemas.microsoft.com/office/drawing/2014/main" id="{46D36399-C97B-DD07-432A-1296D19FD2E8}"/>
                  </a:ext>
                </a:extLst>
              </p:cNvPr>
              <p:cNvCxnSpPr>
                <a:cxnSpLocks/>
              </p:cNvCxnSpPr>
              <p:nvPr/>
            </p:nvCxnSpPr>
            <p:spPr>
              <a:xfrm>
                <a:off x="5500990" y="3278159"/>
                <a:ext cx="477443"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26" name="Straight Arrow Connector 25">
                <a:extLst>
                  <a:ext uri="{FF2B5EF4-FFF2-40B4-BE49-F238E27FC236}">
                    <a16:creationId xmlns:a16="http://schemas.microsoft.com/office/drawing/2014/main" id="{5B0AD7EE-3C8E-1CCE-806C-53401D22EF48}"/>
                  </a:ext>
                </a:extLst>
              </p:cNvPr>
              <p:cNvCxnSpPr>
                <a:cxnSpLocks/>
              </p:cNvCxnSpPr>
              <p:nvPr/>
            </p:nvCxnSpPr>
            <p:spPr>
              <a:xfrm>
                <a:off x="5500990" y="3683665"/>
                <a:ext cx="477443"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27" name="Straight Arrow Connector 26">
                <a:extLst>
                  <a:ext uri="{FF2B5EF4-FFF2-40B4-BE49-F238E27FC236}">
                    <a16:creationId xmlns:a16="http://schemas.microsoft.com/office/drawing/2014/main" id="{D53B1F9C-29F8-784D-E044-C8CF5DEDB6BC}"/>
                  </a:ext>
                </a:extLst>
              </p:cNvPr>
              <p:cNvCxnSpPr>
                <a:cxnSpLocks/>
              </p:cNvCxnSpPr>
              <p:nvPr/>
            </p:nvCxnSpPr>
            <p:spPr>
              <a:xfrm>
                <a:off x="5500990" y="4082534"/>
                <a:ext cx="477443" cy="0"/>
              </a:xfrm>
              <a:prstGeom prst="straightConnector1">
                <a:avLst/>
              </a:prstGeom>
              <a:noFill/>
              <a:ln w="9525" cap="flat" cmpd="sng" algn="ctr">
                <a:solidFill>
                  <a:sysClr val="window" lastClr="FFFFFF"/>
                </a:solidFill>
                <a:prstDash val="solid"/>
                <a:headEnd type="none" w="lg" len="med"/>
                <a:tailEnd type="triangle"/>
              </a:ln>
              <a:effectLst/>
            </p:spPr>
          </p:cxnSp>
        </p:grpSp>
      </p:grpSp>
      <p:grpSp>
        <p:nvGrpSpPr>
          <p:cNvPr id="38" name="Group 37">
            <a:extLst>
              <a:ext uri="{FF2B5EF4-FFF2-40B4-BE49-F238E27FC236}">
                <a16:creationId xmlns:a16="http://schemas.microsoft.com/office/drawing/2014/main" id="{F2008746-CF91-BC34-749D-AE680FDF3178}"/>
              </a:ext>
            </a:extLst>
          </p:cNvPr>
          <p:cNvGrpSpPr/>
          <p:nvPr/>
        </p:nvGrpSpPr>
        <p:grpSpPr>
          <a:xfrm>
            <a:off x="5925517" y="2528353"/>
            <a:ext cx="2226947" cy="1634997"/>
            <a:chOff x="5925517" y="2528353"/>
            <a:chExt cx="2226947" cy="1634997"/>
          </a:xfrm>
        </p:grpSpPr>
        <p:grpSp>
          <p:nvGrpSpPr>
            <p:cNvPr id="39" name="Group 38">
              <a:extLst>
                <a:ext uri="{FF2B5EF4-FFF2-40B4-BE49-F238E27FC236}">
                  <a16:creationId xmlns:a16="http://schemas.microsoft.com/office/drawing/2014/main" id="{95CE9FEB-9564-16D7-9DC2-021AA4164681}"/>
                </a:ext>
              </a:extLst>
            </p:cNvPr>
            <p:cNvGrpSpPr/>
            <p:nvPr/>
          </p:nvGrpSpPr>
          <p:grpSpPr>
            <a:xfrm>
              <a:off x="5925517" y="2544593"/>
              <a:ext cx="1964458" cy="1495721"/>
              <a:chOff x="7388559" y="2744891"/>
              <a:chExt cx="1964458" cy="1495721"/>
            </a:xfrm>
          </p:grpSpPr>
          <p:pic>
            <p:nvPicPr>
              <p:cNvPr id="41" name="Picture 40">
                <a:extLst>
                  <a:ext uri="{FF2B5EF4-FFF2-40B4-BE49-F238E27FC236}">
                    <a16:creationId xmlns:a16="http://schemas.microsoft.com/office/drawing/2014/main" id="{21DAD284-676D-FA7D-CFF0-0A9871B094A3}"/>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7952683" y="2744891"/>
                <a:ext cx="234010" cy="276011"/>
              </a:xfrm>
              <a:prstGeom prst="rect">
                <a:avLst/>
              </a:prstGeom>
            </p:spPr>
          </p:pic>
          <p:sp>
            <p:nvSpPr>
              <p:cNvPr id="42" name="TextBox 41">
                <a:extLst>
                  <a:ext uri="{FF2B5EF4-FFF2-40B4-BE49-F238E27FC236}">
                    <a16:creationId xmlns:a16="http://schemas.microsoft.com/office/drawing/2014/main" id="{08822A17-1B00-240F-9711-FD63A35726B4}"/>
                  </a:ext>
                  <a:ext uri="{C183D7F6-B498-43B3-948B-1728B52AA6E4}">
                    <adec:decorative xmlns:adec="http://schemas.microsoft.com/office/drawing/2017/decorative" val="1"/>
                  </a:ext>
                </a:extLst>
              </p:cNvPr>
              <p:cNvSpPr txBox="1"/>
              <p:nvPr/>
            </p:nvSpPr>
            <p:spPr>
              <a:xfrm>
                <a:off x="8248878" y="2758991"/>
                <a:ext cx="1104139"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Embedding 1</a:t>
                </a:r>
              </a:p>
            </p:txBody>
          </p:sp>
          <p:pic>
            <p:nvPicPr>
              <p:cNvPr id="43" name="Picture 42">
                <a:extLst>
                  <a:ext uri="{FF2B5EF4-FFF2-40B4-BE49-F238E27FC236}">
                    <a16:creationId xmlns:a16="http://schemas.microsoft.com/office/drawing/2014/main" id="{C3D49A61-1538-1CED-4328-9DA1FD413C77}"/>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7952683" y="3160226"/>
                <a:ext cx="234010" cy="276011"/>
              </a:xfrm>
              <a:prstGeom prst="rect">
                <a:avLst/>
              </a:prstGeom>
            </p:spPr>
          </p:pic>
          <p:sp>
            <p:nvSpPr>
              <p:cNvPr id="44" name="TextBox 43">
                <a:extLst>
                  <a:ext uri="{FF2B5EF4-FFF2-40B4-BE49-F238E27FC236}">
                    <a16:creationId xmlns:a16="http://schemas.microsoft.com/office/drawing/2014/main" id="{535EE974-1D8F-0F6C-47AF-E8D21829970B}"/>
                  </a:ext>
                  <a:ext uri="{C183D7F6-B498-43B3-948B-1728B52AA6E4}">
                    <adec:decorative xmlns:adec="http://schemas.microsoft.com/office/drawing/2017/decorative" val="1"/>
                  </a:ext>
                </a:extLst>
              </p:cNvPr>
              <p:cNvSpPr txBox="1"/>
              <p:nvPr/>
            </p:nvSpPr>
            <p:spPr>
              <a:xfrm>
                <a:off x="8248878" y="3156407"/>
                <a:ext cx="1104139"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Embedding 2</a:t>
                </a:r>
              </a:p>
            </p:txBody>
          </p:sp>
          <p:pic>
            <p:nvPicPr>
              <p:cNvPr id="45" name="Picture 44">
                <a:extLst>
                  <a:ext uri="{FF2B5EF4-FFF2-40B4-BE49-F238E27FC236}">
                    <a16:creationId xmlns:a16="http://schemas.microsoft.com/office/drawing/2014/main" id="{C3E360DC-AD56-14E3-E23D-C4422BF8351F}"/>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7952683" y="3557642"/>
                <a:ext cx="234010" cy="276011"/>
              </a:xfrm>
              <a:prstGeom prst="rect">
                <a:avLst/>
              </a:prstGeom>
            </p:spPr>
          </p:pic>
          <p:sp>
            <p:nvSpPr>
              <p:cNvPr id="46" name="TextBox 45">
                <a:extLst>
                  <a:ext uri="{FF2B5EF4-FFF2-40B4-BE49-F238E27FC236}">
                    <a16:creationId xmlns:a16="http://schemas.microsoft.com/office/drawing/2014/main" id="{05AB44D8-79A9-2F4B-6763-788D2C058ED9}"/>
                  </a:ext>
                  <a:ext uri="{C183D7F6-B498-43B3-948B-1728B52AA6E4}">
                    <adec:decorative xmlns:adec="http://schemas.microsoft.com/office/drawing/2017/decorative" val="1"/>
                  </a:ext>
                </a:extLst>
              </p:cNvPr>
              <p:cNvSpPr txBox="1"/>
              <p:nvPr/>
            </p:nvSpPr>
            <p:spPr>
              <a:xfrm>
                <a:off x="8248878" y="3563366"/>
                <a:ext cx="1104139"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Embedding 3</a:t>
                </a:r>
              </a:p>
            </p:txBody>
          </p:sp>
          <p:pic>
            <p:nvPicPr>
              <p:cNvPr id="47" name="Picture 46">
                <a:extLst>
                  <a:ext uri="{FF2B5EF4-FFF2-40B4-BE49-F238E27FC236}">
                    <a16:creationId xmlns:a16="http://schemas.microsoft.com/office/drawing/2014/main" id="{58CCD4D8-DB0A-CDB7-9F05-47F1C166F9A2}"/>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7952683" y="3964601"/>
                <a:ext cx="234010" cy="276011"/>
              </a:xfrm>
              <a:prstGeom prst="rect">
                <a:avLst/>
              </a:prstGeom>
            </p:spPr>
          </p:pic>
          <p:sp>
            <p:nvSpPr>
              <p:cNvPr id="48" name="TextBox 47">
                <a:extLst>
                  <a:ext uri="{FF2B5EF4-FFF2-40B4-BE49-F238E27FC236}">
                    <a16:creationId xmlns:a16="http://schemas.microsoft.com/office/drawing/2014/main" id="{7921BBA2-5392-2369-B010-CEA903636F97}"/>
                  </a:ext>
                  <a:ext uri="{C183D7F6-B498-43B3-948B-1728B52AA6E4}">
                    <adec:decorative xmlns:adec="http://schemas.microsoft.com/office/drawing/2017/decorative" val="1"/>
                  </a:ext>
                </a:extLst>
              </p:cNvPr>
              <p:cNvSpPr txBox="1"/>
              <p:nvPr/>
            </p:nvSpPr>
            <p:spPr>
              <a:xfrm>
                <a:off x="8248878" y="3983610"/>
                <a:ext cx="1104139"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Embedding 4</a:t>
                </a:r>
              </a:p>
            </p:txBody>
          </p:sp>
          <p:grpSp>
            <p:nvGrpSpPr>
              <p:cNvPr id="49" name="Group 48">
                <a:extLst>
                  <a:ext uri="{FF2B5EF4-FFF2-40B4-BE49-F238E27FC236}">
                    <a16:creationId xmlns:a16="http://schemas.microsoft.com/office/drawing/2014/main" id="{B00DAA6F-0B7C-E8A3-81A3-13C02B810334}"/>
                  </a:ext>
                </a:extLst>
              </p:cNvPr>
              <p:cNvGrpSpPr/>
              <p:nvPr/>
            </p:nvGrpSpPr>
            <p:grpSpPr>
              <a:xfrm>
                <a:off x="7388559" y="2874346"/>
                <a:ext cx="477443" cy="1228260"/>
                <a:chOff x="5500990" y="2854274"/>
                <a:chExt cx="477443" cy="1228260"/>
              </a:xfrm>
            </p:grpSpPr>
            <p:cxnSp>
              <p:nvCxnSpPr>
                <p:cNvPr id="50" name="Straight Arrow Connector 49">
                  <a:extLst>
                    <a:ext uri="{FF2B5EF4-FFF2-40B4-BE49-F238E27FC236}">
                      <a16:creationId xmlns:a16="http://schemas.microsoft.com/office/drawing/2014/main" id="{FF238038-58A6-5A87-CA83-8F22E461D21A}"/>
                    </a:ext>
                  </a:extLst>
                </p:cNvPr>
                <p:cNvCxnSpPr>
                  <a:cxnSpLocks/>
                </p:cNvCxnSpPr>
                <p:nvPr/>
              </p:nvCxnSpPr>
              <p:spPr>
                <a:xfrm>
                  <a:off x="5500990" y="2854274"/>
                  <a:ext cx="477443"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51" name="Straight Arrow Connector 50">
                  <a:extLst>
                    <a:ext uri="{FF2B5EF4-FFF2-40B4-BE49-F238E27FC236}">
                      <a16:creationId xmlns:a16="http://schemas.microsoft.com/office/drawing/2014/main" id="{D3D09D0B-C691-5B28-CD96-67FB56AABECF}"/>
                    </a:ext>
                  </a:extLst>
                </p:cNvPr>
                <p:cNvCxnSpPr>
                  <a:cxnSpLocks/>
                </p:cNvCxnSpPr>
                <p:nvPr/>
              </p:nvCxnSpPr>
              <p:spPr>
                <a:xfrm>
                  <a:off x="5500990" y="3278159"/>
                  <a:ext cx="477443"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52" name="Straight Arrow Connector 51">
                  <a:extLst>
                    <a:ext uri="{FF2B5EF4-FFF2-40B4-BE49-F238E27FC236}">
                      <a16:creationId xmlns:a16="http://schemas.microsoft.com/office/drawing/2014/main" id="{E390CB83-587C-7E10-5A40-E47A3A61FD1E}"/>
                    </a:ext>
                  </a:extLst>
                </p:cNvPr>
                <p:cNvCxnSpPr>
                  <a:cxnSpLocks/>
                </p:cNvCxnSpPr>
                <p:nvPr/>
              </p:nvCxnSpPr>
              <p:spPr>
                <a:xfrm>
                  <a:off x="5500990" y="3683665"/>
                  <a:ext cx="477443"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53" name="Straight Arrow Connector 52">
                  <a:extLst>
                    <a:ext uri="{FF2B5EF4-FFF2-40B4-BE49-F238E27FC236}">
                      <a16:creationId xmlns:a16="http://schemas.microsoft.com/office/drawing/2014/main" id="{5913F6C3-5D66-4B12-18F8-80B58F2EDB77}"/>
                    </a:ext>
                  </a:extLst>
                </p:cNvPr>
                <p:cNvCxnSpPr>
                  <a:cxnSpLocks/>
                </p:cNvCxnSpPr>
                <p:nvPr/>
              </p:nvCxnSpPr>
              <p:spPr>
                <a:xfrm>
                  <a:off x="5500990" y="4082534"/>
                  <a:ext cx="477443" cy="0"/>
                </a:xfrm>
                <a:prstGeom prst="straightConnector1">
                  <a:avLst/>
                </a:prstGeom>
                <a:noFill/>
                <a:ln w="9525" cap="flat" cmpd="sng" algn="ctr">
                  <a:solidFill>
                    <a:sysClr val="window" lastClr="FFFFFF"/>
                  </a:solidFill>
                  <a:prstDash val="solid"/>
                  <a:headEnd type="none" w="lg" len="med"/>
                  <a:tailEnd type="triangle"/>
                </a:ln>
                <a:effectLst/>
              </p:spPr>
            </p:cxnSp>
          </p:grpSp>
        </p:grpSp>
        <p:sp>
          <p:nvSpPr>
            <p:cNvPr id="40" name="Left Brace 39">
              <a:extLst>
                <a:ext uri="{FF2B5EF4-FFF2-40B4-BE49-F238E27FC236}">
                  <a16:creationId xmlns:a16="http://schemas.microsoft.com/office/drawing/2014/main" id="{68CA9C1E-2063-321E-8935-E9583E716F02}"/>
                </a:ext>
              </a:extLst>
            </p:cNvPr>
            <p:cNvSpPr/>
            <p:nvPr/>
          </p:nvSpPr>
          <p:spPr>
            <a:xfrm rot="10800000">
              <a:off x="7894667" y="2528353"/>
              <a:ext cx="257797" cy="1634997"/>
            </a:xfrm>
            <a:prstGeom prst="leftBrace">
              <a:avLst/>
            </a:prstGeom>
            <a:noFill/>
            <a:ln w="9525" cap="flat" cmpd="sng" algn="ctr">
              <a:solidFill>
                <a:sysClr val="window" lastClr="FFFFFF"/>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676E4AA-5CB7-8448-AE31-702AA4562E4C}"/>
              </a:ext>
            </a:extLst>
          </p:cNvPr>
          <p:cNvGrpSpPr/>
          <p:nvPr/>
        </p:nvGrpSpPr>
        <p:grpSpPr>
          <a:xfrm>
            <a:off x="8037194" y="3067100"/>
            <a:ext cx="1168911" cy="770966"/>
            <a:chOff x="8037194" y="3067100"/>
            <a:chExt cx="1168911" cy="770966"/>
          </a:xfrm>
        </p:grpSpPr>
        <p:sp>
          <p:nvSpPr>
            <p:cNvPr id="55" name="TextBox 128">
              <a:extLst>
                <a:ext uri="{FF2B5EF4-FFF2-40B4-BE49-F238E27FC236}">
                  <a16:creationId xmlns:a16="http://schemas.microsoft.com/office/drawing/2014/main" id="{BA01354D-1CD3-56F7-0646-95B6BA08937F}"/>
                </a:ext>
                <a:ext uri="{C183D7F6-B498-43B3-948B-1728B52AA6E4}">
                  <adec:decorative xmlns:adec="http://schemas.microsoft.com/office/drawing/2017/decorative" val="1"/>
                </a:ext>
              </a:extLst>
            </p:cNvPr>
            <p:cNvSpPr txBox="1"/>
            <p:nvPr/>
          </p:nvSpPr>
          <p:spPr>
            <a:xfrm>
              <a:off x="8037194" y="3591845"/>
              <a:ext cx="1168911" cy="246221"/>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000">
                  <a:solidFill>
                    <a:prstClr val="white"/>
                  </a:solidFill>
                  <a:latin typeface="Segoe UI Semibold"/>
                  <a:cs typeface="Segoe UI Semibold"/>
                </a:rPr>
                <a:t>Cognitive Search</a:t>
              </a:r>
              <a:endParaRPr lang="en-US" sz="1000">
                <a:solidFill>
                  <a:prstClr val="white"/>
                </a:solidFill>
                <a:latin typeface="Segoe UI Semibold" panose="020B0702040204020203" pitchFamily="34" charset="0"/>
                <a:cs typeface="Segoe UI Semibold" panose="020B0702040204020203" pitchFamily="34" charset="0"/>
              </a:endParaRPr>
            </a:p>
          </p:txBody>
        </p:sp>
        <p:sp>
          <p:nvSpPr>
            <p:cNvPr id="56" name="Can 11">
              <a:extLst>
                <a:ext uri="{FF2B5EF4-FFF2-40B4-BE49-F238E27FC236}">
                  <a16:creationId xmlns:a16="http://schemas.microsoft.com/office/drawing/2014/main" id="{37B3ECA8-A3FE-F93E-E60F-CAD065CB726B}"/>
                </a:ext>
              </a:extLst>
            </p:cNvPr>
            <p:cNvSpPr/>
            <p:nvPr/>
          </p:nvSpPr>
          <p:spPr bwMode="auto">
            <a:xfrm>
              <a:off x="8359225" y="3067100"/>
              <a:ext cx="511737" cy="532706"/>
            </a:xfrm>
            <a:prstGeom prst="can">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EC372AAC-1628-A2F7-169F-9A4F769A9ECB}"/>
              </a:ext>
            </a:extLst>
          </p:cNvPr>
          <p:cNvGrpSpPr/>
          <p:nvPr/>
        </p:nvGrpSpPr>
        <p:grpSpPr>
          <a:xfrm>
            <a:off x="10714531" y="1302925"/>
            <a:ext cx="853119" cy="1195991"/>
            <a:chOff x="3177969" y="1745260"/>
            <a:chExt cx="853119" cy="1195991"/>
          </a:xfrm>
        </p:grpSpPr>
        <p:grpSp>
          <p:nvGrpSpPr>
            <p:cNvPr id="58" name="Group 57">
              <a:extLst>
                <a:ext uri="{FF2B5EF4-FFF2-40B4-BE49-F238E27FC236}">
                  <a16:creationId xmlns:a16="http://schemas.microsoft.com/office/drawing/2014/main" id="{45603F49-28E2-0AEF-D673-556CBCFA5369}"/>
                </a:ext>
              </a:extLst>
            </p:cNvPr>
            <p:cNvGrpSpPr/>
            <p:nvPr/>
          </p:nvGrpSpPr>
          <p:grpSpPr>
            <a:xfrm>
              <a:off x="3333399" y="1868737"/>
              <a:ext cx="542945" cy="599305"/>
              <a:chOff x="4791177" y="2725299"/>
              <a:chExt cx="583305" cy="643849"/>
            </a:xfrm>
          </p:grpSpPr>
          <p:grpSp>
            <p:nvGrpSpPr>
              <p:cNvPr id="61" name="Group 60">
                <a:extLst>
                  <a:ext uri="{FF2B5EF4-FFF2-40B4-BE49-F238E27FC236}">
                    <a16:creationId xmlns:a16="http://schemas.microsoft.com/office/drawing/2014/main" id="{F62E1594-7F2A-614B-6060-B01EF9DD0FB0}"/>
                  </a:ext>
                </a:extLst>
              </p:cNvPr>
              <p:cNvGrpSpPr/>
              <p:nvPr/>
            </p:nvGrpSpPr>
            <p:grpSpPr>
              <a:xfrm>
                <a:off x="4869000" y="2981621"/>
                <a:ext cx="505482" cy="387527"/>
                <a:chOff x="4764224" y="2905396"/>
                <a:chExt cx="614227" cy="470896"/>
              </a:xfrm>
            </p:grpSpPr>
            <p:grpSp>
              <p:nvGrpSpPr>
                <p:cNvPr id="65" name="Group 64">
                  <a:extLst>
                    <a:ext uri="{FF2B5EF4-FFF2-40B4-BE49-F238E27FC236}">
                      <a16:creationId xmlns:a16="http://schemas.microsoft.com/office/drawing/2014/main" id="{E7A3C936-F4CC-D0CF-BE07-909ADDC759EB}"/>
                    </a:ext>
                  </a:extLst>
                </p:cNvPr>
                <p:cNvGrpSpPr/>
                <p:nvPr/>
              </p:nvGrpSpPr>
              <p:grpSpPr>
                <a:xfrm>
                  <a:off x="4764224" y="2988149"/>
                  <a:ext cx="347088" cy="388143"/>
                  <a:chOff x="1175042" y="1972326"/>
                  <a:chExt cx="147106" cy="164506"/>
                </a:xfrm>
                <a:solidFill>
                  <a:srgbClr val="409AE1"/>
                </a:solidFill>
              </p:grpSpPr>
              <p:sp>
                <p:nvSpPr>
                  <p:cNvPr id="70" name="Freeform 5">
                    <a:extLst>
                      <a:ext uri="{FF2B5EF4-FFF2-40B4-BE49-F238E27FC236}">
                        <a16:creationId xmlns:a16="http://schemas.microsoft.com/office/drawing/2014/main" id="{CDC4C63E-E322-D7DB-B172-76BF0B469FC3}"/>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71" name="Oval 70">
                    <a:extLst>
                      <a:ext uri="{FF2B5EF4-FFF2-40B4-BE49-F238E27FC236}">
                        <a16:creationId xmlns:a16="http://schemas.microsoft.com/office/drawing/2014/main" id="{90C71E26-BEED-CFB0-B4F9-D5AF7717B26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A391B8BD-EFDE-B7FE-E01D-21DDDF9C93AC}"/>
                    </a:ext>
                  </a:extLst>
                </p:cNvPr>
                <p:cNvGrpSpPr/>
                <p:nvPr/>
              </p:nvGrpSpPr>
              <p:grpSpPr>
                <a:xfrm>
                  <a:off x="5031363" y="2905396"/>
                  <a:ext cx="347088" cy="388143"/>
                  <a:chOff x="1175042" y="1972326"/>
                  <a:chExt cx="147106" cy="164506"/>
                </a:xfrm>
              </p:grpSpPr>
              <p:sp>
                <p:nvSpPr>
                  <p:cNvPr id="68" name="Freeform 5">
                    <a:extLst>
                      <a:ext uri="{FF2B5EF4-FFF2-40B4-BE49-F238E27FC236}">
                        <a16:creationId xmlns:a16="http://schemas.microsoft.com/office/drawing/2014/main" id="{15A95CAB-95E8-BACC-28E8-4728C824A2E2}"/>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0078D4">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9" name="Oval 68">
                    <a:extLst>
                      <a:ext uri="{FF2B5EF4-FFF2-40B4-BE49-F238E27FC236}">
                        <a16:creationId xmlns:a16="http://schemas.microsoft.com/office/drawing/2014/main" id="{E41956BC-AA68-3217-C94A-882B63FB0C66}"/>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0078D4">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67" name="Freeform 28">
                  <a:extLst>
                    <a:ext uri="{FF2B5EF4-FFF2-40B4-BE49-F238E27FC236}">
                      <a16:creationId xmlns:a16="http://schemas.microsoft.com/office/drawing/2014/main" id="{98B9C334-189F-0276-C2A5-3068E1032B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276681D5-6337-9445-CC3C-44229046E3DB}"/>
                  </a:ext>
                </a:extLst>
              </p:cNvPr>
              <p:cNvGrpSpPr/>
              <p:nvPr/>
            </p:nvGrpSpPr>
            <p:grpSpPr>
              <a:xfrm>
                <a:off x="4791177" y="2725299"/>
                <a:ext cx="324620" cy="292851"/>
                <a:chOff x="4764983" y="2720537"/>
                <a:chExt cx="324620" cy="292851"/>
              </a:xfrm>
            </p:grpSpPr>
            <p:sp>
              <p:nvSpPr>
                <p:cNvPr id="63" name="Rectangle: Rounded Corners 62">
                  <a:extLst>
                    <a:ext uri="{FF2B5EF4-FFF2-40B4-BE49-F238E27FC236}">
                      <a16:creationId xmlns:a16="http://schemas.microsoft.com/office/drawing/2014/main" id="{5668CC6E-C8E0-B69F-0B75-2C875078F556}"/>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128">
                  <a:extLst>
                    <a:ext uri="{FF2B5EF4-FFF2-40B4-BE49-F238E27FC236}">
                      <a16:creationId xmlns:a16="http://schemas.microsoft.com/office/drawing/2014/main" id="{D4BFF9F5-33CC-7712-7CF9-A425105E9570}"/>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9" name="TextBox 58">
              <a:extLst>
                <a:ext uri="{FF2B5EF4-FFF2-40B4-BE49-F238E27FC236}">
                  <a16:creationId xmlns:a16="http://schemas.microsoft.com/office/drawing/2014/main" id="{2CE36776-9173-F869-7326-31CC1FD86727}"/>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User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Application</a:t>
              </a:r>
            </a:p>
          </p:txBody>
        </p:sp>
        <p:sp>
          <p:nvSpPr>
            <p:cNvPr id="60" name="TextBox 59">
              <a:extLst>
                <a:ext uri="{FF2B5EF4-FFF2-40B4-BE49-F238E27FC236}">
                  <a16:creationId xmlns:a16="http://schemas.microsoft.com/office/drawing/2014/main" id="{C2A030BB-14E9-39AB-A467-1CD3F68141AF}"/>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solidFill>
                    <a:prstClr val="white"/>
                  </a:solidFill>
                  <a:effectLst/>
                  <a:uLnTx/>
                  <a:uFillTx/>
                </a:rPr>
                <a:t>?</a:t>
              </a:r>
            </a:p>
          </p:txBody>
        </p:sp>
      </p:grpSp>
      <p:cxnSp>
        <p:nvCxnSpPr>
          <p:cNvPr id="72" name="Straight Arrow Connector 71">
            <a:extLst>
              <a:ext uri="{FF2B5EF4-FFF2-40B4-BE49-F238E27FC236}">
                <a16:creationId xmlns:a16="http://schemas.microsoft.com/office/drawing/2014/main" id="{59D7CDB6-9D0F-8BAB-BDF9-47BE948BEBE2}"/>
              </a:ext>
              <a:ext uri="{C183D7F6-B498-43B3-948B-1728B52AA6E4}">
                <adec:decorative xmlns:adec="http://schemas.microsoft.com/office/drawing/2017/decorative" val="1"/>
              </a:ext>
            </a:extLst>
          </p:cNvPr>
          <p:cNvCxnSpPr>
            <a:cxnSpLocks/>
          </p:cNvCxnSpPr>
          <p:nvPr/>
        </p:nvCxnSpPr>
        <p:spPr>
          <a:xfrm flipH="1">
            <a:off x="10231551" y="4943465"/>
            <a:ext cx="781691" cy="0"/>
          </a:xfrm>
          <a:prstGeom prst="straightConnector1">
            <a:avLst/>
          </a:prstGeom>
          <a:noFill/>
          <a:ln w="12700" cap="flat" cmpd="sng" algn="ctr">
            <a:solidFill>
              <a:sysClr val="windowText" lastClr="000000"/>
            </a:solidFill>
            <a:prstDash val="solid"/>
            <a:headEnd type="none"/>
            <a:tailEnd type="triangle"/>
          </a:ln>
          <a:effectLst/>
        </p:spPr>
      </p:cxnSp>
      <p:cxnSp>
        <p:nvCxnSpPr>
          <p:cNvPr id="73" name="Connector: Elbow 72">
            <a:extLst>
              <a:ext uri="{FF2B5EF4-FFF2-40B4-BE49-F238E27FC236}">
                <a16:creationId xmlns:a16="http://schemas.microsoft.com/office/drawing/2014/main" id="{668A2AE7-212C-176B-F5A9-374C9078814A}"/>
              </a:ext>
            </a:extLst>
          </p:cNvPr>
          <p:cNvCxnSpPr>
            <a:cxnSpLocks/>
          </p:cNvCxnSpPr>
          <p:nvPr/>
        </p:nvCxnSpPr>
        <p:spPr>
          <a:xfrm flipV="1">
            <a:off x="10589734" y="5624254"/>
            <a:ext cx="842738" cy="1205419"/>
          </a:xfrm>
          <a:prstGeom prst="bentConnector2">
            <a:avLst/>
          </a:prstGeom>
          <a:noFill/>
          <a:ln w="12700" cap="flat" cmpd="sng" algn="ctr">
            <a:solidFill>
              <a:sysClr val="windowText" lastClr="000000"/>
            </a:solidFill>
            <a:prstDash val="solid"/>
            <a:headEnd type="none"/>
            <a:tailEnd type="triangle"/>
          </a:ln>
          <a:effectLst/>
        </p:spPr>
      </p:cxnSp>
      <p:sp>
        <p:nvSpPr>
          <p:cNvPr id="74" name="TextBox 73">
            <a:extLst>
              <a:ext uri="{FF2B5EF4-FFF2-40B4-BE49-F238E27FC236}">
                <a16:creationId xmlns:a16="http://schemas.microsoft.com/office/drawing/2014/main" id="{97CEBA98-3156-F4CB-0FC2-454B3CAD8F1A}"/>
              </a:ext>
              <a:ext uri="{C183D7F6-B498-43B3-948B-1728B52AA6E4}">
                <adec:decorative xmlns:adec="http://schemas.microsoft.com/office/drawing/2017/decorative" val="1"/>
              </a:ext>
            </a:extLst>
          </p:cNvPr>
          <p:cNvSpPr txBox="1"/>
          <p:nvPr/>
        </p:nvSpPr>
        <p:spPr>
          <a:xfrm>
            <a:off x="8556932" y="2630748"/>
            <a:ext cx="1089116" cy="400110"/>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Vector </a:t>
            </a:r>
          </a:p>
          <a:p>
            <a:pPr algn="ctr">
              <a:defRPr/>
            </a:pPr>
            <a:r>
              <a:rPr lang="en-CA" sz="1000">
                <a:solidFill>
                  <a:prstClr val="white"/>
                </a:solidFill>
                <a:latin typeface="Segoe UI Semibold" panose="020B0702040204020203" pitchFamily="34" charset="0"/>
                <a:cs typeface="Segoe UI Semibold" panose="020B0702040204020203" pitchFamily="34" charset="0"/>
              </a:rPr>
              <a:t>search</a:t>
            </a:r>
          </a:p>
        </p:txBody>
      </p:sp>
      <p:grpSp>
        <p:nvGrpSpPr>
          <p:cNvPr id="75" name="Group 74">
            <a:extLst>
              <a:ext uri="{FF2B5EF4-FFF2-40B4-BE49-F238E27FC236}">
                <a16:creationId xmlns:a16="http://schemas.microsoft.com/office/drawing/2014/main" id="{211ADA0C-39BB-FFE1-AD41-6F1C5BA0C81B}"/>
              </a:ext>
            </a:extLst>
          </p:cNvPr>
          <p:cNvGrpSpPr/>
          <p:nvPr/>
        </p:nvGrpSpPr>
        <p:grpSpPr>
          <a:xfrm>
            <a:off x="8867891" y="1557281"/>
            <a:ext cx="1710725" cy="650923"/>
            <a:chOff x="8941605" y="1747809"/>
            <a:chExt cx="1710725" cy="650923"/>
          </a:xfrm>
        </p:grpSpPr>
        <p:pic>
          <p:nvPicPr>
            <p:cNvPr id="76" name="2F358329-2C19-4FBA-B51C-51CE75BE790F">
              <a:extLst>
                <a:ext uri="{FF2B5EF4-FFF2-40B4-BE49-F238E27FC236}">
                  <a16:creationId xmlns:a16="http://schemas.microsoft.com/office/drawing/2014/main" id="{B784B712-705B-B436-97C6-BFA65AA849C1}"/>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183" r="-3331"/>
            <a:stretch/>
          </p:blipFill>
          <p:spPr bwMode="auto">
            <a:xfrm>
              <a:off x="9567020" y="174780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77" name="TextBox 76">
              <a:extLst>
                <a:ext uri="{FF2B5EF4-FFF2-40B4-BE49-F238E27FC236}">
                  <a16:creationId xmlns:a16="http://schemas.microsoft.com/office/drawing/2014/main" id="{F07DFC22-2779-6241-F7A2-D601FF4166DF}"/>
                </a:ext>
                <a:ext uri="{C183D7F6-B498-43B3-948B-1728B52AA6E4}">
                  <adec:decorative xmlns:adec="http://schemas.microsoft.com/office/drawing/2017/decorative" val="1"/>
                </a:ext>
              </a:extLst>
            </p:cNvPr>
            <p:cNvSpPr txBox="1"/>
            <p:nvPr/>
          </p:nvSpPr>
          <p:spPr>
            <a:xfrm>
              <a:off x="8941605" y="2152511"/>
              <a:ext cx="1710725" cy="246221"/>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text-embeddings-ada-002</a:t>
              </a:r>
              <a:endParaRPr lang="en-CA" sz="1000">
                <a:solidFill>
                  <a:prstClr val="white"/>
                </a:solidFill>
                <a:latin typeface="Segoe UI Semibold" panose="020B0702040204020203" pitchFamily="34" charset="0"/>
                <a:cs typeface="Segoe UI Semibold" panose="020B0702040204020203" pitchFamily="34" charset="0"/>
              </a:endParaRPr>
            </a:p>
          </p:txBody>
        </p:sp>
      </p:grpSp>
      <p:grpSp>
        <p:nvGrpSpPr>
          <p:cNvPr id="78" name="Group 77">
            <a:extLst>
              <a:ext uri="{FF2B5EF4-FFF2-40B4-BE49-F238E27FC236}">
                <a16:creationId xmlns:a16="http://schemas.microsoft.com/office/drawing/2014/main" id="{9E2C3F91-CABE-2921-AFBC-18F5DD9EA29C}"/>
              </a:ext>
            </a:extLst>
          </p:cNvPr>
          <p:cNvGrpSpPr/>
          <p:nvPr/>
        </p:nvGrpSpPr>
        <p:grpSpPr>
          <a:xfrm>
            <a:off x="8870962" y="3333453"/>
            <a:ext cx="1332230" cy="788975"/>
            <a:chOff x="8870962" y="3333453"/>
            <a:chExt cx="1332230" cy="788975"/>
          </a:xfrm>
        </p:grpSpPr>
        <p:cxnSp>
          <p:nvCxnSpPr>
            <p:cNvPr id="79" name="Connector: Elbow 78">
              <a:extLst>
                <a:ext uri="{FF2B5EF4-FFF2-40B4-BE49-F238E27FC236}">
                  <a16:creationId xmlns:a16="http://schemas.microsoft.com/office/drawing/2014/main" id="{B038B76D-0550-97D8-E033-F1EFF34280AA}"/>
                </a:ext>
              </a:extLst>
            </p:cNvPr>
            <p:cNvCxnSpPr>
              <a:cxnSpLocks/>
              <a:stCxn id="56" idx="4"/>
              <a:endCxn id="89" idx="1"/>
            </p:cNvCxnSpPr>
            <p:nvPr/>
          </p:nvCxnSpPr>
          <p:spPr>
            <a:xfrm>
              <a:off x="8870962" y="3333453"/>
              <a:ext cx="1332230" cy="2875"/>
            </a:xfrm>
            <a:prstGeom prst="bentConnector3">
              <a:avLst>
                <a:gd name="adj1" fmla="val 50000"/>
              </a:avLst>
            </a:prstGeom>
            <a:noFill/>
            <a:ln w="12700" cap="flat" cmpd="sng" algn="ctr">
              <a:solidFill>
                <a:sysClr val="window" lastClr="FFFFFF"/>
              </a:solidFill>
              <a:prstDash val="solid"/>
              <a:headEnd type="none"/>
              <a:tailEnd type="triangle"/>
            </a:ln>
            <a:effectLst/>
          </p:spPr>
        </p:cxnSp>
        <p:grpSp>
          <p:nvGrpSpPr>
            <p:cNvPr id="80" name="Group 79">
              <a:extLst>
                <a:ext uri="{FF2B5EF4-FFF2-40B4-BE49-F238E27FC236}">
                  <a16:creationId xmlns:a16="http://schemas.microsoft.com/office/drawing/2014/main" id="{84294747-2404-4255-1E76-981781EB0322}"/>
                </a:ext>
              </a:extLst>
            </p:cNvPr>
            <p:cNvGrpSpPr/>
            <p:nvPr/>
          </p:nvGrpSpPr>
          <p:grpSpPr>
            <a:xfrm>
              <a:off x="9026845" y="3398614"/>
              <a:ext cx="1020464" cy="723814"/>
              <a:chOff x="9026845" y="3398614"/>
              <a:chExt cx="1020464" cy="723814"/>
            </a:xfrm>
          </p:grpSpPr>
          <p:sp>
            <p:nvSpPr>
              <p:cNvPr id="81" name="TextBox 80">
                <a:extLst>
                  <a:ext uri="{FF2B5EF4-FFF2-40B4-BE49-F238E27FC236}">
                    <a16:creationId xmlns:a16="http://schemas.microsoft.com/office/drawing/2014/main" id="{B7FB05C3-F052-9A59-2D28-3EF0B19BFFAE}"/>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N-Relevant Sections</a:t>
                </a:r>
              </a:p>
            </p:txBody>
          </p:sp>
          <p:pic>
            <p:nvPicPr>
              <p:cNvPr id="82" name="Picture 81">
                <a:extLst>
                  <a:ext uri="{FF2B5EF4-FFF2-40B4-BE49-F238E27FC236}">
                    <a16:creationId xmlns:a16="http://schemas.microsoft.com/office/drawing/2014/main" id="{3CDD5AF1-0097-9456-D0B7-ACADF8DB570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44753" y="3831073"/>
                <a:ext cx="234010" cy="283649"/>
              </a:xfrm>
              <a:prstGeom prst="rect">
                <a:avLst/>
              </a:prstGeom>
            </p:spPr>
          </p:pic>
          <p:pic>
            <p:nvPicPr>
              <p:cNvPr id="83" name="Picture 82">
                <a:extLst>
                  <a:ext uri="{FF2B5EF4-FFF2-40B4-BE49-F238E27FC236}">
                    <a16:creationId xmlns:a16="http://schemas.microsoft.com/office/drawing/2014/main" id="{A39996F3-A9AD-2C2A-3413-462149D01C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55132" y="3833764"/>
                <a:ext cx="234010" cy="283649"/>
              </a:xfrm>
              <a:prstGeom prst="rect">
                <a:avLst/>
              </a:prstGeom>
            </p:spPr>
          </p:pic>
          <p:pic>
            <p:nvPicPr>
              <p:cNvPr id="84" name="Picture 83">
                <a:extLst>
                  <a:ext uri="{FF2B5EF4-FFF2-40B4-BE49-F238E27FC236}">
                    <a16:creationId xmlns:a16="http://schemas.microsoft.com/office/drawing/2014/main" id="{FD2B7201-E51B-7D33-4A2F-F98C91987F5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776829" y="3838779"/>
                <a:ext cx="234010" cy="283649"/>
              </a:xfrm>
              <a:prstGeom prst="rect">
                <a:avLst/>
              </a:prstGeom>
            </p:spPr>
          </p:pic>
        </p:grpSp>
      </p:grpSp>
      <p:grpSp>
        <p:nvGrpSpPr>
          <p:cNvPr id="85" name="Group 84">
            <a:extLst>
              <a:ext uri="{FF2B5EF4-FFF2-40B4-BE49-F238E27FC236}">
                <a16:creationId xmlns:a16="http://schemas.microsoft.com/office/drawing/2014/main" id="{F7FB05AD-47B4-6634-1A4E-A9885F1FB15C}"/>
              </a:ext>
            </a:extLst>
          </p:cNvPr>
          <p:cNvGrpSpPr/>
          <p:nvPr/>
        </p:nvGrpSpPr>
        <p:grpSpPr>
          <a:xfrm>
            <a:off x="9856702" y="2498916"/>
            <a:ext cx="2276968" cy="1426162"/>
            <a:chOff x="9856702" y="2498916"/>
            <a:chExt cx="2276968" cy="1426162"/>
          </a:xfrm>
        </p:grpSpPr>
        <p:sp>
          <p:nvSpPr>
            <p:cNvPr id="86" name="TextBox 85">
              <a:extLst>
                <a:ext uri="{FF2B5EF4-FFF2-40B4-BE49-F238E27FC236}">
                  <a16:creationId xmlns:a16="http://schemas.microsoft.com/office/drawing/2014/main" id="{286C6B77-B7C6-D43D-1D2B-F3551AB0C297}"/>
                </a:ext>
                <a:ext uri="{C183D7F6-B498-43B3-948B-1728B52AA6E4}">
                  <adec:decorative xmlns:adec="http://schemas.microsoft.com/office/drawing/2017/decorative" val="1"/>
                </a:ext>
              </a:extLst>
            </p:cNvPr>
            <p:cNvSpPr txBox="1"/>
            <p:nvPr/>
          </p:nvSpPr>
          <p:spPr>
            <a:xfrm>
              <a:off x="11001630" y="3371080"/>
              <a:ext cx="1132040"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NLP Tasks: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Summarization,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Q&amp;A, etc.</a:t>
              </a:r>
            </a:p>
          </p:txBody>
        </p:sp>
        <p:grpSp>
          <p:nvGrpSpPr>
            <p:cNvPr id="87" name="Group 86">
              <a:extLst>
                <a:ext uri="{FF2B5EF4-FFF2-40B4-BE49-F238E27FC236}">
                  <a16:creationId xmlns:a16="http://schemas.microsoft.com/office/drawing/2014/main" id="{BA85649B-5C78-FE95-5EE5-CAC8C5F3E065}"/>
                </a:ext>
              </a:extLst>
            </p:cNvPr>
            <p:cNvGrpSpPr/>
            <p:nvPr/>
          </p:nvGrpSpPr>
          <p:grpSpPr>
            <a:xfrm>
              <a:off x="9856702" y="3148884"/>
              <a:ext cx="1152881" cy="650923"/>
              <a:chOff x="9220530" y="1747809"/>
              <a:chExt cx="1152881" cy="650923"/>
            </a:xfrm>
          </p:grpSpPr>
          <p:pic>
            <p:nvPicPr>
              <p:cNvPr id="89" name="2F358329-2C19-4FBA-B51C-51CE75BE790F">
                <a:extLst>
                  <a:ext uri="{FF2B5EF4-FFF2-40B4-BE49-F238E27FC236}">
                    <a16:creationId xmlns:a16="http://schemas.microsoft.com/office/drawing/2014/main" id="{74773721-434F-1FA0-CDE3-60F8D56B64EE}"/>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183" r="-3331"/>
              <a:stretch/>
            </p:blipFill>
            <p:spPr bwMode="auto">
              <a:xfrm>
                <a:off x="9567020" y="174780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90" name="TextBox 89">
                <a:extLst>
                  <a:ext uri="{FF2B5EF4-FFF2-40B4-BE49-F238E27FC236}">
                    <a16:creationId xmlns:a16="http://schemas.microsoft.com/office/drawing/2014/main" id="{A39F8A64-ED97-7736-D243-90CA91265A80}"/>
                  </a:ext>
                  <a:ext uri="{C183D7F6-B498-43B3-948B-1728B52AA6E4}">
                    <adec:decorative xmlns:adec="http://schemas.microsoft.com/office/drawing/2017/decorative" val="1"/>
                  </a:ext>
                </a:extLst>
              </p:cNvPr>
              <p:cNvSpPr txBox="1"/>
              <p:nvPr/>
            </p:nvSpPr>
            <p:spPr>
              <a:xfrm>
                <a:off x="9220530" y="2152511"/>
                <a:ext cx="1152881"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text-davinci-003</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grpSp>
        <p:cxnSp>
          <p:nvCxnSpPr>
            <p:cNvPr id="88" name="Connector: Elbow 87">
              <a:extLst>
                <a:ext uri="{FF2B5EF4-FFF2-40B4-BE49-F238E27FC236}">
                  <a16:creationId xmlns:a16="http://schemas.microsoft.com/office/drawing/2014/main" id="{E86F3AC6-1D86-6FC6-F346-5DB2C6233462}"/>
                </a:ext>
              </a:extLst>
            </p:cNvPr>
            <p:cNvCxnSpPr>
              <a:cxnSpLocks/>
              <a:stCxn id="89" idx="3"/>
              <a:endCxn id="59" idx="2"/>
            </p:cNvCxnSpPr>
            <p:nvPr/>
          </p:nvCxnSpPr>
          <p:spPr>
            <a:xfrm flipV="1">
              <a:off x="10614672" y="2498916"/>
              <a:ext cx="526419" cy="837412"/>
            </a:xfrm>
            <a:prstGeom prst="bentConnector2">
              <a:avLst/>
            </a:prstGeom>
            <a:noFill/>
            <a:ln w="12700" cap="flat" cmpd="sng" algn="ctr">
              <a:solidFill>
                <a:sysClr val="window" lastClr="FFFFFF"/>
              </a:solidFill>
              <a:prstDash val="solid"/>
              <a:headEnd type="none"/>
              <a:tailEnd type="triangle"/>
            </a:ln>
            <a:effectLst/>
          </p:spPr>
        </p:cxnSp>
      </p:grpSp>
      <p:grpSp>
        <p:nvGrpSpPr>
          <p:cNvPr id="91" name="Group 90">
            <a:extLst>
              <a:ext uri="{FF2B5EF4-FFF2-40B4-BE49-F238E27FC236}">
                <a16:creationId xmlns:a16="http://schemas.microsoft.com/office/drawing/2014/main" id="{7616E6A3-2F3C-C084-833D-8EF6BE13F980}"/>
              </a:ext>
            </a:extLst>
          </p:cNvPr>
          <p:cNvGrpSpPr/>
          <p:nvPr/>
        </p:nvGrpSpPr>
        <p:grpSpPr>
          <a:xfrm>
            <a:off x="9785803" y="1401114"/>
            <a:ext cx="1089116" cy="343611"/>
            <a:chOff x="9785803" y="1401114"/>
            <a:chExt cx="1089116" cy="343611"/>
          </a:xfrm>
        </p:grpSpPr>
        <p:sp>
          <p:nvSpPr>
            <p:cNvPr id="92" name="TextBox 91">
              <a:extLst>
                <a:ext uri="{FF2B5EF4-FFF2-40B4-BE49-F238E27FC236}">
                  <a16:creationId xmlns:a16="http://schemas.microsoft.com/office/drawing/2014/main" id="{551C155C-A5CA-A473-8D62-AEC55D68C196}"/>
                </a:ext>
                <a:ext uri="{C183D7F6-B498-43B3-948B-1728B52AA6E4}">
                  <adec:decorative xmlns:adec="http://schemas.microsoft.com/office/drawing/2017/decorative" val="1"/>
                </a:ext>
              </a:extLst>
            </p:cNvPr>
            <p:cNvSpPr txBox="1"/>
            <p:nvPr/>
          </p:nvSpPr>
          <p:spPr>
            <a:xfrm>
              <a:off x="9785803" y="1401114"/>
              <a:ext cx="1089116"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Questions</a:t>
              </a:r>
            </a:p>
          </p:txBody>
        </p:sp>
        <p:cxnSp>
          <p:nvCxnSpPr>
            <p:cNvPr id="93" name="Straight Arrow Connector 92">
              <a:extLst>
                <a:ext uri="{FF2B5EF4-FFF2-40B4-BE49-F238E27FC236}">
                  <a16:creationId xmlns:a16="http://schemas.microsoft.com/office/drawing/2014/main" id="{A63D1460-6533-B693-AB50-85B093A1E698}"/>
                </a:ext>
              </a:extLst>
            </p:cNvPr>
            <p:cNvCxnSpPr>
              <a:cxnSpLocks/>
            </p:cNvCxnSpPr>
            <p:nvPr/>
          </p:nvCxnSpPr>
          <p:spPr>
            <a:xfrm flipH="1">
              <a:off x="9904786" y="1744724"/>
              <a:ext cx="717610" cy="1"/>
            </a:xfrm>
            <a:prstGeom prst="straightConnector1">
              <a:avLst/>
            </a:prstGeom>
            <a:noFill/>
            <a:ln w="9525" cap="flat" cmpd="sng" algn="ctr">
              <a:solidFill>
                <a:sysClr val="window" lastClr="FFFFFF"/>
              </a:solidFill>
              <a:prstDash val="solid"/>
              <a:headEnd type="none" w="lg" len="med"/>
              <a:tailEnd type="triangle"/>
            </a:ln>
            <a:effectLst/>
          </p:spPr>
        </p:cxnSp>
      </p:grpSp>
      <p:grpSp>
        <p:nvGrpSpPr>
          <p:cNvPr id="94" name="Group 93">
            <a:extLst>
              <a:ext uri="{FF2B5EF4-FFF2-40B4-BE49-F238E27FC236}">
                <a16:creationId xmlns:a16="http://schemas.microsoft.com/office/drawing/2014/main" id="{D69027DE-5DBA-B74D-DA24-1624BA54D9B8}"/>
              </a:ext>
            </a:extLst>
          </p:cNvPr>
          <p:cNvGrpSpPr/>
          <p:nvPr/>
        </p:nvGrpSpPr>
        <p:grpSpPr>
          <a:xfrm>
            <a:off x="1785246" y="3338682"/>
            <a:ext cx="6836404" cy="1966690"/>
            <a:chOff x="1785246" y="3338682"/>
            <a:chExt cx="6836404" cy="1966690"/>
          </a:xfrm>
        </p:grpSpPr>
        <p:cxnSp>
          <p:nvCxnSpPr>
            <p:cNvPr id="95" name="Connector: Elbow 94">
              <a:extLst>
                <a:ext uri="{FF2B5EF4-FFF2-40B4-BE49-F238E27FC236}">
                  <a16:creationId xmlns:a16="http://schemas.microsoft.com/office/drawing/2014/main" id="{87E377DA-DE24-B108-A7AD-2625D907C6F2}"/>
                </a:ext>
              </a:extLst>
            </p:cNvPr>
            <p:cNvCxnSpPr>
              <a:cxnSpLocks/>
              <a:endCxn id="55" idx="2"/>
            </p:cNvCxnSpPr>
            <p:nvPr/>
          </p:nvCxnSpPr>
          <p:spPr>
            <a:xfrm>
              <a:off x="1785246" y="3338682"/>
              <a:ext cx="6836404" cy="499384"/>
            </a:xfrm>
            <a:prstGeom prst="bentConnector4">
              <a:avLst>
                <a:gd name="adj1" fmla="val 47021"/>
                <a:gd name="adj2" fmla="val 145776"/>
              </a:avLst>
            </a:prstGeom>
            <a:noFill/>
            <a:ln w="12700" cap="flat" cmpd="sng" algn="ctr">
              <a:solidFill>
                <a:sysClr val="window" lastClr="FFFFFF"/>
              </a:solidFill>
              <a:prstDash val="solid"/>
              <a:headEnd type="none"/>
              <a:tailEnd type="triangle"/>
            </a:ln>
            <a:effectLst/>
          </p:spPr>
        </p:cxnSp>
        <p:grpSp>
          <p:nvGrpSpPr>
            <p:cNvPr id="96" name="Group 95">
              <a:extLst>
                <a:ext uri="{FF2B5EF4-FFF2-40B4-BE49-F238E27FC236}">
                  <a16:creationId xmlns:a16="http://schemas.microsoft.com/office/drawing/2014/main" id="{A92FFEF7-2AFC-A870-C4B1-BEB43A5B0D16}"/>
                </a:ext>
              </a:extLst>
            </p:cNvPr>
            <p:cNvGrpSpPr/>
            <p:nvPr/>
          </p:nvGrpSpPr>
          <p:grpSpPr>
            <a:xfrm>
              <a:off x="4488996" y="4581558"/>
              <a:ext cx="1020464" cy="723814"/>
              <a:chOff x="9026845" y="3398614"/>
              <a:chExt cx="1020464" cy="723814"/>
            </a:xfrm>
          </p:grpSpPr>
          <p:sp>
            <p:nvSpPr>
              <p:cNvPr id="97" name="TextBox 96">
                <a:extLst>
                  <a:ext uri="{FF2B5EF4-FFF2-40B4-BE49-F238E27FC236}">
                    <a16:creationId xmlns:a16="http://schemas.microsoft.com/office/drawing/2014/main" id="{9F8E99D5-D0D5-6C0D-355D-A9D101CE91B0}"/>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Extracted Section Text</a:t>
                </a:r>
              </a:p>
            </p:txBody>
          </p:sp>
          <p:pic>
            <p:nvPicPr>
              <p:cNvPr id="98" name="Picture 97">
                <a:extLst>
                  <a:ext uri="{FF2B5EF4-FFF2-40B4-BE49-F238E27FC236}">
                    <a16:creationId xmlns:a16="http://schemas.microsoft.com/office/drawing/2014/main" id="{92AD7316-E3E7-A47B-D382-7CB6807EFE3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44753" y="3831073"/>
                <a:ext cx="234010" cy="283649"/>
              </a:xfrm>
              <a:prstGeom prst="rect">
                <a:avLst/>
              </a:prstGeom>
            </p:spPr>
          </p:pic>
          <p:pic>
            <p:nvPicPr>
              <p:cNvPr id="99" name="Picture 98">
                <a:extLst>
                  <a:ext uri="{FF2B5EF4-FFF2-40B4-BE49-F238E27FC236}">
                    <a16:creationId xmlns:a16="http://schemas.microsoft.com/office/drawing/2014/main" id="{92E42807-5C8F-1CE4-CC73-63482160335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455132" y="3833764"/>
                <a:ext cx="234010" cy="283649"/>
              </a:xfrm>
              <a:prstGeom prst="rect">
                <a:avLst/>
              </a:prstGeom>
            </p:spPr>
          </p:pic>
          <p:pic>
            <p:nvPicPr>
              <p:cNvPr id="100" name="Picture 99">
                <a:extLst>
                  <a:ext uri="{FF2B5EF4-FFF2-40B4-BE49-F238E27FC236}">
                    <a16:creationId xmlns:a16="http://schemas.microsoft.com/office/drawing/2014/main" id="{24EF41AF-0DB8-F510-7D39-EEE0032EA9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776829" y="3838779"/>
                <a:ext cx="234010" cy="283649"/>
              </a:xfrm>
              <a:prstGeom prst="rect">
                <a:avLst/>
              </a:prstGeom>
            </p:spPr>
          </p:pic>
        </p:grpSp>
      </p:grpSp>
      <p:grpSp>
        <p:nvGrpSpPr>
          <p:cNvPr id="101" name="Group 100">
            <a:extLst>
              <a:ext uri="{FF2B5EF4-FFF2-40B4-BE49-F238E27FC236}">
                <a16:creationId xmlns:a16="http://schemas.microsoft.com/office/drawing/2014/main" id="{7D663133-B87A-B7AE-0EF5-45A09EBF3768}"/>
              </a:ext>
            </a:extLst>
          </p:cNvPr>
          <p:cNvGrpSpPr/>
          <p:nvPr/>
        </p:nvGrpSpPr>
        <p:grpSpPr>
          <a:xfrm>
            <a:off x="8363541" y="1360495"/>
            <a:ext cx="1136663" cy="1706604"/>
            <a:chOff x="8363541" y="1360495"/>
            <a:chExt cx="1136663" cy="1706604"/>
          </a:xfrm>
        </p:grpSpPr>
        <p:grpSp>
          <p:nvGrpSpPr>
            <p:cNvPr id="102" name="Group 101">
              <a:extLst>
                <a:ext uri="{FF2B5EF4-FFF2-40B4-BE49-F238E27FC236}">
                  <a16:creationId xmlns:a16="http://schemas.microsoft.com/office/drawing/2014/main" id="{FFFB8F1B-E971-3306-8A16-CFCDC01BA906}"/>
                </a:ext>
              </a:extLst>
            </p:cNvPr>
            <p:cNvGrpSpPr/>
            <p:nvPr/>
          </p:nvGrpSpPr>
          <p:grpSpPr>
            <a:xfrm>
              <a:off x="8411088" y="1360495"/>
              <a:ext cx="1089116" cy="1706604"/>
              <a:chOff x="8411088" y="1360495"/>
              <a:chExt cx="1089116" cy="1706604"/>
            </a:xfrm>
          </p:grpSpPr>
          <p:cxnSp>
            <p:nvCxnSpPr>
              <p:cNvPr id="104" name="Connector: Elbow 103">
                <a:extLst>
                  <a:ext uri="{FF2B5EF4-FFF2-40B4-BE49-F238E27FC236}">
                    <a16:creationId xmlns:a16="http://schemas.microsoft.com/office/drawing/2014/main" id="{F4624C5E-0618-5CEF-56BE-CFA03614957B}"/>
                  </a:ext>
                </a:extLst>
              </p:cNvPr>
              <p:cNvCxnSpPr>
                <a:cxnSpLocks/>
                <a:stCxn id="76" idx="1"/>
                <a:endCxn id="56" idx="1"/>
              </p:cNvCxnSpPr>
              <p:nvPr/>
            </p:nvCxnSpPr>
            <p:spPr>
              <a:xfrm rot="10800000" flipV="1">
                <a:off x="8615094" y="1744724"/>
                <a:ext cx="878212" cy="1322375"/>
              </a:xfrm>
              <a:prstGeom prst="bentConnector2">
                <a:avLst/>
              </a:prstGeom>
              <a:noFill/>
              <a:ln w="12700" cap="flat" cmpd="sng" algn="ctr">
                <a:solidFill>
                  <a:sysClr val="window" lastClr="FFFFFF"/>
                </a:solidFill>
                <a:prstDash val="solid"/>
                <a:headEnd type="none"/>
                <a:tailEnd type="triangle"/>
              </a:ln>
              <a:effectLst/>
            </p:spPr>
          </p:cxnSp>
          <p:sp>
            <p:nvSpPr>
              <p:cNvPr id="105" name="TextBox 104">
                <a:extLst>
                  <a:ext uri="{FF2B5EF4-FFF2-40B4-BE49-F238E27FC236}">
                    <a16:creationId xmlns:a16="http://schemas.microsoft.com/office/drawing/2014/main" id="{3439A0BC-2772-FEE2-7510-B52A5113C887}"/>
                  </a:ext>
                  <a:ext uri="{C183D7F6-B498-43B3-948B-1728B52AA6E4}">
                    <adec:decorative xmlns:adec="http://schemas.microsoft.com/office/drawing/2017/decorative" val="1"/>
                  </a:ext>
                </a:extLst>
              </p:cNvPr>
              <p:cNvSpPr txBox="1"/>
              <p:nvPr/>
            </p:nvSpPr>
            <p:spPr>
              <a:xfrm>
                <a:off x="8411088" y="1360495"/>
                <a:ext cx="1089116"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Embedded question</a:t>
                </a:r>
              </a:p>
            </p:txBody>
          </p:sp>
        </p:grpSp>
        <p:pic>
          <p:nvPicPr>
            <p:cNvPr id="103" name="Picture 102">
              <a:extLst>
                <a:ext uri="{FF2B5EF4-FFF2-40B4-BE49-F238E27FC236}">
                  <a16:creationId xmlns:a16="http://schemas.microsoft.com/office/drawing/2014/main" id="{B4392EB5-11FD-28A6-1A2C-5AA325721565}"/>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8363541" y="1431948"/>
              <a:ext cx="234010" cy="276011"/>
            </a:xfrm>
            <a:prstGeom prst="rect">
              <a:avLst/>
            </a:prstGeom>
          </p:spPr>
        </p:pic>
      </p:grpSp>
      <p:grpSp>
        <p:nvGrpSpPr>
          <p:cNvPr id="106" name="Group 105">
            <a:extLst>
              <a:ext uri="{FF2B5EF4-FFF2-40B4-BE49-F238E27FC236}">
                <a16:creationId xmlns:a16="http://schemas.microsoft.com/office/drawing/2014/main" id="{12EF5EB6-34F2-4EB6-9EBC-C3B7C00D41B2}"/>
              </a:ext>
            </a:extLst>
          </p:cNvPr>
          <p:cNvGrpSpPr/>
          <p:nvPr/>
        </p:nvGrpSpPr>
        <p:grpSpPr>
          <a:xfrm>
            <a:off x="552425" y="4779586"/>
            <a:ext cx="1231427" cy="884201"/>
            <a:chOff x="552425" y="4779586"/>
            <a:chExt cx="1231427" cy="884201"/>
          </a:xfrm>
        </p:grpSpPr>
        <p:sp>
          <p:nvSpPr>
            <p:cNvPr id="107" name="TextBox 106">
              <a:extLst>
                <a:ext uri="{FF2B5EF4-FFF2-40B4-BE49-F238E27FC236}">
                  <a16:creationId xmlns:a16="http://schemas.microsoft.com/office/drawing/2014/main" id="{EDCB989F-F768-E058-A6C3-BA93CBAB1FFE}"/>
                </a:ext>
                <a:ext uri="{C183D7F6-B498-43B3-948B-1728B52AA6E4}">
                  <adec:decorative xmlns:adec="http://schemas.microsoft.com/office/drawing/2017/decorative" val="1"/>
                </a:ext>
              </a:extLst>
            </p:cNvPr>
            <p:cNvSpPr txBox="1"/>
            <p:nvPr/>
          </p:nvSpPr>
          <p:spPr>
            <a:xfrm>
              <a:off x="552425" y="5417566"/>
              <a:ext cx="1231427" cy="246221"/>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Document Library</a:t>
              </a:r>
              <a:endParaRPr lang="en-CA" sz="1000">
                <a:solidFill>
                  <a:prstClr val="white"/>
                </a:solidFill>
                <a:latin typeface="Segoe UI Semibold" panose="020B0702040204020203" pitchFamily="34" charset="0"/>
                <a:cs typeface="Segoe UI Semibold" panose="020B0702040204020203" pitchFamily="34" charset="0"/>
              </a:endParaRPr>
            </a:p>
          </p:txBody>
        </p:sp>
        <p:pic>
          <p:nvPicPr>
            <p:cNvPr id="108" name="Picture 107">
              <a:extLst>
                <a:ext uri="{FF2B5EF4-FFF2-40B4-BE49-F238E27FC236}">
                  <a16:creationId xmlns:a16="http://schemas.microsoft.com/office/drawing/2014/main" id="{BC234476-BBD7-D627-BAF8-14EECBBFABB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29015" y="4779586"/>
              <a:ext cx="499485" cy="543657"/>
            </a:xfrm>
            <a:prstGeom prst="rect">
              <a:avLst/>
            </a:prstGeom>
          </p:spPr>
        </p:pic>
      </p:grpSp>
    </p:spTree>
    <p:extLst>
      <p:ext uri="{BB962C8B-B14F-4D97-AF65-F5344CB8AC3E}">
        <p14:creationId xmlns:p14="http://schemas.microsoft.com/office/powerpoint/2010/main" val="319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
                                        </p:tgtEl>
                                        <p:attrNameLst>
                                          <p:attrName>style.visibility</p:attrName>
                                        </p:attrNameLst>
                                      </p:cBhvr>
                                      <p:to>
                                        <p:strVal val="visible"/>
                                      </p:to>
                                    </p:set>
                                    <p:animEffect transition="in" filter="fade">
                                      <p:cBhvr>
                                        <p:cTn id="27" dur="500"/>
                                        <p:tgtEl>
                                          <p:spTgt spid="9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fade">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fade">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animEffect transition="in" filter="fade">
                                      <p:cBhvr>
                                        <p:cTn id="67"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45AEE3D-E595-FEBF-91E9-4A75DA73AECE}"/>
              </a:ext>
            </a:extLst>
          </p:cNvPr>
          <p:cNvSpPr>
            <a:spLocks noGrp="1"/>
          </p:cNvSpPr>
          <p:nvPr>
            <p:ph type="title"/>
          </p:nvPr>
        </p:nvSpPr>
        <p:spPr/>
        <p:txBody>
          <a:bodyPr/>
          <a:lstStyle/>
          <a:p>
            <a:r>
              <a:rPr lang="en-US" sz="3200">
                <a:solidFill>
                  <a:srgbClr val="FFFFFF"/>
                </a:solidFill>
                <a:latin typeface="Segoe UI Semibold"/>
                <a:cs typeface="Segoe UI"/>
              </a:rPr>
              <a:t>Estimating the Right SKU for Your Needs</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lang="en-US" sz="2000">
                <a:solidFill>
                  <a:srgbClr val="50E6FF"/>
                </a:solidFill>
                <a:latin typeface="Segoe UI Semibold"/>
                <a:cs typeface="Segoe UI"/>
              </a:rPr>
              <a:t>Utilize a PoC Index to Calculate Your Production Requirements</a:t>
            </a:r>
            <a:endParaRPr lang="en-US"/>
          </a:p>
        </p:txBody>
      </p:sp>
      <p:sp>
        <p:nvSpPr>
          <p:cNvPr id="2" name="Content Placeholder 2">
            <a:extLst>
              <a:ext uri="{FF2B5EF4-FFF2-40B4-BE49-F238E27FC236}">
                <a16:creationId xmlns:a16="http://schemas.microsoft.com/office/drawing/2014/main" id="{949BE774-6495-F73E-8B02-FF3A64BCD2DF}"/>
              </a:ext>
            </a:extLst>
          </p:cNvPr>
          <p:cNvSpPr>
            <a:spLocks noGrp="1"/>
          </p:cNvSpPr>
          <p:nvPr>
            <p:ph sz="quarter" idx="10"/>
          </p:nvPr>
        </p:nvSpPr>
        <p:spPr/>
        <p:txBody>
          <a:bodyPr/>
          <a:lstStyle/>
          <a:p>
            <a:pPr algn="l">
              <a:buFont typeface="Wingdings" panose="05000000000000000000" pitchFamily="2" charset="2"/>
              <a:buChar char="ü"/>
            </a:pPr>
            <a:r>
              <a:rPr lang="en-US" sz="2000" b="0" i="0">
                <a:effectLst/>
                <a:latin typeface="Segoe UI" panose="020B0502040204020203" pitchFamily="34" charset="0"/>
              </a:rPr>
              <a:t>Perform a PoC</a:t>
            </a:r>
          </a:p>
          <a:p>
            <a:pPr lvl="1">
              <a:buFont typeface="Wingdings" panose="05000000000000000000" pitchFamily="2" charset="2"/>
              <a:buChar char="ü"/>
            </a:pPr>
            <a:r>
              <a:rPr lang="en-US" sz="1200">
                <a:latin typeface="Segoe UI" panose="020B0502040204020203" pitchFamily="34" charset="0"/>
              </a:rPr>
              <a:t>I</a:t>
            </a:r>
            <a:r>
              <a:rPr lang="en-US" sz="1200" b="0" i="0">
                <a:effectLst/>
                <a:latin typeface="Segoe UI" panose="020B0502040204020203" pitchFamily="34" charset="0"/>
              </a:rPr>
              <a:t>ndex a representative sample of your production workload using the desired schema</a:t>
            </a:r>
          </a:p>
          <a:p>
            <a:pPr marL="228600" lvl="1" indent="0">
              <a:buNone/>
            </a:pPr>
            <a:endParaRPr lang="en-US" sz="1200" b="0" i="0">
              <a:effectLst/>
              <a:latin typeface="Segoe UI" panose="020B0502040204020203" pitchFamily="34" charset="0"/>
            </a:endParaRPr>
          </a:p>
          <a:p>
            <a:pPr algn="l">
              <a:buFont typeface="Wingdings" panose="05000000000000000000" pitchFamily="2" charset="2"/>
              <a:buChar char="ü"/>
            </a:pPr>
            <a:r>
              <a:rPr lang="en-US" sz="2000">
                <a:latin typeface="Segoe UI" panose="020B0502040204020203" pitchFamily="34" charset="0"/>
              </a:rPr>
              <a:t>Sample to Production Ratio</a:t>
            </a:r>
          </a:p>
          <a:p>
            <a:pPr lvl="1">
              <a:buFont typeface="Wingdings" panose="05000000000000000000" pitchFamily="2" charset="2"/>
              <a:buChar char="ü"/>
            </a:pPr>
            <a:r>
              <a:rPr lang="en-US" sz="1200">
                <a:latin typeface="Segoe UI" panose="020B0502040204020203" pitchFamily="34" charset="0"/>
              </a:rPr>
              <a:t>Calculate the ratio between the sample index size and raw data source size to estimate the corresponding production index size and data source size\</a:t>
            </a:r>
          </a:p>
          <a:p>
            <a:pPr marL="228600" lvl="1" indent="0">
              <a:buNone/>
            </a:pPr>
            <a:endParaRPr lang="en-US" sz="1200">
              <a:latin typeface="Segoe UI" panose="020B0502040204020203" pitchFamily="34" charset="0"/>
            </a:endParaRPr>
          </a:p>
          <a:p>
            <a:pPr algn="l">
              <a:buFont typeface="Wingdings" panose="05000000000000000000" pitchFamily="2" charset="2"/>
              <a:buChar char="ü"/>
            </a:pPr>
            <a:r>
              <a:rPr lang="en-US" sz="2000" b="0" i="0">
                <a:effectLst/>
                <a:latin typeface="Segoe UI" panose="020B0502040204020203" pitchFamily="34" charset="0"/>
              </a:rPr>
              <a:t>Analyze and Adjust</a:t>
            </a:r>
          </a:p>
          <a:p>
            <a:pPr lvl="1">
              <a:buFont typeface="Wingdings" panose="05000000000000000000" pitchFamily="2" charset="2"/>
              <a:buChar char="ü"/>
            </a:pPr>
            <a:r>
              <a:rPr lang="en-US" sz="1200" b="0" i="0">
                <a:effectLst/>
                <a:latin typeface="Segoe UI" panose="020B0502040204020203" pitchFamily="34" charset="0"/>
              </a:rPr>
              <a:t>Consider the estimated number of documents, index size, and data source size for your production workload, and add a buffer for future growth</a:t>
            </a:r>
          </a:p>
          <a:p>
            <a:pPr marL="228600" lvl="1" indent="0">
              <a:buNone/>
            </a:pPr>
            <a:endParaRPr lang="en-US" sz="1200" b="0" i="0">
              <a:effectLst/>
              <a:latin typeface="Segoe UI" panose="020B0502040204020203" pitchFamily="34" charset="0"/>
            </a:endParaRPr>
          </a:p>
          <a:p>
            <a:pPr algn="l">
              <a:buFont typeface="Wingdings" panose="05000000000000000000" pitchFamily="2" charset="2"/>
              <a:buChar char="ü"/>
            </a:pPr>
            <a:r>
              <a:rPr lang="en-US" sz="2000">
                <a:latin typeface="Segoe UI" panose="020B0502040204020203" pitchFamily="34" charset="0"/>
              </a:rPr>
              <a:t>Choose the Right SKU</a:t>
            </a:r>
          </a:p>
          <a:p>
            <a:pPr lvl="1">
              <a:buFont typeface="Wingdings" panose="05000000000000000000" pitchFamily="2" charset="2"/>
              <a:buChar char="ü"/>
            </a:pPr>
            <a:r>
              <a:rPr lang="en-US" sz="1200">
                <a:latin typeface="Segoe UI" panose="020B0502040204020203" pitchFamily="34" charset="0"/>
              </a:rPr>
              <a:t>Use the estimated production index size and required number of partitions and replicas to determine the appropriate Azure Cognitive Search SKU</a:t>
            </a:r>
          </a:p>
          <a:p>
            <a:pPr marL="228600" lvl="1" indent="0">
              <a:buNone/>
            </a:pPr>
            <a:endParaRPr lang="en-US" sz="1200">
              <a:latin typeface="Segoe UI" panose="020B0502040204020203" pitchFamily="34" charset="0"/>
            </a:endParaRPr>
          </a:p>
          <a:p>
            <a:pPr algn="l">
              <a:buFont typeface="Wingdings" panose="05000000000000000000" pitchFamily="2" charset="2"/>
              <a:buChar char="ü"/>
            </a:pPr>
            <a:r>
              <a:rPr lang="en-US" sz="2000" b="0" i="0">
                <a:effectLst/>
                <a:latin typeface="Segoe UI" panose="020B0502040204020203" pitchFamily="34" charset="0"/>
              </a:rPr>
              <a:t>Estimate Monthly Cost</a:t>
            </a:r>
          </a:p>
          <a:p>
            <a:pPr lvl="1">
              <a:buFont typeface="Wingdings" panose="05000000000000000000" pitchFamily="2" charset="2"/>
              <a:buChar char="ü"/>
            </a:pPr>
            <a:r>
              <a:rPr lang="en-US" sz="1200" b="0" i="0">
                <a:effectLst/>
                <a:latin typeface="Segoe UI" panose="020B0502040204020203" pitchFamily="34" charset="0"/>
              </a:rPr>
              <a:t>Use the pricing calculator to estimate the SKU cost</a:t>
            </a:r>
          </a:p>
          <a:p>
            <a:pPr marL="0" indent="0" algn="l">
              <a:buNone/>
            </a:pPr>
            <a:endParaRPr lang="en-US" sz="2000">
              <a:latin typeface="Segoe UI" panose="020B0502040204020203" pitchFamily="34" charset="0"/>
            </a:endParaRPr>
          </a:p>
          <a:p>
            <a:pPr marL="0" indent="0" algn="l">
              <a:buNone/>
            </a:pPr>
            <a:r>
              <a:rPr lang="en-US" sz="2000" b="1" i="0">
                <a:effectLst/>
                <a:latin typeface="Segoe UI" panose="020B0502040204020203" pitchFamily="34" charset="0"/>
              </a:rPr>
              <a:t>Note: </a:t>
            </a:r>
            <a:r>
              <a:rPr lang="en-US" sz="2000" b="0" i="0">
                <a:effectLst/>
                <a:latin typeface="Segoe UI" panose="020B0502040204020203" pitchFamily="34" charset="0"/>
              </a:rPr>
              <a:t>This estimation is for Azure Cognitive Search service costs only and does NOT include the cost of generating embeddings or other AI Enrichment features.</a:t>
            </a:r>
          </a:p>
          <a:p>
            <a:pPr algn="l">
              <a:buFont typeface="Wingdings" panose="05000000000000000000" pitchFamily="2" charset="2"/>
              <a:buChar char="ü"/>
            </a:pPr>
            <a:endParaRPr lang="en-US" sz="1600" b="0" i="0">
              <a:effectLst/>
              <a:latin typeface="Segoe UI" panose="020B0502040204020203" pitchFamily="34" charset="0"/>
            </a:endParaRPr>
          </a:p>
        </p:txBody>
      </p:sp>
    </p:spTree>
    <p:extLst>
      <p:ext uri="{BB962C8B-B14F-4D97-AF65-F5344CB8AC3E}">
        <p14:creationId xmlns:p14="http://schemas.microsoft.com/office/powerpoint/2010/main" val="22693327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A0A774-5134-7242-E080-C7A7486DB8C5}"/>
              </a:ext>
            </a:extLst>
          </p:cNvPr>
          <p:cNvSpPr>
            <a:spLocks noGrp="1"/>
          </p:cNvSpPr>
          <p:nvPr>
            <p:ph type="title"/>
          </p:nvPr>
        </p:nvSpPr>
        <p:spPr/>
        <p:txBody>
          <a:bodyPr/>
          <a:lstStyle/>
          <a:p>
            <a:r>
              <a:rPr kumimoji="0" lang="en-US" sz="3200" b="0" i="0" u="none" strike="noStrike" kern="1200" cap="none" spc="-50" normalizeH="0" baseline="0" noProof="0" dirty="0">
                <a:ln w="3175">
                  <a:noFill/>
                </a:ln>
                <a:solidFill>
                  <a:srgbClr val="FFFFFF"/>
                </a:solidFill>
                <a:effectLst/>
                <a:uLnTx/>
                <a:uFillTx/>
                <a:latin typeface="Segoe UI Semibold"/>
                <a:ea typeface="+mn-ea"/>
                <a:cs typeface="Segoe UI"/>
              </a:rPr>
              <a:t>Getting Data into Your Search Index</a:t>
            </a:r>
            <a:b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a:rPr>
            </a:br>
            <a:r>
              <a:rPr lang="en-US" sz="2000" dirty="0">
                <a:solidFill>
                  <a:srgbClr val="50E6FF"/>
                </a:solidFill>
                <a:latin typeface="Segoe UI Semibold"/>
                <a:cs typeface="Segoe UI"/>
              </a:rPr>
              <a:t>Comparing Push and Pull Approaches for Indexing</a:t>
            </a:r>
            <a:endParaRPr lang="en-US" dirty="0"/>
          </a:p>
        </p:txBody>
      </p:sp>
      <p:sp>
        <p:nvSpPr>
          <p:cNvPr id="3" name="Text Placeholder 2">
            <a:extLst>
              <a:ext uri="{FF2B5EF4-FFF2-40B4-BE49-F238E27FC236}">
                <a16:creationId xmlns:a16="http://schemas.microsoft.com/office/drawing/2014/main" id="{3137AAB7-C863-B8F0-9603-75421FC997E4}"/>
              </a:ext>
            </a:extLst>
          </p:cNvPr>
          <p:cNvSpPr>
            <a:spLocks noGrp="1"/>
          </p:cNvSpPr>
          <p:nvPr>
            <p:ph type="body" sz="quarter" idx="16"/>
          </p:nvPr>
        </p:nvSpPr>
        <p:spPr/>
        <p:txBody>
          <a:bodyPr/>
          <a:lstStyle/>
          <a:p>
            <a:pPr marL="0" indent="0">
              <a:buNone/>
            </a:pPr>
            <a:r>
              <a:rPr lang="en-US" sz="2200" dirty="0">
                <a:solidFill>
                  <a:srgbClr val="50E6FF"/>
                </a:solidFill>
                <a:latin typeface="+mj-lt"/>
                <a:cs typeface="Segoe UI"/>
              </a:rPr>
              <a:t>“Pull” </a:t>
            </a:r>
            <a:endParaRPr lang="en-US" sz="2200" dirty="0">
              <a:solidFill>
                <a:srgbClr val="50E6FF"/>
              </a:solidFill>
              <a:latin typeface="+mj-lt"/>
            </a:endParaRPr>
          </a:p>
        </p:txBody>
      </p:sp>
      <p:sp>
        <p:nvSpPr>
          <p:cNvPr id="4" name="Text Placeholder 3">
            <a:extLst>
              <a:ext uri="{FF2B5EF4-FFF2-40B4-BE49-F238E27FC236}">
                <a16:creationId xmlns:a16="http://schemas.microsoft.com/office/drawing/2014/main" id="{79BC6B29-F566-DA30-5FF9-C81F047D8C4D}"/>
              </a:ext>
            </a:extLst>
          </p:cNvPr>
          <p:cNvSpPr>
            <a:spLocks noGrp="1"/>
          </p:cNvSpPr>
          <p:nvPr>
            <p:ph type="body" sz="quarter" idx="14"/>
          </p:nvPr>
        </p:nvSpPr>
        <p:spPr/>
        <p:txBody>
          <a:bodyPr vert="horz" wrap="square" lIns="0" tIns="0" rIns="0" bIns="0" rtlCol="0" anchor="t">
            <a:spAutoFit/>
          </a:bodyPr>
          <a:lstStyle/>
          <a:p>
            <a:r>
              <a:rPr lang="en-US" sz="2000" dirty="0">
                <a:latin typeface="+mn-lt"/>
                <a:cs typeface="Segoe UI"/>
              </a:rPr>
              <a:t>Automated data ingestion using our Indexer</a:t>
            </a:r>
          </a:p>
          <a:p>
            <a:r>
              <a:rPr lang="en-US" sz="2000" dirty="0">
                <a:latin typeface="+mn-lt"/>
                <a:cs typeface="Segoe UI"/>
              </a:rPr>
              <a:t>Utilize custom skills to generate embeddings and process data during indexing</a:t>
            </a:r>
          </a:p>
          <a:p>
            <a:r>
              <a:rPr lang="en-US" sz="2000" dirty="0">
                <a:latin typeface="+mn-lt"/>
                <a:cs typeface="Segoe UI"/>
              </a:rPr>
              <a:t>Streamlined Indexing</a:t>
            </a:r>
          </a:p>
        </p:txBody>
      </p:sp>
      <p:sp>
        <p:nvSpPr>
          <p:cNvPr id="5" name="Text Placeholder 4">
            <a:extLst>
              <a:ext uri="{FF2B5EF4-FFF2-40B4-BE49-F238E27FC236}">
                <a16:creationId xmlns:a16="http://schemas.microsoft.com/office/drawing/2014/main" id="{E8EDDEA3-CD34-F207-68BA-43ED10D29CCF}"/>
              </a:ext>
            </a:extLst>
          </p:cNvPr>
          <p:cNvSpPr>
            <a:spLocks noGrp="1"/>
          </p:cNvSpPr>
          <p:nvPr>
            <p:ph type="body" sz="quarter" idx="17"/>
          </p:nvPr>
        </p:nvSpPr>
        <p:spPr/>
        <p:txBody>
          <a:bodyPr/>
          <a:lstStyle/>
          <a:p>
            <a:pPr marL="0" indent="0">
              <a:buNone/>
            </a:pPr>
            <a:r>
              <a:rPr lang="en-US" sz="2200" dirty="0">
                <a:solidFill>
                  <a:srgbClr val="50E6FF"/>
                </a:solidFill>
                <a:latin typeface="+mj-lt"/>
                <a:cs typeface="Segoe UI"/>
              </a:rPr>
              <a:t>“Push”</a:t>
            </a:r>
          </a:p>
        </p:txBody>
      </p:sp>
      <p:sp>
        <p:nvSpPr>
          <p:cNvPr id="6" name="Text Placeholder 5">
            <a:extLst>
              <a:ext uri="{FF2B5EF4-FFF2-40B4-BE49-F238E27FC236}">
                <a16:creationId xmlns:a16="http://schemas.microsoft.com/office/drawing/2014/main" id="{CCEB8F6C-B883-7EED-195B-5F39574A93E9}"/>
              </a:ext>
            </a:extLst>
          </p:cNvPr>
          <p:cNvSpPr>
            <a:spLocks noGrp="1"/>
          </p:cNvSpPr>
          <p:nvPr>
            <p:ph type="body" sz="quarter" idx="15"/>
          </p:nvPr>
        </p:nvSpPr>
        <p:spPr/>
        <p:txBody>
          <a:bodyPr/>
          <a:lstStyle/>
          <a:p>
            <a:r>
              <a:rPr lang="en-US" sz="2000" dirty="0">
                <a:latin typeface="+mn-lt"/>
              </a:rPr>
              <a:t>Manual Data Ingestion giving you full control over the indexing process</a:t>
            </a:r>
          </a:p>
          <a:p>
            <a:r>
              <a:rPr lang="en-US" sz="2000" dirty="0">
                <a:latin typeface="+mn-lt"/>
              </a:rPr>
              <a:t>Quick and easy to get started</a:t>
            </a:r>
          </a:p>
          <a:p>
            <a:r>
              <a:rPr lang="en-US" sz="2000" dirty="0">
                <a:latin typeface="+mn-lt"/>
              </a:rPr>
              <a:t>High Flexibility </a:t>
            </a:r>
          </a:p>
        </p:txBody>
      </p:sp>
    </p:spTree>
    <p:extLst>
      <p:ext uri="{BB962C8B-B14F-4D97-AF65-F5344CB8AC3E}">
        <p14:creationId xmlns:p14="http://schemas.microsoft.com/office/powerpoint/2010/main" val="19868977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76BD4D0-3905-12CF-9C13-D244DCF304D9}"/>
              </a:ext>
            </a:extLst>
          </p:cNvPr>
          <p:cNvSpPr>
            <a:spLocks noGrp="1"/>
          </p:cNvSpPr>
          <p:nvPr>
            <p:ph type="body" sz="quarter" idx="11"/>
          </p:nvPr>
        </p:nvSpPr>
        <p:spPr/>
        <p:txBody>
          <a:bodyPr/>
          <a:lstStyle/>
          <a:p>
            <a:endParaRPr lang="en-US" dirty="0"/>
          </a:p>
          <a:p>
            <a:r>
              <a:rPr lang="en-US" sz="4400" spc="0" dirty="0">
                <a:ln>
                  <a:noFill/>
                </a:ln>
                <a:solidFill>
                  <a:schemeClr val="bg1"/>
                </a:solidFill>
                <a:cs typeface="Aharoni" panose="02010803020104030203" pitchFamily="2" charset="-79"/>
              </a:rPr>
              <a:t>On Your Data</a:t>
            </a:r>
            <a:endParaRPr lang="en-US" dirty="0"/>
          </a:p>
        </p:txBody>
      </p:sp>
    </p:spTree>
    <p:extLst>
      <p:ext uri="{BB962C8B-B14F-4D97-AF65-F5344CB8AC3E}">
        <p14:creationId xmlns:p14="http://schemas.microsoft.com/office/powerpoint/2010/main" val="28366431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A0A774-5134-7242-E080-C7A7486DB8C5}"/>
              </a:ext>
            </a:extLst>
          </p:cNvPr>
          <p:cNvSpPr>
            <a:spLocks noGrp="1"/>
          </p:cNvSpPr>
          <p:nvPr>
            <p:ph type="title"/>
          </p:nvPr>
        </p:nvSpPr>
        <p:spPr/>
        <p:txBody>
          <a:bodyPr/>
          <a:lstStyle/>
          <a:p>
            <a:r>
              <a:rPr kumimoji="0" lang="en-US" sz="3200" b="0" i="0" u="none" strike="noStrike" kern="1200" cap="none" spc="-50" normalizeH="0" baseline="0" noProof="0" dirty="0">
                <a:ln w="3175">
                  <a:noFill/>
                </a:ln>
                <a:solidFill>
                  <a:srgbClr val="FFFFFF"/>
                </a:solidFill>
                <a:effectLst/>
                <a:uLnTx/>
                <a:uFillTx/>
                <a:latin typeface="Segoe UI Semibold"/>
                <a:ea typeface="+mn-ea"/>
                <a:cs typeface="Segoe UI"/>
              </a:rPr>
              <a:t>Introducing Integrated Vectorization</a:t>
            </a:r>
            <a:br>
              <a:rPr kumimoji="0" lang="en-US" sz="2000" b="0" i="0" u="none" strike="noStrike" kern="1200" cap="none" spc="-50" normalizeH="0" baseline="0" noProof="0" dirty="0">
                <a:ln w="3175">
                  <a:noFill/>
                </a:ln>
                <a:solidFill>
                  <a:srgbClr val="FFFFFF"/>
                </a:solidFill>
                <a:effectLst/>
                <a:uLnTx/>
                <a:uFillTx/>
                <a:latin typeface="Segoe UI Semibold"/>
                <a:ea typeface="+mn-ea"/>
                <a:cs typeface="Segoe UI"/>
              </a:rPr>
            </a:br>
            <a:r>
              <a:rPr lang="en-US" sz="2000" dirty="0">
                <a:solidFill>
                  <a:srgbClr val="50E6FF"/>
                </a:solidFill>
                <a:latin typeface="Segoe UI Semibold"/>
                <a:cs typeface="Segoe UI"/>
              </a:rPr>
              <a:t>End-to-end data ingestion, chunking, vectorization, and advanced retrieval </a:t>
            </a:r>
            <a:endParaRPr lang="en-US" dirty="0"/>
          </a:p>
        </p:txBody>
      </p:sp>
      <p:graphicFrame>
        <p:nvGraphicFramePr>
          <p:cNvPr id="10" name="Content Placeholder 9">
            <a:extLst>
              <a:ext uri="{FF2B5EF4-FFF2-40B4-BE49-F238E27FC236}">
                <a16:creationId xmlns:a16="http://schemas.microsoft.com/office/drawing/2014/main" id="{2129E32E-D7CB-5698-7CB8-A35283378561}"/>
              </a:ext>
              <a:ext uri="{C183D7F6-B498-43B3-948B-1728B52AA6E4}">
                <adec:decorative xmlns:adec="http://schemas.microsoft.com/office/drawing/2017/decorative" val="1"/>
              </a:ext>
            </a:extLst>
          </p:cNvPr>
          <p:cNvGraphicFramePr>
            <a:graphicFrameLocks noGrp="1"/>
          </p:cNvGraphicFramePr>
          <p:nvPr>
            <p:ph sz="quarter" idx="10"/>
            <p:extLst>
              <p:ext uri="{D42A27DB-BD31-4B8C-83A1-F6EECF244321}">
                <p14:modId xmlns:p14="http://schemas.microsoft.com/office/powerpoint/2010/main" val="825054041"/>
              </p:ext>
            </p:extLst>
          </p:nvPr>
        </p:nvGraphicFramePr>
        <p:xfrm>
          <a:off x="234949" y="2235200"/>
          <a:ext cx="11690351" cy="34165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18" descr="Public preview&#10;">
            <a:extLst>
              <a:ext uri="{FF2B5EF4-FFF2-40B4-BE49-F238E27FC236}">
                <a16:creationId xmlns:a16="http://schemas.microsoft.com/office/drawing/2014/main" id="{21AE475E-C3B9-D584-8BC0-62A7F9A7F2BB}"/>
              </a:ext>
            </a:extLst>
          </p:cNvPr>
          <p:cNvSpPr/>
          <p:nvPr/>
        </p:nvSpPr>
        <p:spPr bwMode="auto">
          <a:xfrm>
            <a:off x="4553312" y="2235200"/>
            <a:ext cx="984916" cy="475428"/>
          </a:xfrm>
          <a:prstGeom prst="roundRect">
            <a:avLst>
              <a:gd name="adj" fmla="val 9671"/>
            </a:avLst>
          </a:prstGeom>
          <a:blipFill>
            <a:blip r:embed="rId8" cstate="print">
              <a:extLst>
                <a:ext uri="{28A0092B-C50C-407E-A947-70E740481C1C}">
                  <a14:useLocalDpi xmlns:a14="http://schemas.microsoft.com/office/drawing/2010/main"/>
                </a:ext>
              </a:extLst>
            </a:blip>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Preview</a:t>
            </a:r>
          </a:p>
        </p:txBody>
      </p:sp>
      <p:sp>
        <p:nvSpPr>
          <p:cNvPr id="5" name="Rounded Rectangle 18" descr="Public preview&#10;">
            <a:extLst>
              <a:ext uri="{FF2B5EF4-FFF2-40B4-BE49-F238E27FC236}">
                <a16:creationId xmlns:a16="http://schemas.microsoft.com/office/drawing/2014/main" id="{DB6FBAF2-D91C-13DB-A72B-D5CB91CC035D}"/>
              </a:ext>
            </a:extLst>
          </p:cNvPr>
          <p:cNvSpPr/>
          <p:nvPr/>
        </p:nvSpPr>
        <p:spPr bwMode="auto">
          <a:xfrm>
            <a:off x="10841507" y="2174261"/>
            <a:ext cx="984916" cy="475428"/>
          </a:xfrm>
          <a:prstGeom prst="roundRect">
            <a:avLst>
              <a:gd name="adj" fmla="val 9671"/>
            </a:avLst>
          </a:prstGeom>
          <a:blipFill>
            <a:blip r:embed="rId8" cstate="print">
              <a:extLst>
                <a:ext uri="{28A0092B-C50C-407E-A947-70E740481C1C}">
                  <a14:useLocalDpi xmlns:a14="http://schemas.microsoft.com/office/drawing/2010/main"/>
                </a:ext>
              </a:extLst>
            </a:blip>
            <a:stretch>
              <a:fillRect/>
            </a:stretch>
          </a:blipFill>
          <a:effectLst/>
          <a:scene3d>
            <a:camera prst="orthographicFront"/>
            <a:lightRig rig="contrasting" dir="t"/>
          </a:scene3d>
          <a:sp3d prstMaterial="flat">
            <a:bevelT w="57150" h="44450"/>
          </a:sp3d>
        </p:spPr>
        <p:txBody>
          <a:bodyPr wrap="none" lIns="118872" tIns="91440" rIns="118872" bIns="109728"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600" i="0" u="none" strike="noStrike" kern="0" cap="none" spc="0" normalizeH="0" baseline="0" noProof="0" dirty="0">
                <a:ln>
                  <a:noFill/>
                </a:ln>
                <a:gradFill flip="none" rotWithShape="1">
                  <a:gsLst>
                    <a:gs pos="25904">
                      <a:srgbClr val="2F2F2F"/>
                    </a:gs>
                    <a:gs pos="46000">
                      <a:srgbClr val="2F2F2F"/>
                    </a:gs>
                  </a:gsLst>
                  <a:lin ang="2700000" scaled="1"/>
                  <a:tileRect/>
                </a:gradFill>
                <a:effectLst/>
                <a:uLnTx/>
                <a:uFillTx/>
                <a:latin typeface="Segoe UI Semibold"/>
                <a:ea typeface="+mn-ea"/>
                <a:cs typeface="+mn-cs"/>
              </a:rPr>
              <a:t>Preview</a:t>
            </a:r>
          </a:p>
        </p:txBody>
      </p:sp>
    </p:spTree>
    <p:extLst>
      <p:ext uri="{BB962C8B-B14F-4D97-AF65-F5344CB8AC3E}">
        <p14:creationId xmlns:p14="http://schemas.microsoft.com/office/powerpoint/2010/main" val="1213871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16667E-6 -3.7037E-6 L -4.166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4.16667E-6 -3.7037E-6 L -4.16667E-6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D448CE4-EB47-1758-30C3-6BDADD2050D6}"/>
              </a:ext>
            </a:extLst>
          </p:cNvPr>
          <p:cNvSpPr txBox="1">
            <a:spLocks/>
          </p:cNvSpPr>
          <p:nvPr/>
        </p:nvSpPr>
        <p:spPr>
          <a:xfrm>
            <a:off x="588263" y="457200"/>
            <a:ext cx="11018520" cy="8002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solidFill>
                  <a:srgbClr val="FFFFFF"/>
                </a:solidFill>
                <a:latin typeface="Segoe UI Semibold"/>
                <a:cs typeface="Segoe UI"/>
              </a:rPr>
              <a:t>Introducing Integrated Vectorization Visualization</a:t>
            </a:r>
            <a:br>
              <a:rPr lang="en-US" sz="2000">
                <a:solidFill>
                  <a:srgbClr val="FFFFFF"/>
                </a:solidFill>
                <a:latin typeface="Segoe UI Semibold"/>
                <a:cs typeface="Segoe UI"/>
              </a:rPr>
            </a:br>
            <a:r>
              <a:rPr lang="en-US" sz="2000">
                <a:solidFill>
                  <a:srgbClr val="50E6FF"/>
                </a:solidFill>
                <a:latin typeface="Segoe UI Semibold"/>
                <a:cs typeface="Segoe UI"/>
              </a:rPr>
              <a:t>End-to-end data ingestion, chunking, vectorization, and advanced retrieval </a:t>
            </a:r>
            <a:endParaRPr lang="en-US"/>
          </a:p>
        </p:txBody>
      </p:sp>
      <p:pic>
        <p:nvPicPr>
          <p:cNvPr id="5" name="Content Placeholder 3" descr="A diagram of a software&#10;&#10;Description automatically generated">
            <a:extLst>
              <a:ext uri="{FF2B5EF4-FFF2-40B4-BE49-F238E27FC236}">
                <a16:creationId xmlns:a16="http://schemas.microsoft.com/office/drawing/2014/main" id="{04347AD6-97ED-6BBB-9379-2D47729302DB}"/>
              </a:ext>
            </a:extLst>
          </p:cNvPr>
          <p:cNvPicPr>
            <a:picLocks noChangeAspect="1"/>
          </p:cNvPicPr>
          <p:nvPr/>
        </p:nvPicPr>
        <p:blipFill>
          <a:blip r:embed="rId2"/>
          <a:stretch>
            <a:fillRect/>
          </a:stretch>
        </p:blipFill>
        <p:spPr>
          <a:xfrm>
            <a:off x="962469" y="1454979"/>
            <a:ext cx="9546682" cy="5271259"/>
          </a:xfrm>
          <a:prstGeom prst="rect">
            <a:avLst/>
          </a:prstGeom>
        </p:spPr>
      </p:pic>
    </p:spTree>
    <p:extLst>
      <p:ext uri="{BB962C8B-B14F-4D97-AF65-F5344CB8AC3E}">
        <p14:creationId xmlns:p14="http://schemas.microsoft.com/office/powerpoint/2010/main" val="33168728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8">
            <a:extLst>
              <a:ext uri="{FF2B5EF4-FFF2-40B4-BE49-F238E27FC236}">
                <a16:creationId xmlns:a16="http://schemas.microsoft.com/office/drawing/2014/main" id="{45BBF850-9F26-81DB-4D9C-BE864761B5AC}"/>
              </a:ext>
              <a:ext uri="{C183D7F6-B498-43B3-948B-1728B52AA6E4}">
                <adec:decorative xmlns:adec="http://schemas.microsoft.com/office/drawing/2017/decorative" val="1"/>
              </a:ext>
            </a:extLst>
          </p:cNvPr>
          <p:cNvSpPr/>
          <p:nvPr/>
        </p:nvSpPr>
        <p:spPr bwMode="auto">
          <a:xfrm>
            <a:off x="609600" y="2023936"/>
            <a:ext cx="10972800" cy="4072064"/>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grpSp>
        <p:nvGrpSpPr>
          <p:cNvPr id="3" name="Group 2">
            <a:extLst>
              <a:ext uri="{FF2B5EF4-FFF2-40B4-BE49-F238E27FC236}">
                <a16:creationId xmlns:a16="http://schemas.microsoft.com/office/drawing/2014/main" id="{18D6BCEF-8D5A-0029-EB31-E29485A7D68C}"/>
              </a:ext>
              <a:ext uri="{C183D7F6-B498-43B3-948B-1728B52AA6E4}">
                <adec:decorative xmlns:adec="http://schemas.microsoft.com/office/drawing/2017/decorative" val="1"/>
              </a:ext>
            </a:extLst>
          </p:cNvPr>
          <p:cNvGrpSpPr/>
          <p:nvPr/>
        </p:nvGrpSpPr>
        <p:grpSpPr>
          <a:xfrm>
            <a:off x="976370" y="2358343"/>
            <a:ext cx="1354643" cy="1354643"/>
            <a:chOff x="976370" y="2425449"/>
            <a:chExt cx="1354643" cy="1354643"/>
          </a:xfrm>
        </p:grpSpPr>
        <p:sp>
          <p:nvSpPr>
            <p:cNvPr id="4" name="Rounded Rectangle 14">
              <a:extLst>
                <a:ext uri="{FF2B5EF4-FFF2-40B4-BE49-F238E27FC236}">
                  <a16:creationId xmlns:a16="http://schemas.microsoft.com/office/drawing/2014/main" id="{9D9EAE3F-3C13-316A-1BA1-FC7C9F76F92A}"/>
                </a:ext>
              </a:extLst>
            </p:cNvPr>
            <p:cNvSpPr/>
            <p:nvPr/>
          </p:nvSpPr>
          <p:spPr>
            <a:xfrm>
              <a:off x="976370"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 name="Rounded Rectangle 14">
              <a:extLst>
                <a:ext uri="{FF2B5EF4-FFF2-40B4-BE49-F238E27FC236}">
                  <a16:creationId xmlns:a16="http://schemas.microsoft.com/office/drawing/2014/main" id="{CBCE73AB-D4E3-90B6-7A53-5DC6D8FE1E9C}"/>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6" name="Graphic 5">
              <a:extLst>
                <a:ext uri="{FF2B5EF4-FFF2-40B4-BE49-F238E27FC236}">
                  <a16:creationId xmlns:a16="http://schemas.microsoft.com/office/drawing/2014/main" id="{9CDD396E-2417-98E2-9A7F-936C68C57DFB}"/>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916" r="-7916"/>
            <a:stretch/>
          </p:blipFill>
          <p:spPr>
            <a:xfrm>
              <a:off x="1416526" y="2614054"/>
              <a:ext cx="472385" cy="407820"/>
            </a:xfrm>
            <a:prstGeom prst="rect">
              <a:avLst/>
            </a:prstGeom>
            <a:effectLst/>
          </p:spPr>
        </p:pic>
      </p:grpSp>
      <p:grpSp>
        <p:nvGrpSpPr>
          <p:cNvPr id="7" name="Group 6">
            <a:extLst>
              <a:ext uri="{FF2B5EF4-FFF2-40B4-BE49-F238E27FC236}">
                <a16:creationId xmlns:a16="http://schemas.microsoft.com/office/drawing/2014/main" id="{717A81EC-EC51-5D23-4338-7DB0171DF60A}"/>
              </a:ext>
              <a:ext uri="{C183D7F6-B498-43B3-948B-1728B52AA6E4}">
                <adec:decorative xmlns:adec="http://schemas.microsoft.com/office/drawing/2017/decorative" val="1"/>
              </a:ext>
            </a:extLst>
          </p:cNvPr>
          <p:cNvGrpSpPr/>
          <p:nvPr/>
        </p:nvGrpSpPr>
        <p:grpSpPr>
          <a:xfrm>
            <a:off x="2456979" y="2358343"/>
            <a:ext cx="1354643" cy="1354643"/>
            <a:chOff x="2456979" y="2425449"/>
            <a:chExt cx="1354643" cy="1354643"/>
          </a:xfrm>
        </p:grpSpPr>
        <p:sp>
          <p:nvSpPr>
            <p:cNvPr id="8" name="Rounded Rectangle 23">
              <a:extLst>
                <a:ext uri="{FF2B5EF4-FFF2-40B4-BE49-F238E27FC236}">
                  <a16:creationId xmlns:a16="http://schemas.microsoft.com/office/drawing/2014/main" id="{F775DEE4-6B08-0E4E-4392-48BFD1190ED2}"/>
                </a:ext>
              </a:extLst>
            </p:cNvPr>
            <p:cNvSpPr/>
            <p:nvPr/>
          </p:nvSpPr>
          <p:spPr>
            <a:xfrm>
              <a:off x="2456979"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9" name="Rounded Rectangle 15">
              <a:extLst>
                <a:ext uri="{FF2B5EF4-FFF2-40B4-BE49-F238E27FC236}">
                  <a16:creationId xmlns:a16="http://schemas.microsoft.com/office/drawing/2014/main" id="{93C6DA2D-A2BB-8182-A782-CB6509EFD256}"/>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10" name="Graphic 9">
              <a:extLst>
                <a:ext uri="{FF2B5EF4-FFF2-40B4-BE49-F238E27FC236}">
                  <a16:creationId xmlns:a16="http://schemas.microsoft.com/office/drawing/2014/main" id="{F80EC9D5-0E30-09EF-3081-981609CEDC8D}"/>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7916" r="-7916"/>
            <a:stretch/>
          </p:blipFill>
          <p:spPr>
            <a:xfrm>
              <a:off x="2897136" y="2614055"/>
              <a:ext cx="472383" cy="407818"/>
            </a:xfrm>
            <a:prstGeom prst="rect">
              <a:avLst/>
            </a:prstGeom>
          </p:spPr>
        </p:pic>
      </p:grpSp>
      <p:grpSp>
        <p:nvGrpSpPr>
          <p:cNvPr id="11" name="Group 10">
            <a:extLst>
              <a:ext uri="{FF2B5EF4-FFF2-40B4-BE49-F238E27FC236}">
                <a16:creationId xmlns:a16="http://schemas.microsoft.com/office/drawing/2014/main" id="{582E911B-8D6E-608A-CB01-BA286B546920}"/>
              </a:ext>
              <a:ext uri="{C183D7F6-B498-43B3-948B-1728B52AA6E4}">
                <adec:decorative xmlns:adec="http://schemas.microsoft.com/office/drawing/2017/decorative" val="1"/>
              </a:ext>
            </a:extLst>
          </p:cNvPr>
          <p:cNvGrpSpPr/>
          <p:nvPr/>
        </p:nvGrpSpPr>
        <p:grpSpPr>
          <a:xfrm>
            <a:off x="3937588" y="2358343"/>
            <a:ext cx="1354643" cy="1354643"/>
            <a:chOff x="3937588" y="2425449"/>
            <a:chExt cx="1354643" cy="1354643"/>
          </a:xfrm>
        </p:grpSpPr>
        <p:sp>
          <p:nvSpPr>
            <p:cNvPr id="12" name="Rounded Rectangle 17">
              <a:extLst>
                <a:ext uri="{FF2B5EF4-FFF2-40B4-BE49-F238E27FC236}">
                  <a16:creationId xmlns:a16="http://schemas.microsoft.com/office/drawing/2014/main" id="{940E65C8-390E-E15C-3242-4A268C19A5CE}"/>
                </a:ext>
              </a:extLst>
            </p:cNvPr>
            <p:cNvSpPr/>
            <p:nvPr/>
          </p:nvSpPr>
          <p:spPr>
            <a:xfrm>
              <a:off x="3937588"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3" name="Rounded Rectangle 17">
              <a:extLst>
                <a:ext uri="{FF2B5EF4-FFF2-40B4-BE49-F238E27FC236}">
                  <a16:creationId xmlns:a16="http://schemas.microsoft.com/office/drawing/2014/main" id="{14E82D74-99B5-1B3D-0042-3F996D2A67F2}"/>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4" name="Graphic 13">
              <a:extLst>
                <a:ext uri="{FF2B5EF4-FFF2-40B4-BE49-F238E27FC236}">
                  <a16:creationId xmlns:a16="http://schemas.microsoft.com/office/drawing/2014/main" id="{93CCA316-6FD4-51FB-7195-00670331A55D}"/>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7916" r="-7916"/>
            <a:stretch/>
          </p:blipFill>
          <p:spPr>
            <a:xfrm>
              <a:off x="4377744" y="2614054"/>
              <a:ext cx="472385" cy="407820"/>
            </a:xfrm>
            <a:prstGeom prst="rect">
              <a:avLst/>
            </a:prstGeom>
          </p:spPr>
        </p:pic>
      </p:grpSp>
      <p:grpSp>
        <p:nvGrpSpPr>
          <p:cNvPr id="15" name="Group 14">
            <a:extLst>
              <a:ext uri="{FF2B5EF4-FFF2-40B4-BE49-F238E27FC236}">
                <a16:creationId xmlns:a16="http://schemas.microsoft.com/office/drawing/2014/main" id="{64731A38-A830-B6A1-340D-406E642D95BF}"/>
              </a:ext>
              <a:ext uri="{C183D7F6-B498-43B3-948B-1728B52AA6E4}">
                <adec:decorative xmlns:adec="http://schemas.microsoft.com/office/drawing/2017/decorative" val="1"/>
              </a:ext>
            </a:extLst>
          </p:cNvPr>
          <p:cNvGrpSpPr/>
          <p:nvPr/>
        </p:nvGrpSpPr>
        <p:grpSpPr>
          <a:xfrm>
            <a:off x="5418197" y="2358343"/>
            <a:ext cx="1354643" cy="1354643"/>
            <a:chOff x="5418197" y="2425449"/>
            <a:chExt cx="1354643" cy="1354643"/>
          </a:xfrm>
        </p:grpSpPr>
        <p:sp>
          <p:nvSpPr>
            <p:cNvPr id="16" name="Rounded Rectangle 16">
              <a:extLst>
                <a:ext uri="{FF2B5EF4-FFF2-40B4-BE49-F238E27FC236}">
                  <a16:creationId xmlns:a16="http://schemas.microsoft.com/office/drawing/2014/main" id="{633AF038-638E-8CE6-79AA-78E507C8627D}"/>
                </a:ext>
              </a:extLst>
            </p:cNvPr>
            <p:cNvSpPr/>
            <p:nvPr/>
          </p:nvSpPr>
          <p:spPr>
            <a:xfrm>
              <a:off x="5418197"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Rounded Rectangle 16">
              <a:extLst>
                <a:ext uri="{FF2B5EF4-FFF2-40B4-BE49-F238E27FC236}">
                  <a16:creationId xmlns:a16="http://schemas.microsoft.com/office/drawing/2014/main" id="{C8B37FDB-0A75-7F1F-88B8-02BC3935EBA9}"/>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18" name="Graphic 17">
              <a:extLst>
                <a:ext uri="{FF2B5EF4-FFF2-40B4-BE49-F238E27FC236}">
                  <a16:creationId xmlns:a16="http://schemas.microsoft.com/office/drawing/2014/main" id="{C3022141-1235-7C30-C72B-9A5642320F40}"/>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7916" r="-7916"/>
            <a:stretch/>
          </p:blipFill>
          <p:spPr>
            <a:xfrm>
              <a:off x="5844876" y="2602419"/>
              <a:ext cx="499339" cy="431090"/>
            </a:xfrm>
            <a:prstGeom prst="rect">
              <a:avLst/>
            </a:prstGeom>
          </p:spPr>
        </p:pic>
      </p:grpSp>
      <p:grpSp>
        <p:nvGrpSpPr>
          <p:cNvPr id="19" name="Group 18">
            <a:extLst>
              <a:ext uri="{FF2B5EF4-FFF2-40B4-BE49-F238E27FC236}">
                <a16:creationId xmlns:a16="http://schemas.microsoft.com/office/drawing/2014/main" id="{C5AB7F90-1F89-5D61-3E84-5CF21419D667}"/>
              </a:ext>
              <a:ext uri="{C183D7F6-B498-43B3-948B-1728B52AA6E4}">
                <adec:decorative xmlns:adec="http://schemas.microsoft.com/office/drawing/2017/decorative" val="1"/>
              </a:ext>
            </a:extLst>
          </p:cNvPr>
          <p:cNvGrpSpPr/>
          <p:nvPr/>
        </p:nvGrpSpPr>
        <p:grpSpPr>
          <a:xfrm>
            <a:off x="6898806" y="2358343"/>
            <a:ext cx="1354643" cy="1354643"/>
            <a:chOff x="6898806" y="2425449"/>
            <a:chExt cx="1354643" cy="1354643"/>
          </a:xfrm>
        </p:grpSpPr>
        <p:sp>
          <p:nvSpPr>
            <p:cNvPr id="20" name="Rounded Rectangle 18">
              <a:extLst>
                <a:ext uri="{FF2B5EF4-FFF2-40B4-BE49-F238E27FC236}">
                  <a16:creationId xmlns:a16="http://schemas.microsoft.com/office/drawing/2014/main" id="{865B8CD0-D637-3CB0-A460-31F5C88D227A}"/>
                </a:ext>
              </a:extLst>
            </p:cNvPr>
            <p:cNvSpPr/>
            <p:nvPr/>
          </p:nvSpPr>
          <p:spPr>
            <a:xfrm>
              <a:off x="6898806"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1" name="Rounded Rectangle 18">
              <a:extLst>
                <a:ext uri="{FF2B5EF4-FFF2-40B4-BE49-F238E27FC236}">
                  <a16:creationId xmlns:a16="http://schemas.microsoft.com/office/drawing/2014/main" id="{2F39ABA6-EC95-95E4-20E9-690E160549BF}"/>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22" name="Graphic 21">
              <a:extLst>
                <a:ext uri="{FF2B5EF4-FFF2-40B4-BE49-F238E27FC236}">
                  <a16:creationId xmlns:a16="http://schemas.microsoft.com/office/drawing/2014/main" id="{B4352C00-FB1A-023E-5DD6-C30DC6FE7502}"/>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l="-7916" r="-7916"/>
            <a:stretch/>
          </p:blipFill>
          <p:spPr>
            <a:xfrm>
              <a:off x="7328119" y="2604692"/>
              <a:ext cx="494072" cy="426543"/>
            </a:xfrm>
            <a:prstGeom prst="rect">
              <a:avLst/>
            </a:prstGeom>
          </p:spPr>
        </p:pic>
      </p:grpSp>
      <p:grpSp>
        <p:nvGrpSpPr>
          <p:cNvPr id="23" name="Group 22">
            <a:extLst>
              <a:ext uri="{FF2B5EF4-FFF2-40B4-BE49-F238E27FC236}">
                <a16:creationId xmlns:a16="http://schemas.microsoft.com/office/drawing/2014/main" id="{097CD619-32B1-4772-E054-A90F448E94E1}"/>
              </a:ext>
              <a:ext uri="{C183D7F6-B498-43B3-948B-1728B52AA6E4}">
                <adec:decorative xmlns:adec="http://schemas.microsoft.com/office/drawing/2017/decorative" val="1"/>
              </a:ext>
            </a:extLst>
          </p:cNvPr>
          <p:cNvGrpSpPr/>
          <p:nvPr/>
        </p:nvGrpSpPr>
        <p:grpSpPr>
          <a:xfrm>
            <a:off x="8380217" y="2358343"/>
            <a:ext cx="1354643" cy="1354643"/>
            <a:chOff x="8380217" y="2425449"/>
            <a:chExt cx="1354643" cy="1354643"/>
          </a:xfrm>
        </p:grpSpPr>
        <p:sp>
          <p:nvSpPr>
            <p:cNvPr id="24" name="Rounded Rectangle 19">
              <a:extLst>
                <a:ext uri="{FF2B5EF4-FFF2-40B4-BE49-F238E27FC236}">
                  <a16:creationId xmlns:a16="http://schemas.microsoft.com/office/drawing/2014/main" id="{3C46EDCC-83BB-823C-2F22-3DE576FCA57A}"/>
                </a:ext>
              </a:extLst>
            </p:cNvPr>
            <p:cNvSpPr/>
            <p:nvPr/>
          </p:nvSpPr>
          <p:spPr>
            <a:xfrm>
              <a:off x="8380217"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5" name="Rounded Rectangle 19">
              <a:extLst>
                <a:ext uri="{FF2B5EF4-FFF2-40B4-BE49-F238E27FC236}">
                  <a16:creationId xmlns:a16="http://schemas.microsoft.com/office/drawing/2014/main" id="{28296C84-90A9-85BA-B9C9-E44B03869B82}"/>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26" name="Graphic 25">
              <a:extLst>
                <a:ext uri="{FF2B5EF4-FFF2-40B4-BE49-F238E27FC236}">
                  <a16:creationId xmlns:a16="http://schemas.microsoft.com/office/drawing/2014/main" id="{AC389495-9805-F679-A4E7-C4BEFEE672B9}"/>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7916" r="-7916"/>
            <a:stretch/>
          </p:blipFill>
          <p:spPr>
            <a:xfrm>
              <a:off x="8820373" y="2614054"/>
              <a:ext cx="472385" cy="407820"/>
            </a:xfrm>
            <a:prstGeom prst="rect">
              <a:avLst/>
            </a:prstGeom>
          </p:spPr>
        </p:pic>
      </p:grpSp>
      <p:grpSp>
        <p:nvGrpSpPr>
          <p:cNvPr id="27" name="Group 30">
            <a:extLst>
              <a:ext uri="{FF2B5EF4-FFF2-40B4-BE49-F238E27FC236}">
                <a16:creationId xmlns:a16="http://schemas.microsoft.com/office/drawing/2014/main" id="{A7B54087-3344-65A9-B797-9BECA8A1456A}"/>
              </a:ext>
              <a:ext uri="{C183D7F6-B498-43B3-948B-1728B52AA6E4}">
                <adec:decorative xmlns:adec="http://schemas.microsoft.com/office/drawing/2017/decorative" val="1"/>
              </a:ext>
            </a:extLst>
          </p:cNvPr>
          <p:cNvGrpSpPr/>
          <p:nvPr/>
        </p:nvGrpSpPr>
        <p:grpSpPr>
          <a:xfrm>
            <a:off x="9860987" y="2358343"/>
            <a:ext cx="1354643" cy="1354643"/>
            <a:chOff x="9860987" y="2425449"/>
            <a:chExt cx="1354643" cy="1354643"/>
          </a:xfrm>
        </p:grpSpPr>
        <p:sp>
          <p:nvSpPr>
            <p:cNvPr id="28" name="Rounded Rectangle 19">
              <a:extLst>
                <a:ext uri="{FF2B5EF4-FFF2-40B4-BE49-F238E27FC236}">
                  <a16:creationId xmlns:a16="http://schemas.microsoft.com/office/drawing/2014/main" id="{B5A4C84D-5758-BC5B-7287-93F359927F73}"/>
                </a:ext>
              </a:extLst>
            </p:cNvPr>
            <p:cNvSpPr/>
            <p:nvPr/>
          </p:nvSpPr>
          <p:spPr>
            <a:xfrm>
              <a:off x="9860987"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9" name="Rounded Rectangle 19">
              <a:extLst>
                <a:ext uri="{FF2B5EF4-FFF2-40B4-BE49-F238E27FC236}">
                  <a16:creationId xmlns:a16="http://schemas.microsoft.com/office/drawing/2014/main" id="{5E333A35-7FDF-F5BA-0ED9-DACF134E42E5}"/>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30" name="Graphic 29">
              <a:extLst>
                <a:ext uri="{FF2B5EF4-FFF2-40B4-BE49-F238E27FC236}">
                  <a16:creationId xmlns:a16="http://schemas.microsoft.com/office/drawing/2014/main" id="{AF73B2C3-DD9D-BD2E-BC91-75F8259CB98C}"/>
                </a:ext>
              </a:extLst>
            </p:cNvPr>
            <p:cNvPicPr>
              <a:picLocks noChangeAspect="1"/>
            </p:cNvPicPr>
            <p:nvPr/>
          </p:nvPicPr>
          <p:blipFill>
            <a:blip r:embed="rId14" cstate="print">
              <a:alphaModFix/>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365481" y="2652178"/>
              <a:ext cx="343708" cy="345051"/>
            </a:xfrm>
            <a:prstGeom prst="rect">
              <a:avLst/>
            </a:prstGeom>
          </p:spPr>
        </p:pic>
      </p:grpSp>
      <p:sp>
        <p:nvSpPr>
          <p:cNvPr id="31" name="Rounded Rectangle 48">
            <a:extLst>
              <a:ext uri="{FF2B5EF4-FFF2-40B4-BE49-F238E27FC236}">
                <a16:creationId xmlns:a16="http://schemas.microsoft.com/office/drawing/2014/main" id="{61381B2D-DBF4-507F-8DBF-CF18D911D96D}"/>
              </a:ext>
              <a:ext uri="{C183D7F6-B498-43B3-948B-1728B52AA6E4}">
                <adec:decorative xmlns:adec="http://schemas.microsoft.com/office/drawing/2017/decorative" val="1"/>
              </a:ext>
            </a:extLst>
          </p:cNvPr>
          <p:cNvSpPr/>
          <p:nvPr/>
        </p:nvSpPr>
        <p:spPr>
          <a:xfrm>
            <a:off x="978317" y="3901591"/>
            <a:ext cx="10237313" cy="865778"/>
          </a:xfrm>
          <a:prstGeom prst="roundRect">
            <a:avLst>
              <a:gd name="adj" fmla="val 9705"/>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32" name="Rounded Rectangle 48">
            <a:extLst>
              <a:ext uri="{FF2B5EF4-FFF2-40B4-BE49-F238E27FC236}">
                <a16:creationId xmlns:a16="http://schemas.microsoft.com/office/drawing/2014/main" id="{E30B0E82-8209-E4E3-1194-BF16D81DA76F}"/>
              </a:ext>
              <a:ext uri="{C183D7F6-B498-43B3-948B-1728B52AA6E4}">
                <adec:decorative xmlns:adec="http://schemas.microsoft.com/office/drawing/2017/decorative" val="1"/>
              </a:ext>
            </a:extLst>
          </p:cNvPr>
          <p:cNvSpPr/>
          <p:nvPr/>
        </p:nvSpPr>
        <p:spPr>
          <a:xfrm>
            <a:off x="978317" y="4888338"/>
            <a:ext cx="10237313" cy="865778"/>
          </a:xfrm>
          <a:prstGeom prst="roundRect">
            <a:avLst>
              <a:gd name="adj" fmla="val 9705"/>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33" name="Picture 32" descr="Logo, company name&#10;&#10;Description automatically generated">
            <a:extLst>
              <a:ext uri="{FF2B5EF4-FFF2-40B4-BE49-F238E27FC236}">
                <a16:creationId xmlns:a16="http://schemas.microsoft.com/office/drawing/2014/main" id="{B7AF4E4C-6549-2E79-84A0-756BF714462D}"/>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l="-7916" r="-7916"/>
          <a:stretch/>
        </p:blipFill>
        <p:spPr>
          <a:xfrm>
            <a:off x="5844663" y="3957863"/>
            <a:ext cx="509013" cy="440302"/>
          </a:xfrm>
          <a:prstGeom prst="rect">
            <a:avLst/>
          </a:prstGeom>
          <a:noFill/>
          <a:ln>
            <a:noFill/>
          </a:ln>
          <a:effectLst/>
        </p:spPr>
      </p:pic>
      <p:sp>
        <p:nvSpPr>
          <p:cNvPr id="34" name="Rounded Rectangle 45">
            <a:extLst>
              <a:ext uri="{FF2B5EF4-FFF2-40B4-BE49-F238E27FC236}">
                <a16:creationId xmlns:a16="http://schemas.microsoft.com/office/drawing/2014/main" id="{47187AC8-6667-79F4-376B-569DAA2B114B}"/>
              </a:ext>
            </a:extLst>
          </p:cNvPr>
          <p:cNvSpPr/>
          <p:nvPr/>
        </p:nvSpPr>
        <p:spPr>
          <a:xfrm>
            <a:off x="5653496" y="444808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sp>
        <p:nvSpPr>
          <p:cNvPr id="35" name="Rounded Rectangle 45">
            <a:extLst>
              <a:ext uri="{FF2B5EF4-FFF2-40B4-BE49-F238E27FC236}">
                <a16:creationId xmlns:a16="http://schemas.microsoft.com/office/drawing/2014/main" id="{6970486E-7DAA-DA84-7DD2-2E597F0FD54F}"/>
              </a:ext>
            </a:extLst>
          </p:cNvPr>
          <p:cNvSpPr/>
          <p:nvPr/>
        </p:nvSpPr>
        <p:spPr>
          <a:xfrm>
            <a:off x="5679366" y="5403725"/>
            <a:ext cx="830357"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Purview</a:t>
            </a:r>
          </a:p>
        </p:txBody>
      </p:sp>
      <p:pic>
        <p:nvPicPr>
          <p:cNvPr id="36" name="Picture 35" descr="Icon&#10;&#10;Description automatically generated">
            <a:extLst>
              <a:ext uri="{FF2B5EF4-FFF2-40B4-BE49-F238E27FC236}">
                <a16:creationId xmlns:a16="http://schemas.microsoft.com/office/drawing/2014/main" id="{5E390B76-597C-CF10-E51D-C7B254717185}"/>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37" name="Straight Connector 36">
            <a:extLst>
              <a:ext uri="{FF2B5EF4-FFF2-40B4-BE49-F238E27FC236}">
                <a16:creationId xmlns:a16="http://schemas.microsoft.com/office/drawing/2014/main" id="{7B7EA94B-646F-E9CB-C24B-9D1C91530AD3}"/>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35F7D3CC-82B3-FCD6-FAFF-9540E9862C97}"/>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39" name="Text Placeholder 103">
            <a:extLst>
              <a:ext uri="{FF2B5EF4-FFF2-40B4-BE49-F238E27FC236}">
                <a16:creationId xmlns:a16="http://schemas.microsoft.com/office/drawing/2014/main" id="{E69645E3-C36A-42A5-08A9-824A890FF8CD}"/>
              </a:ext>
            </a:extLst>
          </p:cNvPr>
          <p:cNvSpPr txBox="1">
            <a:spLocks/>
          </p:cNvSpPr>
          <p:nvPr/>
        </p:nvSpPr>
        <p:spPr>
          <a:xfrm>
            <a:off x="2179645" y="1039774"/>
            <a:ext cx="9427138"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b="0" kern="1200" cap="none" spc="0" baseline="0">
                <a:ln w="3175">
                  <a:noFill/>
                </a:ln>
                <a:gradFill>
                  <a:gsLst>
                    <a:gs pos="70000">
                      <a:srgbClr val="49C5B1"/>
                    </a:gs>
                    <a:gs pos="0">
                      <a:srgbClr val="8DE971"/>
                    </a:gs>
                  </a:gsLst>
                  <a:path path="circle">
                    <a:fillToRect l="100000" t="100000"/>
                  </a:path>
                </a:gradFill>
                <a:effectLst/>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defRPr/>
            </a:pPr>
            <a:r>
              <a:rPr lang="en-US">
                <a:ln>
                  <a:noFill/>
                </a:ln>
                <a:solidFill>
                  <a:srgbClr val="49C5B1"/>
                </a:solidFill>
                <a:latin typeface="Segoe UI Semibold"/>
              </a:rPr>
              <a:t>Data analytics for the era of AI</a:t>
            </a:r>
            <a:endParaRPr lang="en-US" dirty="0">
              <a:ln>
                <a:noFill/>
              </a:ln>
              <a:solidFill>
                <a:srgbClr val="49C5B1"/>
              </a:solidFill>
              <a:latin typeface="Segoe UI Semibold"/>
            </a:endParaRPr>
          </a:p>
        </p:txBody>
      </p:sp>
      <p:pic>
        <p:nvPicPr>
          <p:cNvPr id="40" name="Picture 39">
            <a:extLst>
              <a:ext uri="{FF2B5EF4-FFF2-40B4-BE49-F238E27FC236}">
                <a16:creationId xmlns:a16="http://schemas.microsoft.com/office/drawing/2014/main" id="{38ED2B0E-C0E8-DBE9-BBB7-C70F10F8E374}"/>
              </a:ext>
              <a:ext uri="{C183D7F6-B498-43B3-948B-1728B52AA6E4}">
                <adec:decorative xmlns:adec="http://schemas.microsoft.com/office/drawing/2017/decorative" val="1"/>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5872535" y="4922567"/>
            <a:ext cx="446931" cy="446930"/>
          </a:xfrm>
          <a:prstGeom prst="rect">
            <a:avLst/>
          </a:prstGeom>
        </p:spPr>
      </p:pic>
    </p:spTree>
    <p:extLst>
      <p:ext uri="{BB962C8B-B14F-4D97-AF65-F5344CB8AC3E}">
        <p14:creationId xmlns:p14="http://schemas.microsoft.com/office/powerpoint/2010/main" val="20520358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8">
            <a:extLst>
              <a:ext uri="{FF2B5EF4-FFF2-40B4-BE49-F238E27FC236}">
                <a16:creationId xmlns:a16="http://schemas.microsoft.com/office/drawing/2014/main" id="{E76FF514-9A1B-5758-C03A-306F4B95C164}"/>
              </a:ext>
              <a:ext uri="{C183D7F6-B498-43B3-948B-1728B52AA6E4}">
                <adec:decorative xmlns:adec="http://schemas.microsoft.com/office/drawing/2017/decorative" val="1"/>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noGrp="1"/>
          </p:cNvSpPr>
          <p:nvPr>
            <p:ph type="title" idx="4294967295"/>
          </p:nvPr>
        </p:nvSpPr>
        <p:spPr>
          <a:xfrm>
            <a:off x="2182917" y="485775"/>
            <a:ext cx="9426575"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dirty="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The data platform for the era of AI</a:t>
            </a:r>
          </a:p>
        </p:txBody>
      </p:sp>
      <p:sp>
        <p:nvSpPr>
          <p:cNvPr id="3" name="Isosceles Triangle 2">
            <a:extLst>
              <a:ext uri="{FF2B5EF4-FFF2-40B4-BE49-F238E27FC236}">
                <a16:creationId xmlns:a16="http://schemas.microsoft.com/office/drawing/2014/main" id="{2E4BB023-6EA6-565B-A86E-2CFA65D65674}"/>
              </a:ext>
              <a:ext uri="{C183D7F6-B498-43B3-948B-1728B52AA6E4}">
                <adec:decorative xmlns:adec="http://schemas.microsoft.com/office/drawing/2017/decorative" val="1"/>
              </a:ext>
            </a:extLst>
          </p:cNvPr>
          <p:cNvSpPr/>
          <p:nvPr/>
        </p:nvSpPr>
        <p:spPr bwMode="auto">
          <a:xfrm rot="5400000">
            <a:off x="5344131" y="3883221"/>
            <a:ext cx="1769749" cy="870261"/>
          </a:xfrm>
          <a:prstGeom prst="triangle">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2F777EE9-5DC3-03FC-6298-8A788DDA744C}"/>
              </a:ext>
              <a:ext uri="{C183D7F6-B498-43B3-948B-1728B52AA6E4}">
                <adec:decorative xmlns:adec="http://schemas.microsoft.com/office/drawing/2017/decorative" val="1"/>
              </a:ext>
            </a:extLst>
          </p:cNvPr>
          <p:cNvGrpSpPr/>
          <p:nvPr/>
        </p:nvGrpSpPr>
        <p:grpSpPr>
          <a:xfrm>
            <a:off x="2063658" y="2545052"/>
            <a:ext cx="3060662" cy="2883829"/>
            <a:chOff x="2242078" y="2545052"/>
            <a:chExt cx="3060662" cy="2883829"/>
          </a:xfrm>
        </p:grpSpPr>
        <p:sp>
          <p:nvSpPr>
            <p:cNvPr id="2" name="TextBox 1">
              <a:extLst>
                <a:ext uri="{FF2B5EF4-FFF2-40B4-BE49-F238E27FC236}">
                  <a16:creationId xmlns:a16="http://schemas.microsoft.com/office/drawing/2014/main" id="{BEFBCD8D-1C03-F113-5E52-4C7C929CCE13}"/>
                </a:ext>
              </a:extLst>
            </p:cNvPr>
            <p:cNvSpPr txBox="1"/>
            <p:nvPr/>
          </p:nvSpPr>
          <p:spPr>
            <a:xfrm>
              <a:off x="2242078" y="3207824"/>
              <a:ext cx="3060662" cy="2221057"/>
            </a:xfrm>
            <a:prstGeom prst="rect">
              <a:avLst/>
            </a:prstGeom>
            <a:noFill/>
          </p:spPr>
          <p:txBody>
            <a:bodyPr wrap="square" anchor="ctr">
              <a:spAutoFit/>
            </a:bodyPr>
            <a:lstStyle/>
            <a:p>
              <a:pPr marL="0" marR="0" lvl="0" indent="0" algn="l" defTabSz="914400" rtl="0" eaLnBrk="1" fontAlgn="auto" latinLnBrk="0" hangingPunct="1">
                <a:lnSpc>
                  <a:spcPct val="107000"/>
                </a:lnSpc>
                <a:spcBef>
                  <a:spcPts val="0"/>
                </a:spcBef>
                <a:spcAft>
                  <a:spcPts val="1500"/>
                </a:spcAft>
                <a:buClrTx/>
                <a:buSzTx/>
                <a:buFontTx/>
                <a:buNone/>
                <a:tabLst/>
                <a:defRPr/>
              </a:pPr>
              <a:r>
                <a:rPr kumimoji="0" lang="en-US" sz="2400" b="0" i="0" u="none" strike="noStrike" kern="1200" cap="none" spc="-49" normalizeH="0" baseline="0" noProof="0">
                  <a:ln w="3175">
                    <a:noFill/>
                  </a:ln>
                  <a:solidFill>
                    <a:srgbClr val="FFFFFF"/>
                  </a:solidFill>
                  <a:effectLst/>
                  <a:uLnTx/>
                  <a:uFillTx/>
                  <a:latin typeface="Segoe UI Semibold"/>
                  <a:ea typeface="+mn-ea"/>
                  <a:cs typeface="Segoe UI" pitchFamily="34" charset="0"/>
                </a:rPr>
                <a:t>One component</a:t>
              </a:r>
            </a:p>
            <a:p>
              <a:pPr marL="0" marR="0" lvl="0" indent="0" algn="l" defTabSz="914400" rtl="0" eaLnBrk="1" fontAlgn="auto" latinLnBrk="0" hangingPunct="1">
                <a:lnSpc>
                  <a:spcPct val="107000"/>
                </a:lnSpc>
                <a:spcBef>
                  <a:spcPts val="0"/>
                </a:spcBef>
                <a:spcAft>
                  <a:spcPts val="1500"/>
                </a:spcAft>
                <a:buClrTx/>
                <a:buSzTx/>
                <a:buFontTx/>
                <a:buNone/>
                <a:tabLst/>
                <a:defRPr/>
              </a:pPr>
              <a:r>
                <a:rPr kumimoji="0" lang="en-US" sz="2400" b="0" i="0" u="none" strike="noStrike" kern="1200" cap="none" spc="-49" normalizeH="0" baseline="0" noProof="0">
                  <a:ln w="3175">
                    <a:noFill/>
                  </a:ln>
                  <a:solidFill>
                    <a:srgbClr val="FFFFFF"/>
                  </a:solidFill>
                  <a:effectLst/>
                  <a:uLnTx/>
                  <a:uFillTx/>
                  <a:latin typeface="Segoe UI Semibold"/>
                  <a:ea typeface="+mn-ea"/>
                  <a:cs typeface="Segoe UI" pitchFamily="34" charset="0"/>
                </a:rPr>
                <a:t>Single database</a:t>
              </a:r>
            </a:p>
            <a:p>
              <a:pPr marL="0" marR="0" lvl="0" indent="0" algn="l" defTabSz="914400" rtl="0" eaLnBrk="1" fontAlgn="auto" latinLnBrk="0" hangingPunct="1">
                <a:lnSpc>
                  <a:spcPct val="107000"/>
                </a:lnSpc>
                <a:spcBef>
                  <a:spcPts val="0"/>
                </a:spcBef>
                <a:spcAft>
                  <a:spcPts val="1500"/>
                </a:spcAft>
                <a:buClrTx/>
                <a:buSzTx/>
                <a:buFontTx/>
                <a:buNone/>
                <a:tabLst/>
                <a:defRPr/>
              </a:pPr>
              <a:r>
                <a:rPr kumimoji="0" lang="en-US" sz="2400" b="0" i="0" u="none" strike="noStrike" kern="1200" cap="none" spc="-49" normalizeH="0" baseline="0" noProof="0">
                  <a:ln w="3175">
                    <a:noFill/>
                  </a:ln>
                  <a:solidFill>
                    <a:srgbClr val="FFFFFF"/>
                  </a:solidFill>
                  <a:effectLst/>
                  <a:uLnTx/>
                  <a:uFillTx/>
                  <a:latin typeface="Segoe UI Semibold"/>
                  <a:ea typeface="+mn-ea"/>
                  <a:cs typeface="Segoe UI" pitchFamily="34" charset="0"/>
                </a:rPr>
                <a:t>Isolated application</a:t>
              </a:r>
            </a:p>
            <a:p>
              <a:pPr marL="0" marR="0" lvl="0" indent="0" algn="l" defTabSz="914400" rtl="0" eaLnBrk="1" fontAlgn="auto" latinLnBrk="0" hangingPunct="1">
                <a:lnSpc>
                  <a:spcPct val="107000"/>
                </a:lnSpc>
                <a:spcBef>
                  <a:spcPts val="0"/>
                </a:spcBef>
                <a:spcAft>
                  <a:spcPts val="1500"/>
                </a:spcAft>
                <a:buClrTx/>
                <a:buSzTx/>
                <a:buFontTx/>
                <a:buNone/>
                <a:tabLst/>
                <a:defRPr/>
              </a:pPr>
              <a:r>
                <a:rPr kumimoji="0" lang="en-US" sz="2400" b="0" i="0" u="none" strike="noStrike" kern="1200" cap="none" spc="-49" normalizeH="0" baseline="0" noProof="0">
                  <a:ln w="3175">
                    <a:noFill/>
                  </a:ln>
                  <a:solidFill>
                    <a:srgbClr val="FFFFFF"/>
                  </a:solidFill>
                  <a:effectLst/>
                  <a:uLnTx/>
                  <a:uFillTx/>
                  <a:latin typeface="Segoe UI Semibold"/>
                  <a:ea typeface="+mn-ea"/>
                  <a:cs typeface="Segoe UI" pitchFamily="34" charset="0"/>
                </a:rPr>
                <a:t>Gen AI wired in</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9341214-DD2D-0411-7647-8ADE0A0343AF}"/>
                </a:ext>
              </a:extLst>
            </p:cNvPr>
            <p:cNvSpPr txBox="1"/>
            <p:nvPr/>
          </p:nvSpPr>
          <p:spPr>
            <a:xfrm>
              <a:off x="2332937" y="2545052"/>
              <a:ext cx="943120" cy="405205"/>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1" i="0" u="none" strike="noStrike" kern="1200" cap="none" spc="0" normalizeH="0" baseline="0" noProof="0">
                  <a:ln w="3175">
                    <a:noFill/>
                  </a:ln>
                  <a:solidFill>
                    <a:srgbClr val="000000"/>
                  </a:solidFill>
                  <a:effectLst/>
                  <a:uLnTx/>
                  <a:uFillTx/>
                  <a:latin typeface="Segoe UI Semibold"/>
                  <a:ea typeface="+mn-ea"/>
                  <a:cs typeface="Segoe UI" pitchFamily="34" charset="0"/>
                </a:rPr>
                <a:t>From</a:t>
              </a:r>
              <a:endParaRPr kumimoji="0" lang="en-CA"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grpSp>
      <p:grpSp>
        <p:nvGrpSpPr>
          <p:cNvPr id="13" name="Group 12">
            <a:extLst>
              <a:ext uri="{FF2B5EF4-FFF2-40B4-BE49-F238E27FC236}">
                <a16:creationId xmlns:a16="http://schemas.microsoft.com/office/drawing/2014/main" id="{F774C795-BCA2-2C21-D80E-89EF1B8DACD4}"/>
              </a:ext>
              <a:ext uri="{C183D7F6-B498-43B3-948B-1728B52AA6E4}">
                <adec:decorative xmlns:adec="http://schemas.microsoft.com/office/drawing/2017/decorative" val="1"/>
              </a:ext>
            </a:extLst>
          </p:cNvPr>
          <p:cNvGrpSpPr/>
          <p:nvPr/>
        </p:nvGrpSpPr>
        <p:grpSpPr>
          <a:xfrm>
            <a:off x="7508174" y="2545052"/>
            <a:ext cx="2585166" cy="2883829"/>
            <a:chOff x="7686594" y="2545052"/>
            <a:chExt cx="2585166" cy="2883829"/>
          </a:xfrm>
        </p:grpSpPr>
        <p:sp>
          <p:nvSpPr>
            <p:cNvPr id="12" name="TextBox 11">
              <a:extLst>
                <a:ext uri="{FF2B5EF4-FFF2-40B4-BE49-F238E27FC236}">
                  <a16:creationId xmlns:a16="http://schemas.microsoft.com/office/drawing/2014/main" id="{45B1E72F-84F6-5CE1-EACE-88701AB3F0D5}"/>
                </a:ext>
              </a:extLst>
            </p:cNvPr>
            <p:cNvSpPr txBox="1"/>
            <p:nvPr/>
          </p:nvSpPr>
          <p:spPr>
            <a:xfrm>
              <a:off x="7686594" y="3207824"/>
              <a:ext cx="2585166" cy="2221057"/>
            </a:xfrm>
            <a:prstGeom prst="rect">
              <a:avLst/>
            </a:prstGeom>
            <a:noFill/>
          </p:spPr>
          <p:txBody>
            <a:bodyPr wrap="square" anchor="ctr">
              <a:spAutoFit/>
            </a:bodyPr>
            <a:lstStyle/>
            <a:p>
              <a:pPr marL="0" marR="0" lvl="0" indent="0" algn="l" defTabSz="914400" rtl="0" eaLnBrk="1" fontAlgn="auto" latinLnBrk="0" hangingPunct="1">
                <a:lnSpc>
                  <a:spcPct val="107000"/>
                </a:lnSpc>
                <a:spcBef>
                  <a:spcPts val="0"/>
                </a:spcBef>
                <a:spcAft>
                  <a:spcPts val="1500"/>
                </a:spcAft>
                <a:buClrTx/>
                <a:buSzTx/>
                <a:buFontTx/>
                <a:buNone/>
                <a:tabLst/>
                <a:defRPr/>
              </a:pPr>
              <a:r>
                <a:rPr kumimoji="0" lang="en-US" sz="2400" b="0" i="0" u="none" strike="noStrike" kern="1200" cap="none" spc="-49" normalizeH="0" baseline="0" noProof="0">
                  <a:ln w="3175">
                    <a:noFill/>
                  </a:ln>
                  <a:solidFill>
                    <a:srgbClr val="FFFFFF"/>
                  </a:solidFill>
                  <a:effectLst/>
                  <a:uLnTx/>
                  <a:uFillTx/>
                  <a:latin typeface="Segoe UI Semibold"/>
                  <a:ea typeface="+mn-ea"/>
                  <a:cs typeface="Segoe UI" pitchFamily="34" charset="0"/>
                </a:rPr>
                <a:t>Unified stack</a:t>
              </a:r>
            </a:p>
            <a:p>
              <a:pPr marL="0" marR="0" lvl="0" indent="0" algn="l" defTabSz="914400" rtl="0" eaLnBrk="1" fontAlgn="auto" latinLnBrk="0" hangingPunct="1">
                <a:lnSpc>
                  <a:spcPct val="107000"/>
                </a:lnSpc>
                <a:spcBef>
                  <a:spcPts val="0"/>
                </a:spcBef>
                <a:spcAft>
                  <a:spcPts val="1500"/>
                </a:spcAft>
                <a:buClrTx/>
                <a:buSzTx/>
                <a:buFontTx/>
                <a:buNone/>
                <a:tabLst/>
                <a:defRPr/>
              </a:pPr>
              <a:r>
                <a:rPr kumimoji="0" lang="en-US" sz="2400" b="0" i="0" u="none" strike="noStrike" kern="1200" cap="none" spc="-49" normalizeH="0" baseline="0" noProof="0">
                  <a:ln w="3175">
                    <a:noFill/>
                  </a:ln>
                  <a:solidFill>
                    <a:srgbClr val="FFFFFF"/>
                  </a:solidFill>
                  <a:effectLst/>
                  <a:uLnTx/>
                  <a:uFillTx/>
                  <a:latin typeface="Segoe UI Semibold"/>
                  <a:ea typeface="+mn-ea"/>
                  <a:cs typeface="Segoe UI" pitchFamily="34" charset="0"/>
                </a:rPr>
                <a:t>All the data</a:t>
              </a:r>
            </a:p>
            <a:p>
              <a:pPr marL="0" marR="0" lvl="0" indent="0" algn="l" defTabSz="914400" rtl="0" eaLnBrk="1" fontAlgn="auto" latinLnBrk="0" hangingPunct="1">
                <a:lnSpc>
                  <a:spcPct val="107000"/>
                </a:lnSpc>
                <a:spcBef>
                  <a:spcPts val="0"/>
                </a:spcBef>
                <a:spcAft>
                  <a:spcPts val="1500"/>
                </a:spcAft>
                <a:buClrTx/>
                <a:buSzTx/>
                <a:buFontTx/>
                <a:buNone/>
                <a:tabLst/>
                <a:defRPr/>
              </a:pPr>
              <a:r>
                <a:rPr kumimoji="0" lang="en-US" sz="2400" b="0" i="0" u="none" strike="noStrike" kern="1200" cap="none" spc="-49" normalizeH="0" baseline="0" noProof="0">
                  <a:ln w="3175">
                    <a:noFill/>
                  </a:ln>
                  <a:solidFill>
                    <a:srgbClr val="FFFFFF"/>
                  </a:solidFill>
                  <a:effectLst/>
                  <a:uLnTx/>
                  <a:uFillTx/>
                  <a:latin typeface="Segoe UI Semibold"/>
                  <a:ea typeface="+mn-ea"/>
                  <a:cs typeface="Segoe UI" pitchFamily="34" charset="0"/>
                </a:rPr>
                <a:t>Entire estate</a:t>
              </a:r>
            </a:p>
            <a:p>
              <a:pPr marL="0" marR="0" lvl="0" indent="0" algn="l" defTabSz="914400" rtl="0" eaLnBrk="1" fontAlgn="auto" latinLnBrk="0" hangingPunct="1">
                <a:lnSpc>
                  <a:spcPct val="107000"/>
                </a:lnSpc>
                <a:spcBef>
                  <a:spcPts val="0"/>
                </a:spcBef>
                <a:spcAft>
                  <a:spcPts val="1500"/>
                </a:spcAft>
                <a:buClrTx/>
                <a:buSzTx/>
                <a:buFontTx/>
                <a:buNone/>
                <a:tabLst/>
                <a:defRPr/>
              </a:pPr>
              <a:r>
                <a:rPr kumimoji="0" lang="en-US" sz="2400" b="0" i="0" u="none" strike="noStrike" kern="1200" cap="none" spc="-49" normalizeH="0" baseline="0" noProof="0">
                  <a:ln w="3175">
                    <a:noFill/>
                  </a:ln>
                  <a:solidFill>
                    <a:srgbClr val="FFFFFF"/>
                  </a:solidFill>
                  <a:effectLst/>
                  <a:uLnTx/>
                  <a:uFillTx/>
                  <a:latin typeface="Segoe UI Semibold"/>
                  <a:ea typeface="+mn-ea"/>
                  <a:cs typeface="Segoe UI" pitchFamily="34" charset="0"/>
                </a:rPr>
                <a:t>Gen AI built in</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55C74F96-FCA6-5DA8-F5E4-7366A7BA5016}"/>
                </a:ext>
              </a:extLst>
            </p:cNvPr>
            <p:cNvSpPr txBox="1"/>
            <p:nvPr/>
          </p:nvSpPr>
          <p:spPr>
            <a:xfrm>
              <a:off x="7777134" y="2545052"/>
              <a:ext cx="794437" cy="405205"/>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rPr>
                <a:t>To</a:t>
              </a:r>
              <a:endParaRPr kumimoji="0" lang="en-CA" sz="16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162635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50000" fill="hold" grpId="1" nodeType="withEffect">
                                  <p:stCondLst>
                                    <p:cond delay="0"/>
                                  </p:stCondLst>
                                  <p:childTnLst>
                                    <p:animMotion origin="layout" path="M -0.01745 0.00093 L 0.00091 0.00093 " pathEditMode="relative" rAng="0" ptsTypes="AA">
                                      <p:cBhvr>
                                        <p:cTn id="15" dur="500" fill="hold"/>
                                        <p:tgtEl>
                                          <p:spTgt spid="8"/>
                                        </p:tgtEl>
                                        <p:attrNameLst>
                                          <p:attrName>ppt_x</p:attrName>
                                          <p:attrName>ppt_y</p:attrName>
                                        </p:attrNameLst>
                                      </p:cBhvr>
                                      <p:rCtr x="911" y="0"/>
                                    </p:animMotion>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50000" fill="hold" grpId="1" nodeType="withEffect">
                                  <p:stCondLst>
                                    <p:cond delay="0"/>
                                  </p:stCondLst>
                                  <p:childTnLst>
                                    <p:animMotion origin="layout" path="M -0.01745 0.00093 L 0.00091 0.00093 " pathEditMode="relative" rAng="0" ptsTypes="AA">
                                      <p:cBhvr>
                                        <p:cTn id="20" dur="500" fill="hold"/>
                                        <p:tgtEl>
                                          <p:spTgt spid="9"/>
                                        </p:tgtEl>
                                        <p:attrNameLst>
                                          <p:attrName>ppt_x</p:attrName>
                                          <p:attrName>ppt_y</p:attrName>
                                        </p:attrNameLst>
                                      </p:cBhvr>
                                      <p:rCtr x="911" y="0"/>
                                    </p:animMotion>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50000" fill="hold" nodeType="withEffect">
                                  <p:stCondLst>
                                    <p:cond delay="0"/>
                                  </p:stCondLst>
                                  <p:childTnLst>
                                    <p:animMotion origin="layout" path="M -0.01745 0.00093 L 0.00091 0.00093 " pathEditMode="relative" rAng="0" ptsTypes="AA">
                                      <p:cBhvr>
                                        <p:cTn id="29" dur="500" fill="hold"/>
                                        <p:tgtEl>
                                          <p:spTgt spid="5"/>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42" presetClass="path" presetSubtype="0" decel="50000" fill="hold" grpId="1" nodeType="withEffect">
                                  <p:stCondLst>
                                    <p:cond delay="100"/>
                                  </p:stCondLst>
                                  <p:childTnLst>
                                    <p:animMotion origin="layout" path="M -0.01745 0.00093 L 0.00091 0.00093 " pathEditMode="relative" rAng="0" ptsTypes="AA">
                                      <p:cBhvr>
                                        <p:cTn id="34" dur="500" fill="hold"/>
                                        <p:tgtEl>
                                          <p:spTgt spid="3"/>
                                        </p:tgtEl>
                                        <p:attrNameLst>
                                          <p:attrName>ppt_x</p:attrName>
                                          <p:attrName>ppt_y</p:attrName>
                                        </p:attrNameLst>
                                      </p:cBhvr>
                                      <p:rCtr x="911" y="0"/>
                                    </p:animMotion>
                                  </p:childTnLst>
                                </p:cTn>
                              </p:par>
                              <p:par>
                                <p:cTn id="35" presetID="10" presetClass="entr" presetSubtype="0" fill="hold"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50000" fill="hold" nodeType="withEffect">
                                  <p:stCondLst>
                                    <p:cond delay="200"/>
                                  </p:stCondLst>
                                  <p:childTnLst>
                                    <p:animMotion origin="layout" path="M -0.01745 0.00093 L 0.00091 0.00093 " pathEditMode="relative" rAng="0" ptsTypes="AA">
                                      <p:cBhvr>
                                        <p:cTn id="39" dur="500" fill="hold"/>
                                        <p:tgtEl>
                                          <p:spTgt spid="13"/>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8" grpId="1"/>
      <p:bldP spid="9" grpId="0"/>
      <p:bldP spid="9" grpId="1"/>
      <p:bldP spid="3" grpId="0" animBg="1"/>
      <p:bldP spid="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23E4235-9D4F-1025-993D-5DE61C22DF0C}"/>
              </a:ext>
              <a:ext uri="{C183D7F6-B498-43B3-948B-1728B52AA6E4}">
                <adec:decorative xmlns:adec="http://schemas.microsoft.com/office/drawing/2017/decorative" val="1"/>
              </a:ext>
            </a:extLst>
          </p:cNvPr>
          <p:cNvSpPr/>
          <p:nvPr/>
        </p:nvSpPr>
        <p:spPr bwMode="auto">
          <a:xfrm>
            <a:off x="4964744" y="1402161"/>
            <a:ext cx="2627642" cy="3323789"/>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44B8ED59-BB19-3CAB-5AA5-573C0878E095}"/>
              </a:ext>
              <a:ext uri="{C183D7F6-B498-43B3-948B-1728B52AA6E4}">
                <adec:decorative xmlns:adec="http://schemas.microsoft.com/office/drawing/2017/decorative" val="1"/>
              </a:ext>
            </a:extLst>
          </p:cNvPr>
          <p:cNvSpPr/>
          <p:nvPr/>
        </p:nvSpPr>
        <p:spPr bwMode="auto">
          <a:xfrm>
            <a:off x="8646686" y="1402161"/>
            <a:ext cx="2627642" cy="3323789"/>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E88230D2-9468-D6F6-BE5E-15E9322E4892}"/>
              </a:ext>
              <a:ext uri="{C183D7F6-B498-43B3-948B-1728B52AA6E4}">
                <adec:decorative xmlns:adec="http://schemas.microsoft.com/office/drawing/2017/decorative" val="1"/>
              </a:ext>
            </a:extLst>
          </p:cNvPr>
          <p:cNvSpPr/>
          <p:nvPr/>
        </p:nvSpPr>
        <p:spPr bwMode="auto">
          <a:xfrm>
            <a:off x="4958966" y="5099958"/>
            <a:ext cx="6309584" cy="1176750"/>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800">
              <a:solidFill>
                <a:prstClr val="white">
                  <a:lumMod val="75000"/>
                  <a:lumOff val="25000"/>
                </a:prstClr>
              </a:solidFill>
              <a:latin typeface="Segoe UI"/>
              <a:ea typeface="Segoe UI" pitchFamily="34" charset="0"/>
              <a:cs typeface="Segoe UI" pitchFamily="34" charset="0"/>
            </a:endParaRPr>
          </a:p>
        </p:txBody>
      </p:sp>
      <p:sp>
        <p:nvSpPr>
          <p:cNvPr id="35" name="Arrow: Left-Right 34">
            <a:extLst>
              <a:ext uri="{FF2B5EF4-FFF2-40B4-BE49-F238E27FC236}">
                <a16:creationId xmlns:a16="http://schemas.microsoft.com/office/drawing/2014/main" id="{F2613DAF-E545-21FF-B0F4-874E5068F394}"/>
              </a:ext>
              <a:ext uri="{C183D7F6-B498-43B3-948B-1728B52AA6E4}">
                <adec:decorative xmlns:adec="http://schemas.microsoft.com/office/drawing/2017/decorative" val="1"/>
              </a:ext>
            </a:extLst>
          </p:cNvPr>
          <p:cNvSpPr/>
          <p:nvPr/>
        </p:nvSpPr>
        <p:spPr bwMode="auto">
          <a:xfrm rot="5400000">
            <a:off x="5913164" y="4675448"/>
            <a:ext cx="804272" cy="261020"/>
          </a:xfrm>
          <a:prstGeom prst="leftRightArrow">
            <a:avLst/>
          </a:prstGeom>
          <a:solidFill>
            <a:srgbClr val="B6A5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Arrow: Right 50">
            <a:extLst>
              <a:ext uri="{FF2B5EF4-FFF2-40B4-BE49-F238E27FC236}">
                <a16:creationId xmlns:a16="http://schemas.microsoft.com/office/drawing/2014/main" id="{64531DAD-F0F5-F065-EFB7-F41F45AF233E}"/>
              </a:ext>
              <a:ext uri="{C183D7F6-B498-43B3-948B-1728B52AA6E4}">
                <adec:decorative xmlns:adec="http://schemas.microsoft.com/office/drawing/2017/decorative" val="1"/>
              </a:ext>
            </a:extLst>
          </p:cNvPr>
          <p:cNvSpPr/>
          <p:nvPr/>
        </p:nvSpPr>
        <p:spPr bwMode="auto">
          <a:xfrm rot="10800000">
            <a:off x="7359324" y="3661848"/>
            <a:ext cx="1275807" cy="322043"/>
          </a:xfrm>
          <a:prstGeom prst="rightArrow">
            <a:avLst/>
          </a:prstGeom>
          <a:solidFill>
            <a:srgbClr val="B6A5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Arrow: Right 10">
            <a:extLst>
              <a:ext uri="{FF2B5EF4-FFF2-40B4-BE49-F238E27FC236}">
                <a16:creationId xmlns:a16="http://schemas.microsoft.com/office/drawing/2014/main" id="{800AE2EA-329F-2ACA-B666-B639BD81485B}"/>
              </a:ext>
              <a:ext uri="{C183D7F6-B498-43B3-948B-1728B52AA6E4}">
                <adec:decorative xmlns:adec="http://schemas.microsoft.com/office/drawing/2017/decorative" val="1"/>
              </a:ext>
            </a:extLst>
          </p:cNvPr>
          <p:cNvSpPr/>
          <p:nvPr/>
        </p:nvSpPr>
        <p:spPr bwMode="auto">
          <a:xfrm rot="10800000" flipH="1">
            <a:off x="7590752" y="2144221"/>
            <a:ext cx="1277438" cy="322043"/>
          </a:xfrm>
          <a:prstGeom prst="rightArrow">
            <a:avLst/>
          </a:prstGeom>
          <a:solidFill>
            <a:srgbClr val="B6A5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C0E6E456-74EB-4708-57A6-6D58E5CB7C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526369" y="2823547"/>
            <a:ext cx="843529" cy="822968"/>
          </a:xfrm>
          <a:prstGeom prst="rect">
            <a:avLst/>
          </a:prstGeom>
        </p:spPr>
      </p:pic>
      <p:grpSp>
        <p:nvGrpSpPr>
          <p:cNvPr id="38" name="person">
            <a:extLst>
              <a:ext uri="{FF2B5EF4-FFF2-40B4-BE49-F238E27FC236}">
                <a16:creationId xmlns:a16="http://schemas.microsoft.com/office/drawing/2014/main" id="{BA115FA4-38C6-61EA-57EE-AAE01DB54DD7}"/>
              </a:ext>
              <a:ext uri="{C183D7F6-B498-43B3-948B-1728B52AA6E4}">
                <adec:decorative xmlns:adec="http://schemas.microsoft.com/office/drawing/2017/decorative" val="1"/>
              </a:ext>
            </a:extLst>
          </p:cNvPr>
          <p:cNvGrpSpPr/>
          <p:nvPr/>
        </p:nvGrpSpPr>
        <p:grpSpPr>
          <a:xfrm>
            <a:off x="9780195" y="1691386"/>
            <a:ext cx="337514" cy="369267"/>
            <a:chOff x="5515994" y="3440042"/>
            <a:chExt cx="233375" cy="282425"/>
          </a:xfrm>
          <a:solidFill>
            <a:srgbClr val="859CBF"/>
          </a:solidFill>
        </p:grpSpPr>
        <p:sp>
          <p:nvSpPr>
            <p:cNvPr id="41" name="Freeform: Shape 40">
              <a:extLst>
                <a:ext uri="{FF2B5EF4-FFF2-40B4-BE49-F238E27FC236}">
                  <a16:creationId xmlns:a16="http://schemas.microsoft.com/office/drawing/2014/main" id="{8264CC17-CCEE-E6C4-6282-B31BAD904612}"/>
                </a:ext>
              </a:extLst>
            </p:cNvPr>
            <p:cNvSpPr/>
            <p:nvPr/>
          </p:nvSpPr>
          <p:spPr>
            <a:xfrm>
              <a:off x="5568699" y="344004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a:defRPr/>
              </a:pPr>
              <a:endParaRPr lang="en-US" sz="1800">
                <a:solidFill>
                  <a:prstClr val="white"/>
                </a:solidFill>
                <a:latin typeface="Segoe UI"/>
              </a:endParaRPr>
            </a:p>
          </p:txBody>
        </p:sp>
        <p:sp>
          <p:nvSpPr>
            <p:cNvPr id="42" name="Freeform: Shape 41">
              <a:extLst>
                <a:ext uri="{FF2B5EF4-FFF2-40B4-BE49-F238E27FC236}">
                  <a16:creationId xmlns:a16="http://schemas.microsoft.com/office/drawing/2014/main" id="{8BFA6C8C-E895-DCA4-8CDC-D82D183CC16E}"/>
                </a:ext>
              </a:extLst>
            </p:cNvPr>
            <p:cNvSpPr/>
            <p:nvPr/>
          </p:nvSpPr>
          <p:spPr>
            <a:xfrm>
              <a:off x="5515994" y="3590560"/>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a:defRPr/>
              </a:pPr>
              <a:endParaRPr lang="en-US" sz="1800">
                <a:solidFill>
                  <a:prstClr val="white"/>
                </a:solidFill>
                <a:latin typeface="Segoe UI"/>
              </a:endParaRPr>
            </a:p>
          </p:txBody>
        </p:sp>
      </p:grpSp>
      <p:pic>
        <p:nvPicPr>
          <p:cNvPr id="54" name="Picture 53">
            <a:extLst>
              <a:ext uri="{FF2B5EF4-FFF2-40B4-BE49-F238E27FC236}">
                <a16:creationId xmlns:a16="http://schemas.microsoft.com/office/drawing/2014/main" id="{442349CF-B39E-6470-1D8B-5EF5235DD720}"/>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273866" y="5446060"/>
            <a:ext cx="430754" cy="43331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person">
            <a:extLst>
              <a:ext uri="{FF2B5EF4-FFF2-40B4-BE49-F238E27FC236}">
                <a16:creationId xmlns:a16="http://schemas.microsoft.com/office/drawing/2014/main" id="{102AE195-62B0-E07E-56DD-0E1A23B48B3D}"/>
              </a:ext>
              <a:ext uri="{C183D7F6-B498-43B3-948B-1728B52AA6E4}">
                <adec:decorative xmlns:adec="http://schemas.microsoft.com/office/drawing/2017/decorative" val="1"/>
              </a:ext>
            </a:extLst>
          </p:cNvPr>
          <p:cNvGrpSpPr/>
          <p:nvPr/>
        </p:nvGrpSpPr>
        <p:grpSpPr>
          <a:xfrm>
            <a:off x="6109809" y="1691386"/>
            <a:ext cx="337514" cy="369267"/>
            <a:chOff x="5515994" y="3440042"/>
            <a:chExt cx="233375" cy="282425"/>
          </a:xfrm>
          <a:solidFill>
            <a:srgbClr val="859CBF"/>
          </a:solidFill>
        </p:grpSpPr>
        <p:sp>
          <p:nvSpPr>
            <p:cNvPr id="9" name="Freeform: Shape 8">
              <a:extLst>
                <a:ext uri="{FF2B5EF4-FFF2-40B4-BE49-F238E27FC236}">
                  <a16:creationId xmlns:a16="http://schemas.microsoft.com/office/drawing/2014/main" id="{776728C6-9126-B0F4-0605-92E332767DC2}"/>
                </a:ext>
              </a:extLst>
            </p:cNvPr>
            <p:cNvSpPr/>
            <p:nvPr/>
          </p:nvSpPr>
          <p:spPr>
            <a:xfrm>
              <a:off x="5568699" y="344004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a:defRPr/>
              </a:pPr>
              <a:endParaRPr lang="en-US" sz="1800">
                <a:solidFill>
                  <a:prstClr val="white"/>
                </a:solidFill>
                <a:latin typeface="Segoe UI"/>
              </a:endParaRPr>
            </a:p>
          </p:txBody>
        </p:sp>
        <p:sp>
          <p:nvSpPr>
            <p:cNvPr id="10" name="Freeform: Shape 9">
              <a:extLst>
                <a:ext uri="{FF2B5EF4-FFF2-40B4-BE49-F238E27FC236}">
                  <a16:creationId xmlns:a16="http://schemas.microsoft.com/office/drawing/2014/main" id="{36EDFDA7-756F-1F35-0C54-C59ADF89F00C}"/>
                </a:ext>
              </a:extLst>
            </p:cNvPr>
            <p:cNvSpPr/>
            <p:nvPr/>
          </p:nvSpPr>
          <p:spPr>
            <a:xfrm>
              <a:off x="5515994" y="3590560"/>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a:defRPr/>
              </a:pPr>
              <a:endParaRPr lang="en-US" sz="1800">
                <a:solidFill>
                  <a:prstClr val="white"/>
                </a:solidFill>
                <a:latin typeface="Segoe UI"/>
              </a:endParaRPr>
            </a:p>
          </p:txBody>
        </p:sp>
      </p:grpSp>
      <p:sp>
        <p:nvSpPr>
          <p:cNvPr id="5" name="Title 4">
            <a:extLst>
              <a:ext uri="{FF2B5EF4-FFF2-40B4-BE49-F238E27FC236}">
                <a16:creationId xmlns:a16="http://schemas.microsoft.com/office/drawing/2014/main" id="{E25E546C-F686-3708-7547-3892545C3A0F}"/>
              </a:ext>
            </a:extLst>
          </p:cNvPr>
          <p:cNvSpPr>
            <a:spLocks noGrp="1"/>
          </p:cNvSpPr>
          <p:nvPr>
            <p:ph type="title"/>
          </p:nvPr>
        </p:nvSpPr>
        <p:spPr>
          <a:xfrm>
            <a:off x="2462132" y="752889"/>
            <a:ext cx="7582710" cy="429990"/>
          </a:xfrm>
        </p:spPr>
        <p:txBody>
          <a:bodyPr/>
          <a:lstStyle/>
          <a:p>
            <a:r>
              <a:rPr lang="en-US" sz="2794">
                <a:cs typeface="Segoe UI Light"/>
              </a:rPr>
              <a:t>1000ft view of Fabric + Azure AI integration</a:t>
            </a:r>
          </a:p>
        </p:txBody>
      </p:sp>
      <p:sp>
        <p:nvSpPr>
          <p:cNvPr id="78" name="Oval 77">
            <a:extLst>
              <a:ext uri="{FF2B5EF4-FFF2-40B4-BE49-F238E27FC236}">
                <a16:creationId xmlns:a16="http://schemas.microsoft.com/office/drawing/2014/main" id="{BD66BA2E-4ED1-2DC8-977A-1839696A314C}"/>
              </a:ext>
            </a:extLst>
          </p:cNvPr>
          <p:cNvSpPr/>
          <p:nvPr/>
        </p:nvSpPr>
        <p:spPr>
          <a:xfrm>
            <a:off x="525136" y="1880144"/>
            <a:ext cx="365708" cy="365708"/>
          </a:xfrm>
          <a:prstGeom prst="ellipse">
            <a:avLst/>
          </a:prstGeom>
          <a:solidFill>
            <a:schemeClr val="bg1"/>
          </a:solidFill>
          <a:ln>
            <a:solidFill>
              <a:srgbClr val="B6A5C9"/>
            </a:solid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192">
              <a:defRPr/>
            </a:pPr>
            <a:r>
              <a:rPr lang="en-US" sz="2000">
                <a:solidFill>
                  <a:srgbClr val="0078D4"/>
                </a:solidFill>
                <a:latin typeface="Segoe UI Semibold" panose="020B0702040204020203" pitchFamily="34" charset="0"/>
                <a:cs typeface="Segoe UI Semibold" panose="020B0702040204020203" pitchFamily="34" charset="0"/>
              </a:rPr>
              <a:t>1</a:t>
            </a:r>
          </a:p>
        </p:txBody>
      </p:sp>
      <p:sp>
        <p:nvSpPr>
          <p:cNvPr id="85" name="TextBox 84">
            <a:extLst>
              <a:ext uri="{FF2B5EF4-FFF2-40B4-BE49-F238E27FC236}">
                <a16:creationId xmlns:a16="http://schemas.microsoft.com/office/drawing/2014/main" id="{8BBFC7F0-F195-F19D-4CB1-2FB389525725}"/>
              </a:ext>
            </a:extLst>
          </p:cNvPr>
          <p:cNvSpPr txBox="1"/>
          <p:nvPr/>
        </p:nvSpPr>
        <p:spPr>
          <a:xfrm>
            <a:off x="1076064" y="1816921"/>
            <a:ext cx="3748509" cy="646331"/>
          </a:xfrm>
          <a:prstGeom prst="rect">
            <a:avLst/>
          </a:prstGeom>
          <a:noFill/>
        </p:spPr>
        <p:txBody>
          <a:bodyPr wrap="square" lIns="0" tIns="0" rIns="0" bIns="0">
            <a:spAutoFit/>
          </a:bodyPr>
          <a:lstStyle/>
          <a:p>
            <a:pPr defTabSz="914225">
              <a:defRPr/>
            </a:pPr>
            <a:r>
              <a:rPr lang="en-US" sz="1400">
                <a:solidFill>
                  <a:srgbClr val="0078D4"/>
                </a:solidFill>
                <a:latin typeface="Segoe UI" panose="020B0502040204020203" pitchFamily="34" charset="0"/>
              </a:rPr>
              <a:t>Data Pros and AI Pros access, use and process data across the AI lifecycle with OneLake as the connective tissue. </a:t>
            </a:r>
            <a:endParaRPr lang="en-US" sz="1400">
              <a:solidFill>
                <a:srgbClr val="0078D4"/>
              </a:solidFill>
              <a:latin typeface="Segoe UI"/>
            </a:endParaRPr>
          </a:p>
        </p:txBody>
      </p:sp>
      <p:sp>
        <p:nvSpPr>
          <p:cNvPr id="80" name="Oval 79">
            <a:extLst>
              <a:ext uri="{FF2B5EF4-FFF2-40B4-BE49-F238E27FC236}">
                <a16:creationId xmlns:a16="http://schemas.microsoft.com/office/drawing/2014/main" id="{734BE96E-2D7D-F42E-EB25-D6DCBBB9D696}"/>
              </a:ext>
            </a:extLst>
          </p:cNvPr>
          <p:cNvSpPr/>
          <p:nvPr/>
        </p:nvSpPr>
        <p:spPr>
          <a:xfrm>
            <a:off x="532843" y="2868541"/>
            <a:ext cx="365708" cy="365708"/>
          </a:xfrm>
          <a:prstGeom prst="ellipse">
            <a:avLst/>
          </a:prstGeom>
          <a:solidFill>
            <a:schemeClr val="bg1"/>
          </a:solidFill>
          <a:ln>
            <a:solidFill>
              <a:srgbClr val="B6A5C9"/>
            </a:solid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192">
              <a:defRPr/>
            </a:pPr>
            <a:r>
              <a:rPr lang="en-US" sz="2000">
                <a:solidFill>
                  <a:srgbClr val="0078D4"/>
                </a:solidFill>
                <a:latin typeface="Segoe UI Semibold" panose="020B0702040204020203" pitchFamily="34" charset="0"/>
                <a:cs typeface="Segoe UI Semibold" panose="020B0702040204020203" pitchFamily="34" charset="0"/>
              </a:rPr>
              <a:t>2</a:t>
            </a:r>
          </a:p>
        </p:txBody>
      </p:sp>
      <p:sp>
        <p:nvSpPr>
          <p:cNvPr id="87" name="TextBox 86">
            <a:extLst>
              <a:ext uri="{FF2B5EF4-FFF2-40B4-BE49-F238E27FC236}">
                <a16:creationId xmlns:a16="http://schemas.microsoft.com/office/drawing/2014/main" id="{D2616357-BB14-BED5-439D-468D12E07AE0}"/>
              </a:ext>
            </a:extLst>
          </p:cNvPr>
          <p:cNvSpPr txBox="1"/>
          <p:nvPr/>
        </p:nvSpPr>
        <p:spPr>
          <a:xfrm>
            <a:off x="1083771" y="2817454"/>
            <a:ext cx="3748509" cy="861774"/>
          </a:xfrm>
          <a:prstGeom prst="rect">
            <a:avLst/>
          </a:prstGeom>
          <a:noFill/>
        </p:spPr>
        <p:txBody>
          <a:bodyPr wrap="square" lIns="0" tIns="0" rIns="0" bIns="0">
            <a:spAutoFit/>
          </a:bodyPr>
          <a:lstStyle/>
          <a:p>
            <a:pPr defTabSz="914225" fontAlgn="base">
              <a:defRPr/>
            </a:pPr>
            <a:r>
              <a:rPr lang="en-US" sz="1400">
                <a:solidFill>
                  <a:srgbClr val="0078D4"/>
                </a:solidFill>
                <a:latin typeface="Segoe UI" panose="020B0502040204020203" pitchFamily="34" charset="0"/>
              </a:rPr>
              <a:t>Data Pros can pre-process data and share AI-ready data to AI Pros. Once in Azure AI Studio or Azure ML, AI Pros can create LLMs, Copilot experiences and train custom ML models.</a:t>
            </a:r>
          </a:p>
        </p:txBody>
      </p:sp>
      <p:sp>
        <p:nvSpPr>
          <p:cNvPr id="82" name="Oval 81">
            <a:extLst>
              <a:ext uri="{FF2B5EF4-FFF2-40B4-BE49-F238E27FC236}">
                <a16:creationId xmlns:a16="http://schemas.microsoft.com/office/drawing/2014/main" id="{43DFE04B-58F3-273B-4CBC-17E4D44C27F9}"/>
              </a:ext>
            </a:extLst>
          </p:cNvPr>
          <p:cNvSpPr/>
          <p:nvPr/>
        </p:nvSpPr>
        <p:spPr>
          <a:xfrm>
            <a:off x="538083" y="4033401"/>
            <a:ext cx="365708" cy="365708"/>
          </a:xfrm>
          <a:prstGeom prst="ellipse">
            <a:avLst/>
          </a:prstGeom>
          <a:solidFill>
            <a:schemeClr val="bg1"/>
          </a:solidFill>
          <a:ln>
            <a:solidFill>
              <a:srgbClr val="B6A5C9"/>
            </a:solid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192">
              <a:defRPr/>
            </a:pPr>
            <a:r>
              <a:rPr lang="en-US" sz="2000">
                <a:solidFill>
                  <a:srgbClr val="0078D4"/>
                </a:solidFill>
                <a:latin typeface="Segoe UI Semibold" panose="020B0702040204020203" pitchFamily="34" charset="0"/>
                <a:cs typeface="Segoe UI Semibold" panose="020B0702040204020203" pitchFamily="34" charset="0"/>
              </a:rPr>
              <a:t>3</a:t>
            </a:r>
          </a:p>
        </p:txBody>
      </p:sp>
      <p:sp>
        <p:nvSpPr>
          <p:cNvPr id="88" name="TextBox 87">
            <a:extLst>
              <a:ext uri="{FF2B5EF4-FFF2-40B4-BE49-F238E27FC236}">
                <a16:creationId xmlns:a16="http://schemas.microsoft.com/office/drawing/2014/main" id="{5D607B14-643E-467A-4006-BA7363A829E0}"/>
              </a:ext>
            </a:extLst>
          </p:cNvPr>
          <p:cNvSpPr txBox="1"/>
          <p:nvPr/>
        </p:nvSpPr>
        <p:spPr>
          <a:xfrm>
            <a:off x="1079538" y="4033400"/>
            <a:ext cx="3636904" cy="1507941"/>
          </a:xfrm>
          <a:prstGeom prst="rect">
            <a:avLst/>
          </a:prstGeom>
          <a:noFill/>
        </p:spPr>
        <p:txBody>
          <a:bodyPr wrap="square" lIns="0" tIns="0" rIns="0" bIns="0">
            <a:spAutoFit/>
          </a:bodyPr>
          <a:lstStyle/>
          <a:p>
            <a:pPr defTabSz="914225" fontAlgn="base">
              <a:defRPr/>
            </a:pPr>
            <a:r>
              <a:rPr lang="en-US" sz="1400">
                <a:solidFill>
                  <a:srgbClr val="0078D4"/>
                </a:solidFill>
                <a:latin typeface="Segoe UI" panose="020B0502040204020203" pitchFamily="34" charset="0"/>
              </a:rPr>
              <a:t>AI Pros can write models and predictions to Fabric using OneLake.</a:t>
            </a:r>
          </a:p>
          <a:p>
            <a:pPr defTabSz="914225" fontAlgn="base">
              <a:defRPr/>
            </a:pPr>
            <a:endParaRPr lang="en-US" sz="1400">
              <a:solidFill>
                <a:srgbClr val="0078D4"/>
              </a:solidFill>
              <a:latin typeface="Segoe UI" panose="020B0502040204020203" pitchFamily="34" charset="0"/>
            </a:endParaRPr>
          </a:p>
          <a:p>
            <a:pPr defTabSz="914225" fontAlgn="base">
              <a:defRPr/>
            </a:pPr>
            <a:endParaRPr lang="en-US" sz="1400">
              <a:solidFill>
                <a:srgbClr val="0078D4"/>
              </a:solidFill>
              <a:latin typeface="Segoe UI" panose="020B0502040204020203" pitchFamily="34" charset="0"/>
            </a:endParaRPr>
          </a:p>
          <a:p>
            <a:pPr defTabSz="914225" fontAlgn="base">
              <a:defRPr/>
            </a:pPr>
            <a:r>
              <a:rPr lang="en-US" sz="1400">
                <a:solidFill>
                  <a:srgbClr val="0078D4"/>
                </a:solidFill>
                <a:latin typeface="Segoe UI" panose="020B0502040204020203" pitchFamily="34" charset="0"/>
              </a:rPr>
              <a:t>Data Pros can enrich their analytics workflows in their lakehouse and warehouse or serve through Power BI using Direct Lake mode.</a:t>
            </a:r>
          </a:p>
        </p:txBody>
      </p:sp>
      <p:sp>
        <p:nvSpPr>
          <p:cNvPr id="39" name="TextBox 38">
            <a:extLst>
              <a:ext uri="{FF2B5EF4-FFF2-40B4-BE49-F238E27FC236}">
                <a16:creationId xmlns:a16="http://schemas.microsoft.com/office/drawing/2014/main" id="{F2C4CE9E-B552-1E69-F641-83226B1368D8}"/>
              </a:ext>
            </a:extLst>
          </p:cNvPr>
          <p:cNvSpPr txBox="1"/>
          <p:nvPr/>
        </p:nvSpPr>
        <p:spPr>
          <a:xfrm>
            <a:off x="5229297" y="2111360"/>
            <a:ext cx="2098538" cy="307777"/>
          </a:xfrm>
          <a:prstGeom prst="rect">
            <a:avLst/>
          </a:prstGeom>
          <a:noFill/>
        </p:spPr>
        <p:txBody>
          <a:bodyPr wrap="square" lIns="0" tIns="0" rIns="0" bIns="0" rtlCol="0">
            <a:spAutoFit/>
          </a:bodyPr>
          <a:lstStyle/>
          <a:p>
            <a:pPr algn="ctr" defTabSz="914225">
              <a:defRPr/>
            </a:pPr>
            <a:r>
              <a:rPr lang="en-US" sz="2000">
                <a:solidFill>
                  <a:srgbClr val="274B47"/>
                </a:solidFill>
                <a:latin typeface="Segoe UI Semibold" panose="020B0702040204020203" pitchFamily="34" charset="0"/>
                <a:cs typeface="Segoe UI Semibold" panose="020B0702040204020203" pitchFamily="34" charset="0"/>
              </a:rPr>
              <a:t>Data Pros</a:t>
            </a:r>
          </a:p>
        </p:txBody>
      </p:sp>
      <p:sp>
        <p:nvSpPr>
          <p:cNvPr id="71" name="Oval 70">
            <a:extLst>
              <a:ext uri="{FF2B5EF4-FFF2-40B4-BE49-F238E27FC236}">
                <a16:creationId xmlns:a16="http://schemas.microsoft.com/office/drawing/2014/main" id="{434F07BC-AACC-A31F-F2D2-86710C66B283}"/>
              </a:ext>
            </a:extLst>
          </p:cNvPr>
          <p:cNvSpPr/>
          <p:nvPr/>
        </p:nvSpPr>
        <p:spPr>
          <a:xfrm>
            <a:off x="7957251" y="2105402"/>
            <a:ext cx="313015" cy="313015"/>
          </a:xfrm>
          <a:prstGeom prst="ellipse">
            <a:avLst/>
          </a:prstGeom>
          <a:solidFill>
            <a:schemeClr val="bg1"/>
          </a:solidFill>
          <a:ln>
            <a:solidFill>
              <a:srgbClr val="B6A5C9"/>
            </a:solid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192">
              <a:defRPr/>
            </a:pPr>
            <a:r>
              <a:rPr lang="en-US">
                <a:solidFill>
                  <a:srgbClr val="000000"/>
                </a:solidFill>
                <a:latin typeface="Segoe UI Semibold" panose="020B0702040204020203" pitchFamily="34" charset="0"/>
                <a:cs typeface="Segoe UI Semibold" panose="020B0702040204020203" pitchFamily="34" charset="0"/>
              </a:rPr>
              <a:t>2</a:t>
            </a:r>
          </a:p>
        </p:txBody>
      </p:sp>
      <p:sp>
        <p:nvSpPr>
          <p:cNvPr id="45" name="TextBox 44">
            <a:extLst>
              <a:ext uri="{FF2B5EF4-FFF2-40B4-BE49-F238E27FC236}">
                <a16:creationId xmlns:a16="http://schemas.microsoft.com/office/drawing/2014/main" id="{1C7C39C3-F268-BC8E-CFF1-21E040CDEDE0}"/>
              </a:ext>
            </a:extLst>
          </p:cNvPr>
          <p:cNvSpPr txBox="1"/>
          <p:nvPr/>
        </p:nvSpPr>
        <p:spPr>
          <a:xfrm>
            <a:off x="8991826" y="2095575"/>
            <a:ext cx="1937360" cy="307777"/>
          </a:xfrm>
          <a:prstGeom prst="rect">
            <a:avLst/>
          </a:prstGeom>
          <a:noFill/>
        </p:spPr>
        <p:txBody>
          <a:bodyPr wrap="square" lIns="0" tIns="0" rIns="0" bIns="0" rtlCol="0">
            <a:spAutoFit/>
          </a:bodyPr>
          <a:lstStyle/>
          <a:p>
            <a:pPr algn="ctr" defTabSz="914225">
              <a:defRPr/>
            </a:pPr>
            <a:r>
              <a:rPr lang="en-US" sz="2000">
                <a:solidFill>
                  <a:srgbClr val="274B47"/>
                </a:solidFill>
                <a:latin typeface="Segoe UI Semibold" panose="020B0702040204020203" pitchFamily="34" charset="0"/>
                <a:cs typeface="Segoe UI Semibold" panose="020B0702040204020203" pitchFamily="34" charset="0"/>
              </a:rPr>
              <a:t>AI Pros</a:t>
            </a:r>
          </a:p>
        </p:txBody>
      </p:sp>
      <p:sp>
        <p:nvSpPr>
          <p:cNvPr id="46" name="TextBox 45">
            <a:extLst>
              <a:ext uri="{FF2B5EF4-FFF2-40B4-BE49-F238E27FC236}">
                <a16:creationId xmlns:a16="http://schemas.microsoft.com/office/drawing/2014/main" id="{E550C48E-CD12-188B-F207-0C2DDACA5967}"/>
              </a:ext>
            </a:extLst>
          </p:cNvPr>
          <p:cNvSpPr txBox="1"/>
          <p:nvPr/>
        </p:nvSpPr>
        <p:spPr>
          <a:xfrm>
            <a:off x="5410917" y="3759022"/>
            <a:ext cx="1735301" cy="246221"/>
          </a:xfrm>
          <a:prstGeom prst="rect">
            <a:avLst/>
          </a:prstGeom>
          <a:noFill/>
        </p:spPr>
        <p:txBody>
          <a:bodyPr wrap="square" lIns="0" tIns="0" rIns="0" bIns="0" rtlCol="0">
            <a:spAutoFit/>
          </a:bodyPr>
          <a:lstStyle/>
          <a:p>
            <a:pPr algn="ctr" defTabSz="914225">
              <a:defRPr/>
            </a:pPr>
            <a:r>
              <a:rPr lang="en-US" sz="1600">
                <a:solidFill>
                  <a:srgbClr val="274B47"/>
                </a:solidFill>
                <a:latin typeface="Segoe UI Semibold" panose="020B0702040204020203" pitchFamily="34" charset="0"/>
                <a:cs typeface="Segoe UI Semibold" panose="020B0702040204020203" pitchFamily="34" charset="0"/>
              </a:rPr>
              <a:t>Microsoft Fabric</a:t>
            </a:r>
          </a:p>
        </p:txBody>
      </p:sp>
      <p:sp>
        <p:nvSpPr>
          <p:cNvPr id="70" name="Oval 69">
            <a:extLst>
              <a:ext uri="{FF2B5EF4-FFF2-40B4-BE49-F238E27FC236}">
                <a16:creationId xmlns:a16="http://schemas.microsoft.com/office/drawing/2014/main" id="{1B658CF9-504F-E5E9-EF7B-BA0B941FAAF7}"/>
              </a:ext>
            </a:extLst>
          </p:cNvPr>
          <p:cNvSpPr/>
          <p:nvPr/>
        </p:nvSpPr>
        <p:spPr>
          <a:xfrm>
            <a:off x="7957250" y="3660247"/>
            <a:ext cx="313015" cy="313015"/>
          </a:xfrm>
          <a:prstGeom prst="ellipse">
            <a:avLst/>
          </a:prstGeom>
          <a:solidFill>
            <a:schemeClr val="bg1"/>
          </a:solidFill>
          <a:ln>
            <a:solidFill>
              <a:srgbClr val="B6A5C9"/>
            </a:solid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192">
              <a:defRPr/>
            </a:pPr>
            <a:r>
              <a:rPr lang="en-US">
                <a:solidFill>
                  <a:srgbClr val="000000"/>
                </a:solidFill>
                <a:latin typeface="Segoe UI Semibold" panose="020B0702040204020203" pitchFamily="34" charset="0"/>
                <a:cs typeface="Segoe UI Semibold" panose="020B0702040204020203" pitchFamily="34" charset="0"/>
              </a:rPr>
              <a:t>3</a:t>
            </a:r>
          </a:p>
        </p:txBody>
      </p:sp>
      <p:sp>
        <p:nvSpPr>
          <p:cNvPr id="47" name="TextBox 46">
            <a:extLst>
              <a:ext uri="{FF2B5EF4-FFF2-40B4-BE49-F238E27FC236}">
                <a16:creationId xmlns:a16="http://schemas.microsoft.com/office/drawing/2014/main" id="{48DACFBF-6091-2FD9-5BA4-57F7E6B6D8FD}"/>
              </a:ext>
            </a:extLst>
          </p:cNvPr>
          <p:cNvSpPr txBox="1"/>
          <p:nvPr/>
        </p:nvSpPr>
        <p:spPr>
          <a:xfrm>
            <a:off x="8980272" y="3759022"/>
            <a:ext cx="1937361" cy="246221"/>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0"/>
              </a:spcBef>
              <a:spcAft>
                <a:spcPts val="0"/>
              </a:spcAft>
              <a:buClrTx/>
              <a:buSzTx/>
              <a:buFontTx/>
              <a:buNone/>
              <a:tabLst/>
              <a:defRPr kumimoji="0" sz="1400" i="0" u="none" strike="noStrike" cap="none" spc="0" normalizeH="0" baseline="0">
                <a:ln>
                  <a:noFill/>
                </a:ln>
                <a:solidFill>
                  <a:schemeClr val="tx2"/>
                </a:solidFill>
                <a:effectLst/>
                <a:uLnTx/>
                <a:uFillTx/>
                <a:latin typeface="Segoe UI Semibold" panose="020B0702040204020203" pitchFamily="34" charset="0"/>
                <a:cs typeface="Segoe UI Semibold" panose="020B0702040204020203" pitchFamily="34" charset="0"/>
              </a:defRPr>
            </a:lvl1pPr>
          </a:lstStyle>
          <a:p>
            <a:pPr defTabSz="914192">
              <a:defRPr/>
            </a:pPr>
            <a:r>
              <a:rPr lang="en-US" sz="1600">
                <a:solidFill>
                  <a:srgbClr val="274B47"/>
                </a:solidFill>
                <a:latin typeface="Segoe UI Semibold"/>
                <a:cs typeface="Segoe UI Semibold"/>
              </a:rPr>
              <a:t>Azure AI Studio</a:t>
            </a:r>
          </a:p>
        </p:txBody>
      </p:sp>
      <p:sp>
        <p:nvSpPr>
          <p:cNvPr id="68" name="Oval 67">
            <a:extLst>
              <a:ext uri="{FF2B5EF4-FFF2-40B4-BE49-F238E27FC236}">
                <a16:creationId xmlns:a16="http://schemas.microsoft.com/office/drawing/2014/main" id="{8B2F49FF-D113-FFAB-EAC3-A1950B9F0ECB}"/>
              </a:ext>
            </a:extLst>
          </p:cNvPr>
          <p:cNvSpPr/>
          <p:nvPr/>
        </p:nvSpPr>
        <p:spPr>
          <a:xfrm>
            <a:off x="6158791" y="4665752"/>
            <a:ext cx="313015" cy="313015"/>
          </a:xfrm>
          <a:prstGeom prst="ellipse">
            <a:avLst/>
          </a:prstGeom>
          <a:solidFill>
            <a:schemeClr val="bg1"/>
          </a:solidFill>
          <a:ln>
            <a:solidFill>
              <a:srgbClr val="B6A5C9"/>
            </a:solid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192">
              <a:defRPr/>
            </a:pPr>
            <a:r>
              <a:rPr lang="en-US">
                <a:solidFill>
                  <a:srgbClr val="000000"/>
                </a:solidFill>
                <a:latin typeface="Segoe UI Semibold" panose="020B0702040204020203" pitchFamily="34" charset="0"/>
                <a:cs typeface="Segoe UI Semibold" panose="020B0702040204020203" pitchFamily="34" charset="0"/>
              </a:rPr>
              <a:t>1</a:t>
            </a:r>
          </a:p>
        </p:txBody>
      </p:sp>
      <p:sp>
        <p:nvSpPr>
          <p:cNvPr id="4" name="Rounded Rectangle 20">
            <a:extLst>
              <a:ext uri="{FF2B5EF4-FFF2-40B4-BE49-F238E27FC236}">
                <a16:creationId xmlns:a16="http://schemas.microsoft.com/office/drawing/2014/main" id="{6E14B35A-6716-A053-C02C-E1CD4300240E}"/>
              </a:ext>
              <a:ext uri="{C183D7F6-B498-43B3-948B-1728B52AA6E4}">
                <adec:decorative xmlns:adec="http://schemas.microsoft.com/office/drawing/2017/decorative" val="1"/>
              </a:ext>
            </a:extLst>
          </p:cNvPr>
          <p:cNvSpPr/>
          <p:nvPr/>
        </p:nvSpPr>
        <p:spPr>
          <a:xfrm>
            <a:off x="5775480" y="5204609"/>
            <a:ext cx="4884852" cy="348012"/>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281" rIns="73141" rtlCol="0" anchor="ctr"/>
          <a:lstStyle/>
          <a:p>
            <a:pPr algn="ctr" defTabSz="914225">
              <a:defRPr/>
            </a:pPr>
            <a:r>
              <a:rPr lang="en-US" sz="1100" kern="0">
                <a:solidFill>
                  <a:srgbClr val="000000"/>
                </a:solidFill>
                <a:latin typeface="Segoe UI"/>
              </a:rPr>
              <a:t> </a:t>
            </a:r>
          </a:p>
        </p:txBody>
      </p:sp>
      <p:pic>
        <p:nvPicPr>
          <p:cNvPr id="59" name="Picture 58">
            <a:extLst>
              <a:ext uri="{FF2B5EF4-FFF2-40B4-BE49-F238E27FC236}">
                <a16:creationId xmlns:a16="http://schemas.microsoft.com/office/drawing/2014/main" id="{661BC926-4795-6689-D63B-FE7E7FCB3BC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642408" y="5253960"/>
            <a:ext cx="231865" cy="232319"/>
          </a:xfrm>
          <a:prstGeom prst="rect">
            <a:avLst/>
          </a:prstGeom>
        </p:spPr>
      </p:pic>
      <p:sp>
        <p:nvSpPr>
          <p:cNvPr id="14" name="Rounded Rectangle 20">
            <a:extLst>
              <a:ext uri="{FF2B5EF4-FFF2-40B4-BE49-F238E27FC236}">
                <a16:creationId xmlns:a16="http://schemas.microsoft.com/office/drawing/2014/main" id="{7CB5E0BF-7C23-A3AF-81E5-F4298438BD9E}"/>
              </a:ext>
              <a:ext uri="{C183D7F6-B498-43B3-948B-1728B52AA6E4}">
                <adec:decorative xmlns:adec="http://schemas.microsoft.com/office/drawing/2017/decorative" val="1"/>
              </a:ext>
            </a:extLst>
          </p:cNvPr>
          <p:cNvSpPr/>
          <p:nvPr/>
        </p:nvSpPr>
        <p:spPr>
          <a:xfrm>
            <a:off x="5775480" y="5786092"/>
            <a:ext cx="4884853" cy="348012"/>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281" rIns="73141" rtlCol="0" anchor="ctr"/>
          <a:lstStyle/>
          <a:p>
            <a:pPr algn="ctr" defTabSz="914225">
              <a:defRPr/>
            </a:pPr>
            <a:endParaRPr lang="en-US" sz="1100" kern="0">
              <a:solidFill>
                <a:srgbClr val="000000"/>
              </a:solidFill>
              <a:latin typeface="Segoe UI"/>
            </a:endParaRPr>
          </a:p>
        </p:txBody>
      </p:sp>
      <p:pic>
        <p:nvPicPr>
          <p:cNvPr id="7" name="Graphic 6">
            <a:extLst>
              <a:ext uri="{FF2B5EF4-FFF2-40B4-BE49-F238E27FC236}">
                <a16:creationId xmlns:a16="http://schemas.microsoft.com/office/drawing/2014/main" id="{129BBD76-292B-562B-599C-5264E462E60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85800" y="5809191"/>
            <a:ext cx="290116" cy="290116"/>
          </a:xfrm>
          <a:prstGeom prst="rect">
            <a:avLst/>
          </a:prstGeom>
        </p:spPr>
      </p:pic>
      <p:sp>
        <p:nvSpPr>
          <p:cNvPr id="18" name="Arrow: Left-Right 17">
            <a:extLst>
              <a:ext uri="{FF2B5EF4-FFF2-40B4-BE49-F238E27FC236}">
                <a16:creationId xmlns:a16="http://schemas.microsoft.com/office/drawing/2014/main" id="{315C98FE-923C-E824-EE44-3B423F6F2186}"/>
              </a:ext>
              <a:ext uri="{C183D7F6-B498-43B3-948B-1728B52AA6E4}">
                <adec:decorative xmlns:adec="http://schemas.microsoft.com/office/drawing/2017/decorative" val="1"/>
              </a:ext>
            </a:extLst>
          </p:cNvPr>
          <p:cNvSpPr/>
          <p:nvPr/>
        </p:nvSpPr>
        <p:spPr bwMode="auto">
          <a:xfrm rot="5400000">
            <a:off x="6124636" y="5557823"/>
            <a:ext cx="433321" cy="261020"/>
          </a:xfrm>
          <a:prstGeom prst="leftRightArrow">
            <a:avLst>
              <a:gd name="adj1" fmla="val 50002"/>
              <a:gd name="adj2" fmla="val 60302"/>
            </a:avLst>
          </a:prstGeom>
          <a:solidFill>
            <a:srgbClr val="B6A5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8E1BC0A0-E529-B76E-22C0-EC6EBD57285A}"/>
              </a:ext>
            </a:extLst>
          </p:cNvPr>
          <p:cNvSpPr txBox="1"/>
          <p:nvPr/>
        </p:nvSpPr>
        <p:spPr>
          <a:xfrm>
            <a:off x="6277747" y="5554626"/>
            <a:ext cx="1819386" cy="264972"/>
          </a:xfrm>
          <a:prstGeom prst="rect">
            <a:avLst/>
          </a:prstGeom>
          <a:noFill/>
        </p:spPr>
        <p:txBody>
          <a:bodyPr wrap="square">
            <a:spAutoFit/>
          </a:bodyPr>
          <a:lstStyle/>
          <a:p>
            <a:pPr algn="ctr" defTabSz="914225">
              <a:defRPr/>
            </a:pPr>
            <a:r>
              <a:rPr lang="en-US" sz="1100" kern="0">
                <a:solidFill>
                  <a:srgbClr val="000000"/>
                </a:solidFill>
                <a:latin typeface="Segoe UI Semibold"/>
              </a:rPr>
              <a:t>ADLS G2 Shortcuts</a:t>
            </a:r>
            <a:endParaRPr lang="en-US" sz="1100" kern="0">
              <a:solidFill>
                <a:srgbClr val="000000"/>
              </a:solidFill>
              <a:latin typeface="Segoe UI"/>
            </a:endParaRPr>
          </a:p>
        </p:txBody>
      </p:sp>
      <p:sp>
        <p:nvSpPr>
          <p:cNvPr id="13" name="TextBox 12">
            <a:extLst>
              <a:ext uri="{FF2B5EF4-FFF2-40B4-BE49-F238E27FC236}">
                <a16:creationId xmlns:a16="http://schemas.microsoft.com/office/drawing/2014/main" id="{E35A8C40-5D97-DACF-5D45-30B815D7CA0A}"/>
              </a:ext>
            </a:extLst>
          </p:cNvPr>
          <p:cNvSpPr txBox="1"/>
          <p:nvPr/>
        </p:nvSpPr>
        <p:spPr>
          <a:xfrm>
            <a:off x="7849743" y="5247894"/>
            <a:ext cx="841045" cy="264972"/>
          </a:xfrm>
          <a:prstGeom prst="rect">
            <a:avLst/>
          </a:prstGeom>
          <a:noFill/>
        </p:spPr>
        <p:txBody>
          <a:bodyPr wrap="square">
            <a:spAutoFit/>
          </a:bodyPr>
          <a:lstStyle/>
          <a:p>
            <a:pPr defTabSz="914192">
              <a:defRPr/>
            </a:pPr>
            <a:r>
              <a:rPr lang="en-US" sz="1100" kern="0">
                <a:solidFill>
                  <a:srgbClr val="FFFFFF"/>
                </a:solidFill>
                <a:latin typeface="Segoe UI Semibold"/>
              </a:rPr>
              <a:t>OneLake</a:t>
            </a:r>
          </a:p>
        </p:txBody>
      </p:sp>
      <p:sp>
        <p:nvSpPr>
          <p:cNvPr id="20" name="TextBox 19">
            <a:extLst>
              <a:ext uri="{FF2B5EF4-FFF2-40B4-BE49-F238E27FC236}">
                <a16:creationId xmlns:a16="http://schemas.microsoft.com/office/drawing/2014/main" id="{FB4E6F9B-4EED-04D5-AE74-227F4F8A8669}"/>
              </a:ext>
            </a:extLst>
          </p:cNvPr>
          <p:cNvSpPr txBox="1"/>
          <p:nvPr/>
        </p:nvSpPr>
        <p:spPr>
          <a:xfrm>
            <a:off x="4775501" y="5834444"/>
            <a:ext cx="6762911" cy="264972"/>
          </a:xfrm>
          <a:prstGeom prst="rect">
            <a:avLst/>
          </a:prstGeom>
          <a:noFill/>
        </p:spPr>
        <p:txBody>
          <a:bodyPr wrap="square" lIns="91427" tIns="45713" rIns="91427" bIns="45713" anchor="t">
            <a:spAutoFit/>
          </a:bodyPr>
          <a:lstStyle/>
          <a:p>
            <a:pPr algn="ctr" defTabSz="914225">
              <a:defRPr/>
            </a:pPr>
            <a:r>
              <a:rPr lang="en-US" sz="1100" kern="0">
                <a:solidFill>
                  <a:srgbClr val="FFFFFF"/>
                </a:solidFill>
                <a:latin typeface="Segoe UI Semibold"/>
              </a:rPr>
              <a:t>Azure Data Lake Storage Gen 2</a:t>
            </a:r>
            <a:r>
              <a:rPr lang="en-US" sz="1100" kern="0">
                <a:solidFill>
                  <a:srgbClr val="FFFFFF"/>
                </a:solidFill>
                <a:latin typeface="Segoe UI"/>
              </a:rPr>
              <a:t> </a:t>
            </a:r>
            <a:r>
              <a:rPr lang="en-US" sz="1100" kern="0">
                <a:solidFill>
                  <a:srgbClr val="FFFFFF"/>
                </a:solidFill>
                <a:latin typeface="Segoe UI Semibold"/>
                <a:cs typeface="Segoe UI Semibold"/>
              </a:rPr>
              <a:t>(ADLS G2)</a:t>
            </a:r>
          </a:p>
        </p:txBody>
      </p:sp>
      <p:sp>
        <p:nvSpPr>
          <p:cNvPr id="2" name="Oval 1">
            <a:extLst>
              <a:ext uri="{FF2B5EF4-FFF2-40B4-BE49-F238E27FC236}">
                <a16:creationId xmlns:a16="http://schemas.microsoft.com/office/drawing/2014/main" id="{D2D0DD77-EF26-B2F4-8B38-38D1FACEDA8D}"/>
              </a:ext>
            </a:extLst>
          </p:cNvPr>
          <p:cNvSpPr/>
          <p:nvPr/>
        </p:nvSpPr>
        <p:spPr>
          <a:xfrm>
            <a:off x="535194" y="4933923"/>
            <a:ext cx="365708" cy="365708"/>
          </a:xfrm>
          <a:prstGeom prst="ellipse">
            <a:avLst/>
          </a:prstGeom>
          <a:solidFill>
            <a:schemeClr val="bg1"/>
          </a:solidFill>
          <a:ln>
            <a:solidFill>
              <a:srgbClr val="B6A5C9"/>
            </a:solid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192">
              <a:defRPr/>
            </a:pPr>
            <a:r>
              <a:rPr lang="en-US" sz="2000">
                <a:solidFill>
                  <a:srgbClr val="0078D4"/>
                </a:solidFill>
                <a:latin typeface="Segoe UI Semibold" panose="020B0702040204020203" pitchFamily="34" charset="0"/>
                <a:cs typeface="Segoe UI Semibold" panose="020B0702040204020203" pitchFamily="34" charset="0"/>
              </a:rPr>
              <a:t>4</a:t>
            </a:r>
          </a:p>
        </p:txBody>
      </p:sp>
      <p:pic>
        <p:nvPicPr>
          <p:cNvPr id="6" name="Picture 5" descr="Icon&#10;&#10;Description automatically generated">
            <a:extLst>
              <a:ext uri="{FF2B5EF4-FFF2-40B4-BE49-F238E27FC236}">
                <a16:creationId xmlns:a16="http://schemas.microsoft.com/office/drawing/2014/main" id="{F4A54952-6F29-7FB3-C0FD-66976B1CB50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970211" y="2746788"/>
            <a:ext cx="798504" cy="798504"/>
          </a:xfrm>
          <a:prstGeom prst="rect">
            <a:avLst/>
          </a:prstGeom>
        </p:spPr>
      </p:pic>
      <p:sp>
        <p:nvSpPr>
          <p:cNvPr id="15" name="Arrow: Left-Right 14">
            <a:extLst>
              <a:ext uri="{FF2B5EF4-FFF2-40B4-BE49-F238E27FC236}">
                <a16:creationId xmlns:a16="http://schemas.microsoft.com/office/drawing/2014/main" id="{5ACD8721-173D-B98A-35E6-B833C6AEC120}"/>
              </a:ext>
              <a:ext uri="{C183D7F6-B498-43B3-948B-1728B52AA6E4}">
                <adec:decorative xmlns:adec="http://schemas.microsoft.com/office/drawing/2017/decorative" val="1"/>
              </a:ext>
            </a:extLst>
          </p:cNvPr>
          <p:cNvSpPr/>
          <p:nvPr/>
        </p:nvSpPr>
        <p:spPr bwMode="auto">
          <a:xfrm rot="5400000">
            <a:off x="9652900" y="4689142"/>
            <a:ext cx="804272" cy="261020"/>
          </a:xfrm>
          <a:prstGeom prst="leftRightArrow">
            <a:avLst/>
          </a:prstGeom>
          <a:solidFill>
            <a:srgbClr val="B6A5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43406E9-EF27-3EA3-9961-644C720AA8BF}"/>
              </a:ext>
            </a:extLst>
          </p:cNvPr>
          <p:cNvSpPr/>
          <p:nvPr/>
        </p:nvSpPr>
        <p:spPr>
          <a:xfrm>
            <a:off x="9898528" y="4680397"/>
            <a:ext cx="313015" cy="313015"/>
          </a:xfrm>
          <a:prstGeom prst="ellipse">
            <a:avLst/>
          </a:prstGeom>
          <a:solidFill>
            <a:schemeClr val="bg1"/>
          </a:solidFill>
          <a:ln>
            <a:solidFill>
              <a:srgbClr val="B6A5C9"/>
            </a:solid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192">
              <a:defRPr/>
            </a:pPr>
            <a:r>
              <a:rPr lang="en-US">
                <a:solidFill>
                  <a:srgbClr val="000000"/>
                </a:solidFill>
                <a:latin typeface="Segoe UI Semibold" panose="020B0702040204020203" pitchFamily="34" charset="0"/>
                <a:cs typeface="Segoe UI Semibold" panose="020B0702040204020203" pitchFamily="34" charset="0"/>
              </a:rPr>
              <a:t>1</a:t>
            </a:r>
          </a:p>
        </p:txBody>
      </p:sp>
      <p:sp>
        <p:nvSpPr>
          <p:cNvPr id="19" name="Arrow: Left-Right 18">
            <a:extLst>
              <a:ext uri="{FF2B5EF4-FFF2-40B4-BE49-F238E27FC236}">
                <a16:creationId xmlns:a16="http://schemas.microsoft.com/office/drawing/2014/main" id="{B24C8FF8-80AF-02CA-031D-535B7BF05D4F}"/>
              </a:ext>
              <a:ext uri="{C183D7F6-B498-43B3-948B-1728B52AA6E4}">
                <adec:decorative xmlns:adec="http://schemas.microsoft.com/office/drawing/2017/decorative" val="1"/>
              </a:ext>
            </a:extLst>
          </p:cNvPr>
          <p:cNvSpPr/>
          <p:nvPr/>
        </p:nvSpPr>
        <p:spPr bwMode="auto">
          <a:xfrm rot="5400000">
            <a:off x="9824224" y="5557824"/>
            <a:ext cx="433321" cy="261020"/>
          </a:xfrm>
          <a:prstGeom prst="leftRightArrow">
            <a:avLst>
              <a:gd name="adj1" fmla="val 50002"/>
              <a:gd name="adj2" fmla="val 60302"/>
            </a:avLst>
          </a:prstGeom>
          <a:solidFill>
            <a:srgbClr val="B6A5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E238E7B2-3F8F-0CBA-55DD-C91C8C69CB7D}"/>
              </a:ext>
            </a:extLst>
          </p:cNvPr>
          <p:cNvSpPr/>
          <p:nvPr/>
        </p:nvSpPr>
        <p:spPr>
          <a:xfrm>
            <a:off x="10149819" y="5517303"/>
            <a:ext cx="313015" cy="313015"/>
          </a:xfrm>
          <a:prstGeom prst="ellipse">
            <a:avLst/>
          </a:prstGeom>
          <a:solidFill>
            <a:schemeClr val="bg1"/>
          </a:solidFill>
          <a:ln>
            <a:solidFill>
              <a:srgbClr val="B6A5C9"/>
            </a:solid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defTabSz="914192">
              <a:defRPr/>
            </a:pPr>
            <a:r>
              <a:rPr lang="en-US">
                <a:solidFill>
                  <a:srgbClr val="000000"/>
                </a:solidFill>
                <a:latin typeface="Segoe UI Semibold" panose="020B0702040204020203" pitchFamily="34" charset="0"/>
                <a:cs typeface="Segoe UI Semibold" panose="020B0702040204020203" pitchFamily="34" charset="0"/>
              </a:rPr>
              <a:t>4</a:t>
            </a:r>
          </a:p>
        </p:txBody>
      </p:sp>
    </p:spTree>
    <p:extLst>
      <p:ext uri="{BB962C8B-B14F-4D97-AF65-F5344CB8AC3E}">
        <p14:creationId xmlns:p14="http://schemas.microsoft.com/office/powerpoint/2010/main" val="123876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ounded Rectangle 3" descr="Dark Pattern: Grid">
            <a:extLst>
              <a:ext uri="{FF2B5EF4-FFF2-40B4-BE49-F238E27FC236}">
                <a16:creationId xmlns:a16="http://schemas.microsoft.com/office/drawing/2014/main" id="{A18E60F8-569B-2CE7-ECB9-2354124D2FD9}"/>
              </a:ext>
            </a:extLst>
          </p:cNvPr>
          <p:cNvSpPr/>
          <p:nvPr/>
        </p:nvSpPr>
        <p:spPr bwMode="auto">
          <a:xfrm>
            <a:off x="0"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Top Corners Rounded 14" descr="Dark layer front">
            <a:extLst>
              <a:ext uri="{FF2B5EF4-FFF2-40B4-BE49-F238E27FC236}">
                <a16:creationId xmlns:a16="http://schemas.microsoft.com/office/drawing/2014/main" id="{C9DE3BE2-EA2E-F61A-BECD-C9FB742E72AB}"/>
              </a:ext>
            </a:extLst>
          </p:cNvPr>
          <p:cNvSpPr/>
          <p:nvPr/>
        </p:nvSpPr>
        <p:spPr bwMode="auto">
          <a:xfrm>
            <a:off x="0" y="1463002"/>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2AE86F0-CC8A-FDC2-8843-66164327E4C2}"/>
              </a:ext>
            </a:extLst>
          </p:cNvPr>
          <p:cNvSpPr txBox="1"/>
          <p:nvPr/>
        </p:nvSpPr>
        <p:spPr>
          <a:xfrm>
            <a:off x="3533503" y="1089616"/>
            <a:ext cx="4990011" cy="696795"/>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dirty="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rPr>
              <a:t>General Available</a:t>
            </a:r>
          </a:p>
        </p:txBody>
      </p:sp>
      <p:grpSp>
        <p:nvGrpSpPr>
          <p:cNvPr id="5" name="Group 4">
            <a:extLst>
              <a:ext uri="{FF2B5EF4-FFF2-40B4-BE49-F238E27FC236}">
                <a16:creationId xmlns:a16="http://schemas.microsoft.com/office/drawing/2014/main" id="{ED2D8FB3-CD05-2C6E-338F-B3FF69EFC5B1}"/>
              </a:ext>
              <a:ext uri="{C183D7F6-B498-43B3-948B-1728B52AA6E4}">
                <adec:decorative xmlns:adec="http://schemas.microsoft.com/office/drawing/2017/decorative" val="1"/>
              </a:ext>
            </a:extLst>
          </p:cNvPr>
          <p:cNvGrpSpPr/>
          <p:nvPr/>
        </p:nvGrpSpPr>
        <p:grpSpPr>
          <a:xfrm>
            <a:off x="3317994" y="2512735"/>
            <a:ext cx="5556012" cy="1908049"/>
            <a:chOff x="3317994" y="2512735"/>
            <a:chExt cx="5556012" cy="1908049"/>
          </a:xfrm>
        </p:grpSpPr>
        <p:sp>
          <p:nvSpPr>
            <p:cNvPr id="6" name="Title 6">
              <a:extLst>
                <a:ext uri="{FF2B5EF4-FFF2-40B4-BE49-F238E27FC236}">
                  <a16:creationId xmlns:a16="http://schemas.microsoft.com/office/drawing/2014/main" id="{34F096DA-A4C8-26FE-2488-7445DA0F73E1}"/>
                </a:ext>
              </a:extLst>
            </p:cNvPr>
            <p:cNvSpPr txBox="1">
              <a:spLocks/>
            </p:cNvSpPr>
            <p:nvPr/>
          </p:nvSpPr>
          <p:spPr>
            <a:xfrm>
              <a:off x="3317994" y="3651343"/>
              <a:ext cx="5556012" cy="769441"/>
            </a:xfrm>
            <a:prstGeom prst="rect">
              <a:avLst/>
            </a:prstGeom>
          </p:spPr>
          <p:txBody>
            <a:bodyPr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4400" b="0" i="0" u="none" strike="noStrike" kern="0" cap="none" spc="-50" normalizeH="0" baseline="0" noProof="0" dirty="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rPr>
                <a:t>Microsoft Fabric</a:t>
              </a:r>
            </a:p>
          </p:txBody>
        </p:sp>
        <p:pic>
          <p:nvPicPr>
            <p:cNvPr id="7" name="Picture 6" descr="Icon&#10;&#10;Description automatically generated">
              <a:extLst>
                <a:ext uri="{FF2B5EF4-FFF2-40B4-BE49-F238E27FC236}">
                  <a16:creationId xmlns:a16="http://schemas.microsoft.com/office/drawing/2014/main" id="{C80BD1D8-FB1C-347B-FB9C-8A79B2FA51B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611938" y="2512735"/>
              <a:ext cx="965076" cy="965072"/>
            </a:xfrm>
            <a:prstGeom prst="rect">
              <a:avLst/>
            </a:prstGeom>
          </p:spPr>
        </p:pic>
      </p:grpSp>
      <p:sp>
        <p:nvSpPr>
          <p:cNvPr id="8" name="Text Placeholder 3">
            <a:extLst>
              <a:ext uri="{FF2B5EF4-FFF2-40B4-BE49-F238E27FC236}">
                <a16:creationId xmlns:a16="http://schemas.microsoft.com/office/drawing/2014/main" id="{F273BDBB-2CE9-8597-B2BB-9D58B476932C}"/>
              </a:ext>
            </a:extLst>
          </p:cNvPr>
          <p:cNvSpPr txBox="1">
            <a:spLocks/>
          </p:cNvSpPr>
          <p:nvPr/>
        </p:nvSpPr>
        <p:spPr>
          <a:xfrm>
            <a:off x="552450" y="4439070"/>
            <a:ext cx="1108710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b="0" kern="1200" cap="none" spc="0" baseline="0">
                <a:ln w="3175">
                  <a:noFill/>
                </a:ln>
                <a:gradFill>
                  <a:gsLst>
                    <a:gs pos="0">
                      <a:schemeClr val="accent2"/>
                    </a:gs>
                    <a:gs pos="100000">
                      <a:schemeClr val="tx2"/>
                    </a:gs>
                  </a:gsLst>
                  <a:lin ang="2700000" scaled="0"/>
                </a:gradFill>
                <a:effectLst/>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a:defRPr/>
            </a:pPr>
            <a:r>
              <a:rPr lang="en-US" sz="3600">
                <a:ln>
                  <a:noFill/>
                </a:ln>
                <a:solidFill>
                  <a:srgbClr val="49C5B1"/>
                </a:solidFill>
                <a:latin typeface="Segoe UI Semibold"/>
              </a:rPr>
              <a:t>Data analytics for the era of AI</a:t>
            </a:r>
            <a:endParaRPr lang="en-US" sz="3600" dirty="0">
              <a:ln>
                <a:noFill/>
              </a:ln>
              <a:solidFill>
                <a:srgbClr val="49C5B1"/>
              </a:solidFill>
              <a:latin typeface="Segoe UI Semibold"/>
            </a:endParaRPr>
          </a:p>
        </p:txBody>
      </p:sp>
    </p:spTree>
    <p:extLst>
      <p:ext uri="{BB962C8B-B14F-4D97-AF65-F5344CB8AC3E}">
        <p14:creationId xmlns:p14="http://schemas.microsoft.com/office/powerpoint/2010/main" val="1771621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750" fill="hold"/>
                                        <p:tgtEl>
                                          <p:spTgt spid="3"/>
                                        </p:tgtEl>
                                        <p:attrNameLst>
                                          <p:attrName>ppt_x</p:attrName>
                                        </p:attrNameLst>
                                      </p:cBhvr>
                                      <p:tavLst>
                                        <p:tav tm="0">
                                          <p:val>
                                            <p:strVal val="#ppt_x"/>
                                          </p:val>
                                        </p:tav>
                                        <p:tav tm="100000">
                                          <p:val>
                                            <p:strVal val="#ppt_x"/>
                                          </p:val>
                                        </p:tav>
                                      </p:tavLst>
                                    </p:anim>
                                    <p:anim calcmode="lin" valueType="num">
                                      <p:cBhvr additive="base">
                                        <p:cTn id="11" dur="750" fill="hold"/>
                                        <p:tgtEl>
                                          <p:spTgt spid="3"/>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5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100000" fill="hold" nodeType="withEffect">
                                  <p:stCondLst>
                                    <p:cond delay="1000"/>
                                  </p:stCondLst>
                                  <p:childTnLst>
                                    <p:animMotion origin="layout" path="M -2.5E-6 1.11111E-6 L -2.5E-6 0.03542 " pathEditMode="relative" rAng="0" ptsTypes="AA">
                                      <p:cBhvr>
                                        <p:cTn id="20" dur="700" spd="-100000" fill="hold"/>
                                        <p:tgtEl>
                                          <p:spTgt spid="5"/>
                                        </p:tgtEl>
                                        <p:attrNameLst>
                                          <p:attrName>ppt_x</p:attrName>
                                          <p:attrName>ppt_y</p:attrName>
                                        </p:attrNameLst>
                                      </p:cBhvr>
                                      <p:rCtr x="0" y="1759"/>
                                    </p:animMotion>
                                  </p:childTnLst>
                                </p:cTn>
                              </p:par>
                              <p:par>
                                <p:cTn id="21" presetID="10" presetClass="entr" presetSubtype="0" fill="hold" grpId="0" nodeType="withEffect">
                                  <p:stCondLst>
                                    <p:cond delay="11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42" presetClass="path" presetSubtype="0" decel="100000" fill="hold" grpId="1" nodeType="withEffect">
                                  <p:stCondLst>
                                    <p:cond delay="1100"/>
                                  </p:stCondLst>
                                  <p:childTnLst>
                                    <p:animMotion origin="layout" path="M 1.875E-6 2.22222E-6 L 1.875E-6 0.03541 " pathEditMode="relative" rAng="0" ptsTypes="AA">
                                      <p:cBhvr>
                                        <p:cTn id="25"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8" grpId="0"/>
      <p:bldP spid="8" grpId="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P">
            <a:extLst>
              <a:ext uri="{FF2B5EF4-FFF2-40B4-BE49-F238E27FC236}">
                <a16:creationId xmlns:a16="http://schemas.microsoft.com/office/drawing/2014/main" id="{587B80DB-37F3-7DCE-1F22-F448AC6D76DD}"/>
              </a:ext>
              <a:ext uri="{C183D7F6-B498-43B3-948B-1728B52AA6E4}">
                <adec:decorative xmlns:adec="http://schemas.microsoft.com/office/drawing/2017/decorative" val="1"/>
              </a:ext>
            </a:extLst>
          </p:cNvPr>
          <p:cNvSpPr>
            <a:spLocks/>
          </p:cNvSpPr>
          <p:nvPr/>
        </p:nvSpPr>
        <p:spPr bwMode="auto">
          <a:xfrm>
            <a:off x="410198" y="1884065"/>
            <a:ext cx="3732747" cy="4661908"/>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60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AA0DF3C2-E325-91E5-112E-E5DB9F2C2021}"/>
              </a:ext>
            </a:extLst>
          </p:cNvPr>
          <p:cNvGrpSpPr/>
          <p:nvPr/>
        </p:nvGrpSpPr>
        <p:grpSpPr>
          <a:xfrm>
            <a:off x="8211426" y="1884064"/>
            <a:ext cx="3560333" cy="4661908"/>
            <a:chOff x="8049055" y="1880666"/>
            <a:chExt cx="3560333" cy="4388371"/>
          </a:xfrm>
        </p:grpSpPr>
        <p:sp>
          <p:nvSpPr>
            <p:cNvPr id="4" name="!!EEBU">
              <a:extLst>
                <a:ext uri="{FF2B5EF4-FFF2-40B4-BE49-F238E27FC236}">
                  <a16:creationId xmlns:a16="http://schemas.microsoft.com/office/drawing/2014/main" id="{430D5729-D54A-CE9D-874A-DAB7C1334B5E}"/>
                </a:ext>
                <a:ext uri="{C183D7F6-B498-43B3-948B-1728B52AA6E4}">
                  <adec:decorative xmlns:adec="http://schemas.microsoft.com/office/drawing/2017/decorative" val="1"/>
                </a:ext>
              </a:extLst>
            </p:cNvPr>
            <p:cNvSpPr>
              <a:spLocks/>
            </p:cNvSpPr>
            <p:nvPr/>
          </p:nvSpPr>
          <p:spPr bwMode="auto">
            <a:xfrm>
              <a:off x="8049055" y="1880666"/>
              <a:ext cx="3560333" cy="438837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5" name="Content Placeholder 4">
              <a:extLst>
                <a:ext uri="{FF2B5EF4-FFF2-40B4-BE49-F238E27FC236}">
                  <a16:creationId xmlns:a16="http://schemas.microsoft.com/office/drawing/2014/main" id="{3C3E1C84-164D-CB13-2EFD-CA1004C3AC37}"/>
                </a:ext>
              </a:extLst>
            </p:cNvPr>
            <p:cNvSpPr txBox="1">
              <a:spLocks/>
            </p:cNvSpPr>
            <p:nvPr/>
          </p:nvSpPr>
          <p:spPr>
            <a:xfrm>
              <a:off x="8049055" y="2604019"/>
              <a:ext cx="3560333" cy="3273287"/>
            </a:xfrm>
            <a:prstGeom prst="rect">
              <a:avLst/>
            </a:prstGeom>
          </p:spPr>
          <p:txBody>
            <a:bodyPr lIns="360000" tIns="0" rIns="36000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Snowflake Mirroring</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Azure SQL Mirroring</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Azure Cosmos DB Mirroring</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6" name="Group 5">
            <a:extLst>
              <a:ext uri="{FF2B5EF4-FFF2-40B4-BE49-F238E27FC236}">
                <a16:creationId xmlns:a16="http://schemas.microsoft.com/office/drawing/2014/main" id="{0232EC29-421A-E5BE-67BC-4FC6D5C42167}"/>
              </a:ext>
            </a:extLst>
          </p:cNvPr>
          <p:cNvGrpSpPr/>
          <p:nvPr/>
        </p:nvGrpSpPr>
        <p:grpSpPr>
          <a:xfrm>
            <a:off x="314019" y="1884065"/>
            <a:ext cx="7539566" cy="4661907"/>
            <a:chOff x="314019" y="1884065"/>
            <a:chExt cx="7373802" cy="4661907"/>
          </a:xfrm>
        </p:grpSpPr>
        <p:sp>
          <p:nvSpPr>
            <p:cNvPr id="7" name="!!LCO">
              <a:extLst>
                <a:ext uri="{FF2B5EF4-FFF2-40B4-BE49-F238E27FC236}">
                  <a16:creationId xmlns:a16="http://schemas.microsoft.com/office/drawing/2014/main" id="{898A7325-2F0D-A103-621B-612155DF336E}"/>
                </a:ext>
                <a:ext uri="{C183D7F6-B498-43B3-948B-1728B52AA6E4}">
                  <adec:decorative xmlns:adec="http://schemas.microsoft.com/office/drawing/2017/decorative" val="1"/>
                </a:ext>
              </a:extLst>
            </p:cNvPr>
            <p:cNvSpPr>
              <a:spLocks/>
            </p:cNvSpPr>
            <p:nvPr/>
          </p:nvSpPr>
          <p:spPr bwMode="auto">
            <a:xfrm>
              <a:off x="4318659" y="1884065"/>
              <a:ext cx="3369162" cy="4661907"/>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8" name="Content Placeholder 3">
              <a:extLst>
                <a:ext uri="{FF2B5EF4-FFF2-40B4-BE49-F238E27FC236}">
                  <a16:creationId xmlns:a16="http://schemas.microsoft.com/office/drawing/2014/main" id="{B3838186-6839-F044-ECE8-B8667B46FA58}"/>
                </a:ext>
              </a:extLst>
            </p:cNvPr>
            <p:cNvSpPr txBox="1">
              <a:spLocks/>
            </p:cNvSpPr>
            <p:nvPr/>
          </p:nvSpPr>
          <p:spPr>
            <a:xfrm>
              <a:off x="314019" y="2253654"/>
              <a:ext cx="3732747" cy="3273287"/>
            </a:xfrm>
            <a:prstGeom prst="rect">
              <a:avLst/>
            </a:prstGeom>
          </p:spPr>
          <p:txBody>
            <a:bodyPr lIns="360000" tIns="0" rIns="36000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Segoe UI" panose="020B0502040204020203" pitchFamily="34" charset="0"/>
                </a:rPr>
                <a:t>OneLake</a:t>
              </a: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Data Factory</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Synapse Data Engineering</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Synapse Data Science</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Synapse Data Warehousing</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Synapse Real Time analytics</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err="1">
                  <a:ln>
                    <a:noFill/>
                  </a:ln>
                  <a:solidFill>
                    <a:srgbClr val="FFFFFF"/>
                  </a:solidFill>
                  <a:effectLst/>
                  <a:uLnTx/>
                  <a:uFillTx/>
                  <a:latin typeface="Segoe UI"/>
                  <a:ea typeface="+mn-ea"/>
                  <a:cs typeface="Segoe UI"/>
                </a:rPr>
                <a:t>OneLake</a:t>
              </a:r>
              <a:r>
                <a:rPr kumimoji="0" lang="en-US" sz="1400" b="0" i="0" u="none" strike="noStrike" kern="1200" cap="none" spc="0" normalizeH="0" baseline="0" noProof="0">
                  <a:ln>
                    <a:noFill/>
                  </a:ln>
                  <a:solidFill>
                    <a:srgbClr val="FFFFFF"/>
                  </a:solidFill>
                  <a:effectLst/>
                  <a:uLnTx/>
                  <a:uFillTx/>
                  <a:latin typeface="Segoe UI"/>
                  <a:ea typeface="+mn-ea"/>
                  <a:cs typeface="Segoe UI"/>
                </a:rPr>
                <a:t> Shortcut: ADLS2; AWS-S3; DV</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s-ES" sz="1600" b="0" i="0" u="none" strike="noStrike" kern="1200" cap="none" spc="0" normalizeH="0" baseline="0" noProof="0" err="1">
                  <a:ln>
                    <a:noFill/>
                  </a:ln>
                  <a:solidFill>
                    <a:srgbClr val="FFFFFF"/>
                  </a:solidFill>
                  <a:effectLst/>
                  <a:uLnTx/>
                  <a:uFillTx/>
                  <a:latin typeface="Segoe UI"/>
                  <a:ea typeface="+mn-ea"/>
                  <a:cs typeface="Segoe UI"/>
                </a:rPr>
                <a:t>Fabric</a:t>
              </a:r>
              <a:r>
                <a:rPr kumimoji="0" lang="es-ES" sz="1600" b="0" i="0" u="none" strike="noStrike" kern="1200" cap="none" spc="0" normalizeH="0" baseline="0" noProof="0">
                  <a:ln>
                    <a:noFill/>
                  </a:ln>
                  <a:solidFill>
                    <a:srgbClr val="FFFFFF"/>
                  </a:solidFill>
                  <a:effectLst/>
                  <a:uLnTx/>
                  <a:uFillTx/>
                  <a:latin typeface="Segoe UI"/>
                  <a:ea typeface="+mn-ea"/>
                  <a:cs typeface="Segoe UI"/>
                </a:rPr>
                <a:t> SKU 1Y RI (F-SKU)​</a:t>
              </a:r>
              <a:endParaRPr kumimoji="0" lang="es-ES" sz="1600" b="0" i="0" u="none" strike="noStrike" kern="1200" cap="none" spc="0" normalizeH="0" baseline="0" noProof="0">
                <a:ln>
                  <a:noFill/>
                </a:ln>
                <a:solidFill>
                  <a:srgbClr val="000000"/>
                </a:solidFill>
                <a:effectLst/>
                <a:uLnTx/>
                <a:uFillTx/>
                <a:latin typeface="Segoe UI"/>
                <a:ea typeface="+mn-ea"/>
                <a:cs typeface="Segoe UI"/>
              </a:endParaRPr>
            </a:p>
          </p:txBody>
        </p:sp>
      </p:grpSp>
      <p:sp>
        <p:nvSpPr>
          <p:cNvPr id="9" name="Rounded Rectangle 18" descr="Generally available&#10;">
            <a:extLst>
              <a:ext uri="{FF2B5EF4-FFF2-40B4-BE49-F238E27FC236}">
                <a16:creationId xmlns:a16="http://schemas.microsoft.com/office/drawing/2014/main" id="{37548255-2ED9-9293-60D4-0054463CADE8}"/>
              </a:ext>
            </a:extLst>
          </p:cNvPr>
          <p:cNvSpPr/>
          <p:nvPr/>
        </p:nvSpPr>
        <p:spPr bwMode="auto">
          <a:xfrm>
            <a:off x="1035987" y="1520629"/>
            <a:ext cx="2664884" cy="52200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10" name="Rounded Rectangle 18" descr="Private preview&#10;">
            <a:extLst>
              <a:ext uri="{FF2B5EF4-FFF2-40B4-BE49-F238E27FC236}">
                <a16:creationId xmlns:a16="http://schemas.microsoft.com/office/drawing/2014/main" id="{B8390495-C0FD-4038-B0BE-6B547A5E902A}"/>
              </a:ext>
            </a:extLst>
          </p:cNvPr>
          <p:cNvSpPr/>
          <p:nvPr/>
        </p:nvSpPr>
        <p:spPr bwMode="auto">
          <a:xfrm>
            <a:off x="8869519" y="1587736"/>
            <a:ext cx="2244146" cy="52200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solidFill>
                  <a:srgbClr val="000000"/>
                </a:solidFill>
                <a:effectLst/>
                <a:uLnTx/>
                <a:uFillTx/>
                <a:latin typeface="Segoe UI Semibold"/>
                <a:ea typeface="+mn-ea"/>
                <a:cs typeface="Segoe UI" pitchFamily="34" charset="0"/>
              </a:rPr>
              <a:t>Private Preview</a:t>
            </a:r>
          </a:p>
        </p:txBody>
      </p:sp>
      <p:sp>
        <p:nvSpPr>
          <p:cNvPr id="11" name="Rounded Rectangle 18" descr="Public preview&#10;">
            <a:extLst>
              <a:ext uri="{FF2B5EF4-FFF2-40B4-BE49-F238E27FC236}">
                <a16:creationId xmlns:a16="http://schemas.microsoft.com/office/drawing/2014/main" id="{5BB4559A-5A16-3984-D7EE-0A9ED07D086D}"/>
              </a:ext>
            </a:extLst>
          </p:cNvPr>
          <p:cNvSpPr/>
          <p:nvPr/>
        </p:nvSpPr>
        <p:spPr bwMode="auto">
          <a:xfrm>
            <a:off x="5021996" y="1587736"/>
            <a:ext cx="2153659" cy="52200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solidFill>
                  <a:srgbClr val="000000"/>
                </a:solidFill>
                <a:effectLst/>
                <a:uLnTx/>
                <a:uFillTx/>
                <a:latin typeface="Segoe UI Semibold"/>
                <a:ea typeface="+mn-ea"/>
                <a:cs typeface="Segoe UI" pitchFamily="34" charset="0"/>
              </a:rPr>
              <a:t>Public Preview</a:t>
            </a:r>
          </a:p>
        </p:txBody>
      </p:sp>
      <p:cxnSp>
        <p:nvCxnSpPr>
          <p:cNvPr id="12" name="Straight Connector 11">
            <a:extLst>
              <a:ext uri="{FF2B5EF4-FFF2-40B4-BE49-F238E27FC236}">
                <a16:creationId xmlns:a16="http://schemas.microsoft.com/office/drawing/2014/main" id="{166FF2D8-AD74-CC5E-4B3F-ED66201B288D}"/>
              </a:ext>
            </a:extLst>
          </p:cNvPr>
          <p:cNvCxnSpPr>
            <a:cxnSpLocks/>
          </p:cNvCxnSpPr>
          <p:nvPr/>
        </p:nvCxnSpPr>
        <p:spPr>
          <a:xfrm>
            <a:off x="1918658" y="310593"/>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D100F15F-7E9A-D699-FA60-EA341D3CBD93}"/>
              </a:ext>
            </a:extLst>
          </p:cNvPr>
          <p:cNvSpPr txBox="1">
            <a:spLocks/>
          </p:cNvSpPr>
          <p:nvPr/>
        </p:nvSpPr>
        <p:spPr>
          <a:xfrm>
            <a:off x="2179645" y="312025"/>
            <a:ext cx="376822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14" name="Text Placeholder 103">
            <a:extLst>
              <a:ext uri="{FF2B5EF4-FFF2-40B4-BE49-F238E27FC236}">
                <a16:creationId xmlns:a16="http://schemas.microsoft.com/office/drawing/2014/main" id="{85311B4B-927A-E59B-DC54-28D214FACA22}"/>
              </a:ext>
            </a:extLst>
          </p:cNvPr>
          <p:cNvSpPr txBox="1">
            <a:spLocks/>
          </p:cNvSpPr>
          <p:nvPr/>
        </p:nvSpPr>
        <p:spPr>
          <a:xfrm>
            <a:off x="2179644" y="856891"/>
            <a:ext cx="3732747"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a:rPr>
              <a:t>GA and more</a:t>
            </a:r>
            <a:endParaRPr kumimoji="0" lang="en-US" sz="2800" b="0" i="0" u="none" strike="noStrike" kern="1200" cap="none" spc="0" normalizeH="0" baseline="0" noProof="0">
              <a:ln>
                <a:noFill/>
              </a:ln>
              <a:gradFill>
                <a:gsLst>
                  <a:gs pos="0">
                    <a:srgbClr val="8DE971"/>
                  </a:gs>
                  <a:gs pos="70000">
                    <a:srgbClr val="49C5B1"/>
                  </a:gs>
                </a:gsLst>
                <a:path path="circle">
                  <a:fillToRect l="100000" t="100000"/>
                </a:path>
              </a:gradFill>
              <a:effectLst/>
              <a:uLnTx/>
              <a:uFillTx/>
              <a:latin typeface="Segoe UI Semibold"/>
              <a:ea typeface="+mn-ea"/>
              <a:cs typeface="Segoe UI" panose="020B0502040204020203" pitchFamily="34" charset="0"/>
            </a:endParaRPr>
          </a:p>
        </p:txBody>
      </p:sp>
      <p:sp>
        <p:nvSpPr>
          <p:cNvPr id="15" name="TextBox 14">
            <a:extLst>
              <a:ext uri="{FF2B5EF4-FFF2-40B4-BE49-F238E27FC236}">
                <a16:creationId xmlns:a16="http://schemas.microsoft.com/office/drawing/2014/main" id="{50CC712A-E1F7-6EF2-AE22-A941907AC4C6}"/>
              </a:ext>
            </a:extLst>
          </p:cNvPr>
          <p:cNvSpPr txBox="1"/>
          <p:nvPr/>
        </p:nvSpPr>
        <p:spPr>
          <a:xfrm>
            <a:off x="637041" y="5752910"/>
            <a:ext cx="2040947" cy="338554"/>
          </a:xfrm>
          <a:prstGeom prst="rect">
            <a:avLst/>
          </a:prstGeom>
          <a:noFill/>
        </p:spPr>
        <p:txBody>
          <a:bodyPr wrap="square">
            <a:spAutoFit/>
          </a:bodyPr>
          <a:lstStyle/>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Power BI</a:t>
            </a:r>
          </a:p>
        </p:txBody>
      </p:sp>
      <p:sp>
        <p:nvSpPr>
          <p:cNvPr id="16" name="TextBox 15">
            <a:extLst>
              <a:ext uri="{FF2B5EF4-FFF2-40B4-BE49-F238E27FC236}">
                <a16:creationId xmlns:a16="http://schemas.microsoft.com/office/drawing/2014/main" id="{6953B6AC-BD99-E0E1-CA7D-C5C952125345}"/>
              </a:ext>
            </a:extLst>
          </p:cNvPr>
          <p:cNvSpPr txBox="1"/>
          <p:nvPr/>
        </p:nvSpPr>
        <p:spPr>
          <a:xfrm>
            <a:off x="4617909" y="2641352"/>
            <a:ext cx="3205883" cy="851515"/>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Copilot in Microsoft Fabric**</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Data Activator</a:t>
            </a:r>
            <a:r>
              <a:rPr kumimoji="0" lang="en-US" sz="1800" b="0" i="0" u="none" strike="noStrike" kern="1200" cap="none" spc="0" normalizeH="0" baseline="0" noProof="0">
                <a:ln>
                  <a:noFill/>
                </a:ln>
                <a:solidFill>
                  <a:srgbClr val="FFFFFF"/>
                </a:solidFill>
                <a:effectLst/>
                <a:uLnTx/>
                <a:uFillTx/>
                <a:latin typeface="Segoe UI"/>
                <a:ea typeface="+mn-ea"/>
                <a:cs typeface="Segoe UI"/>
              </a:rPr>
              <a:t>​</a:t>
            </a:r>
          </a:p>
        </p:txBody>
      </p:sp>
      <p:pic>
        <p:nvPicPr>
          <p:cNvPr id="17" name="Picture 2" descr="Icon&#10;&#10;Description automatically generated">
            <a:extLst>
              <a:ext uri="{FF2B5EF4-FFF2-40B4-BE49-F238E27FC236}">
                <a16:creationId xmlns:a16="http://schemas.microsoft.com/office/drawing/2014/main" id="{E497C501-D900-6850-2F80-C74069BAA7C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50019" y="339521"/>
            <a:ext cx="933157" cy="9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554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8.33333E-7 2.96296E-6 L -8.33333E-7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200"/>
                                  </p:stCondLst>
                                  <p:childTnLst>
                                    <p:animMotion origin="layout" path="M -2.08333E-7 -7.40741E-7 L -2.08333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200"/>
                                  </p:stCondLst>
                                  <p:childTnLst>
                                    <p:animMotion origin="layout" path="M -8.33333E-7 2.96296E-6 L -8.33333E-7 0.03541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400"/>
                                  </p:stCondLst>
                                  <p:childTnLst>
                                    <p:animMotion origin="layout" path="M 2.08333E-7 -7.40741E-7 L 2.08333E-7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4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400"/>
                                  </p:stCondLst>
                                  <p:childTnLst>
                                    <p:animMotion origin="layout" path="M -8.33333E-7 2.96296E-6 L -8.33333E-7 0.03541 " pathEditMode="relative" rAng="0" ptsTypes="AA">
                                      <p:cBhvr>
                                        <p:cTn id="2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P">
            <a:extLst>
              <a:ext uri="{FF2B5EF4-FFF2-40B4-BE49-F238E27FC236}">
                <a16:creationId xmlns:a16="http://schemas.microsoft.com/office/drawing/2014/main" id="{17A1D35D-2C84-2E0A-15E0-B6261D2E8497}"/>
              </a:ext>
              <a:ext uri="{C183D7F6-B498-43B3-948B-1728B52AA6E4}">
                <adec:decorative xmlns:adec="http://schemas.microsoft.com/office/drawing/2017/decorative" val="1"/>
              </a:ext>
            </a:extLst>
          </p:cNvPr>
          <p:cNvSpPr>
            <a:spLocks/>
          </p:cNvSpPr>
          <p:nvPr/>
        </p:nvSpPr>
        <p:spPr bwMode="auto">
          <a:xfrm>
            <a:off x="410198" y="1884065"/>
            <a:ext cx="3732747" cy="4661908"/>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160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E4D73774-CDC4-1A3F-9415-062D64D90615}"/>
              </a:ext>
            </a:extLst>
          </p:cNvPr>
          <p:cNvGrpSpPr/>
          <p:nvPr/>
        </p:nvGrpSpPr>
        <p:grpSpPr>
          <a:xfrm>
            <a:off x="8211426" y="1884064"/>
            <a:ext cx="3560333" cy="4661908"/>
            <a:chOff x="8049055" y="1880666"/>
            <a:chExt cx="3560333" cy="4388371"/>
          </a:xfrm>
        </p:grpSpPr>
        <p:sp>
          <p:nvSpPr>
            <p:cNvPr id="4" name="!!EEBU">
              <a:extLst>
                <a:ext uri="{FF2B5EF4-FFF2-40B4-BE49-F238E27FC236}">
                  <a16:creationId xmlns:a16="http://schemas.microsoft.com/office/drawing/2014/main" id="{4B93DADF-C1C2-C3F3-214E-0907642FD753}"/>
                </a:ext>
                <a:ext uri="{C183D7F6-B498-43B3-948B-1728B52AA6E4}">
                  <adec:decorative xmlns:adec="http://schemas.microsoft.com/office/drawing/2017/decorative" val="1"/>
                </a:ext>
              </a:extLst>
            </p:cNvPr>
            <p:cNvSpPr>
              <a:spLocks/>
            </p:cNvSpPr>
            <p:nvPr/>
          </p:nvSpPr>
          <p:spPr bwMode="auto">
            <a:xfrm>
              <a:off x="8049055" y="1880666"/>
              <a:ext cx="3560333" cy="438837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5" name="Content Placeholder 4">
              <a:extLst>
                <a:ext uri="{FF2B5EF4-FFF2-40B4-BE49-F238E27FC236}">
                  <a16:creationId xmlns:a16="http://schemas.microsoft.com/office/drawing/2014/main" id="{CB807383-0E6D-4A48-1F06-9019E357885F}"/>
                </a:ext>
              </a:extLst>
            </p:cNvPr>
            <p:cNvSpPr txBox="1">
              <a:spLocks/>
            </p:cNvSpPr>
            <p:nvPr/>
          </p:nvSpPr>
          <p:spPr>
            <a:xfrm>
              <a:off x="8049055" y="2604019"/>
              <a:ext cx="3560333" cy="3273287"/>
            </a:xfrm>
            <a:prstGeom prst="rect">
              <a:avLst/>
            </a:prstGeom>
          </p:spPr>
          <p:txBody>
            <a:bodyPr lIns="360000" tIns="0" rIns="36000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6" name="Group 5">
            <a:extLst>
              <a:ext uri="{FF2B5EF4-FFF2-40B4-BE49-F238E27FC236}">
                <a16:creationId xmlns:a16="http://schemas.microsoft.com/office/drawing/2014/main" id="{B1D59893-E04F-8911-C47F-616B72B5FB0E}"/>
              </a:ext>
            </a:extLst>
          </p:cNvPr>
          <p:cNvGrpSpPr/>
          <p:nvPr/>
        </p:nvGrpSpPr>
        <p:grpSpPr>
          <a:xfrm>
            <a:off x="314019" y="1870813"/>
            <a:ext cx="7539566" cy="4661907"/>
            <a:chOff x="314019" y="1870813"/>
            <a:chExt cx="7373802" cy="4661907"/>
          </a:xfrm>
        </p:grpSpPr>
        <p:sp>
          <p:nvSpPr>
            <p:cNvPr id="7" name="!!LCO">
              <a:extLst>
                <a:ext uri="{FF2B5EF4-FFF2-40B4-BE49-F238E27FC236}">
                  <a16:creationId xmlns:a16="http://schemas.microsoft.com/office/drawing/2014/main" id="{C5C7B3C3-2A7C-495D-B001-7ED938CAA7B6}"/>
                </a:ext>
                <a:ext uri="{C183D7F6-B498-43B3-948B-1728B52AA6E4}">
                  <adec:decorative xmlns:adec="http://schemas.microsoft.com/office/drawing/2017/decorative" val="1"/>
                </a:ext>
              </a:extLst>
            </p:cNvPr>
            <p:cNvSpPr>
              <a:spLocks/>
            </p:cNvSpPr>
            <p:nvPr/>
          </p:nvSpPr>
          <p:spPr bwMode="auto">
            <a:xfrm>
              <a:off x="4318659" y="1870813"/>
              <a:ext cx="3369162" cy="4661907"/>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8" name="Content Placeholder 3">
              <a:extLst>
                <a:ext uri="{FF2B5EF4-FFF2-40B4-BE49-F238E27FC236}">
                  <a16:creationId xmlns:a16="http://schemas.microsoft.com/office/drawing/2014/main" id="{665C23A5-3D9A-0384-9C9D-90559B901432}"/>
                </a:ext>
              </a:extLst>
            </p:cNvPr>
            <p:cNvSpPr txBox="1">
              <a:spLocks/>
            </p:cNvSpPr>
            <p:nvPr/>
          </p:nvSpPr>
          <p:spPr>
            <a:xfrm>
              <a:off x="314019" y="2253654"/>
              <a:ext cx="3732747" cy="3273287"/>
            </a:xfrm>
            <a:prstGeom prst="rect">
              <a:avLst/>
            </a:prstGeom>
          </p:spPr>
          <p:txBody>
            <a:bodyPr lIns="360000" tIns="0" rIns="36000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Purview Integration for Sensitivity Labels</a:t>
              </a: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Purview integration audit log capture </a:t>
              </a: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Direct Lake mode support for Power BI semantic models on Fabric Warehouse</a:t>
              </a:r>
            </a:p>
          </p:txBody>
        </p:sp>
      </p:grpSp>
      <p:sp>
        <p:nvSpPr>
          <p:cNvPr id="9" name="Rounded Rectangle 18" descr="Generally available&#10;">
            <a:extLst>
              <a:ext uri="{FF2B5EF4-FFF2-40B4-BE49-F238E27FC236}">
                <a16:creationId xmlns:a16="http://schemas.microsoft.com/office/drawing/2014/main" id="{F49BBCE7-246E-C2EF-1CA2-85B3A1F95B3F}"/>
              </a:ext>
            </a:extLst>
          </p:cNvPr>
          <p:cNvSpPr/>
          <p:nvPr/>
        </p:nvSpPr>
        <p:spPr bwMode="auto">
          <a:xfrm>
            <a:off x="1035987" y="1520629"/>
            <a:ext cx="2664884" cy="52200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10" name="Rounded Rectangle 18" descr="Private preview&#10;">
            <a:extLst>
              <a:ext uri="{FF2B5EF4-FFF2-40B4-BE49-F238E27FC236}">
                <a16:creationId xmlns:a16="http://schemas.microsoft.com/office/drawing/2014/main" id="{B7F82F4A-6FFE-C858-5486-8526AC57A8D8}"/>
              </a:ext>
            </a:extLst>
          </p:cNvPr>
          <p:cNvSpPr/>
          <p:nvPr/>
        </p:nvSpPr>
        <p:spPr bwMode="auto">
          <a:xfrm>
            <a:off x="8869519" y="1587736"/>
            <a:ext cx="2244146" cy="52200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solidFill>
                  <a:srgbClr val="000000"/>
                </a:solidFill>
                <a:effectLst/>
                <a:uLnTx/>
                <a:uFillTx/>
                <a:latin typeface="Segoe UI Semibold"/>
                <a:ea typeface="+mn-ea"/>
                <a:cs typeface="Segoe UI" pitchFamily="34" charset="0"/>
              </a:rPr>
              <a:t>Private Preview</a:t>
            </a:r>
          </a:p>
        </p:txBody>
      </p:sp>
      <p:sp>
        <p:nvSpPr>
          <p:cNvPr id="11" name="Rounded Rectangle 18" descr="Public preview&#10;">
            <a:extLst>
              <a:ext uri="{FF2B5EF4-FFF2-40B4-BE49-F238E27FC236}">
                <a16:creationId xmlns:a16="http://schemas.microsoft.com/office/drawing/2014/main" id="{2535FB73-7DA0-73DE-DA77-0C556B1EA244}"/>
              </a:ext>
            </a:extLst>
          </p:cNvPr>
          <p:cNvSpPr/>
          <p:nvPr/>
        </p:nvSpPr>
        <p:spPr bwMode="auto">
          <a:xfrm>
            <a:off x="5021996" y="1587736"/>
            <a:ext cx="2153659" cy="52200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solidFill>
                  <a:srgbClr val="000000"/>
                </a:solidFill>
                <a:effectLst/>
                <a:uLnTx/>
                <a:uFillTx/>
                <a:latin typeface="Segoe UI Semibold"/>
                <a:ea typeface="+mn-ea"/>
                <a:cs typeface="Segoe UI" pitchFamily="34" charset="0"/>
              </a:rPr>
              <a:t>Public Preview</a:t>
            </a:r>
          </a:p>
        </p:txBody>
      </p:sp>
      <p:cxnSp>
        <p:nvCxnSpPr>
          <p:cNvPr id="12" name="Straight Connector 11">
            <a:extLst>
              <a:ext uri="{FF2B5EF4-FFF2-40B4-BE49-F238E27FC236}">
                <a16:creationId xmlns:a16="http://schemas.microsoft.com/office/drawing/2014/main" id="{3246150C-3F8C-7987-D9C0-BD2A4FA4738D}"/>
              </a:ext>
            </a:extLst>
          </p:cNvPr>
          <p:cNvCxnSpPr>
            <a:cxnSpLocks/>
          </p:cNvCxnSpPr>
          <p:nvPr/>
        </p:nvCxnSpPr>
        <p:spPr>
          <a:xfrm>
            <a:off x="1918658" y="310593"/>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60BB6D08-CF69-DCF0-D132-4D593EE28453}"/>
              </a:ext>
            </a:extLst>
          </p:cNvPr>
          <p:cNvSpPr txBox="1">
            <a:spLocks/>
          </p:cNvSpPr>
          <p:nvPr/>
        </p:nvSpPr>
        <p:spPr>
          <a:xfrm>
            <a:off x="2179645" y="312025"/>
            <a:ext cx="376822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14" name="Text Placeholder 103">
            <a:extLst>
              <a:ext uri="{FF2B5EF4-FFF2-40B4-BE49-F238E27FC236}">
                <a16:creationId xmlns:a16="http://schemas.microsoft.com/office/drawing/2014/main" id="{8E11D515-968D-C08E-B587-9FB8F9A6A834}"/>
              </a:ext>
            </a:extLst>
          </p:cNvPr>
          <p:cNvSpPr txBox="1">
            <a:spLocks/>
          </p:cNvSpPr>
          <p:nvPr/>
        </p:nvSpPr>
        <p:spPr>
          <a:xfrm>
            <a:off x="2179644" y="856891"/>
            <a:ext cx="3732747"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a:rPr>
              <a:t>GA and more</a:t>
            </a:r>
            <a:endParaRPr kumimoji="0" lang="en-US" sz="2800" b="0" i="0" u="none" strike="noStrike" kern="1200" cap="none" spc="0" normalizeH="0" baseline="0" noProof="0">
              <a:ln>
                <a:noFill/>
              </a:ln>
              <a:gradFill>
                <a:gsLst>
                  <a:gs pos="0">
                    <a:srgbClr val="8DE971"/>
                  </a:gs>
                  <a:gs pos="70000">
                    <a:srgbClr val="49C5B1"/>
                  </a:gs>
                </a:gsLst>
                <a:path path="circle">
                  <a:fillToRect l="100000" t="100000"/>
                </a:path>
              </a:gradFill>
              <a:effectLst/>
              <a:uLnTx/>
              <a:uFillTx/>
              <a:latin typeface="Segoe UI Semibold"/>
              <a:ea typeface="+mn-ea"/>
              <a:cs typeface="Segoe UI" panose="020B0502040204020203" pitchFamily="34" charset="0"/>
            </a:endParaRPr>
          </a:p>
        </p:txBody>
      </p:sp>
      <p:sp>
        <p:nvSpPr>
          <p:cNvPr id="15" name="TextBox 14">
            <a:extLst>
              <a:ext uri="{FF2B5EF4-FFF2-40B4-BE49-F238E27FC236}">
                <a16:creationId xmlns:a16="http://schemas.microsoft.com/office/drawing/2014/main" id="{C510C4FB-2180-CAA9-1D13-B965098BB344}"/>
              </a:ext>
            </a:extLst>
          </p:cNvPr>
          <p:cNvSpPr txBox="1"/>
          <p:nvPr/>
        </p:nvSpPr>
        <p:spPr>
          <a:xfrm>
            <a:off x="4617909" y="2310052"/>
            <a:ext cx="3133312" cy="3867725"/>
          </a:xfrm>
          <a:prstGeom prst="rect">
            <a:avLst/>
          </a:prstGeom>
          <a:noFill/>
        </p:spPr>
        <p:txBody>
          <a:bodyPr wrap="square">
            <a:sp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Purview integration Fabric artifacts into Purview catalog</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Native integration with Power Apps for D365 and Power Plat data</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Stored credentials for Direct lake semantics models</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OneLake</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integration for import-mode semantic models using large semantic model storage</a:t>
            </a:r>
          </a:p>
          <a:p>
            <a:pPr marL="0" marR="0" lvl="0" indent="0" algn="l" defTabSz="914400" rtl="0" eaLnBrk="1" fontAlgn="auto" latinLnBrk="0" hangingPunct="1">
              <a:lnSpc>
                <a:spcPct val="100000"/>
              </a:lnSpc>
              <a:spcBef>
                <a:spcPts val="1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New “Explore” feature for semantic models</a:t>
            </a: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6" name="Picture 15" descr="Icon&#10;&#10;Description automatically generated">
            <a:extLst>
              <a:ext uri="{FF2B5EF4-FFF2-40B4-BE49-F238E27FC236}">
                <a16:creationId xmlns:a16="http://schemas.microsoft.com/office/drawing/2014/main" id="{62CB2FD3-475D-0172-0BE7-37B271991BFA}"/>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50019" y="339521"/>
            <a:ext cx="933157" cy="933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872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8.33333E-7 2.96296E-6 L -8.33333E-7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200"/>
                                  </p:stCondLst>
                                  <p:childTnLst>
                                    <p:animMotion origin="layout" path="M -2.08333E-7 -7.40741E-7 L -2.08333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200"/>
                                  </p:stCondLst>
                                  <p:childTnLst>
                                    <p:animMotion origin="layout" path="M -8.33333E-7 2.96296E-6 L -8.33333E-7 0.03541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400"/>
                                  </p:stCondLst>
                                  <p:childTnLst>
                                    <p:animMotion origin="layout" path="M 2.08333E-7 -7.40741E-7 L 2.08333E-7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4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42" presetClass="path" presetSubtype="0" decel="100000" fill="hold" nodeType="withEffect">
                                  <p:stCondLst>
                                    <p:cond delay="400"/>
                                  </p:stCondLst>
                                  <p:childTnLst>
                                    <p:animMotion origin="layout" path="M -8.33333E-7 2.96296E-6 L -8.33333E-7 0.03541 " pathEditMode="relative" rAng="0" ptsTypes="AA">
                                      <p:cBhvr>
                                        <p:cTn id="2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5D32301-8225-F678-1EB6-7257A2C653C9}"/>
              </a:ext>
              <a:ext uri="{C183D7F6-B498-43B3-948B-1728B52AA6E4}">
                <adec:decorative xmlns:adec="http://schemas.microsoft.com/office/drawing/2017/decorative" val="1"/>
              </a:ext>
            </a:extLst>
          </p:cNvPr>
          <p:cNvGrpSpPr/>
          <p:nvPr/>
        </p:nvGrpSpPr>
        <p:grpSpPr>
          <a:xfrm>
            <a:off x="8957682" y="2339127"/>
            <a:ext cx="2631967" cy="3272239"/>
            <a:chOff x="8957682" y="2339127"/>
            <a:chExt cx="2631967" cy="3272239"/>
          </a:xfrm>
        </p:grpSpPr>
        <p:sp>
          <p:nvSpPr>
            <p:cNvPr id="3" name="Rounded Rectangle 2">
              <a:extLst>
                <a:ext uri="{FF2B5EF4-FFF2-40B4-BE49-F238E27FC236}">
                  <a16:creationId xmlns:a16="http://schemas.microsoft.com/office/drawing/2014/main" id="{AA3D3838-144A-48BA-2FD3-A81825F2DFEF}"/>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Rectangle: Rounded Corners 5">
              <a:extLst>
                <a:ext uri="{FF2B5EF4-FFF2-40B4-BE49-F238E27FC236}">
                  <a16:creationId xmlns:a16="http://schemas.microsoft.com/office/drawing/2014/main" id="{575841CB-9130-714F-ED63-A796AFB7510D}"/>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cxnSp>
          <p:nvCxnSpPr>
            <p:cNvPr id="5" name="Straight Connector 4">
              <a:extLst>
                <a:ext uri="{FF2B5EF4-FFF2-40B4-BE49-F238E27FC236}">
                  <a16:creationId xmlns:a16="http://schemas.microsoft.com/office/drawing/2014/main" id="{6BCE3B76-1AA6-2D27-21BA-9D02DDD7C09D}"/>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EE18C0-5805-175F-EC93-DBF02CA455A8}"/>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D13B43F-5C4A-A2A1-8BF0-C3875B696B3C}"/>
                </a:ext>
              </a:extLst>
            </p:cNvPr>
            <p:cNvSpPr txBox="1">
              <a:spLocks/>
            </p:cNvSpPr>
            <p:nvPr/>
          </p:nvSpPr>
          <p:spPr>
            <a:xfrm>
              <a:off x="8957682" y="4024068"/>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8" name="TextBox 7">
              <a:extLst>
                <a:ext uri="{FF2B5EF4-FFF2-40B4-BE49-F238E27FC236}">
                  <a16:creationId xmlns:a16="http://schemas.microsoft.com/office/drawing/2014/main" id="{FC1737BF-EFAC-8EA3-8B01-12ED04AC8CBA}"/>
                </a:ext>
              </a:extLst>
            </p:cNvPr>
            <p:cNvSpPr txBox="1">
              <a:spLocks/>
            </p:cNvSpPr>
            <p:nvPr/>
          </p:nvSpPr>
          <p:spPr>
            <a:xfrm>
              <a:off x="8957682" y="4502699"/>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Gen AI on your data</a:t>
              </a:r>
            </a:p>
          </p:txBody>
        </p:sp>
        <p:sp>
          <p:nvSpPr>
            <p:cNvPr id="9" name="TextBox 8">
              <a:extLst>
                <a:ext uri="{FF2B5EF4-FFF2-40B4-BE49-F238E27FC236}">
                  <a16:creationId xmlns:a16="http://schemas.microsoft.com/office/drawing/2014/main" id="{2D2ACE93-A0A6-426A-5078-737CC592B1B5}"/>
                </a:ext>
              </a:extLst>
            </p:cNvPr>
            <p:cNvSpPr txBox="1">
              <a:spLocks/>
            </p:cNvSpPr>
            <p:nvPr/>
          </p:nvSpPr>
          <p:spPr>
            <a:xfrm>
              <a:off x="8957682" y="4981330"/>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grpSp>
      <p:pic>
        <p:nvPicPr>
          <p:cNvPr id="10" name="Picture 9" descr="Icon&#10;&#10;Description automatically generated">
            <a:extLst>
              <a:ext uri="{FF2B5EF4-FFF2-40B4-BE49-F238E27FC236}">
                <a16:creationId xmlns:a16="http://schemas.microsoft.com/office/drawing/2014/main" id="{7976C0F0-76C4-1986-E71D-8B99442FA3C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11" name="Straight Connector 10">
            <a:extLst>
              <a:ext uri="{FF2B5EF4-FFF2-40B4-BE49-F238E27FC236}">
                <a16:creationId xmlns:a16="http://schemas.microsoft.com/office/drawing/2014/main" id="{2037FADB-4E65-B296-B7A8-BCE67BA45284}"/>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DEDDE07C-7BDC-2D23-C7D8-662842670D7D}"/>
              </a:ext>
            </a:extLst>
          </p:cNvPr>
          <p:cNvSpPr txBox="1">
            <a:spLocks/>
          </p:cNvSpPr>
          <p:nvPr/>
        </p:nvSpPr>
        <p:spPr>
          <a:xfrm>
            <a:off x="2179645"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a:defRPr/>
            </a:pPr>
            <a:r>
              <a:rPr lang="en-CA" spc="-30">
                <a:solidFill>
                  <a:srgbClr val="FFFFFF"/>
                </a:solidFill>
                <a:latin typeface="Segoe UI Semibold"/>
              </a:rPr>
              <a:t>Microsoft Fabric</a:t>
            </a:r>
          </a:p>
        </p:txBody>
      </p:sp>
      <p:sp>
        <p:nvSpPr>
          <p:cNvPr id="13" name="Text Placeholder 103">
            <a:extLst>
              <a:ext uri="{FF2B5EF4-FFF2-40B4-BE49-F238E27FC236}">
                <a16:creationId xmlns:a16="http://schemas.microsoft.com/office/drawing/2014/main" id="{77C46E42-1CEF-013A-758B-A3369BED05C9}"/>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grpSp>
        <p:nvGrpSpPr>
          <p:cNvPr id="14" name="Group 13">
            <a:extLst>
              <a:ext uri="{FF2B5EF4-FFF2-40B4-BE49-F238E27FC236}">
                <a16:creationId xmlns:a16="http://schemas.microsoft.com/office/drawing/2014/main" id="{74EC3111-8717-1BF2-D635-E07E46CE7C16}"/>
              </a:ext>
            </a:extLst>
          </p:cNvPr>
          <p:cNvGrpSpPr/>
          <p:nvPr/>
        </p:nvGrpSpPr>
        <p:grpSpPr>
          <a:xfrm>
            <a:off x="602352" y="2339127"/>
            <a:ext cx="2631967" cy="3272239"/>
            <a:chOff x="602352" y="2339127"/>
            <a:chExt cx="2631967" cy="3272239"/>
          </a:xfrm>
        </p:grpSpPr>
        <p:sp>
          <p:nvSpPr>
            <p:cNvPr id="15" name="Rounded Rectangle 12">
              <a:extLst>
                <a:ext uri="{FF2B5EF4-FFF2-40B4-BE49-F238E27FC236}">
                  <a16:creationId xmlns:a16="http://schemas.microsoft.com/office/drawing/2014/main" id="{871974D3-D214-FE2E-4D5D-5A205A45E6A6}"/>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6" name="Rectangle: Rounded Corners 5">
              <a:extLst>
                <a:ext uri="{FF2B5EF4-FFF2-40B4-BE49-F238E27FC236}">
                  <a16:creationId xmlns:a16="http://schemas.microsoft.com/office/drawing/2014/main" id="{CE6CFC04-1FDF-7153-E7F9-4A098AF2C524}"/>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17" name="Straight Connector 16">
              <a:extLst>
                <a:ext uri="{FF2B5EF4-FFF2-40B4-BE49-F238E27FC236}">
                  <a16:creationId xmlns:a16="http://schemas.microsoft.com/office/drawing/2014/main" id="{D8B1EED2-5EF7-C6B4-6EA4-DFFC86DBF78C}"/>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B749386-2DC4-0137-0480-DE0856537477}"/>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E04FEF5-9413-4693-16C1-2A93B4479FE4}"/>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20" name="TextBox 19">
              <a:extLst>
                <a:ext uri="{FF2B5EF4-FFF2-40B4-BE49-F238E27FC236}">
                  <a16:creationId xmlns:a16="http://schemas.microsoft.com/office/drawing/2014/main" id="{02EE1EB6-2290-4235-DD4E-E376420DA1B8}"/>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EEC481AE-B1BB-04EC-3A5B-A3E359AC28CE}"/>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grpSp>
        <p:nvGrpSpPr>
          <p:cNvPr id="22" name="Group 21">
            <a:extLst>
              <a:ext uri="{FF2B5EF4-FFF2-40B4-BE49-F238E27FC236}">
                <a16:creationId xmlns:a16="http://schemas.microsoft.com/office/drawing/2014/main" id="{43279F40-67FB-B3EC-FA9F-0403C1C53F98}"/>
              </a:ext>
              <a:ext uri="{C183D7F6-B498-43B3-948B-1728B52AA6E4}">
                <adec:decorative xmlns:adec="http://schemas.microsoft.com/office/drawing/2017/decorative" val="1"/>
              </a:ext>
            </a:extLst>
          </p:cNvPr>
          <p:cNvGrpSpPr/>
          <p:nvPr/>
        </p:nvGrpSpPr>
        <p:grpSpPr>
          <a:xfrm>
            <a:off x="3387462" y="2339127"/>
            <a:ext cx="2631967" cy="3272239"/>
            <a:chOff x="3387462" y="2339127"/>
            <a:chExt cx="2631967" cy="3272239"/>
          </a:xfrm>
        </p:grpSpPr>
        <p:sp>
          <p:nvSpPr>
            <p:cNvPr id="23" name="Rounded Rectangle 13">
              <a:extLst>
                <a:ext uri="{FF2B5EF4-FFF2-40B4-BE49-F238E27FC236}">
                  <a16:creationId xmlns:a16="http://schemas.microsoft.com/office/drawing/2014/main" id="{348C6EAE-782A-D8F1-8D7D-7564D6B350BA}"/>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4" name="Rectangle: Rounded Corners 5">
              <a:extLst>
                <a:ext uri="{FF2B5EF4-FFF2-40B4-BE49-F238E27FC236}">
                  <a16:creationId xmlns:a16="http://schemas.microsoft.com/office/drawing/2014/main" id="{7869D849-1431-F3D5-94AE-3DE3089D485D}"/>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cxnSp>
          <p:nvCxnSpPr>
            <p:cNvPr id="25" name="Straight Connector 24">
              <a:extLst>
                <a:ext uri="{FF2B5EF4-FFF2-40B4-BE49-F238E27FC236}">
                  <a16:creationId xmlns:a16="http://schemas.microsoft.com/office/drawing/2014/main" id="{EFC8378E-46C5-26D0-23EC-2DD85FB48B72}"/>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EBD9D6D-9F0D-31D1-98D7-92372ED3F597}"/>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39E3278-6998-80AC-9879-E22971A6E1C3}"/>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28" name="TextBox 27">
              <a:extLst>
                <a:ext uri="{FF2B5EF4-FFF2-40B4-BE49-F238E27FC236}">
                  <a16:creationId xmlns:a16="http://schemas.microsoft.com/office/drawing/2014/main" id="{4F39938C-A596-E3FB-4513-0EAEB76BE239}"/>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29" name="TextBox 28">
              <a:extLst>
                <a:ext uri="{FF2B5EF4-FFF2-40B4-BE49-F238E27FC236}">
                  <a16:creationId xmlns:a16="http://schemas.microsoft.com/office/drawing/2014/main" id="{C4565A41-8BD5-3758-8574-0A6E4D8BAFB3}"/>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grpSp>
      <p:grpSp>
        <p:nvGrpSpPr>
          <p:cNvPr id="30" name="Group 29">
            <a:extLst>
              <a:ext uri="{FF2B5EF4-FFF2-40B4-BE49-F238E27FC236}">
                <a16:creationId xmlns:a16="http://schemas.microsoft.com/office/drawing/2014/main" id="{2ECEB1A8-7AB8-3E2B-3109-6C5041BE7E3D}"/>
              </a:ext>
            </a:extLst>
          </p:cNvPr>
          <p:cNvGrpSpPr/>
          <p:nvPr/>
        </p:nvGrpSpPr>
        <p:grpSpPr>
          <a:xfrm>
            <a:off x="6172572" y="2339127"/>
            <a:ext cx="2631967" cy="3272239"/>
            <a:chOff x="6172572" y="2339127"/>
            <a:chExt cx="2631967" cy="3272239"/>
          </a:xfrm>
        </p:grpSpPr>
        <p:sp>
          <p:nvSpPr>
            <p:cNvPr id="31" name="Rounded Rectangle 14">
              <a:extLst>
                <a:ext uri="{FF2B5EF4-FFF2-40B4-BE49-F238E27FC236}">
                  <a16:creationId xmlns:a16="http://schemas.microsoft.com/office/drawing/2014/main" id="{3A490F15-06EF-310D-60EC-8072B8C8B0A6}"/>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2" name="Rectangle: Rounded Corners 5">
              <a:extLst>
                <a:ext uri="{FF2B5EF4-FFF2-40B4-BE49-F238E27FC236}">
                  <a16:creationId xmlns:a16="http://schemas.microsoft.com/office/drawing/2014/main" id="{3DBE4CB9-CF6E-6E4B-9AE1-CC72FC56A4CD}"/>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cxnSp>
          <p:nvCxnSpPr>
            <p:cNvPr id="33" name="Straight Connector 32">
              <a:extLst>
                <a:ext uri="{FF2B5EF4-FFF2-40B4-BE49-F238E27FC236}">
                  <a16:creationId xmlns:a16="http://schemas.microsoft.com/office/drawing/2014/main" id="{88D10452-C30B-74C3-2776-C3D34E0565D8}"/>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31055EF-AE96-35B3-90C2-F9F618FF0A33}"/>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6C6910F-F2A9-9DFC-1E1E-BE923C13ACEE}"/>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36" name="TextBox 35">
              <a:extLst>
                <a:ext uri="{FF2B5EF4-FFF2-40B4-BE49-F238E27FC236}">
                  <a16:creationId xmlns:a16="http://schemas.microsoft.com/office/drawing/2014/main" id="{2CA122E6-6131-26FB-9EE7-5451CC8C95A8}"/>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37" name="TextBox 36">
              <a:extLst>
                <a:ext uri="{FF2B5EF4-FFF2-40B4-BE49-F238E27FC236}">
                  <a16:creationId xmlns:a16="http://schemas.microsoft.com/office/drawing/2014/main" id="{1D81154C-5B04-37FD-F0E2-9E735AAA8B87}"/>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grpSp>
    </p:spTree>
    <p:extLst>
      <p:ext uri="{BB962C8B-B14F-4D97-AF65-F5344CB8AC3E}">
        <p14:creationId xmlns:p14="http://schemas.microsoft.com/office/powerpoint/2010/main" val="24136843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200"/>
                                  </p:stCondLst>
                                  <p:childTnLst>
                                    <p:animMotion origin="layout" path="M -3.125E-6 2.59259E-6 L -3.125E-6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nodeType="withEffect">
                                  <p:stCondLst>
                                    <p:cond delay="4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nodeType="withEffect">
                                  <p:stCondLst>
                                    <p:cond delay="400"/>
                                  </p:stCondLst>
                                  <p:childTnLst>
                                    <p:animMotion origin="layout" path="M -3.125E-6 2.59259E-6 L -3.125E-6 0.03541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nodeType="withEffect">
                                  <p:stCondLst>
                                    <p:cond delay="6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nodeType="withEffect">
                                  <p:stCondLst>
                                    <p:cond delay="600"/>
                                  </p:stCondLst>
                                  <p:childTnLst>
                                    <p:animMotion origin="layout" path="M -3.125E-6 2.59259E-6 L -3.125E-6 0.03541 " pathEditMode="relative" rAng="0" ptsTypes="AA">
                                      <p:cBhvr>
                                        <p:cTn id="19" dur="700" spd="-100000" fill="hold"/>
                                        <p:tgtEl>
                                          <p:spTgt spid="30"/>
                                        </p:tgtEl>
                                        <p:attrNameLst>
                                          <p:attrName>ppt_x</p:attrName>
                                          <p:attrName>ppt_y</p:attrName>
                                        </p:attrNameLst>
                                      </p:cBhvr>
                                      <p:rCtr x="0" y="1759"/>
                                    </p:animMotion>
                                  </p:childTnLst>
                                </p:cTn>
                              </p:par>
                              <p:par>
                                <p:cTn id="20" presetID="10" presetClass="entr" presetSubtype="0" fill="hold" nodeType="withEffect">
                                  <p:stCondLst>
                                    <p:cond delay="8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800"/>
                                  </p:stCondLst>
                                  <p:childTnLst>
                                    <p:animMotion origin="layout" path="M -3.125E-6 2.59259E-6 L -3.125E-6 0.03541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E548A9D-6455-4A06-7779-8778FD0CFB0B}"/>
              </a:ext>
            </a:extLst>
          </p:cNvPr>
          <p:cNvGrpSpPr/>
          <p:nvPr/>
        </p:nvGrpSpPr>
        <p:grpSpPr>
          <a:xfrm>
            <a:off x="602352" y="2339127"/>
            <a:ext cx="2631967" cy="3272239"/>
            <a:chOff x="602352" y="2339127"/>
            <a:chExt cx="2631967" cy="3272239"/>
          </a:xfrm>
        </p:grpSpPr>
        <p:sp>
          <p:nvSpPr>
            <p:cNvPr id="3" name="Rounded Rectangle 7">
              <a:extLst>
                <a:ext uri="{FF2B5EF4-FFF2-40B4-BE49-F238E27FC236}">
                  <a16:creationId xmlns:a16="http://schemas.microsoft.com/office/drawing/2014/main" id="{11495D80-0955-B43C-5E90-B58A8C1DE2DD}"/>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Rectangle: Rounded Corners 5">
              <a:extLst>
                <a:ext uri="{FF2B5EF4-FFF2-40B4-BE49-F238E27FC236}">
                  <a16:creationId xmlns:a16="http://schemas.microsoft.com/office/drawing/2014/main" id="{64A3C5BC-1EF9-0E2E-F5D3-B7CAF2D257EB}"/>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5" name="Straight Connector 4">
              <a:extLst>
                <a:ext uri="{FF2B5EF4-FFF2-40B4-BE49-F238E27FC236}">
                  <a16:creationId xmlns:a16="http://schemas.microsoft.com/office/drawing/2014/main" id="{C8F21418-367A-7EB8-243F-3BF8408A6DA3}"/>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BA7FD6-1ABA-AAC0-AEDF-0828C5F0080C}"/>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E78FC44-949D-CDE6-65F6-707866FCCB46}"/>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8" name="TextBox 7">
              <a:extLst>
                <a:ext uri="{FF2B5EF4-FFF2-40B4-BE49-F238E27FC236}">
                  <a16:creationId xmlns:a16="http://schemas.microsoft.com/office/drawing/2014/main" id="{1F174EE4-1635-6507-8D76-0C829C6AAE3F}"/>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782177B2-484A-9895-4352-07117626400C}"/>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sp>
        <p:nvSpPr>
          <p:cNvPr id="10" name="Rounded Rectangle 59">
            <a:extLst>
              <a:ext uri="{FF2B5EF4-FFF2-40B4-BE49-F238E27FC236}">
                <a16:creationId xmlns:a16="http://schemas.microsoft.com/office/drawing/2014/main" id="{FB9EB12E-CB3F-4571-EC01-E9CED8AC8CBC}"/>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1" name="Rounded Rectangle 60">
            <a:extLst>
              <a:ext uri="{FF2B5EF4-FFF2-40B4-BE49-F238E27FC236}">
                <a16:creationId xmlns:a16="http://schemas.microsoft.com/office/drawing/2014/main" id="{AC47C713-D3D7-77CF-6CD0-185F3E77D1D7}"/>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61">
            <a:extLst>
              <a:ext uri="{FF2B5EF4-FFF2-40B4-BE49-F238E27FC236}">
                <a16:creationId xmlns:a16="http://schemas.microsoft.com/office/drawing/2014/main" id="{4E1F3F63-E7C3-41EB-7E6C-A252E468537A}"/>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3" name="Rectangle: Rounded Corners 5">
            <a:extLst>
              <a:ext uri="{FF2B5EF4-FFF2-40B4-BE49-F238E27FC236}">
                <a16:creationId xmlns:a16="http://schemas.microsoft.com/office/drawing/2014/main" id="{4FB6F218-1267-FDDB-6827-0EF9B7011E13}"/>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sp>
        <p:nvSpPr>
          <p:cNvPr id="14" name="Rectangle: Rounded Corners 5">
            <a:extLst>
              <a:ext uri="{FF2B5EF4-FFF2-40B4-BE49-F238E27FC236}">
                <a16:creationId xmlns:a16="http://schemas.microsoft.com/office/drawing/2014/main" id="{3FD1FC2C-77F7-B404-71C3-6F726059B49F}"/>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15" name="Rectangle: Rounded Corners 5">
            <a:extLst>
              <a:ext uri="{FF2B5EF4-FFF2-40B4-BE49-F238E27FC236}">
                <a16:creationId xmlns:a16="http://schemas.microsoft.com/office/drawing/2014/main" id="{969FB078-ABEB-0FBF-640F-B096A784987D}"/>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grpSp>
        <p:nvGrpSpPr>
          <p:cNvPr id="16" name="Group 15">
            <a:extLst>
              <a:ext uri="{FF2B5EF4-FFF2-40B4-BE49-F238E27FC236}">
                <a16:creationId xmlns:a16="http://schemas.microsoft.com/office/drawing/2014/main" id="{9C7558B3-85BD-6A04-F24D-920422E8CBFB}"/>
              </a:ext>
            </a:extLst>
          </p:cNvPr>
          <p:cNvGrpSpPr/>
          <p:nvPr/>
        </p:nvGrpSpPr>
        <p:grpSpPr>
          <a:xfrm>
            <a:off x="602352" y="2339127"/>
            <a:ext cx="2631967" cy="3272239"/>
            <a:chOff x="602352" y="2339127"/>
            <a:chExt cx="2631967" cy="3272239"/>
          </a:xfrm>
        </p:grpSpPr>
        <p:sp>
          <p:nvSpPr>
            <p:cNvPr id="17" name="Rounded Rectangle 62">
              <a:extLst>
                <a:ext uri="{FF2B5EF4-FFF2-40B4-BE49-F238E27FC236}">
                  <a16:creationId xmlns:a16="http://schemas.microsoft.com/office/drawing/2014/main" id="{903C32A6-8EA4-9EAC-3680-76A6326B85D9}"/>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gradFill>
              <a:gsLst>
                <a:gs pos="72000">
                  <a:srgbClr val="49C5B1"/>
                </a:gs>
                <a:gs pos="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Rectangle: Rounded Corners 5">
              <a:extLst>
                <a:ext uri="{FF2B5EF4-FFF2-40B4-BE49-F238E27FC236}">
                  <a16:creationId xmlns:a16="http://schemas.microsoft.com/office/drawing/2014/main" id="{D25FFFBE-FA46-628B-139B-7BC78D54D56C}"/>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000000"/>
                  </a:solidFill>
                  <a:effectLst/>
                  <a:uLnTx/>
                  <a:uFillTx/>
                  <a:latin typeface="Segoe UI Semibold"/>
                  <a:ea typeface="+mn-ea"/>
                  <a:cs typeface="Segoe UI"/>
                </a:rPr>
              </a:br>
              <a:r>
                <a:rPr kumimoji="0" lang="en-US" sz="2400" b="0" i="0" u="none" strike="noStrike" kern="1200" cap="none" spc="0" normalizeH="0" baseline="0" noProof="0">
                  <a:ln>
                    <a:noFill/>
                  </a:ln>
                  <a:solidFill>
                    <a:srgbClr val="000000"/>
                  </a:solidFill>
                  <a:effectLst/>
                  <a:uLnTx/>
                  <a:uFillTx/>
                  <a:latin typeface="Segoe UI Semibold"/>
                  <a:ea typeface="+mn-ea"/>
                  <a:cs typeface="Segoe UI"/>
                </a:rPr>
                <a:t>Analytics Platform</a:t>
              </a:r>
            </a:p>
          </p:txBody>
        </p:sp>
        <p:cxnSp>
          <p:nvCxnSpPr>
            <p:cNvPr id="19" name="Straight Connector 18">
              <a:extLst>
                <a:ext uri="{FF2B5EF4-FFF2-40B4-BE49-F238E27FC236}">
                  <a16:creationId xmlns:a16="http://schemas.microsoft.com/office/drawing/2014/main" id="{8D6FC218-43B9-73A7-3E08-55C8B65F9BAB}"/>
                </a:ext>
              </a:extLst>
            </p:cNvPr>
            <p:cNvCxnSpPr>
              <a:cxnSpLocks/>
            </p:cNvCxnSpPr>
            <p:nvPr/>
          </p:nvCxnSpPr>
          <p:spPr>
            <a:xfrm>
              <a:off x="816289" y="4417272"/>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D440963-C54D-18ED-3753-CB5332E1D2C0}"/>
                </a:ext>
              </a:extLst>
            </p:cNvPr>
            <p:cNvCxnSpPr>
              <a:cxnSpLocks/>
            </p:cNvCxnSpPr>
            <p:nvPr/>
          </p:nvCxnSpPr>
          <p:spPr>
            <a:xfrm>
              <a:off x="816289" y="4895903"/>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A0700A2-A93F-74F8-F346-4DDF4F0F748D}"/>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Everything, unified</a:t>
              </a:r>
            </a:p>
          </p:txBody>
        </p:sp>
        <p:sp>
          <p:nvSpPr>
            <p:cNvPr id="22" name="TextBox 21">
              <a:extLst>
                <a:ext uri="{FF2B5EF4-FFF2-40B4-BE49-F238E27FC236}">
                  <a16:creationId xmlns:a16="http://schemas.microsoft.com/office/drawing/2014/main" id="{DA0C3B11-A0E8-9F80-A7B3-7AF0198735CA}"/>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000000"/>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44C2CCA6-BD49-8CB9-CB37-5FCA85B394F2}"/>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Secured and governed</a:t>
              </a:r>
            </a:p>
          </p:txBody>
        </p:sp>
      </p:grpSp>
      <p:cxnSp>
        <p:nvCxnSpPr>
          <p:cNvPr id="24" name="Straight Connector 23">
            <a:extLst>
              <a:ext uri="{FF2B5EF4-FFF2-40B4-BE49-F238E27FC236}">
                <a16:creationId xmlns:a16="http://schemas.microsoft.com/office/drawing/2014/main" id="{6B6E0388-4BFC-54B9-8744-FB31B188B1FF}"/>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2354861-0EB3-4DC2-1583-7878D9F87691}"/>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844A7C0B-AD7A-9D3C-0D28-9CB731D5426E}"/>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27" name="TextBox 26">
            <a:extLst>
              <a:ext uri="{FF2B5EF4-FFF2-40B4-BE49-F238E27FC236}">
                <a16:creationId xmlns:a16="http://schemas.microsoft.com/office/drawing/2014/main" id="{3280B77F-0D3B-2ABD-0336-17CC6B438D36}"/>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28" name="TextBox 27">
            <a:extLst>
              <a:ext uri="{FF2B5EF4-FFF2-40B4-BE49-F238E27FC236}">
                <a16:creationId xmlns:a16="http://schemas.microsoft.com/office/drawing/2014/main" id="{56A93EE8-0384-EB36-B286-BDD00EEAF232}"/>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cxnSp>
        <p:nvCxnSpPr>
          <p:cNvPr id="29" name="Straight Connector 28">
            <a:extLst>
              <a:ext uri="{FF2B5EF4-FFF2-40B4-BE49-F238E27FC236}">
                <a16:creationId xmlns:a16="http://schemas.microsoft.com/office/drawing/2014/main" id="{687E2E50-B9B0-2281-CE23-1351F170EB8D}"/>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5E16039-334F-57A9-EB51-3411B8E8631E}"/>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D028F85-FAC3-634B-9C3D-1DE6E8BD4F80}"/>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32" name="TextBox 31">
            <a:extLst>
              <a:ext uri="{FF2B5EF4-FFF2-40B4-BE49-F238E27FC236}">
                <a16:creationId xmlns:a16="http://schemas.microsoft.com/office/drawing/2014/main" id="{7CBF7045-ADAD-6763-5FCF-8CCFD5757AF2}"/>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33" name="TextBox 32">
            <a:extLst>
              <a:ext uri="{FF2B5EF4-FFF2-40B4-BE49-F238E27FC236}">
                <a16:creationId xmlns:a16="http://schemas.microsoft.com/office/drawing/2014/main" id="{5DD69796-5DF4-4BB0-9E9A-A5CD667CC764}"/>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cxnSp>
        <p:nvCxnSpPr>
          <p:cNvPr id="34" name="Straight Connector 33">
            <a:extLst>
              <a:ext uri="{FF2B5EF4-FFF2-40B4-BE49-F238E27FC236}">
                <a16:creationId xmlns:a16="http://schemas.microsoft.com/office/drawing/2014/main" id="{9EB6A243-1EC8-CDC3-B2E0-CDA6F84B4DE4}"/>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F0CF90-1FD0-F932-E8E0-DD99799AA0C9}"/>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77AF975-8ECE-0680-6680-9650A21D656B}"/>
              </a:ext>
            </a:extLst>
          </p:cNvPr>
          <p:cNvSpPr txBox="1">
            <a:spLocks/>
          </p:cNvSpPr>
          <p:nvPr/>
        </p:nvSpPr>
        <p:spPr>
          <a:xfrm>
            <a:off x="895768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37" name="TextBox 36">
            <a:extLst>
              <a:ext uri="{FF2B5EF4-FFF2-40B4-BE49-F238E27FC236}">
                <a16:creationId xmlns:a16="http://schemas.microsoft.com/office/drawing/2014/main" id="{E8BEC4CC-BDB4-1905-4822-7FC368C2F6B4}"/>
              </a:ext>
            </a:extLst>
          </p:cNvPr>
          <p:cNvSpPr txBox="1">
            <a:spLocks/>
          </p:cNvSpPr>
          <p:nvPr/>
        </p:nvSpPr>
        <p:spPr>
          <a:xfrm>
            <a:off x="895768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Gen AI on your data</a:t>
            </a:r>
          </a:p>
        </p:txBody>
      </p:sp>
      <p:sp>
        <p:nvSpPr>
          <p:cNvPr id="38" name="TextBox 37">
            <a:extLst>
              <a:ext uri="{FF2B5EF4-FFF2-40B4-BE49-F238E27FC236}">
                <a16:creationId xmlns:a16="http://schemas.microsoft.com/office/drawing/2014/main" id="{61B51C19-0793-0395-CB8D-FDC62F8F3E1B}"/>
              </a:ext>
            </a:extLst>
          </p:cNvPr>
          <p:cNvSpPr txBox="1">
            <a:spLocks/>
          </p:cNvSpPr>
          <p:nvPr/>
        </p:nvSpPr>
        <p:spPr>
          <a:xfrm>
            <a:off x="895768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sp>
        <p:nvSpPr>
          <p:cNvPr id="39" name="Rectangle 38">
            <a:extLst>
              <a:ext uri="{FF2B5EF4-FFF2-40B4-BE49-F238E27FC236}">
                <a16:creationId xmlns:a16="http://schemas.microsoft.com/office/drawing/2014/main" id="{0C2E3251-F9F8-71C6-832D-9ADF6EDF9ED8}"/>
              </a:ext>
            </a:extLst>
          </p:cNvPr>
          <p:cNvSpPr/>
          <p:nvPr/>
        </p:nvSpPr>
        <p:spPr bwMode="auto">
          <a:xfrm>
            <a:off x="3387462" y="2243477"/>
            <a:ext cx="8395940"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40" name="Picture 39" descr="Icon&#10;&#10;Description automatically generated">
            <a:extLst>
              <a:ext uri="{FF2B5EF4-FFF2-40B4-BE49-F238E27FC236}">
                <a16:creationId xmlns:a16="http://schemas.microsoft.com/office/drawing/2014/main" id="{AFB2130E-E26D-9653-D499-090676136F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41" name="Straight Connector 40">
            <a:extLst>
              <a:ext uri="{FF2B5EF4-FFF2-40B4-BE49-F238E27FC236}">
                <a16:creationId xmlns:a16="http://schemas.microsoft.com/office/drawing/2014/main" id="{E413943F-4B5F-E1DA-405B-FD667EFBDFCF}"/>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AC931C9D-C922-9A62-C10E-CE7243FFBE0C}"/>
              </a:ext>
            </a:extLst>
          </p:cNvPr>
          <p:cNvSpPr txBox="1">
            <a:spLocks/>
          </p:cNvSpPr>
          <p:nvPr/>
        </p:nvSpPr>
        <p:spPr>
          <a:xfrm>
            <a:off x="2179645"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a:defRPr/>
            </a:pPr>
            <a:r>
              <a:rPr lang="en-CA" spc="-30">
                <a:solidFill>
                  <a:srgbClr val="FFFFFF"/>
                </a:solidFill>
                <a:latin typeface="Segoe UI Semibold"/>
              </a:rPr>
              <a:t>Microsoft Fabric</a:t>
            </a:r>
          </a:p>
        </p:txBody>
      </p:sp>
      <p:sp>
        <p:nvSpPr>
          <p:cNvPr id="43" name="Text Placeholder 103">
            <a:extLst>
              <a:ext uri="{FF2B5EF4-FFF2-40B4-BE49-F238E27FC236}">
                <a16:creationId xmlns:a16="http://schemas.microsoft.com/office/drawing/2014/main" id="{3C527CAF-311C-BEAB-35FF-6282E37B59AD}"/>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2892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FB30953-C3DD-57D0-4F44-94FB5980A068}"/>
              </a:ext>
            </a:extLst>
          </p:cNvPr>
          <p:cNvSpPr>
            <a:spLocks noGrp="1"/>
          </p:cNvSpPr>
          <p:nvPr>
            <p:ph type="title"/>
          </p:nvPr>
        </p:nvSpPr>
        <p:spPr>
          <a:xfrm>
            <a:off x="588263" y="457200"/>
            <a:ext cx="11018520" cy="553998"/>
          </a:xfrm>
        </p:spPr>
        <p:txBody>
          <a:bodyPr/>
          <a:lstStyle/>
          <a:p>
            <a:pPr algn="ctr"/>
            <a:r>
              <a:rPr lang="en-CA" dirty="0">
                <a:solidFill>
                  <a:schemeClr val="tx1"/>
                </a:solidFill>
              </a:rPr>
              <a:t>Azure OpenAI Service on </a:t>
            </a:r>
            <a:r>
              <a:rPr lang="en-CA" i="1" dirty="0">
                <a:solidFill>
                  <a:schemeClr val="tx1"/>
                </a:solidFill>
              </a:rPr>
              <a:t>your</a:t>
            </a:r>
            <a:r>
              <a:rPr lang="en-CA" dirty="0">
                <a:solidFill>
                  <a:schemeClr val="tx1"/>
                </a:solidFill>
              </a:rPr>
              <a:t> data</a:t>
            </a:r>
            <a:endParaRPr lang="en-US" dirty="0">
              <a:solidFill>
                <a:schemeClr val="tx1"/>
              </a:solidFill>
            </a:endParaRPr>
          </a:p>
        </p:txBody>
      </p:sp>
      <p:grpSp>
        <p:nvGrpSpPr>
          <p:cNvPr id="4" name="Group 3">
            <a:extLst>
              <a:ext uri="{FF2B5EF4-FFF2-40B4-BE49-F238E27FC236}">
                <a16:creationId xmlns:a16="http://schemas.microsoft.com/office/drawing/2014/main" id="{280B9D41-F2F1-DB19-47F3-556110B7992F}"/>
              </a:ext>
              <a:ext uri="{C183D7F6-B498-43B3-948B-1728B52AA6E4}">
                <adec:decorative xmlns:adec="http://schemas.microsoft.com/office/drawing/2017/decorative" val="1"/>
              </a:ext>
            </a:extLst>
          </p:cNvPr>
          <p:cNvGrpSpPr/>
          <p:nvPr/>
        </p:nvGrpSpPr>
        <p:grpSpPr>
          <a:xfrm>
            <a:off x="584201" y="1926307"/>
            <a:ext cx="11023598" cy="3666731"/>
            <a:chOff x="584201" y="1618220"/>
            <a:chExt cx="11023598" cy="3666731"/>
          </a:xfrm>
        </p:grpSpPr>
        <p:sp>
          <p:nvSpPr>
            <p:cNvPr id="5" name="Rectangle: Rounded Corners 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A291F27-99E2-37AB-5B7E-49944B5BCEA1}"/>
                </a:ext>
                <a:ext uri="{C183D7F6-B498-43B3-948B-1728B52AA6E4}">
                  <adec:decorative xmlns:adec="http://schemas.microsoft.com/office/drawing/2017/decorative" val="0"/>
                </a:ext>
              </a:extLst>
            </p:cNvPr>
            <p:cNvSpPr>
              <a:spLocks/>
            </p:cNvSpPr>
            <p:nvPr/>
          </p:nvSpPr>
          <p:spPr bwMode="auto">
            <a:xfrm>
              <a:off x="6890387" y="1618220"/>
              <a:ext cx="4717412" cy="1621632"/>
            </a:xfrm>
            <a:prstGeom prst="roundRect">
              <a:avLst>
                <a:gd name="adj" fmla="val 6998"/>
              </a:avLst>
            </a:prstGeom>
            <a:solidFill>
              <a:srgbClr val="FFFFFF">
                <a:alpha val="85000"/>
              </a:srgb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Semibold"/>
                <a:ea typeface="+mj-ea"/>
                <a:cs typeface="Segoe UI" pitchFamily="34" charset="0"/>
              </a:endParaRPr>
            </a:p>
          </p:txBody>
        </p:sp>
        <p:sp>
          <p:nvSpPr>
            <p:cNvPr id="6" name="TextBox 5">
              <a:extLst>
                <a:ext uri="{FF2B5EF4-FFF2-40B4-BE49-F238E27FC236}">
                  <a16:creationId xmlns:a16="http://schemas.microsoft.com/office/drawing/2014/main" id="{C5CCE85D-9D9F-F589-447B-D9CABF48C317}"/>
                </a:ext>
                <a:ext uri="{C183D7F6-B498-43B3-948B-1728B52AA6E4}">
                  <adec:decorative xmlns:adec="http://schemas.microsoft.com/office/drawing/2017/decorative" val="1"/>
                </a:ext>
              </a:extLst>
            </p:cNvPr>
            <p:cNvSpPr txBox="1"/>
            <p:nvPr/>
          </p:nvSpPr>
          <p:spPr>
            <a:xfrm>
              <a:off x="584201" y="4067569"/>
              <a:ext cx="1802024"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t>App or</a:t>
              </a:r>
              <a:br>
                <a:rPr kumimoji="0" lang="en-US" sz="18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br>
              <a:r>
                <a:rPr kumimoji="0" lang="en-US" sz="18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t>Copilot agent</a:t>
              </a:r>
            </a:p>
          </p:txBody>
        </p:sp>
        <p:grpSp>
          <p:nvGrpSpPr>
            <p:cNvPr id="7" name="Group 6">
              <a:extLst>
                <a:ext uri="{FF2B5EF4-FFF2-40B4-BE49-F238E27FC236}">
                  <a16:creationId xmlns:a16="http://schemas.microsoft.com/office/drawing/2014/main" id="{A678E401-9177-76A2-D228-B225F2B63830}"/>
                </a:ext>
                <a:ext uri="{C183D7F6-B498-43B3-948B-1728B52AA6E4}">
                  <adec:decorative xmlns:adec="http://schemas.microsoft.com/office/drawing/2017/decorative" val="1"/>
                </a:ext>
              </a:extLst>
            </p:cNvPr>
            <p:cNvGrpSpPr/>
            <p:nvPr/>
          </p:nvGrpSpPr>
          <p:grpSpPr>
            <a:xfrm>
              <a:off x="1295882" y="3102672"/>
              <a:ext cx="378662" cy="642377"/>
              <a:chOff x="1155380" y="3175537"/>
              <a:chExt cx="468400" cy="794613"/>
            </a:xfrm>
          </p:grpSpPr>
          <p:sp>
            <p:nvSpPr>
              <p:cNvPr id="44" name="Freeform 89">
                <a:extLst>
                  <a:ext uri="{FF2B5EF4-FFF2-40B4-BE49-F238E27FC236}">
                    <a16:creationId xmlns:a16="http://schemas.microsoft.com/office/drawing/2014/main" id="{D7D3A5C0-2CB2-8647-0977-A7CE81EA4FAC}"/>
                  </a:ext>
                </a:extLst>
              </p:cNvPr>
              <p:cNvSpPr>
                <a:spLocks/>
              </p:cNvSpPr>
              <p:nvPr/>
            </p:nvSpPr>
            <p:spPr bwMode="auto">
              <a:xfrm>
                <a:off x="1155380" y="3175543"/>
                <a:ext cx="468400" cy="794607"/>
              </a:xfrm>
              <a:custGeom>
                <a:avLst/>
                <a:gdLst>
                  <a:gd name="connsiteX0" fmla="*/ 39770 w 468400"/>
                  <a:gd name="connsiteY0" fmla="*/ 0 h 794607"/>
                  <a:gd name="connsiteX1" fmla="*/ 424211 w 468400"/>
                  <a:gd name="connsiteY1" fmla="*/ 0 h 794607"/>
                  <a:gd name="connsiteX2" fmla="*/ 468400 w 468400"/>
                  <a:gd name="connsiteY2" fmla="*/ 39775 h 794607"/>
                  <a:gd name="connsiteX3" fmla="*/ 468400 w 468400"/>
                  <a:gd name="connsiteY3" fmla="*/ 39790 h 794607"/>
                  <a:gd name="connsiteX4" fmla="*/ 468400 w 468400"/>
                  <a:gd name="connsiteY4" fmla="*/ 40915 h 794607"/>
                  <a:gd name="connsiteX5" fmla="*/ 468400 w 468400"/>
                  <a:gd name="connsiteY5" fmla="*/ 48890 h 794607"/>
                  <a:gd name="connsiteX6" fmla="*/ 468400 w 468400"/>
                  <a:gd name="connsiteY6" fmla="*/ 70539 h 794607"/>
                  <a:gd name="connsiteX7" fmla="*/ 468400 w 468400"/>
                  <a:gd name="connsiteY7" fmla="*/ 112696 h 794607"/>
                  <a:gd name="connsiteX8" fmla="*/ 468400 w 468400"/>
                  <a:gd name="connsiteY8" fmla="*/ 150318 h 794607"/>
                  <a:gd name="connsiteX9" fmla="*/ 468400 w 468400"/>
                  <a:gd name="connsiteY9" fmla="*/ 182198 h 794607"/>
                  <a:gd name="connsiteX10" fmla="*/ 468400 w 468400"/>
                  <a:gd name="connsiteY10" fmla="*/ 623140 h 794607"/>
                  <a:gd name="connsiteX11" fmla="*/ 467646 w 468400"/>
                  <a:gd name="connsiteY11" fmla="*/ 623133 h 794607"/>
                  <a:gd name="connsiteX12" fmla="*/ 465799 w 468400"/>
                  <a:gd name="connsiteY12" fmla="*/ 623116 h 794607"/>
                  <a:gd name="connsiteX13" fmla="*/ 468400 w 468400"/>
                  <a:gd name="connsiteY13" fmla="*/ 623914 h 794607"/>
                  <a:gd name="connsiteX14" fmla="*/ 468400 w 468400"/>
                  <a:gd name="connsiteY14" fmla="*/ 749688 h 794607"/>
                  <a:gd name="connsiteX15" fmla="*/ 424211 w 468400"/>
                  <a:gd name="connsiteY15" fmla="*/ 794607 h 794607"/>
                  <a:gd name="connsiteX16" fmla="*/ 39770 w 468400"/>
                  <a:gd name="connsiteY16" fmla="*/ 794607 h 794607"/>
                  <a:gd name="connsiteX17" fmla="*/ 0 w 468400"/>
                  <a:gd name="connsiteY17" fmla="*/ 749688 h 794607"/>
                  <a:gd name="connsiteX18" fmla="*/ 0 w 468400"/>
                  <a:gd name="connsiteY18" fmla="*/ 623914 h 794607"/>
                  <a:gd name="connsiteX19" fmla="*/ 12350 w 468400"/>
                  <a:gd name="connsiteY19" fmla="*/ 620124 h 794607"/>
                  <a:gd name="connsiteX20" fmla="*/ 16418 w 468400"/>
                  <a:gd name="connsiteY20" fmla="*/ 618876 h 794607"/>
                  <a:gd name="connsiteX21" fmla="*/ 234 w 468400"/>
                  <a:gd name="connsiteY21" fmla="*/ 618723 h 794607"/>
                  <a:gd name="connsiteX22" fmla="*/ 0 w 468400"/>
                  <a:gd name="connsiteY22" fmla="*/ 618957 h 794607"/>
                  <a:gd name="connsiteX23" fmla="*/ 0 w 468400"/>
                  <a:gd name="connsiteY23" fmla="*/ 618721 h 794607"/>
                  <a:gd name="connsiteX24" fmla="*/ 0 w 468400"/>
                  <a:gd name="connsiteY24" fmla="*/ 617826 h 794607"/>
                  <a:gd name="connsiteX25" fmla="*/ 0 w 468400"/>
                  <a:gd name="connsiteY25" fmla="*/ 617590 h 794607"/>
                  <a:gd name="connsiteX26" fmla="*/ 0 w 468400"/>
                  <a:gd name="connsiteY26" fmla="*/ 609908 h 794607"/>
                  <a:gd name="connsiteX27" fmla="*/ 0 w 468400"/>
                  <a:gd name="connsiteY27" fmla="*/ 609675 h 794607"/>
                  <a:gd name="connsiteX28" fmla="*/ 0 w 468400"/>
                  <a:gd name="connsiteY28" fmla="*/ 588415 h 794607"/>
                  <a:gd name="connsiteX29" fmla="*/ 0 w 468400"/>
                  <a:gd name="connsiteY29" fmla="*/ 588190 h 794607"/>
                  <a:gd name="connsiteX30" fmla="*/ 0 w 468400"/>
                  <a:gd name="connsiteY30" fmla="*/ 546561 h 794607"/>
                  <a:gd name="connsiteX31" fmla="*/ 0 w 468400"/>
                  <a:gd name="connsiteY31" fmla="*/ 546352 h 794607"/>
                  <a:gd name="connsiteX32" fmla="*/ 0 w 468400"/>
                  <a:gd name="connsiteY32" fmla="*/ 477559 h 794607"/>
                  <a:gd name="connsiteX33" fmla="*/ 0 w 468400"/>
                  <a:gd name="connsiteY33" fmla="*/ 477377 h 794607"/>
                  <a:gd name="connsiteX34" fmla="*/ 0 w 468400"/>
                  <a:gd name="connsiteY34" fmla="*/ 430756 h 794607"/>
                  <a:gd name="connsiteX35" fmla="*/ 0 w 468400"/>
                  <a:gd name="connsiteY35" fmla="*/ 430592 h 794607"/>
                  <a:gd name="connsiteX36" fmla="*/ 0 w 468400"/>
                  <a:gd name="connsiteY36" fmla="*/ 374621 h 794607"/>
                  <a:gd name="connsiteX37" fmla="*/ 0 w 468400"/>
                  <a:gd name="connsiteY37" fmla="*/ 374478 h 794607"/>
                  <a:gd name="connsiteX38" fmla="*/ 0 w 468400"/>
                  <a:gd name="connsiteY38" fmla="*/ 308305 h 794607"/>
                  <a:gd name="connsiteX39" fmla="*/ 0 w 468400"/>
                  <a:gd name="connsiteY39" fmla="*/ 308188 h 794607"/>
                  <a:gd name="connsiteX40" fmla="*/ 0 w 468400"/>
                  <a:gd name="connsiteY40" fmla="*/ 230960 h 794607"/>
                  <a:gd name="connsiteX41" fmla="*/ 0 w 468400"/>
                  <a:gd name="connsiteY41" fmla="*/ 230872 h 794607"/>
                  <a:gd name="connsiteX42" fmla="*/ 0 w 468400"/>
                  <a:gd name="connsiteY42" fmla="*/ 141738 h 794607"/>
                  <a:gd name="connsiteX43" fmla="*/ 0 w 468400"/>
                  <a:gd name="connsiteY43" fmla="*/ 141684 h 794607"/>
                  <a:gd name="connsiteX44" fmla="*/ 0 w 468400"/>
                  <a:gd name="connsiteY44" fmla="*/ 39790 h 794607"/>
                  <a:gd name="connsiteX45" fmla="*/ 0 w 468400"/>
                  <a:gd name="connsiteY45" fmla="*/ 39775 h 794607"/>
                  <a:gd name="connsiteX46" fmla="*/ 39770 w 468400"/>
                  <a:gd name="connsiteY46" fmla="*/ 0 h 7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8400" h="794607">
                    <a:moveTo>
                      <a:pt x="39770" y="0"/>
                    </a:moveTo>
                    <a:cubicBezTo>
                      <a:pt x="39770" y="0"/>
                      <a:pt x="39770" y="0"/>
                      <a:pt x="424211" y="0"/>
                    </a:cubicBezTo>
                    <a:cubicBezTo>
                      <a:pt x="450725" y="0"/>
                      <a:pt x="468400" y="17678"/>
                      <a:pt x="468400" y="39775"/>
                    </a:cubicBezTo>
                    <a:lnTo>
                      <a:pt x="468400" y="39790"/>
                    </a:lnTo>
                    <a:lnTo>
                      <a:pt x="468400" y="40915"/>
                    </a:lnTo>
                    <a:lnTo>
                      <a:pt x="468400" y="48890"/>
                    </a:lnTo>
                    <a:lnTo>
                      <a:pt x="468400" y="70539"/>
                    </a:lnTo>
                    <a:lnTo>
                      <a:pt x="468400" y="112696"/>
                    </a:lnTo>
                    <a:lnTo>
                      <a:pt x="468400" y="150318"/>
                    </a:lnTo>
                    <a:lnTo>
                      <a:pt x="468400" y="182198"/>
                    </a:lnTo>
                    <a:cubicBezTo>
                      <a:pt x="468400" y="267652"/>
                      <a:pt x="468400" y="404378"/>
                      <a:pt x="468400" y="623140"/>
                    </a:cubicBezTo>
                    <a:cubicBezTo>
                      <a:pt x="468400" y="623140"/>
                      <a:pt x="468400" y="623140"/>
                      <a:pt x="467646" y="623133"/>
                    </a:cubicBezTo>
                    <a:lnTo>
                      <a:pt x="465799" y="623116"/>
                    </a:lnTo>
                    <a:lnTo>
                      <a:pt x="468400" y="623914"/>
                    </a:lnTo>
                    <a:cubicBezTo>
                      <a:pt x="468400" y="623914"/>
                      <a:pt x="468400" y="623914"/>
                      <a:pt x="468400" y="749688"/>
                    </a:cubicBezTo>
                    <a:cubicBezTo>
                      <a:pt x="468400" y="772148"/>
                      <a:pt x="450725" y="794607"/>
                      <a:pt x="424211" y="794607"/>
                    </a:cubicBezTo>
                    <a:cubicBezTo>
                      <a:pt x="424211" y="794607"/>
                      <a:pt x="424211" y="794607"/>
                      <a:pt x="39770" y="794607"/>
                    </a:cubicBezTo>
                    <a:cubicBezTo>
                      <a:pt x="17675" y="794607"/>
                      <a:pt x="0" y="772148"/>
                      <a:pt x="0" y="749688"/>
                    </a:cubicBezTo>
                    <a:cubicBezTo>
                      <a:pt x="0" y="749688"/>
                      <a:pt x="0" y="749688"/>
                      <a:pt x="0" y="623914"/>
                    </a:cubicBezTo>
                    <a:cubicBezTo>
                      <a:pt x="0" y="623914"/>
                      <a:pt x="0" y="623914"/>
                      <a:pt x="12350" y="620124"/>
                    </a:cubicBezTo>
                    <a:lnTo>
                      <a:pt x="16418" y="618876"/>
                    </a:lnTo>
                    <a:lnTo>
                      <a:pt x="234" y="618723"/>
                    </a:lnTo>
                    <a:lnTo>
                      <a:pt x="0" y="618957"/>
                    </a:lnTo>
                    <a:lnTo>
                      <a:pt x="0" y="618721"/>
                    </a:lnTo>
                    <a:lnTo>
                      <a:pt x="0" y="617826"/>
                    </a:lnTo>
                    <a:lnTo>
                      <a:pt x="0" y="617590"/>
                    </a:lnTo>
                    <a:lnTo>
                      <a:pt x="0" y="609908"/>
                    </a:lnTo>
                    <a:lnTo>
                      <a:pt x="0" y="609675"/>
                    </a:lnTo>
                    <a:lnTo>
                      <a:pt x="0" y="588415"/>
                    </a:lnTo>
                    <a:lnTo>
                      <a:pt x="0" y="588190"/>
                    </a:lnTo>
                    <a:lnTo>
                      <a:pt x="0" y="546561"/>
                    </a:lnTo>
                    <a:lnTo>
                      <a:pt x="0" y="546352"/>
                    </a:lnTo>
                    <a:lnTo>
                      <a:pt x="0" y="477559"/>
                    </a:lnTo>
                    <a:lnTo>
                      <a:pt x="0" y="477377"/>
                    </a:lnTo>
                    <a:lnTo>
                      <a:pt x="0" y="430756"/>
                    </a:lnTo>
                    <a:lnTo>
                      <a:pt x="0" y="430592"/>
                    </a:lnTo>
                    <a:lnTo>
                      <a:pt x="0" y="374621"/>
                    </a:lnTo>
                    <a:lnTo>
                      <a:pt x="0" y="374478"/>
                    </a:lnTo>
                    <a:lnTo>
                      <a:pt x="0" y="308305"/>
                    </a:lnTo>
                    <a:lnTo>
                      <a:pt x="0" y="308188"/>
                    </a:lnTo>
                    <a:lnTo>
                      <a:pt x="0" y="230960"/>
                    </a:lnTo>
                    <a:lnTo>
                      <a:pt x="0" y="230872"/>
                    </a:lnTo>
                    <a:lnTo>
                      <a:pt x="0" y="141738"/>
                    </a:lnTo>
                    <a:lnTo>
                      <a:pt x="0" y="141684"/>
                    </a:lnTo>
                    <a:lnTo>
                      <a:pt x="0" y="39790"/>
                    </a:lnTo>
                    <a:lnTo>
                      <a:pt x="0" y="39775"/>
                    </a:lnTo>
                    <a:cubicBezTo>
                      <a:pt x="0" y="17678"/>
                      <a:pt x="17675" y="0"/>
                      <a:pt x="39770" y="0"/>
                    </a:cubicBezTo>
                    <a:close/>
                  </a:path>
                </a:pathLst>
              </a:custGeom>
              <a:gradFill>
                <a:gsLst>
                  <a:gs pos="100000">
                    <a:srgbClr val="0078D4"/>
                  </a:gs>
                  <a:gs pos="63000">
                    <a:srgbClr val="8661C5">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nvGrpSpPr>
              <p:cNvPr id="45" name="phone" descr="phone">
                <a:extLst>
                  <a:ext uri="{FF2B5EF4-FFF2-40B4-BE49-F238E27FC236}">
                    <a16:creationId xmlns:a16="http://schemas.microsoft.com/office/drawing/2014/main" id="{529590FE-6C6F-8DEB-CC40-E50F0AA5F109}"/>
                  </a:ext>
                </a:extLst>
              </p:cNvPr>
              <p:cNvGrpSpPr/>
              <p:nvPr/>
            </p:nvGrpSpPr>
            <p:grpSpPr>
              <a:xfrm>
                <a:off x="1155380" y="3175537"/>
                <a:ext cx="468400" cy="794606"/>
                <a:chOff x="7648576" y="1841501"/>
                <a:chExt cx="177800" cy="301625"/>
              </a:xfrm>
            </p:grpSpPr>
            <p:sp>
              <p:nvSpPr>
                <p:cNvPr id="46" name="Freeform 48">
                  <a:extLst>
                    <a:ext uri="{FF2B5EF4-FFF2-40B4-BE49-F238E27FC236}">
                      <a16:creationId xmlns:a16="http://schemas.microsoft.com/office/drawing/2014/main" id="{FA274B33-49DC-3FD3-6B45-2B9C1696018E}"/>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47" name="Rectangle 46">
                  <a:extLst>
                    <a:ext uri="{FF2B5EF4-FFF2-40B4-BE49-F238E27FC236}">
                      <a16:creationId xmlns:a16="http://schemas.microsoft.com/office/drawing/2014/main" id="{6B489088-DC08-7102-A965-A0486F1A60E9}"/>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48" name="Freeform 50">
                  <a:extLst>
                    <a:ext uri="{FF2B5EF4-FFF2-40B4-BE49-F238E27FC236}">
                      <a16:creationId xmlns:a16="http://schemas.microsoft.com/office/drawing/2014/main" id="{195CB6CC-7916-F813-40AA-077235B53488}"/>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49" name="Freeform 175">
                  <a:extLst>
                    <a:ext uri="{FF2B5EF4-FFF2-40B4-BE49-F238E27FC236}">
                      <a16:creationId xmlns:a16="http://schemas.microsoft.com/office/drawing/2014/main" id="{45890337-3430-6C93-C2AE-FB7E075B02F6}"/>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grpSp>
        <p:grpSp>
          <p:nvGrpSpPr>
            <p:cNvPr id="8" name="Group 7">
              <a:extLst>
                <a:ext uri="{FF2B5EF4-FFF2-40B4-BE49-F238E27FC236}">
                  <a16:creationId xmlns:a16="http://schemas.microsoft.com/office/drawing/2014/main" id="{AF69C161-F7FD-D6B1-F2BF-66B17ED16E87}"/>
                </a:ext>
                <a:ext uri="{C183D7F6-B498-43B3-948B-1728B52AA6E4}">
                  <adec:decorative xmlns:adec="http://schemas.microsoft.com/office/drawing/2017/decorative" val="1"/>
                </a:ext>
              </a:extLst>
            </p:cNvPr>
            <p:cNvGrpSpPr/>
            <p:nvPr/>
          </p:nvGrpSpPr>
          <p:grpSpPr>
            <a:xfrm>
              <a:off x="2223743" y="3060912"/>
              <a:ext cx="1077384" cy="366507"/>
              <a:chOff x="2499068" y="3386342"/>
              <a:chExt cx="1077384" cy="366507"/>
            </a:xfrm>
          </p:grpSpPr>
          <p:cxnSp>
            <p:nvCxnSpPr>
              <p:cNvPr id="42" name="Straight Connector 41">
                <a:extLst>
                  <a:ext uri="{FF2B5EF4-FFF2-40B4-BE49-F238E27FC236}">
                    <a16:creationId xmlns:a16="http://schemas.microsoft.com/office/drawing/2014/main" id="{066F5653-2F3E-70A9-3BE2-84672CA57344}"/>
                  </a:ext>
                </a:extLst>
              </p:cNvPr>
              <p:cNvCxnSpPr>
                <a:cxnSpLocks/>
              </p:cNvCxnSpPr>
              <p:nvPr/>
            </p:nvCxnSpPr>
            <p:spPr>
              <a:xfrm>
                <a:off x="2499068" y="3752849"/>
                <a:ext cx="1077384" cy="0"/>
              </a:xfrm>
              <a:prstGeom prst="line">
                <a:avLst/>
              </a:prstGeom>
              <a:noFill/>
              <a:ln w="25400" cap="rnd" cmpd="sng" algn="ctr">
                <a:solidFill>
                  <a:srgbClr val="0078D3"/>
                </a:solidFill>
                <a:prstDash val="solid"/>
                <a:headEnd type="arrow" w="med" len="sm"/>
                <a:tailEnd type="none" w="lg" len="med"/>
              </a:ln>
              <a:effectLst>
                <a:outerShdw blurRad="63500" dist="63500" dir="3600000" algn="tl" rotWithShape="0">
                  <a:prstClr val="black">
                    <a:alpha val="20000"/>
                  </a:prstClr>
                </a:outerShdw>
              </a:effectLst>
            </p:spPr>
          </p:cxnSp>
          <p:sp>
            <p:nvSpPr>
              <p:cNvPr id="43" name="TextBox 42">
                <a:extLst>
                  <a:ext uri="{FF2B5EF4-FFF2-40B4-BE49-F238E27FC236}">
                    <a16:creationId xmlns:a16="http://schemas.microsoft.com/office/drawing/2014/main" id="{C1732586-4003-20E5-9A88-7B9964749980}"/>
                  </a:ext>
                </a:extLst>
              </p:cNvPr>
              <p:cNvSpPr txBox="1"/>
              <p:nvPr/>
            </p:nvSpPr>
            <p:spPr>
              <a:xfrm>
                <a:off x="2541170" y="3386342"/>
                <a:ext cx="1035282" cy="307777"/>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t>API &amp; SDK</a:t>
                </a:r>
              </a:p>
            </p:txBody>
          </p:sp>
        </p:grpSp>
        <p:pic>
          <p:nvPicPr>
            <p:cNvPr id="9" name="Graphic 8">
              <a:extLst>
                <a:ext uri="{FF2B5EF4-FFF2-40B4-BE49-F238E27FC236}">
                  <a16:creationId xmlns:a16="http://schemas.microsoft.com/office/drawing/2014/main" id="{7A3E16BE-375A-F67D-3EC7-062A45B373B4}"/>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0327" y="3004385"/>
              <a:ext cx="740663" cy="740663"/>
            </a:xfrm>
            <a:prstGeom prst="rect">
              <a:avLst/>
            </a:prstGeom>
            <a:effectLst/>
          </p:spPr>
        </p:pic>
        <p:sp>
          <p:nvSpPr>
            <p:cNvPr id="10" name="TextBox 9">
              <a:extLst>
                <a:ext uri="{FF2B5EF4-FFF2-40B4-BE49-F238E27FC236}">
                  <a16:creationId xmlns:a16="http://schemas.microsoft.com/office/drawing/2014/main" id="{545DEB0A-758E-918B-0847-5AAECF6A5163}"/>
                </a:ext>
                <a:ext uri="{C183D7F6-B498-43B3-948B-1728B52AA6E4}">
                  <adec:decorative xmlns:adec="http://schemas.microsoft.com/office/drawing/2017/decorative" val="1"/>
                </a:ext>
              </a:extLst>
            </p:cNvPr>
            <p:cNvSpPr txBox="1"/>
            <p:nvPr/>
          </p:nvSpPr>
          <p:spPr>
            <a:xfrm>
              <a:off x="2951130" y="4067569"/>
              <a:ext cx="2539056" cy="646331"/>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t>Azure OpenAI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t>Service on your data</a:t>
              </a:r>
            </a:p>
          </p:txBody>
        </p:sp>
        <p:grpSp>
          <p:nvGrpSpPr>
            <p:cNvPr id="11" name="Group 10">
              <a:extLst>
                <a:ext uri="{FF2B5EF4-FFF2-40B4-BE49-F238E27FC236}">
                  <a16:creationId xmlns:a16="http://schemas.microsoft.com/office/drawing/2014/main" id="{893AE64D-01FF-2AE9-4D8A-FAEACF61834D}"/>
                </a:ext>
                <a:ext uri="{C183D7F6-B498-43B3-948B-1728B52AA6E4}">
                  <adec:decorative xmlns:adec="http://schemas.microsoft.com/office/drawing/2017/decorative" val="1"/>
                </a:ext>
              </a:extLst>
            </p:cNvPr>
            <p:cNvGrpSpPr/>
            <p:nvPr/>
          </p:nvGrpSpPr>
          <p:grpSpPr>
            <a:xfrm>
              <a:off x="4932349" y="2315255"/>
              <a:ext cx="1840149" cy="2209407"/>
              <a:chOff x="4932349" y="2640685"/>
              <a:chExt cx="1840149" cy="2209407"/>
            </a:xfrm>
          </p:grpSpPr>
          <p:sp>
            <p:nvSpPr>
              <p:cNvPr id="28" name="Arc 27">
                <a:extLst>
                  <a:ext uri="{FF2B5EF4-FFF2-40B4-BE49-F238E27FC236}">
                    <a16:creationId xmlns:a16="http://schemas.microsoft.com/office/drawing/2014/main" id="{2C5EB3CA-CC52-565D-2A74-698A34DE3C9D}"/>
                  </a:ext>
                </a:extLst>
              </p:cNvPr>
              <p:cNvSpPr/>
              <p:nvPr/>
            </p:nvSpPr>
            <p:spPr>
              <a:xfrm rot="5400000" flipH="1">
                <a:off x="5265801" y="3748803"/>
                <a:ext cx="227559" cy="227559"/>
              </a:xfrm>
              <a:prstGeom prst="arc">
                <a:avLst/>
              </a:prstGeom>
              <a:noFill/>
              <a:ln w="25400" cap="rnd" cmpd="sng" algn="ctr">
                <a:solidFill>
                  <a:srgbClr val="0078D3"/>
                </a:solidFill>
                <a:prstDash val="solid"/>
                <a:headEnd type="none" w="med" len="sm"/>
                <a:tailEnd type="none" w="lg" len="med"/>
              </a:ln>
              <a:effectLst>
                <a:outerShdw blurRad="63500" dist="63500" dir="36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 name="Arc 28">
                <a:extLst>
                  <a:ext uri="{FF2B5EF4-FFF2-40B4-BE49-F238E27FC236}">
                    <a16:creationId xmlns:a16="http://schemas.microsoft.com/office/drawing/2014/main" id="{D3E4E1CF-9621-25E1-1F9E-00CDB0525384}"/>
                  </a:ext>
                </a:extLst>
              </p:cNvPr>
              <p:cNvSpPr/>
              <p:nvPr/>
            </p:nvSpPr>
            <p:spPr>
              <a:xfrm rot="5400000">
                <a:off x="5267498" y="3521763"/>
                <a:ext cx="227559" cy="227559"/>
              </a:xfrm>
              <a:prstGeom prst="arc">
                <a:avLst/>
              </a:prstGeom>
              <a:noFill/>
              <a:ln w="25400" cap="rnd" cmpd="sng" algn="ctr">
                <a:solidFill>
                  <a:srgbClr val="0078D3"/>
                </a:solidFill>
                <a:prstDash val="solid"/>
                <a:headEnd type="none" w="med" len="sm"/>
                <a:tailEnd type="none" w="lg" len="med"/>
              </a:ln>
              <a:effectLst>
                <a:outerShdw blurRad="63500" dist="63500" dir="36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1EA015BE-268C-FCBA-5C1D-41C0E516A90C}"/>
                  </a:ext>
                </a:extLst>
              </p:cNvPr>
              <p:cNvGrpSpPr/>
              <p:nvPr/>
            </p:nvGrpSpPr>
            <p:grpSpPr>
              <a:xfrm>
                <a:off x="4932349" y="2640685"/>
                <a:ext cx="1840149" cy="2209407"/>
                <a:chOff x="4932349" y="2640685"/>
                <a:chExt cx="1840149" cy="2209407"/>
              </a:xfrm>
            </p:grpSpPr>
            <p:grpSp>
              <p:nvGrpSpPr>
                <p:cNvPr id="31" name="Group 30">
                  <a:extLst>
                    <a:ext uri="{FF2B5EF4-FFF2-40B4-BE49-F238E27FC236}">
                      <a16:creationId xmlns:a16="http://schemas.microsoft.com/office/drawing/2014/main" id="{B4DD4E09-3007-D7DE-1ACB-977F0BE56B04}"/>
                    </a:ext>
                  </a:extLst>
                </p:cNvPr>
                <p:cNvGrpSpPr/>
                <p:nvPr/>
              </p:nvGrpSpPr>
              <p:grpSpPr>
                <a:xfrm>
                  <a:off x="5493360" y="3862583"/>
                  <a:ext cx="1279138" cy="987509"/>
                  <a:chOff x="5493360" y="3862583"/>
                  <a:chExt cx="1279138" cy="987509"/>
                </a:xfrm>
              </p:grpSpPr>
              <p:sp>
                <p:nvSpPr>
                  <p:cNvPr id="38" name="Arc 37">
                    <a:extLst>
                      <a:ext uri="{FF2B5EF4-FFF2-40B4-BE49-F238E27FC236}">
                        <a16:creationId xmlns:a16="http://schemas.microsoft.com/office/drawing/2014/main" id="{6EEE3AD0-D420-4BBC-9113-1B6183D9307A}"/>
                      </a:ext>
                    </a:extLst>
                  </p:cNvPr>
                  <p:cNvSpPr/>
                  <p:nvPr/>
                </p:nvSpPr>
                <p:spPr>
                  <a:xfrm rot="16200000" flipH="1">
                    <a:off x="5493364" y="4622532"/>
                    <a:ext cx="227559" cy="227559"/>
                  </a:xfrm>
                  <a:prstGeom prst="arc">
                    <a:avLst/>
                  </a:prstGeom>
                  <a:noFill/>
                  <a:ln w="25400" cap="rnd" cmpd="sng" algn="ctr">
                    <a:solidFill>
                      <a:srgbClr val="0078D3"/>
                    </a:solidFill>
                    <a:prstDash val="solid"/>
                    <a:headEnd type="none" w="med" len="sm"/>
                    <a:tailEnd type="none" w="lg" len="med"/>
                  </a:ln>
                  <a:effectLst>
                    <a:outerShdw blurRad="63500" dist="63500" dir="36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D309A750-D66F-FF19-5938-70B9DC101929}"/>
                      </a:ext>
                    </a:extLst>
                  </p:cNvPr>
                  <p:cNvGrpSpPr/>
                  <p:nvPr/>
                </p:nvGrpSpPr>
                <p:grpSpPr>
                  <a:xfrm>
                    <a:off x="5493360" y="3862583"/>
                    <a:ext cx="1279138" cy="987509"/>
                    <a:chOff x="5493360" y="3862583"/>
                    <a:chExt cx="1279138" cy="987509"/>
                  </a:xfrm>
                </p:grpSpPr>
                <p:cxnSp>
                  <p:nvCxnSpPr>
                    <p:cNvPr id="40" name="Straight Connector 39">
                      <a:extLst>
                        <a:ext uri="{FF2B5EF4-FFF2-40B4-BE49-F238E27FC236}">
                          <a16:creationId xmlns:a16="http://schemas.microsoft.com/office/drawing/2014/main" id="{63483095-5EAF-D9FB-B233-CF50056E4B0D}"/>
                        </a:ext>
                      </a:extLst>
                    </p:cNvPr>
                    <p:cNvCxnSpPr>
                      <a:cxnSpLocks/>
                      <a:stCxn id="28" idx="0"/>
                      <a:endCxn id="38" idx="0"/>
                    </p:cNvCxnSpPr>
                    <p:nvPr/>
                  </p:nvCxnSpPr>
                  <p:spPr>
                    <a:xfrm>
                      <a:off x="5493360" y="3862583"/>
                      <a:ext cx="4" cy="873728"/>
                    </a:xfrm>
                    <a:prstGeom prst="line">
                      <a:avLst/>
                    </a:prstGeom>
                    <a:noFill/>
                    <a:ln w="25400" cap="rnd" cmpd="sng" algn="ctr">
                      <a:solidFill>
                        <a:srgbClr val="0078D3"/>
                      </a:solidFill>
                      <a:prstDash val="solid"/>
                      <a:headEnd type="none" w="med" len="sm"/>
                      <a:tailEnd type="none" w="lg" len="med"/>
                    </a:ln>
                    <a:effectLst>
                      <a:outerShdw blurRad="63500" dist="63500" dir="3600000" algn="tl" rotWithShape="0">
                        <a:prstClr val="black">
                          <a:alpha val="20000"/>
                        </a:prstClr>
                      </a:outerShdw>
                    </a:effectLst>
                  </p:spPr>
                </p:cxnSp>
                <p:cxnSp>
                  <p:nvCxnSpPr>
                    <p:cNvPr id="41" name="Straight Connector 40">
                      <a:extLst>
                        <a:ext uri="{FF2B5EF4-FFF2-40B4-BE49-F238E27FC236}">
                          <a16:creationId xmlns:a16="http://schemas.microsoft.com/office/drawing/2014/main" id="{D6ED7A97-7307-63A9-BAD0-D3EE144822F9}"/>
                        </a:ext>
                      </a:extLst>
                    </p:cNvPr>
                    <p:cNvCxnSpPr>
                      <a:cxnSpLocks/>
                    </p:cNvCxnSpPr>
                    <p:nvPr/>
                  </p:nvCxnSpPr>
                  <p:spPr>
                    <a:xfrm>
                      <a:off x="5608075" y="4850092"/>
                      <a:ext cx="1164423" cy="0"/>
                    </a:xfrm>
                    <a:prstGeom prst="line">
                      <a:avLst/>
                    </a:prstGeom>
                    <a:noFill/>
                    <a:ln w="25400" cap="rnd" cmpd="sng" algn="ctr">
                      <a:solidFill>
                        <a:srgbClr val="0078D3"/>
                      </a:solidFill>
                      <a:prstDash val="solid"/>
                      <a:headEnd type="none" w="med" len="sm"/>
                      <a:tailEnd type="none" w="lg" len="med"/>
                    </a:ln>
                    <a:effectLst>
                      <a:outerShdw blurRad="63500" dist="63500" dir="3600000" algn="tl" rotWithShape="0">
                        <a:prstClr val="black">
                          <a:alpha val="20000"/>
                        </a:prstClr>
                      </a:outerShdw>
                    </a:effectLst>
                  </p:spPr>
                </p:cxnSp>
              </p:grpSp>
            </p:grpSp>
            <p:cxnSp>
              <p:nvCxnSpPr>
                <p:cNvPr id="32" name="Straight Connector 31">
                  <a:extLst>
                    <a:ext uri="{FF2B5EF4-FFF2-40B4-BE49-F238E27FC236}">
                      <a16:creationId xmlns:a16="http://schemas.microsoft.com/office/drawing/2014/main" id="{EB7B3742-A55E-4CD7-C55E-5657C23CE667}"/>
                    </a:ext>
                  </a:extLst>
                </p:cNvPr>
                <p:cNvCxnSpPr>
                  <a:cxnSpLocks/>
                  <a:endCxn id="29" idx="2"/>
                </p:cNvCxnSpPr>
                <p:nvPr/>
              </p:nvCxnSpPr>
              <p:spPr>
                <a:xfrm>
                  <a:off x="4932349" y="3749292"/>
                  <a:ext cx="448928" cy="30"/>
                </a:xfrm>
                <a:prstGeom prst="line">
                  <a:avLst/>
                </a:prstGeom>
                <a:noFill/>
                <a:ln w="25400" cap="rnd" cmpd="sng" algn="ctr">
                  <a:solidFill>
                    <a:srgbClr val="0078D3"/>
                  </a:solidFill>
                  <a:prstDash val="solid"/>
                  <a:headEnd type="arrow" w="med" len="sm"/>
                  <a:tailEnd type="none" w="lg" len="med"/>
                </a:ln>
                <a:effectLst>
                  <a:outerShdw blurRad="63500" dist="63500" dir="3600000" algn="tl" rotWithShape="0">
                    <a:prstClr val="black">
                      <a:alpha val="20000"/>
                    </a:prstClr>
                  </a:outerShdw>
                </a:effectLst>
              </p:spPr>
            </p:cxnSp>
            <p:grpSp>
              <p:nvGrpSpPr>
                <p:cNvPr id="33" name="Group 32">
                  <a:extLst>
                    <a:ext uri="{FF2B5EF4-FFF2-40B4-BE49-F238E27FC236}">
                      <a16:creationId xmlns:a16="http://schemas.microsoft.com/office/drawing/2014/main" id="{9EAABEBF-ED26-964C-6115-86EE36525D92}"/>
                    </a:ext>
                  </a:extLst>
                </p:cNvPr>
                <p:cNvGrpSpPr/>
                <p:nvPr/>
              </p:nvGrpSpPr>
              <p:grpSpPr>
                <a:xfrm flipV="1">
                  <a:off x="5495741" y="2640685"/>
                  <a:ext cx="1276757" cy="987509"/>
                  <a:chOff x="5495741" y="3862583"/>
                  <a:chExt cx="1276757" cy="987509"/>
                </a:xfrm>
              </p:grpSpPr>
              <p:sp>
                <p:nvSpPr>
                  <p:cNvPr id="34" name="Arc 33">
                    <a:extLst>
                      <a:ext uri="{FF2B5EF4-FFF2-40B4-BE49-F238E27FC236}">
                        <a16:creationId xmlns:a16="http://schemas.microsoft.com/office/drawing/2014/main" id="{4F20C229-B0CD-53CD-1B90-C4C602FCCEB5}"/>
                      </a:ext>
                    </a:extLst>
                  </p:cNvPr>
                  <p:cNvSpPr/>
                  <p:nvPr/>
                </p:nvSpPr>
                <p:spPr>
                  <a:xfrm rot="16200000" flipH="1">
                    <a:off x="5495745" y="4622532"/>
                    <a:ext cx="227559" cy="227559"/>
                  </a:xfrm>
                  <a:prstGeom prst="arc">
                    <a:avLst/>
                  </a:prstGeom>
                  <a:noFill/>
                  <a:ln w="25400" cap="rnd" cmpd="sng" algn="ctr">
                    <a:solidFill>
                      <a:srgbClr val="0078D3"/>
                    </a:solidFill>
                    <a:prstDash val="solid"/>
                    <a:headEnd type="none" w="med" len="sm"/>
                    <a:tailEnd type="none" w="lg" len="med"/>
                  </a:ln>
                  <a:effectLst>
                    <a:outerShdw blurRad="63500" dist="63500" dir="3600000" algn="t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75CBA48-99FC-EE32-82AE-C5441E224011}"/>
                      </a:ext>
                    </a:extLst>
                  </p:cNvPr>
                  <p:cNvGrpSpPr/>
                  <p:nvPr/>
                </p:nvGrpSpPr>
                <p:grpSpPr>
                  <a:xfrm>
                    <a:off x="5495741" y="3862583"/>
                    <a:ext cx="1276757" cy="987509"/>
                    <a:chOff x="5495741" y="3862583"/>
                    <a:chExt cx="1276757" cy="987509"/>
                  </a:xfrm>
                </p:grpSpPr>
                <p:cxnSp>
                  <p:nvCxnSpPr>
                    <p:cNvPr id="36" name="Straight Connector 35">
                      <a:extLst>
                        <a:ext uri="{FF2B5EF4-FFF2-40B4-BE49-F238E27FC236}">
                          <a16:creationId xmlns:a16="http://schemas.microsoft.com/office/drawing/2014/main" id="{8BC76FA0-EE60-6169-73D3-CC228BE96859}"/>
                        </a:ext>
                      </a:extLst>
                    </p:cNvPr>
                    <p:cNvCxnSpPr>
                      <a:cxnSpLocks/>
                    </p:cNvCxnSpPr>
                    <p:nvPr/>
                  </p:nvCxnSpPr>
                  <p:spPr>
                    <a:xfrm>
                      <a:off x="5495741" y="3862583"/>
                      <a:ext cx="4" cy="873728"/>
                    </a:xfrm>
                    <a:prstGeom prst="line">
                      <a:avLst/>
                    </a:prstGeom>
                    <a:noFill/>
                    <a:ln w="25400" cap="rnd" cmpd="sng" algn="ctr">
                      <a:solidFill>
                        <a:srgbClr val="0078D3"/>
                      </a:solidFill>
                      <a:prstDash val="solid"/>
                      <a:headEnd type="none" w="med" len="sm"/>
                      <a:tailEnd type="none" w="lg" len="med"/>
                    </a:ln>
                    <a:effectLst>
                      <a:outerShdw blurRad="63500" dist="63500" dir="3600000" algn="tl" rotWithShape="0">
                        <a:prstClr val="black">
                          <a:alpha val="20000"/>
                        </a:prstClr>
                      </a:outerShdw>
                    </a:effectLst>
                  </p:spPr>
                </p:cxnSp>
                <p:cxnSp>
                  <p:nvCxnSpPr>
                    <p:cNvPr id="37" name="Straight Connector 36">
                      <a:extLst>
                        <a:ext uri="{FF2B5EF4-FFF2-40B4-BE49-F238E27FC236}">
                          <a16:creationId xmlns:a16="http://schemas.microsoft.com/office/drawing/2014/main" id="{362A83E1-E822-E692-EE1F-97C3239EB80E}"/>
                        </a:ext>
                      </a:extLst>
                    </p:cNvPr>
                    <p:cNvCxnSpPr>
                      <a:cxnSpLocks/>
                    </p:cNvCxnSpPr>
                    <p:nvPr/>
                  </p:nvCxnSpPr>
                  <p:spPr>
                    <a:xfrm>
                      <a:off x="5608075" y="4850092"/>
                      <a:ext cx="1164423" cy="0"/>
                    </a:xfrm>
                    <a:prstGeom prst="line">
                      <a:avLst/>
                    </a:prstGeom>
                    <a:noFill/>
                    <a:ln w="25400" cap="rnd" cmpd="sng" algn="ctr">
                      <a:solidFill>
                        <a:srgbClr val="0078D3"/>
                      </a:solidFill>
                      <a:prstDash val="solid"/>
                      <a:headEnd type="none" w="med" len="sm"/>
                      <a:tailEnd type="none" w="lg" len="med"/>
                    </a:ln>
                    <a:effectLst>
                      <a:outerShdw blurRad="63500" dist="63500" dir="3600000" algn="tl" rotWithShape="0">
                        <a:prstClr val="black">
                          <a:alpha val="20000"/>
                        </a:prstClr>
                      </a:outerShdw>
                    </a:effectLst>
                  </p:spPr>
                </p:cxnSp>
              </p:grpSp>
            </p:grpSp>
          </p:grpSp>
        </p:grpSp>
        <p:sp>
          <p:nvSpPr>
            <p:cNvPr id="12" name="Rectangle: Rounded Corners 2">
              <a:extLst>
                <a:ext uri="{FF2B5EF4-FFF2-40B4-BE49-F238E27FC236}">
                  <a16:creationId xmlns:a16="http://schemas.microsoft.com/office/drawing/2014/main" id="{5F6E2A6D-0A1E-8BAA-4FB6-6BDD76C9E09E}"/>
                </a:ext>
                <a:ext uri="{C183D7F6-B498-43B3-948B-1728B52AA6E4}">
                  <adec:decorative xmlns:adec="http://schemas.microsoft.com/office/drawing/2017/decorative" val="1"/>
                </a:ext>
              </a:extLst>
            </p:cNvPr>
            <p:cNvSpPr>
              <a:spLocks/>
            </p:cNvSpPr>
            <p:nvPr/>
          </p:nvSpPr>
          <p:spPr bwMode="auto">
            <a:xfrm>
              <a:off x="6890387" y="3663319"/>
              <a:ext cx="4717412" cy="1621632"/>
            </a:xfrm>
            <a:prstGeom prst="roundRect">
              <a:avLst>
                <a:gd name="adj" fmla="val 6998"/>
              </a:avLst>
            </a:prstGeom>
            <a:solidFill>
              <a:srgbClr val="FFFFFF">
                <a:alpha val="85000"/>
              </a:srgb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Semibold"/>
                <a:ea typeface="+mj-ea"/>
                <a:cs typeface="Segoe UI" pitchFamily="34" charset="0"/>
              </a:endParaRPr>
            </a:p>
          </p:txBody>
        </p:sp>
        <p:sp>
          <p:nvSpPr>
            <p:cNvPr id="13" name="TextBox 12">
              <a:extLst>
                <a:ext uri="{FF2B5EF4-FFF2-40B4-BE49-F238E27FC236}">
                  <a16:creationId xmlns:a16="http://schemas.microsoft.com/office/drawing/2014/main" id="{F5E3FB7A-BAB7-950B-7E6B-DD544B7E1999}"/>
                </a:ext>
                <a:ext uri="{C183D7F6-B498-43B3-948B-1728B52AA6E4}">
                  <adec:decorative xmlns:adec="http://schemas.microsoft.com/office/drawing/2017/decorative" val="1"/>
                </a:ext>
              </a:extLst>
            </p:cNvPr>
            <p:cNvSpPr txBox="1"/>
            <p:nvPr/>
          </p:nvSpPr>
          <p:spPr>
            <a:xfrm>
              <a:off x="7616469" y="2472882"/>
              <a:ext cx="3265248"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t>Data Sources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t>(search, files, databases, storage etc.)</a:t>
              </a:r>
            </a:p>
          </p:txBody>
        </p:sp>
        <p:pic>
          <p:nvPicPr>
            <p:cNvPr id="14" name="Graphic 13">
              <a:extLst>
                <a:ext uri="{FF2B5EF4-FFF2-40B4-BE49-F238E27FC236}">
                  <a16:creationId xmlns:a16="http://schemas.microsoft.com/office/drawing/2014/main" id="{2B8923A8-D79A-1D3C-23FD-06F35CDB23A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662510" y="1853926"/>
              <a:ext cx="469716" cy="469714"/>
            </a:xfrm>
            <a:prstGeom prst="rect">
              <a:avLst/>
            </a:prstGeom>
            <a:effectLst/>
          </p:spPr>
        </p:pic>
        <p:pic>
          <p:nvPicPr>
            <p:cNvPr id="15" name="Graphic 14">
              <a:extLst>
                <a:ext uri="{FF2B5EF4-FFF2-40B4-BE49-F238E27FC236}">
                  <a16:creationId xmlns:a16="http://schemas.microsoft.com/office/drawing/2014/main" id="{CFF66E7D-4BDF-F46B-1D21-86AB3E2680D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17770" y="1869601"/>
              <a:ext cx="457398" cy="457396"/>
            </a:xfrm>
            <a:prstGeom prst="rect">
              <a:avLst/>
            </a:prstGeom>
            <a:effectLst/>
          </p:spPr>
        </p:pic>
        <p:grpSp>
          <p:nvGrpSpPr>
            <p:cNvPr id="16" name="Group 15">
              <a:extLst>
                <a:ext uri="{FF2B5EF4-FFF2-40B4-BE49-F238E27FC236}">
                  <a16:creationId xmlns:a16="http://schemas.microsoft.com/office/drawing/2014/main" id="{CB4D8465-3A6A-6321-9B7D-01B82D0E7469}"/>
                </a:ext>
                <a:ext uri="{C183D7F6-B498-43B3-948B-1728B52AA6E4}">
                  <adec:decorative xmlns:adec="http://schemas.microsoft.com/office/drawing/2017/decorative" val="1"/>
                </a:ext>
              </a:extLst>
            </p:cNvPr>
            <p:cNvGrpSpPr/>
            <p:nvPr/>
          </p:nvGrpSpPr>
          <p:grpSpPr>
            <a:xfrm>
              <a:off x="8469269" y="1889555"/>
              <a:ext cx="361158" cy="432709"/>
              <a:chOff x="8721570" y="1756372"/>
              <a:chExt cx="504627" cy="604601"/>
            </a:xfrm>
            <a:effectLst/>
          </p:grpSpPr>
          <p:sp>
            <p:nvSpPr>
              <p:cNvPr id="22" name="Freeform 88">
                <a:extLst>
                  <a:ext uri="{FF2B5EF4-FFF2-40B4-BE49-F238E27FC236}">
                    <a16:creationId xmlns:a16="http://schemas.microsoft.com/office/drawing/2014/main" id="{5DA1E352-522A-B78E-FF22-B11F8B757A31}"/>
                  </a:ext>
                </a:extLst>
              </p:cNvPr>
              <p:cNvSpPr>
                <a:spLocks/>
              </p:cNvSpPr>
              <p:nvPr/>
            </p:nvSpPr>
            <p:spPr bwMode="auto">
              <a:xfrm>
                <a:off x="8782369" y="1810878"/>
                <a:ext cx="443828" cy="55009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nvGrpSpPr>
              <p:cNvPr id="23" name="file" descr="file, paper, sheet">
                <a:extLst>
                  <a:ext uri="{FF2B5EF4-FFF2-40B4-BE49-F238E27FC236}">
                    <a16:creationId xmlns:a16="http://schemas.microsoft.com/office/drawing/2014/main" id="{ECB8E4D2-8804-4FAB-52FD-8A3F4EC8AEF5}"/>
                  </a:ext>
                </a:extLst>
              </p:cNvPr>
              <p:cNvGrpSpPr/>
              <p:nvPr/>
            </p:nvGrpSpPr>
            <p:grpSpPr>
              <a:xfrm>
                <a:off x="8721570" y="1756372"/>
                <a:ext cx="443828" cy="550095"/>
                <a:chOff x="8018464" y="4649789"/>
                <a:chExt cx="225425" cy="279400"/>
              </a:xfrm>
            </p:grpSpPr>
            <p:sp>
              <p:nvSpPr>
                <p:cNvPr id="24" name="Freeform 88">
                  <a:extLst>
                    <a:ext uri="{FF2B5EF4-FFF2-40B4-BE49-F238E27FC236}">
                      <a16:creationId xmlns:a16="http://schemas.microsoft.com/office/drawing/2014/main" id="{5ADE40A2-38B4-A143-A5E0-1909E7E21529}"/>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5" name="Freeform 89">
                  <a:extLst>
                    <a:ext uri="{FF2B5EF4-FFF2-40B4-BE49-F238E27FC236}">
                      <a16:creationId xmlns:a16="http://schemas.microsoft.com/office/drawing/2014/main" id="{6F6EF780-923D-945E-0CAA-9A8AE14E11F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6" name="Line 90">
                  <a:extLst>
                    <a:ext uri="{FF2B5EF4-FFF2-40B4-BE49-F238E27FC236}">
                      <a16:creationId xmlns:a16="http://schemas.microsoft.com/office/drawing/2014/main" id="{69B3696C-4D0D-7202-F876-B5DDB6116DA3}"/>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sp>
              <p:nvSpPr>
                <p:cNvPr id="27" name="Line 91">
                  <a:extLst>
                    <a:ext uri="{FF2B5EF4-FFF2-40B4-BE49-F238E27FC236}">
                      <a16:creationId xmlns:a16="http://schemas.microsoft.com/office/drawing/2014/main" id="{E0F368AE-93E7-0464-54A6-EAD347881C50}"/>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ndParaRPr>
                </a:p>
              </p:txBody>
            </p:sp>
          </p:grpSp>
        </p:grpSp>
        <p:pic>
          <p:nvPicPr>
            <p:cNvPr id="17" name="Picture 16">
              <a:extLst>
                <a:ext uri="{FF2B5EF4-FFF2-40B4-BE49-F238E27FC236}">
                  <a16:creationId xmlns:a16="http://schemas.microsoft.com/office/drawing/2014/main" id="{48A95891-0CA5-A792-5745-70548AD17B8F}"/>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234978" y="1832032"/>
              <a:ext cx="546948" cy="546946"/>
            </a:xfrm>
            <a:prstGeom prst="rect">
              <a:avLst/>
            </a:prstGeom>
            <a:ln w="6052" cap="flat">
              <a:noFill/>
              <a:prstDash val="solid"/>
              <a:miter/>
            </a:ln>
            <a:effectLst/>
          </p:spPr>
        </p:pic>
        <p:sp>
          <p:nvSpPr>
            <p:cNvPr id="18" name="TextBox 17">
              <a:extLst>
                <a:ext uri="{FF2B5EF4-FFF2-40B4-BE49-F238E27FC236}">
                  <a16:creationId xmlns:a16="http://schemas.microsoft.com/office/drawing/2014/main" id="{4A925F73-27E8-A3A7-77D1-FCBA5ADC4798}"/>
                </a:ext>
                <a:ext uri="{C183D7F6-B498-43B3-948B-1728B52AA6E4}">
                  <adec:decorative xmlns:adec="http://schemas.microsoft.com/office/drawing/2017/decorative" val="1"/>
                </a:ext>
              </a:extLst>
            </p:cNvPr>
            <p:cNvSpPr txBox="1"/>
            <p:nvPr/>
          </p:nvSpPr>
          <p:spPr>
            <a:xfrm>
              <a:off x="7616469" y="4532494"/>
              <a:ext cx="3265248" cy="58477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t>Additional 3P Data Sources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cs typeface="Segoe UI Semibold" panose="020B0702040204020203" pitchFamily="34" charset="0"/>
                </a:rPr>
                <a:t>(files, databases, storage data etc.)</a:t>
              </a:r>
            </a:p>
          </p:txBody>
        </p:sp>
        <p:pic>
          <p:nvPicPr>
            <p:cNvPr id="19" name="Picture 2">
              <a:extLst>
                <a:ext uri="{FF2B5EF4-FFF2-40B4-BE49-F238E27FC236}">
                  <a16:creationId xmlns:a16="http://schemas.microsoft.com/office/drawing/2014/main" id="{B6C0C581-E025-1F59-A26F-F42D6C597175}"/>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526915" y="3867356"/>
              <a:ext cx="555248" cy="555246"/>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7577C1C2-2664-B885-E568-552908ABFCCC}"/>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522532" y="3928445"/>
              <a:ext cx="518788" cy="445742"/>
            </a:xfrm>
            <a:prstGeom prst="rect">
              <a:avLst/>
            </a:prstGeom>
            <a:effectLst/>
          </p:spPr>
        </p:pic>
        <p:pic>
          <p:nvPicPr>
            <p:cNvPr id="21" name="Picture 20">
              <a:extLst>
                <a:ext uri="{FF2B5EF4-FFF2-40B4-BE49-F238E27FC236}">
                  <a16:creationId xmlns:a16="http://schemas.microsoft.com/office/drawing/2014/main" id="{43ED8826-84E6-BB62-65A7-65A01BE334BE}"/>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013419" y="3865284"/>
              <a:ext cx="541398" cy="541396"/>
            </a:xfrm>
            <a:prstGeom prst="rect">
              <a:avLst/>
            </a:prstGeom>
            <a:ln w="6657" cap="flat">
              <a:noFill/>
              <a:prstDash val="solid"/>
              <a:miter/>
            </a:ln>
            <a:effectLst/>
          </p:spPr>
        </p:pic>
      </p:grpSp>
    </p:spTree>
    <p:extLst>
      <p:ext uri="{BB962C8B-B14F-4D97-AF65-F5344CB8AC3E}">
        <p14:creationId xmlns:p14="http://schemas.microsoft.com/office/powerpoint/2010/main" val="230131024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5623C60-13B3-43A4-DBAB-3A19AA2C0C60}"/>
              </a:ext>
            </a:extLst>
          </p:cNvPr>
          <p:cNvGrpSpPr/>
          <p:nvPr/>
        </p:nvGrpSpPr>
        <p:grpSpPr>
          <a:xfrm>
            <a:off x="8844460" y="2023930"/>
            <a:ext cx="571555" cy="4348566"/>
            <a:chOff x="8244001" y="2023930"/>
            <a:chExt cx="571555" cy="4122075"/>
          </a:xfrm>
        </p:grpSpPr>
        <p:grpSp>
          <p:nvGrpSpPr>
            <p:cNvPr id="3" name="Group 2">
              <a:extLst>
                <a:ext uri="{FF2B5EF4-FFF2-40B4-BE49-F238E27FC236}">
                  <a16:creationId xmlns:a16="http://schemas.microsoft.com/office/drawing/2014/main" id="{CA72B45C-DDE6-EC4F-A71A-C2BD7E9174DD}"/>
                </a:ext>
              </a:extLst>
            </p:cNvPr>
            <p:cNvGrpSpPr/>
            <p:nvPr/>
          </p:nvGrpSpPr>
          <p:grpSpPr>
            <a:xfrm rot="10800000">
              <a:off x="8529059" y="5962399"/>
              <a:ext cx="286497" cy="183606"/>
              <a:chOff x="3767569" y="2458608"/>
              <a:chExt cx="286497" cy="116757"/>
            </a:xfrm>
          </p:grpSpPr>
          <p:sp>
            <p:nvSpPr>
              <p:cNvPr id="12" name="Arc 11">
                <a:extLst>
                  <a:ext uri="{FF2B5EF4-FFF2-40B4-BE49-F238E27FC236}">
                    <a16:creationId xmlns:a16="http://schemas.microsoft.com/office/drawing/2014/main" id="{1DA18CD6-38F2-2645-AE60-E22D09367D0E}"/>
                  </a:ext>
                </a:extLst>
              </p:cNvPr>
              <p:cNvSpPr/>
              <p:nvPr/>
            </p:nvSpPr>
            <p:spPr>
              <a:xfrm>
                <a:off x="3870466" y="2458612"/>
                <a:ext cx="183600" cy="116753"/>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C2A29D98-71F3-7C7D-6E91-223CE125F2F6}"/>
                  </a:ext>
                </a:extLst>
              </p:cNvPr>
              <p:cNvCxnSpPr>
                <a:cxnSpLocks/>
              </p:cNvCxnSpPr>
              <p:nvPr/>
            </p:nvCxnSpPr>
            <p:spPr>
              <a:xfrm>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8EBF09C5-9AA2-F0E3-549B-7DAB61395BC9}"/>
                </a:ext>
              </a:extLst>
            </p:cNvPr>
            <p:cNvGrpSpPr/>
            <p:nvPr/>
          </p:nvGrpSpPr>
          <p:grpSpPr>
            <a:xfrm rot="10800000" flipV="1">
              <a:off x="8529779" y="2023930"/>
              <a:ext cx="285777" cy="184008"/>
              <a:chOff x="3767569" y="2458608"/>
              <a:chExt cx="285777" cy="117013"/>
            </a:xfrm>
          </p:grpSpPr>
          <p:sp>
            <p:nvSpPr>
              <p:cNvPr id="10" name="Arc 9">
                <a:extLst>
                  <a:ext uri="{FF2B5EF4-FFF2-40B4-BE49-F238E27FC236}">
                    <a16:creationId xmlns:a16="http://schemas.microsoft.com/office/drawing/2014/main" id="{992291C4-FB5B-BF01-99D0-BA59D9F8052C}"/>
                  </a:ext>
                </a:extLst>
              </p:cNvPr>
              <p:cNvSpPr/>
              <p:nvPr/>
            </p:nvSpPr>
            <p:spPr>
              <a:xfrm>
                <a:off x="3870466" y="2458609"/>
                <a:ext cx="182880" cy="117012"/>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046CC073-9EEF-3ED2-55F3-9E81F5BC60FB}"/>
                  </a:ext>
                </a:extLst>
              </p:cNvPr>
              <p:cNvCxnSpPr>
                <a:cxnSpLocks/>
              </p:cNvCxnSpPr>
              <p:nvPr/>
            </p:nvCxnSpPr>
            <p:spPr>
              <a:xfrm flipV="1">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5825C411-1BE8-5AA3-F258-5C679B1AEE53}"/>
                </a:ext>
              </a:extLst>
            </p:cNvPr>
            <p:cNvCxnSpPr>
              <a:cxnSpLocks/>
            </p:cNvCxnSpPr>
            <p:nvPr/>
          </p:nvCxnSpPr>
          <p:spPr>
            <a:xfrm flipV="1">
              <a:off x="8529059" y="4228770"/>
              <a:ext cx="720" cy="182542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6" name="Arc 5">
              <a:extLst>
                <a:ext uri="{FF2B5EF4-FFF2-40B4-BE49-F238E27FC236}">
                  <a16:creationId xmlns:a16="http://schemas.microsoft.com/office/drawing/2014/main" id="{E57BC6AF-3338-57A0-4EB9-135ADD1B3BFD}"/>
                </a:ext>
              </a:extLst>
            </p:cNvPr>
            <p:cNvSpPr/>
            <p:nvPr/>
          </p:nvSpPr>
          <p:spPr>
            <a:xfrm flipV="1">
              <a:off x="8346898" y="3797388"/>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7C825B13-85AA-6364-FDF5-9F1C628D0815}"/>
                </a:ext>
              </a:extLst>
            </p:cNvPr>
            <p:cNvCxnSpPr>
              <a:cxnSpLocks/>
              <a:endCxn id="8" idx="0"/>
            </p:cNvCxnSpPr>
            <p:nvPr/>
          </p:nvCxnSpPr>
          <p:spPr>
            <a:xfrm>
              <a:off x="8244001" y="4084975"/>
              <a:ext cx="194337"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7B33159B-0152-407F-D6D3-14582D7DEB84}"/>
                </a:ext>
              </a:extLst>
            </p:cNvPr>
            <p:cNvSpPr/>
            <p:nvPr/>
          </p:nvSpPr>
          <p:spPr>
            <a:xfrm>
              <a:off x="8346898" y="4084975"/>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9" name="Straight Connector 8">
              <a:extLst>
                <a:ext uri="{FF2B5EF4-FFF2-40B4-BE49-F238E27FC236}">
                  <a16:creationId xmlns:a16="http://schemas.microsoft.com/office/drawing/2014/main" id="{D6E3CB49-20FF-DD32-04B8-84ACBA0F2DDE}"/>
                </a:ext>
              </a:extLst>
            </p:cNvPr>
            <p:cNvCxnSpPr>
              <a:cxnSpLocks/>
            </p:cNvCxnSpPr>
            <p:nvPr/>
          </p:nvCxnSpPr>
          <p:spPr>
            <a:xfrm flipV="1">
              <a:off x="8529779" y="2118732"/>
              <a:ext cx="0" cy="182244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DAE649BE-1282-F2FE-E164-62959A30EBBF}"/>
              </a:ext>
            </a:extLst>
          </p:cNvPr>
          <p:cNvGrpSpPr/>
          <p:nvPr/>
        </p:nvGrpSpPr>
        <p:grpSpPr>
          <a:xfrm>
            <a:off x="9459541" y="2350285"/>
            <a:ext cx="3287331" cy="3755334"/>
            <a:chOff x="8696595" y="1742205"/>
            <a:chExt cx="3287331" cy="3861741"/>
          </a:xfrm>
        </p:grpSpPr>
        <p:sp>
          <p:nvSpPr>
            <p:cNvPr id="15" name="TextBox 14">
              <a:extLst>
                <a:ext uri="{FF2B5EF4-FFF2-40B4-BE49-F238E27FC236}">
                  <a16:creationId xmlns:a16="http://schemas.microsoft.com/office/drawing/2014/main" id="{CFA8DF28-6174-8D9A-5846-3ADB9AFD7B59}"/>
                </a:ext>
              </a:extLst>
            </p:cNvPr>
            <p:cNvSpPr txBox="1"/>
            <p:nvPr/>
          </p:nvSpPr>
          <p:spPr>
            <a:xfrm>
              <a:off x="8735096" y="2064451"/>
              <a:ext cx="3248830" cy="3539495"/>
            </a:xfrm>
            <a:prstGeom prst="rect">
              <a:avLst/>
            </a:prstGeom>
            <a:noFill/>
          </p:spPr>
          <p:txBody>
            <a:bodyPr wrap="square" lIns="0" rtlCol="0">
              <a:spAutoFit/>
            </a:bodyPr>
            <a:lstStyle/>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Onboarding and trials</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Sign-on</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Navigation model</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UX model</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Workspace organization</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Collaboration experience</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Data Lake</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Storage format</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Data copy for all engines</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Security model</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CI/CD</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Monitoring hub</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Data Hub</a:t>
              </a:r>
            </a:p>
            <a:p>
              <a:pPr marL="177800" marR="0" lvl="0" indent="-1778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Governance &amp; compliance</a:t>
              </a:r>
            </a:p>
          </p:txBody>
        </p:sp>
        <p:sp>
          <p:nvSpPr>
            <p:cNvPr id="16" name="TextBox 15">
              <a:extLst>
                <a:ext uri="{FF2B5EF4-FFF2-40B4-BE49-F238E27FC236}">
                  <a16:creationId xmlns:a16="http://schemas.microsoft.com/office/drawing/2014/main" id="{51A392BE-68D7-68E5-EF93-65A5927FF2D3}"/>
                </a:ext>
              </a:extLst>
            </p:cNvPr>
            <p:cNvSpPr txBox="1"/>
            <p:nvPr/>
          </p:nvSpPr>
          <p:spPr>
            <a:xfrm>
              <a:off x="8696595" y="1742205"/>
              <a:ext cx="951149" cy="284848"/>
            </a:xfrm>
            <a:prstGeom prst="rect">
              <a:avLst/>
            </a:prstGeom>
            <a:noFill/>
          </p:spPr>
          <p:txBody>
            <a:bodyPr wrap="non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49C5B1"/>
                  </a:solidFill>
                  <a:effectLst/>
                  <a:uLnTx/>
                  <a:uFillTx/>
                  <a:latin typeface="Segoe UI"/>
                  <a:ea typeface="+mn-ea"/>
                  <a:cs typeface="+mn-cs"/>
                </a:rPr>
                <a:t>Single…</a:t>
              </a:r>
            </a:p>
          </p:txBody>
        </p:sp>
      </p:grpSp>
      <p:pic>
        <p:nvPicPr>
          <p:cNvPr id="17" name="Picture 16" descr="Icon&#10;&#10;Description automatically generated">
            <a:extLst>
              <a:ext uri="{FF2B5EF4-FFF2-40B4-BE49-F238E27FC236}">
                <a16:creationId xmlns:a16="http://schemas.microsoft.com/office/drawing/2014/main" id="{59095F9E-8579-C902-00FF-5DBB7A61C72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18" name="Straight Connector 17">
            <a:extLst>
              <a:ext uri="{FF2B5EF4-FFF2-40B4-BE49-F238E27FC236}">
                <a16:creationId xmlns:a16="http://schemas.microsoft.com/office/drawing/2014/main" id="{8CBC9B5E-E899-AD2D-7893-3C631138DED9}"/>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035FDC8B-EBB4-61F0-9266-F9479F27936B}"/>
              </a:ext>
            </a:extLst>
          </p:cNvPr>
          <p:cNvSpPr txBox="1">
            <a:spLocks/>
          </p:cNvSpPr>
          <p:nvPr/>
        </p:nvSpPr>
        <p:spPr>
          <a:xfrm>
            <a:off x="2179645" y="711984"/>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a:defRPr/>
            </a:pPr>
            <a:r>
              <a:rPr lang="en-CA">
                <a:solidFill>
                  <a:srgbClr val="FFFFFF"/>
                </a:solidFill>
                <a:latin typeface="Segoe UI Semibold"/>
              </a:rPr>
              <a:t>Microsoft Fabric</a:t>
            </a:r>
          </a:p>
        </p:txBody>
      </p:sp>
      <p:grpSp>
        <p:nvGrpSpPr>
          <p:cNvPr id="20" name="Group 19">
            <a:extLst>
              <a:ext uri="{FF2B5EF4-FFF2-40B4-BE49-F238E27FC236}">
                <a16:creationId xmlns:a16="http://schemas.microsoft.com/office/drawing/2014/main" id="{13790040-BD22-D3F6-0D68-B071BCA053ED}"/>
              </a:ext>
            </a:extLst>
          </p:cNvPr>
          <p:cNvGrpSpPr/>
          <p:nvPr/>
        </p:nvGrpSpPr>
        <p:grpSpPr>
          <a:xfrm>
            <a:off x="584201" y="2023936"/>
            <a:ext cx="8253058" cy="4348566"/>
            <a:chOff x="584201" y="2023936"/>
            <a:chExt cx="8253058" cy="4348566"/>
          </a:xfrm>
        </p:grpSpPr>
        <p:sp>
          <p:nvSpPr>
            <p:cNvPr id="21" name="Rounded Rectangle 38">
              <a:extLst>
                <a:ext uri="{FF2B5EF4-FFF2-40B4-BE49-F238E27FC236}">
                  <a16:creationId xmlns:a16="http://schemas.microsoft.com/office/drawing/2014/main" id="{1F97FB7C-7496-9287-6A2E-642D28A27252}"/>
                </a:ext>
              </a:extLst>
            </p:cNvPr>
            <p:cNvSpPr/>
            <p:nvPr/>
          </p:nvSpPr>
          <p:spPr bwMode="auto">
            <a:xfrm>
              <a:off x="584201" y="2023936"/>
              <a:ext cx="8253058" cy="4348566"/>
            </a:xfrm>
            <a:prstGeom prst="roundRect">
              <a:avLst>
                <a:gd name="adj" fmla="val 3641"/>
              </a:avLst>
            </a:prstGeom>
            <a:no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2" name="Group 21">
              <a:extLst>
                <a:ext uri="{FF2B5EF4-FFF2-40B4-BE49-F238E27FC236}">
                  <a16:creationId xmlns:a16="http://schemas.microsoft.com/office/drawing/2014/main" id="{FBC7D118-128A-A4DF-C660-6F9B04694547}"/>
                </a:ext>
              </a:extLst>
            </p:cNvPr>
            <p:cNvGrpSpPr/>
            <p:nvPr/>
          </p:nvGrpSpPr>
          <p:grpSpPr>
            <a:xfrm>
              <a:off x="797576" y="3417769"/>
              <a:ext cx="7898703" cy="2426336"/>
              <a:chOff x="797576" y="3417769"/>
              <a:chExt cx="7898703" cy="2426336"/>
            </a:xfrm>
            <a:gradFill>
              <a:gsLst>
                <a:gs pos="70000">
                  <a:srgbClr val="4FD4FF"/>
                </a:gs>
                <a:gs pos="0">
                  <a:srgbClr val="0078D4"/>
                </a:gs>
              </a:gsLst>
              <a:lin ang="2700000" scaled="1"/>
            </a:gradFill>
          </p:grpSpPr>
          <p:sp>
            <p:nvSpPr>
              <p:cNvPr id="47" name="Rounded Rectangle 45">
                <a:extLst>
                  <a:ext uri="{FF2B5EF4-FFF2-40B4-BE49-F238E27FC236}">
                    <a16:creationId xmlns:a16="http://schemas.microsoft.com/office/drawing/2014/main" id="{905322E7-20A8-803D-6E86-FF9A955FF32D}"/>
                  </a:ext>
                </a:extLst>
              </p:cNvPr>
              <p:cNvSpPr/>
              <p:nvPr/>
            </p:nvSpPr>
            <p:spPr>
              <a:xfrm>
                <a:off x="797576" y="3417769"/>
                <a:ext cx="7898703" cy="427110"/>
              </a:xfrm>
              <a:prstGeom prst="roundRect">
                <a:avLst/>
              </a:prstGeom>
              <a:solidFill>
                <a:srgbClr val="3A4953"/>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AI Assisted</a:t>
                </a:r>
              </a:p>
            </p:txBody>
          </p:sp>
          <p:sp>
            <p:nvSpPr>
              <p:cNvPr id="48" name="Rounded Rectangle 45">
                <a:extLst>
                  <a:ext uri="{FF2B5EF4-FFF2-40B4-BE49-F238E27FC236}">
                    <a16:creationId xmlns:a16="http://schemas.microsoft.com/office/drawing/2014/main" id="{223E3746-0B6D-50EF-8C19-21D65F485ACA}"/>
                  </a:ext>
                </a:extLst>
              </p:cNvPr>
              <p:cNvSpPr/>
              <p:nvPr/>
            </p:nvSpPr>
            <p:spPr>
              <a:xfrm>
                <a:off x="797576" y="3917575"/>
                <a:ext cx="7898703" cy="427110"/>
              </a:xfrm>
              <a:prstGeom prst="roundRect">
                <a:avLst/>
              </a:prstGeom>
              <a:solidFill>
                <a:srgbClr val="3A4953"/>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Shared Workspaces</a:t>
                </a:r>
              </a:p>
            </p:txBody>
          </p:sp>
          <p:sp>
            <p:nvSpPr>
              <p:cNvPr id="49" name="Rounded Rectangle 45">
                <a:extLst>
                  <a:ext uri="{FF2B5EF4-FFF2-40B4-BE49-F238E27FC236}">
                    <a16:creationId xmlns:a16="http://schemas.microsoft.com/office/drawing/2014/main" id="{BA1959CD-EE73-6F58-D18A-EB3466B608FA}"/>
                  </a:ext>
                </a:extLst>
              </p:cNvPr>
              <p:cNvSpPr/>
              <p:nvPr/>
            </p:nvSpPr>
            <p:spPr>
              <a:xfrm>
                <a:off x="797576" y="4417381"/>
                <a:ext cx="7898703" cy="427110"/>
              </a:xfrm>
              <a:prstGeom prst="roundRect">
                <a:avLst/>
              </a:prstGeom>
              <a:solidFill>
                <a:srgbClr val="3A4953"/>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Universal Compute Capacities</a:t>
                </a:r>
              </a:p>
            </p:txBody>
          </p:sp>
          <p:sp>
            <p:nvSpPr>
              <p:cNvPr id="50" name="Rounded Rectangle 45">
                <a:extLst>
                  <a:ext uri="{FF2B5EF4-FFF2-40B4-BE49-F238E27FC236}">
                    <a16:creationId xmlns:a16="http://schemas.microsoft.com/office/drawing/2014/main" id="{EF73582B-4806-99C2-2918-0FB147E52441}"/>
                  </a:ext>
                </a:extLst>
              </p:cNvPr>
              <p:cNvSpPr/>
              <p:nvPr/>
            </p:nvSpPr>
            <p:spPr>
              <a:xfrm>
                <a:off x="797576" y="4917187"/>
                <a:ext cx="7898703" cy="427110"/>
              </a:xfrm>
              <a:prstGeom prst="roundRect">
                <a:avLst/>
              </a:prstGeom>
              <a:solidFill>
                <a:srgbClr val="3A4953"/>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a:rPr>
                  <a:t>One Security</a:t>
                </a: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1" name="Rounded Rectangle 45">
                <a:extLst>
                  <a:ext uri="{FF2B5EF4-FFF2-40B4-BE49-F238E27FC236}">
                    <a16:creationId xmlns:a16="http://schemas.microsoft.com/office/drawing/2014/main" id="{05F65CF8-A938-88DF-9ED6-AB12F57D5C0F}"/>
                  </a:ext>
                </a:extLst>
              </p:cNvPr>
              <p:cNvSpPr/>
              <p:nvPr/>
            </p:nvSpPr>
            <p:spPr>
              <a:xfrm>
                <a:off x="797576" y="5416995"/>
                <a:ext cx="7898703" cy="427110"/>
              </a:xfrm>
              <a:prstGeom prst="roundRect">
                <a:avLst/>
              </a:prstGeom>
              <a:solidFill>
                <a:srgbClr val="3A4953"/>
              </a:solid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OneLake</a:t>
                </a:r>
              </a:p>
            </p:txBody>
          </p:sp>
        </p:grpSp>
        <p:sp>
          <p:nvSpPr>
            <p:cNvPr id="23" name="Rounded Rectangle 16">
              <a:extLst>
                <a:ext uri="{FF2B5EF4-FFF2-40B4-BE49-F238E27FC236}">
                  <a16:creationId xmlns:a16="http://schemas.microsoft.com/office/drawing/2014/main" id="{394E26EB-0C61-9CB9-088B-A3408A23ACEC}"/>
                </a:ext>
              </a:extLst>
            </p:cNvPr>
            <p:cNvSpPr/>
            <p:nvPr/>
          </p:nvSpPr>
          <p:spPr>
            <a:xfrm>
              <a:off x="4224431" y="2207301"/>
              <a:ext cx="1044990" cy="1094495"/>
            </a:xfrm>
            <a:prstGeom prst="roundRect">
              <a:avLst>
                <a:gd name="adj" fmla="val 6586"/>
              </a:avLst>
            </a:prstGeom>
            <a:solidFill>
              <a:srgbClr val="0F253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4" name="Rounded Rectangle 16">
              <a:extLst>
                <a:ext uri="{FF2B5EF4-FFF2-40B4-BE49-F238E27FC236}">
                  <a16:creationId xmlns:a16="http://schemas.microsoft.com/office/drawing/2014/main" id="{EC206E1E-2562-DA83-F013-7A748FED9689}"/>
                </a:ext>
              </a:extLst>
            </p:cNvPr>
            <p:cNvSpPr/>
            <p:nvPr/>
          </p:nvSpPr>
          <p:spPr>
            <a:xfrm>
              <a:off x="4306842" y="2789557"/>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25" name="Graphic 24">
              <a:extLst>
                <a:ext uri="{FF2B5EF4-FFF2-40B4-BE49-F238E27FC236}">
                  <a16:creationId xmlns:a16="http://schemas.microsoft.com/office/drawing/2014/main" id="{85E35B29-C9E9-3BF8-C497-6DDE9B21DA55}"/>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5296" r="-5296"/>
            <a:stretch/>
          </p:blipFill>
          <p:spPr>
            <a:xfrm>
              <a:off x="4553577" y="2350285"/>
              <a:ext cx="385197" cy="348303"/>
            </a:xfrm>
            <a:prstGeom prst="rect">
              <a:avLst/>
            </a:prstGeom>
            <a:effectLst/>
          </p:spPr>
        </p:pic>
        <p:sp>
          <p:nvSpPr>
            <p:cNvPr id="26" name="Rounded Rectangle 15">
              <a:extLst>
                <a:ext uri="{FF2B5EF4-FFF2-40B4-BE49-F238E27FC236}">
                  <a16:creationId xmlns:a16="http://schemas.microsoft.com/office/drawing/2014/main" id="{965F5F2A-5BD0-07CF-8F34-B2BC265B62A9}"/>
                </a:ext>
              </a:extLst>
            </p:cNvPr>
            <p:cNvSpPr/>
            <p:nvPr/>
          </p:nvSpPr>
          <p:spPr>
            <a:xfrm>
              <a:off x="1939861" y="2207300"/>
              <a:ext cx="1044990" cy="1094495"/>
            </a:xfrm>
            <a:prstGeom prst="roundRect">
              <a:avLst>
                <a:gd name="adj" fmla="val 6586"/>
              </a:avLst>
            </a:prstGeom>
            <a:solidFill>
              <a:srgbClr val="0F253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7" name="Rounded Rectangle 15">
              <a:extLst>
                <a:ext uri="{FF2B5EF4-FFF2-40B4-BE49-F238E27FC236}">
                  <a16:creationId xmlns:a16="http://schemas.microsoft.com/office/drawing/2014/main" id="{A05F0D49-81CF-BB20-C7ED-5923E5AD9984}"/>
                </a:ext>
              </a:extLst>
            </p:cNvPr>
            <p:cNvSpPr/>
            <p:nvPr/>
          </p:nvSpPr>
          <p:spPr>
            <a:xfrm>
              <a:off x="2002099" y="2789556"/>
              <a:ext cx="919014"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8" name="Graphic 27">
              <a:extLst>
                <a:ext uri="{FF2B5EF4-FFF2-40B4-BE49-F238E27FC236}">
                  <a16:creationId xmlns:a16="http://schemas.microsoft.com/office/drawing/2014/main" id="{237815C2-4B89-4B5A-EAA4-928B0DB4EEC4}"/>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5296" r="-5296"/>
            <a:stretch/>
          </p:blipFill>
          <p:spPr>
            <a:xfrm>
              <a:off x="2279404" y="2359686"/>
              <a:ext cx="364403" cy="329500"/>
            </a:xfrm>
            <a:prstGeom prst="rect">
              <a:avLst/>
            </a:prstGeom>
            <a:effectLst/>
          </p:spPr>
        </p:pic>
        <p:sp>
          <p:nvSpPr>
            <p:cNvPr id="29" name="Rounded Rectangle 17">
              <a:extLst>
                <a:ext uri="{FF2B5EF4-FFF2-40B4-BE49-F238E27FC236}">
                  <a16:creationId xmlns:a16="http://schemas.microsoft.com/office/drawing/2014/main" id="{8BA483FA-794A-0F15-DA63-5A1C00EFE89F}"/>
                </a:ext>
              </a:extLst>
            </p:cNvPr>
            <p:cNvSpPr/>
            <p:nvPr/>
          </p:nvSpPr>
          <p:spPr>
            <a:xfrm>
              <a:off x="3082146" y="2207300"/>
              <a:ext cx="1044990" cy="1094495"/>
            </a:xfrm>
            <a:prstGeom prst="roundRect">
              <a:avLst>
                <a:gd name="adj" fmla="val 6586"/>
              </a:avLst>
            </a:prstGeom>
            <a:solidFill>
              <a:srgbClr val="0F253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0" name="Rounded Rectangle 17">
              <a:extLst>
                <a:ext uri="{FF2B5EF4-FFF2-40B4-BE49-F238E27FC236}">
                  <a16:creationId xmlns:a16="http://schemas.microsoft.com/office/drawing/2014/main" id="{761584C2-F5D0-44CB-E0E0-3C76F167317B}"/>
                </a:ext>
              </a:extLst>
            </p:cNvPr>
            <p:cNvSpPr/>
            <p:nvPr/>
          </p:nvSpPr>
          <p:spPr>
            <a:xfrm>
              <a:off x="3164558" y="2789556"/>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1" name="Graphic 30">
              <a:extLst>
                <a:ext uri="{FF2B5EF4-FFF2-40B4-BE49-F238E27FC236}">
                  <a16:creationId xmlns:a16="http://schemas.microsoft.com/office/drawing/2014/main" id="{F6F6CFA4-EEEA-3C6E-C7BA-06D9111F1F97}"/>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5296" r="-5296"/>
            <a:stretch/>
          </p:blipFill>
          <p:spPr>
            <a:xfrm>
              <a:off x="3421688" y="2359685"/>
              <a:ext cx="364404" cy="329502"/>
            </a:xfrm>
            <a:prstGeom prst="rect">
              <a:avLst/>
            </a:prstGeom>
            <a:effectLst/>
          </p:spPr>
        </p:pic>
        <p:sp>
          <p:nvSpPr>
            <p:cNvPr id="32" name="Rounded Rectangle 18">
              <a:extLst>
                <a:ext uri="{FF2B5EF4-FFF2-40B4-BE49-F238E27FC236}">
                  <a16:creationId xmlns:a16="http://schemas.microsoft.com/office/drawing/2014/main" id="{193399D2-B24B-411E-70EB-8EB1EE96068A}"/>
                </a:ext>
              </a:extLst>
            </p:cNvPr>
            <p:cNvSpPr/>
            <p:nvPr/>
          </p:nvSpPr>
          <p:spPr>
            <a:xfrm>
              <a:off x="5366716" y="2207300"/>
              <a:ext cx="1044990" cy="1094495"/>
            </a:xfrm>
            <a:prstGeom prst="roundRect">
              <a:avLst>
                <a:gd name="adj" fmla="val 6586"/>
              </a:avLst>
            </a:prstGeom>
            <a:solidFill>
              <a:srgbClr val="0F253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3" name="Rounded Rectangle 18">
              <a:extLst>
                <a:ext uri="{FF2B5EF4-FFF2-40B4-BE49-F238E27FC236}">
                  <a16:creationId xmlns:a16="http://schemas.microsoft.com/office/drawing/2014/main" id="{596B60FD-5D1A-C158-5C5E-FD6AC7D14875}"/>
                </a:ext>
              </a:extLst>
            </p:cNvPr>
            <p:cNvSpPr/>
            <p:nvPr/>
          </p:nvSpPr>
          <p:spPr>
            <a:xfrm>
              <a:off x="5369768" y="2789556"/>
              <a:ext cx="1037387"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34" name="Graphic 33">
              <a:extLst>
                <a:ext uri="{FF2B5EF4-FFF2-40B4-BE49-F238E27FC236}">
                  <a16:creationId xmlns:a16="http://schemas.microsoft.com/office/drawing/2014/main" id="{7153F334-1DDC-9ECE-65FC-E8612C577162}"/>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l="-5296" r="-5296"/>
            <a:stretch/>
          </p:blipFill>
          <p:spPr>
            <a:xfrm>
              <a:off x="5697894" y="2352121"/>
              <a:ext cx="381134" cy="344629"/>
            </a:xfrm>
            <a:prstGeom prst="rect">
              <a:avLst/>
            </a:prstGeom>
            <a:effectLst/>
          </p:spPr>
        </p:pic>
        <p:sp>
          <p:nvSpPr>
            <p:cNvPr id="35" name="Rounded Rectangle 19">
              <a:extLst>
                <a:ext uri="{FF2B5EF4-FFF2-40B4-BE49-F238E27FC236}">
                  <a16:creationId xmlns:a16="http://schemas.microsoft.com/office/drawing/2014/main" id="{40A34874-7946-3DDD-8B2A-D1E715992564}"/>
                </a:ext>
              </a:extLst>
            </p:cNvPr>
            <p:cNvSpPr/>
            <p:nvPr/>
          </p:nvSpPr>
          <p:spPr>
            <a:xfrm>
              <a:off x="6509001" y="2207300"/>
              <a:ext cx="1044990" cy="1094495"/>
            </a:xfrm>
            <a:prstGeom prst="roundRect">
              <a:avLst>
                <a:gd name="adj" fmla="val 6586"/>
              </a:avLst>
            </a:prstGeom>
            <a:solidFill>
              <a:srgbClr val="0F253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6" name="Rounded Rectangle 19">
              <a:extLst>
                <a:ext uri="{FF2B5EF4-FFF2-40B4-BE49-F238E27FC236}">
                  <a16:creationId xmlns:a16="http://schemas.microsoft.com/office/drawing/2014/main" id="{54E8C245-A4B3-B637-4C75-06AA6B639DE7}"/>
                </a:ext>
              </a:extLst>
            </p:cNvPr>
            <p:cNvSpPr/>
            <p:nvPr/>
          </p:nvSpPr>
          <p:spPr>
            <a:xfrm>
              <a:off x="6651932" y="2877470"/>
              <a:ext cx="757627"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37" name="Graphic 36">
              <a:extLst>
                <a:ext uri="{FF2B5EF4-FFF2-40B4-BE49-F238E27FC236}">
                  <a16:creationId xmlns:a16="http://schemas.microsoft.com/office/drawing/2014/main" id="{B3921065-C57F-483D-31C5-6C47B81F9F3B}"/>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l="-5296" r="-5296"/>
            <a:stretch/>
          </p:blipFill>
          <p:spPr>
            <a:xfrm>
              <a:off x="6848543" y="2359685"/>
              <a:ext cx="364404" cy="329502"/>
            </a:xfrm>
            <a:prstGeom prst="rect">
              <a:avLst/>
            </a:prstGeom>
            <a:effectLst/>
          </p:spPr>
        </p:pic>
        <p:sp>
          <p:nvSpPr>
            <p:cNvPr id="38" name="Rounded Rectangle 45">
              <a:extLst>
                <a:ext uri="{FF2B5EF4-FFF2-40B4-BE49-F238E27FC236}">
                  <a16:creationId xmlns:a16="http://schemas.microsoft.com/office/drawing/2014/main" id="{37911288-E466-AD11-7F7B-27065EE24B37}"/>
                </a:ext>
              </a:extLst>
            </p:cNvPr>
            <p:cNvSpPr/>
            <p:nvPr/>
          </p:nvSpPr>
          <p:spPr>
            <a:xfrm>
              <a:off x="3175509" y="5883743"/>
              <a:ext cx="3076201"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Intelligent data foundation</a:t>
              </a:r>
            </a:p>
          </p:txBody>
        </p:sp>
        <p:sp>
          <p:nvSpPr>
            <p:cNvPr id="39" name="Rounded Rectangle 14">
              <a:extLst>
                <a:ext uri="{FF2B5EF4-FFF2-40B4-BE49-F238E27FC236}">
                  <a16:creationId xmlns:a16="http://schemas.microsoft.com/office/drawing/2014/main" id="{B680E42B-6948-0115-EC87-C5FA389CEFC2}"/>
                </a:ext>
              </a:extLst>
            </p:cNvPr>
            <p:cNvSpPr/>
            <p:nvPr/>
          </p:nvSpPr>
          <p:spPr>
            <a:xfrm>
              <a:off x="797576" y="2207300"/>
              <a:ext cx="1044990" cy="1094495"/>
            </a:xfrm>
            <a:prstGeom prst="roundRect">
              <a:avLst>
                <a:gd name="adj" fmla="val 6586"/>
              </a:avLst>
            </a:prstGeom>
            <a:solidFill>
              <a:srgbClr val="0F253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0" name="Rounded Rectangle 14">
              <a:extLst>
                <a:ext uri="{FF2B5EF4-FFF2-40B4-BE49-F238E27FC236}">
                  <a16:creationId xmlns:a16="http://schemas.microsoft.com/office/drawing/2014/main" id="{5A72132F-C118-E881-4147-F8B7CBB1CAFC}"/>
                </a:ext>
              </a:extLst>
            </p:cNvPr>
            <p:cNvSpPr/>
            <p:nvPr/>
          </p:nvSpPr>
          <p:spPr>
            <a:xfrm>
              <a:off x="956199" y="2789558"/>
              <a:ext cx="726245"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41" name="Graphic 40">
              <a:extLst>
                <a:ext uri="{FF2B5EF4-FFF2-40B4-BE49-F238E27FC236}">
                  <a16:creationId xmlns:a16="http://schemas.microsoft.com/office/drawing/2014/main" id="{DEC6B3DC-DBEE-5E82-8D43-5DFCE702940A}"/>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5296" r="-5296"/>
            <a:stretch/>
          </p:blipFill>
          <p:spPr>
            <a:xfrm>
              <a:off x="1137118" y="2359685"/>
              <a:ext cx="364404" cy="329502"/>
            </a:xfrm>
            <a:prstGeom prst="rect">
              <a:avLst/>
            </a:prstGeom>
            <a:effectLst/>
          </p:spPr>
        </p:pic>
        <p:grpSp>
          <p:nvGrpSpPr>
            <p:cNvPr id="42" name="Group 41">
              <a:extLst>
                <a:ext uri="{FF2B5EF4-FFF2-40B4-BE49-F238E27FC236}">
                  <a16:creationId xmlns:a16="http://schemas.microsoft.com/office/drawing/2014/main" id="{B65EA528-8D94-D142-757B-8D1C08411BC1}"/>
                </a:ext>
              </a:extLst>
            </p:cNvPr>
            <p:cNvGrpSpPr/>
            <p:nvPr/>
          </p:nvGrpSpPr>
          <p:grpSpPr>
            <a:xfrm>
              <a:off x="7651289" y="2207300"/>
              <a:ext cx="1044990" cy="1094495"/>
              <a:chOff x="7136288" y="2034891"/>
              <a:chExt cx="968838" cy="968838"/>
            </a:xfrm>
          </p:grpSpPr>
          <p:sp>
            <p:nvSpPr>
              <p:cNvPr id="45" name="Rounded Rectangle 19">
                <a:extLst>
                  <a:ext uri="{FF2B5EF4-FFF2-40B4-BE49-F238E27FC236}">
                    <a16:creationId xmlns:a16="http://schemas.microsoft.com/office/drawing/2014/main" id="{FD7AD5A7-4B0A-9019-A12F-9E7E77C3EC19}"/>
                  </a:ext>
                </a:extLst>
              </p:cNvPr>
              <p:cNvSpPr/>
              <p:nvPr/>
            </p:nvSpPr>
            <p:spPr>
              <a:xfrm>
                <a:off x="7136288" y="2034891"/>
                <a:ext cx="968838" cy="968838"/>
              </a:xfrm>
              <a:prstGeom prst="roundRect">
                <a:avLst>
                  <a:gd name="adj" fmla="val 6586"/>
                </a:avLst>
              </a:prstGeom>
              <a:solidFill>
                <a:srgbClr val="0F253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6" name="Rounded Rectangle 19">
                <a:extLst>
                  <a:ext uri="{FF2B5EF4-FFF2-40B4-BE49-F238E27FC236}">
                    <a16:creationId xmlns:a16="http://schemas.microsoft.com/office/drawing/2014/main" id="{058D5936-BE9B-01E0-B76A-13483C6DF8CE}"/>
                  </a:ext>
                </a:extLst>
              </p:cNvPr>
              <p:cNvSpPr/>
              <p:nvPr/>
            </p:nvSpPr>
            <p:spPr>
              <a:xfrm>
                <a:off x="7207156" y="2550305"/>
                <a:ext cx="827103" cy="311279"/>
              </a:xfrm>
              <a:prstGeom prst="roundRect">
                <a:avLst>
                  <a:gd name="adj" fmla="val 6586"/>
                </a:avLst>
              </a:prstGeom>
              <a:no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a:t>
                </a:r>
                <a:br>
                  <a:rPr kumimoji="0" lang="en-US" sz="1100" b="0" i="0" u="none" strike="noStrike" kern="0" cap="none" spc="0" normalizeH="0" baseline="0" noProof="0">
                    <a:ln>
                      <a:noFill/>
                    </a:ln>
                    <a:solidFill>
                      <a:srgbClr val="FFFFFF"/>
                    </a:solidFill>
                    <a:effectLst/>
                    <a:uLnTx/>
                    <a:uFillTx/>
                    <a:latin typeface="Segoe UI Semibold"/>
                    <a:ea typeface="+mn-ea"/>
                    <a:cs typeface="+mn-cs"/>
                  </a:rPr>
                </a:br>
                <a:r>
                  <a:rPr kumimoji="0" lang="en-US" sz="1100" b="0" i="0" u="none" strike="noStrike" kern="0" cap="none" spc="0" normalizeH="0" baseline="0" noProof="0">
                    <a:ln>
                      <a:noFill/>
                    </a:ln>
                    <a:solidFill>
                      <a:srgbClr val="FFFFFF"/>
                    </a:solidFill>
                    <a:effectLst/>
                    <a:uLnTx/>
                    <a:uFillTx/>
                    <a:latin typeface="Segoe UI Semibold"/>
                    <a:ea typeface="+mn-ea"/>
                    <a:cs typeface="+mn-cs"/>
                  </a:rPr>
                  <a:t>Activator</a:t>
                </a:r>
              </a:p>
            </p:txBody>
          </p:sp>
        </p:grpSp>
        <p:pic>
          <p:nvPicPr>
            <p:cNvPr id="43" name="Graphic 42">
              <a:extLst>
                <a:ext uri="{FF2B5EF4-FFF2-40B4-BE49-F238E27FC236}">
                  <a16:creationId xmlns:a16="http://schemas.microsoft.com/office/drawing/2014/main" id="{FFFCC4A5-A889-55D6-A243-B271A314E939}"/>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044044" y="2442185"/>
              <a:ext cx="259480" cy="260494"/>
            </a:xfrm>
            <a:prstGeom prst="rect">
              <a:avLst/>
            </a:prstGeom>
            <a:effectLst/>
          </p:spPr>
        </p:pic>
        <p:sp>
          <p:nvSpPr>
            <p:cNvPr id="44" name="Rounded Rectangle 38">
              <a:extLst>
                <a:ext uri="{FF2B5EF4-FFF2-40B4-BE49-F238E27FC236}">
                  <a16:creationId xmlns:a16="http://schemas.microsoft.com/office/drawing/2014/main" id="{CBBF644E-C4FC-5975-198A-43EE8C5760D7}"/>
                </a:ext>
              </a:extLst>
            </p:cNvPr>
            <p:cNvSpPr/>
            <p:nvPr/>
          </p:nvSpPr>
          <p:spPr bwMode="auto">
            <a:xfrm>
              <a:off x="584201" y="2023936"/>
              <a:ext cx="8253058" cy="4340588"/>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grpSp>
    </p:spTree>
    <p:extLst>
      <p:ext uri="{BB962C8B-B14F-4D97-AF65-F5344CB8AC3E}">
        <p14:creationId xmlns:p14="http://schemas.microsoft.com/office/powerpoint/2010/main" val="1980457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2" presetClass="entr" presetSubtype="8" fill="hold" nodeType="withEffect">
                                  <p:stCondLst>
                                    <p:cond delay="20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10" presetClass="entr" presetSubtype="0" fill="hold"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Object 1" descr="preencoded.png">
            <a:extLst>
              <a:ext uri="{FF2B5EF4-FFF2-40B4-BE49-F238E27FC236}">
                <a16:creationId xmlns:a16="http://schemas.microsoft.com/office/drawing/2014/main" id="{5A0F5166-4C17-6148-AAF4-341D5A9F18BC}"/>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949272" y="609926"/>
            <a:ext cx="4925134" cy="2770389"/>
          </a:xfrm>
          <a:prstGeom prst="roundRect">
            <a:avLst>
              <a:gd name="adj" fmla="val 257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pic>
      <p:pic>
        <p:nvPicPr>
          <p:cNvPr id="15" name="Picture 14">
            <a:extLst>
              <a:ext uri="{FF2B5EF4-FFF2-40B4-BE49-F238E27FC236}">
                <a16:creationId xmlns:a16="http://schemas.microsoft.com/office/drawing/2014/main" id="{800929D5-DE68-774D-886D-5A872116E470}"/>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2997555" y="1255910"/>
            <a:ext cx="5101749" cy="2869734"/>
          </a:xfrm>
          <a:prstGeom prst="roundRect">
            <a:avLst>
              <a:gd name="adj" fmla="val 2063"/>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pic>
      <p:pic>
        <p:nvPicPr>
          <p:cNvPr id="16" name="Picture 15" descr="A screenshot of a computer&#10;&#10;Description automatically generated with medium confidence">
            <a:extLst>
              <a:ext uri="{FF2B5EF4-FFF2-40B4-BE49-F238E27FC236}">
                <a16:creationId xmlns:a16="http://schemas.microsoft.com/office/drawing/2014/main" id="{1A95A80F-31EA-6649-8426-3D77DE8EB0F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22453" y="2001239"/>
            <a:ext cx="5081884" cy="2858560"/>
          </a:xfrm>
          <a:prstGeom prst="roundRect">
            <a:avLst>
              <a:gd name="adj" fmla="val 2339"/>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pic>
      <p:pic>
        <p:nvPicPr>
          <p:cNvPr id="17" name="Picture 16">
            <a:extLst>
              <a:ext uri="{FF2B5EF4-FFF2-40B4-BE49-F238E27FC236}">
                <a16:creationId xmlns:a16="http://schemas.microsoft.com/office/drawing/2014/main" id="{6E62913D-7C2C-6445-950C-599BB11704C3}"/>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5427486" y="2735394"/>
            <a:ext cx="4892495" cy="2752028"/>
          </a:xfrm>
          <a:prstGeom prst="roundRect">
            <a:avLst>
              <a:gd name="adj" fmla="val 2130"/>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pic>
      <p:pic>
        <p:nvPicPr>
          <p:cNvPr id="18" name="Object 1">
            <a:extLst>
              <a:ext uri="{FF2B5EF4-FFF2-40B4-BE49-F238E27FC236}">
                <a16:creationId xmlns:a16="http://schemas.microsoft.com/office/drawing/2014/main" id="{33D15FFA-1371-C941-9176-E764FCAF984D}"/>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6443128" y="3363017"/>
            <a:ext cx="5166260" cy="2906021"/>
          </a:xfrm>
          <a:prstGeom prst="roundRect">
            <a:avLst>
              <a:gd name="adj" fmla="val 1917"/>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pic>
      <p:sp>
        <p:nvSpPr>
          <p:cNvPr id="7" name="Title 13">
            <a:extLst>
              <a:ext uri="{FF2B5EF4-FFF2-40B4-BE49-F238E27FC236}">
                <a16:creationId xmlns:a16="http://schemas.microsoft.com/office/drawing/2014/main" id="{EDA4C728-696C-E2FE-72B0-7069CFC72C8B}"/>
              </a:ext>
            </a:extLst>
          </p:cNvPr>
          <p:cNvSpPr txBox="1">
            <a:spLocks noGrp="1"/>
          </p:cNvSpPr>
          <p:nvPr>
            <p:ph type="title" idx="4294967295"/>
          </p:nvPr>
        </p:nvSpPr>
        <p:spPr>
          <a:xfrm>
            <a:off x="0" y="4203700"/>
            <a:ext cx="4203700" cy="19399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Persona optimized experiences</a:t>
            </a:r>
          </a:p>
        </p:txBody>
      </p:sp>
    </p:spTree>
    <p:extLst>
      <p:ext uri="{BB962C8B-B14F-4D97-AF65-F5344CB8AC3E}">
        <p14:creationId xmlns:p14="http://schemas.microsoft.com/office/powerpoint/2010/main" val="2048657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750"/>
                                        <p:tgtEl>
                                          <p:spTgt spid="15"/>
                                        </p:tgtEl>
                                      </p:cBhvr>
                                    </p:animEffect>
                                  </p:childTnLst>
                                </p:cTn>
                              </p:par>
                              <p:par>
                                <p:cTn id="11" presetID="10" presetClass="entr" presetSubtype="0" fill="hold"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750"/>
                                        <p:tgtEl>
                                          <p:spTgt spid="16"/>
                                        </p:tgtEl>
                                      </p:cBhvr>
                                    </p:animEffect>
                                  </p:childTnLst>
                                </p:cTn>
                              </p:par>
                              <p:par>
                                <p:cTn id="14" presetID="10" presetClass="entr" presetSubtype="0" fill="hold"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750"/>
                                        <p:tgtEl>
                                          <p:spTgt spid="17"/>
                                        </p:tgtEl>
                                      </p:cBhvr>
                                    </p:animEffect>
                                  </p:childTnLst>
                                </p:cTn>
                              </p:par>
                              <p:par>
                                <p:cTn id="17" presetID="10" presetClass="entr" presetSubtype="0" fill="hold" nodeType="withEffect">
                                  <p:stCondLst>
                                    <p:cond delay="4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439DD90-71E6-CE5A-4325-BD5FA2F7B0D5}"/>
              </a:ext>
            </a:extLst>
          </p:cNvPr>
          <p:cNvGrpSpPr/>
          <p:nvPr/>
        </p:nvGrpSpPr>
        <p:grpSpPr>
          <a:xfrm>
            <a:off x="3387462" y="2339127"/>
            <a:ext cx="2631967" cy="3272239"/>
            <a:chOff x="3387462" y="2339127"/>
            <a:chExt cx="2631967" cy="3272239"/>
          </a:xfrm>
        </p:grpSpPr>
        <p:sp>
          <p:nvSpPr>
            <p:cNvPr id="3" name="Rounded Rectangle 9">
              <a:extLst>
                <a:ext uri="{FF2B5EF4-FFF2-40B4-BE49-F238E27FC236}">
                  <a16:creationId xmlns:a16="http://schemas.microsoft.com/office/drawing/2014/main" id="{80DEF6B8-D995-36A6-CDC6-1C6D5638AF17}"/>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Rectangle: Rounded Corners 5">
              <a:extLst>
                <a:ext uri="{FF2B5EF4-FFF2-40B4-BE49-F238E27FC236}">
                  <a16:creationId xmlns:a16="http://schemas.microsoft.com/office/drawing/2014/main" id="{8C1C69EB-D2D9-9440-3D87-0B79876ABCE9}"/>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cxnSp>
          <p:nvCxnSpPr>
            <p:cNvPr id="5" name="Straight Connector 4">
              <a:extLst>
                <a:ext uri="{FF2B5EF4-FFF2-40B4-BE49-F238E27FC236}">
                  <a16:creationId xmlns:a16="http://schemas.microsoft.com/office/drawing/2014/main" id="{50880496-CF61-88EA-7BDF-9EC6B084CFDA}"/>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9F4F998-B226-4E11-F067-921E9512E3C8}"/>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A366C34-F464-5D8E-7507-AA33A8BF6F95}"/>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8" name="TextBox 7">
              <a:extLst>
                <a:ext uri="{FF2B5EF4-FFF2-40B4-BE49-F238E27FC236}">
                  <a16:creationId xmlns:a16="http://schemas.microsoft.com/office/drawing/2014/main" id="{90A39541-3A9B-E10A-9331-87DB42DF454B}"/>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9" name="TextBox 8">
              <a:extLst>
                <a:ext uri="{FF2B5EF4-FFF2-40B4-BE49-F238E27FC236}">
                  <a16:creationId xmlns:a16="http://schemas.microsoft.com/office/drawing/2014/main" id="{2C0D2744-68A4-48A8-BA11-8E84A166AA66}"/>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grpSp>
      <p:sp>
        <p:nvSpPr>
          <p:cNvPr id="10" name="Rounded Rectangle 1">
            <a:extLst>
              <a:ext uri="{FF2B5EF4-FFF2-40B4-BE49-F238E27FC236}">
                <a16:creationId xmlns:a16="http://schemas.microsoft.com/office/drawing/2014/main" id="{0F8222E8-0845-D7F1-0D7C-F650585E12D5}"/>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1" name="Rounded Rectangle 6">
            <a:extLst>
              <a:ext uri="{FF2B5EF4-FFF2-40B4-BE49-F238E27FC236}">
                <a16:creationId xmlns:a16="http://schemas.microsoft.com/office/drawing/2014/main" id="{9F4DF41A-3A94-B259-DB35-09372DE39591}"/>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17">
            <a:extLst>
              <a:ext uri="{FF2B5EF4-FFF2-40B4-BE49-F238E27FC236}">
                <a16:creationId xmlns:a16="http://schemas.microsoft.com/office/drawing/2014/main" id="{0935E366-2B08-C8D4-9575-1C2690AE2A7D}"/>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3" name="Rectangle: Rounded Corners 5">
            <a:extLst>
              <a:ext uri="{FF2B5EF4-FFF2-40B4-BE49-F238E27FC236}">
                <a16:creationId xmlns:a16="http://schemas.microsoft.com/office/drawing/2014/main" id="{B741B5E3-381B-BB2A-8803-0B99717E981F}"/>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14" name="Straight Connector 13">
            <a:extLst>
              <a:ext uri="{FF2B5EF4-FFF2-40B4-BE49-F238E27FC236}">
                <a16:creationId xmlns:a16="http://schemas.microsoft.com/office/drawing/2014/main" id="{ACAF26F1-FD32-9C64-4445-38F5CA5D9F4B}"/>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BDFEA96-E779-46A7-1B2D-B7156ED6348E}"/>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Rounded Corners 5">
            <a:extLst>
              <a:ext uri="{FF2B5EF4-FFF2-40B4-BE49-F238E27FC236}">
                <a16:creationId xmlns:a16="http://schemas.microsoft.com/office/drawing/2014/main" id="{0A440849-73A4-388F-A764-4551544D133C}"/>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sp>
        <p:nvSpPr>
          <p:cNvPr id="17" name="Rectangle: Rounded Corners 5">
            <a:extLst>
              <a:ext uri="{FF2B5EF4-FFF2-40B4-BE49-F238E27FC236}">
                <a16:creationId xmlns:a16="http://schemas.microsoft.com/office/drawing/2014/main" id="{68BC86EF-586E-F9C9-583B-2ED3F1C54366}"/>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18" name="TextBox 17">
            <a:extLst>
              <a:ext uri="{FF2B5EF4-FFF2-40B4-BE49-F238E27FC236}">
                <a16:creationId xmlns:a16="http://schemas.microsoft.com/office/drawing/2014/main" id="{A325D28B-5893-71A3-E93C-164A9F62B438}"/>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19" name="TextBox 18">
            <a:extLst>
              <a:ext uri="{FF2B5EF4-FFF2-40B4-BE49-F238E27FC236}">
                <a16:creationId xmlns:a16="http://schemas.microsoft.com/office/drawing/2014/main" id="{6C114B06-65CD-6039-4D11-034FB5178E24}"/>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D71A294E-5457-EB72-2AE4-1DDDB2810C56}"/>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nvGrpSpPr>
          <p:cNvPr id="21" name="Group 20">
            <a:extLst>
              <a:ext uri="{FF2B5EF4-FFF2-40B4-BE49-F238E27FC236}">
                <a16:creationId xmlns:a16="http://schemas.microsoft.com/office/drawing/2014/main" id="{E81839C4-80B6-B9B7-199C-B74ABD1EB0C5}"/>
              </a:ext>
            </a:extLst>
          </p:cNvPr>
          <p:cNvGrpSpPr/>
          <p:nvPr/>
        </p:nvGrpSpPr>
        <p:grpSpPr>
          <a:xfrm>
            <a:off x="3387452" y="2339127"/>
            <a:ext cx="2631967" cy="3272239"/>
            <a:chOff x="3387462" y="2339127"/>
            <a:chExt cx="2631967" cy="3272239"/>
          </a:xfrm>
        </p:grpSpPr>
        <p:sp>
          <p:nvSpPr>
            <p:cNvPr id="22" name="Rounded Rectangle 5">
              <a:extLst>
                <a:ext uri="{FF2B5EF4-FFF2-40B4-BE49-F238E27FC236}">
                  <a16:creationId xmlns:a16="http://schemas.microsoft.com/office/drawing/2014/main" id="{5CC19988-7652-EA2A-F640-FE62AC609BAA}"/>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gradFill>
              <a:gsLst>
                <a:gs pos="72000">
                  <a:srgbClr val="49C5B1"/>
                </a:gs>
                <a:gs pos="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3" name="Rectangle: Rounded Corners 5">
              <a:extLst>
                <a:ext uri="{FF2B5EF4-FFF2-40B4-BE49-F238E27FC236}">
                  <a16:creationId xmlns:a16="http://schemas.microsoft.com/office/drawing/2014/main" id="{4FDC900C-340C-95B9-1395-BCC0A903B61F}"/>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000000"/>
                  </a:solidFill>
                  <a:effectLst/>
                  <a:uLnTx/>
                  <a:uFillTx/>
                  <a:latin typeface="Segoe UI Semibold"/>
                  <a:ea typeface="+mn-ea"/>
                  <a:cs typeface="Segoe UI"/>
                </a:rPr>
              </a:br>
              <a:r>
                <a:rPr kumimoji="0" lang="en-US" sz="2400" b="0" i="0" u="none" strike="noStrike" kern="1200" cap="none" spc="0" normalizeH="0" baseline="0" noProof="0">
                  <a:ln>
                    <a:noFill/>
                  </a:ln>
                  <a:solidFill>
                    <a:srgbClr val="000000"/>
                  </a:solidFill>
                  <a:effectLst/>
                  <a:uLnTx/>
                  <a:uFillTx/>
                  <a:latin typeface="Segoe UI Semibold"/>
                  <a:ea typeface="+mn-ea"/>
                  <a:cs typeface="Segoe UI"/>
                </a:rPr>
                <a:t>and Open</a:t>
              </a:r>
            </a:p>
          </p:txBody>
        </p:sp>
        <p:cxnSp>
          <p:nvCxnSpPr>
            <p:cNvPr id="24" name="Straight Connector 23">
              <a:extLst>
                <a:ext uri="{FF2B5EF4-FFF2-40B4-BE49-F238E27FC236}">
                  <a16:creationId xmlns:a16="http://schemas.microsoft.com/office/drawing/2014/main" id="{4AA947A7-5B81-9571-4BAF-CCE218627AF9}"/>
                </a:ext>
              </a:extLst>
            </p:cNvPr>
            <p:cNvCxnSpPr>
              <a:cxnSpLocks/>
            </p:cNvCxnSpPr>
            <p:nvPr/>
          </p:nvCxnSpPr>
          <p:spPr>
            <a:xfrm>
              <a:off x="3601399" y="4417272"/>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AC96DD0-D41C-C61C-6E4D-D5E96FBE8EFF}"/>
                </a:ext>
              </a:extLst>
            </p:cNvPr>
            <p:cNvCxnSpPr>
              <a:cxnSpLocks/>
            </p:cNvCxnSpPr>
            <p:nvPr/>
          </p:nvCxnSpPr>
          <p:spPr>
            <a:xfrm>
              <a:off x="3601399" y="4895903"/>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97F7807-9638-B496-B14E-8C3768D683EE}"/>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OneLake</a:t>
              </a:r>
            </a:p>
          </p:txBody>
        </p:sp>
        <p:sp>
          <p:nvSpPr>
            <p:cNvPr id="27" name="TextBox 26">
              <a:extLst>
                <a:ext uri="{FF2B5EF4-FFF2-40B4-BE49-F238E27FC236}">
                  <a16:creationId xmlns:a16="http://schemas.microsoft.com/office/drawing/2014/main" id="{5236CCE0-AEC1-8ACB-5859-98B11B28A9D0}"/>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One copy</a:t>
              </a:r>
            </a:p>
          </p:txBody>
        </p:sp>
        <p:sp>
          <p:nvSpPr>
            <p:cNvPr id="28" name="TextBox 27">
              <a:extLst>
                <a:ext uri="{FF2B5EF4-FFF2-40B4-BE49-F238E27FC236}">
                  <a16:creationId xmlns:a16="http://schemas.microsoft.com/office/drawing/2014/main" id="{FFC100B8-4B62-9975-61F6-45336FFEA9CF}"/>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Open at every tier</a:t>
              </a:r>
            </a:p>
          </p:txBody>
        </p:sp>
      </p:grpSp>
      <p:cxnSp>
        <p:nvCxnSpPr>
          <p:cNvPr id="29" name="Straight Connector 28">
            <a:extLst>
              <a:ext uri="{FF2B5EF4-FFF2-40B4-BE49-F238E27FC236}">
                <a16:creationId xmlns:a16="http://schemas.microsoft.com/office/drawing/2014/main" id="{085C2A46-CBBD-6091-129A-38AC67375E02}"/>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B9A6ED0-86A2-0260-98B8-F5E21DDA8B53}"/>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9B4AACF-25B6-B216-3B1F-9ABB1FB5A1A2}"/>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32" name="TextBox 31">
            <a:extLst>
              <a:ext uri="{FF2B5EF4-FFF2-40B4-BE49-F238E27FC236}">
                <a16:creationId xmlns:a16="http://schemas.microsoft.com/office/drawing/2014/main" id="{84E9F8C1-794F-5AEB-2D88-C86F1976E771}"/>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33" name="TextBox 32">
            <a:extLst>
              <a:ext uri="{FF2B5EF4-FFF2-40B4-BE49-F238E27FC236}">
                <a16:creationId xmlns:a16="http://schemas.microsoft.com/office/drawing/2014/main" id="{210D1F93-AC0D-3C8A-6434-9C00EA45DB8C}"/>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cxnSp>
        <p:nvCxnSpPr>
          <p:cNvPr id="34" name="Straight Connector 33">
            <a:extLst>
              <a:ext uri="{FF2B5EF4-FFF2-40B4-BE49-F238E27FC236}">
                <a16:creationId xmlns:a16="http://schemas.microsoft.com/office/drawing/2014/main" id="{5F63327D-0C38-FFCC-F033-3698CD023C55}"/>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35A240-C6B8-3D02-C286-F8B3D2E8A44D}"/>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ADC653-A868-8E8B-8C33-DD39D9AFCDE7}"/>
              </a:ext>
            </a:extLst>
          </p:cNvPr>
          <p:cNvSpPr txBox="1">
            <a:spLocks/>
          </p:cNvSpPr>
          <p:nvPr/>
        </p:nvSpPr>
        <p:spPr>
          <a:xfrm>
            <a:off x="895768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37" name="TextBox 36">
            <a:extLst>
              <a:ext uri="{FF2B5EF4-FFF2-40B4-BE49-F238E27FC236}">
                <a16:creationId xmlns:a16="http://schemas.microsoft.com/office/drawing/2014/main" id="{DAC08C41-8893-7234-DAF6-348F39EE9569}"/>
              </a:ext>
            </a:extLst>
          </p:cNvPr>
          <p:cNvSpPr txBox="1">
            <a:spLocks/>
          </p:cNvSpPr>
          <p:nvPr/>
        </p:nvSpPr>
        <p:spPr>
          <a:xfrm>
            <a:off x="895768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Gen AI on your data</a:t>
            </a:r>
          </a:p>
        </p:txBody>
      </p:sp>
      <p:sp>
        <p:nvSpPr>
          <p:cNvPr id="38" name="TextBox 37">
            <a:extLst>
              <a:ext uri="{FF2B5EF4-FFF2-40B4-BE49-F238E27FC236}">
                <a16:creationId xmlns:a16="http://schemas.microsoft.com/office/drawing/2014/main" id="{CC9BAF92-E953-9A3C-C926-75776B96B4AE}"/>
              </a:ext>
            </a:extLst>
          </p:cNvPr>
          <p:cNvSpPr txBox="1">
            <a:spLocks/>
          </p:cNvSpPr>
          <p:nvPr/>
        </p:nvSpPr>
        <p:spPr>
          <a:xfrm>
            <a:off x="895768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sp>
        <p:nvSpPr>
          <p:cNvPr id="39" name="Rectangle 38">
            <a:extLst>
              <a:ext uri="{FF2B5EF4-FFF2-40B4-BE49-F238E27FC236}">
                <a16:creationId xmlns:a16="http://schemas.microsoft.com/office/drawing/2014/main" id="{572E3835-B049-EACA-D467-99DEB78DFEB2}"/>
              </a:ext>
            </a:extLst>
          </p:cNvPr>
          <p:cNvSpPr/>
          <p:nvPr/>
        </p:nvSpPr>
        <p:spPr bwMode="auto">
          <a:xfrm>
            <a:off x="6096000" y="2112760"/>
            <a:ext cx="5587558"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D323272-6A15-00EF-C932-9F78CEF579D3}"/>
              </a:ext>
            </a:extLst>
          </p:cNvPr>
          <p:cNvSpPr/>
          <p:nvPr/>
        </p:nvSpPr>
        <p:spPr bwMode="auto">
          <a:xfrm>
            <a:off x="433081" y="2122033"/>
            <a:ext cx="2954371"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1" name="Picture 40" descr="Icon&#10;&#10;Description automatically generated">
            <a:extLst>
              <a:ext uri="{FF2B5EF4-FFF2-40B4-BE49-F238E27FC236}">
                <a16:creationId xmlns:a16="http://schemas.microsoft.com/office/drawing/2014/main" id="{C6CDAEBB-260A-F664-6C66-4880E23514D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42" name="Straight Connector 41">
            <a:extLst>
              <a:ext uri="{FF2B5EF4-FFF2-40B4-BE49-F238E27FC236}">
                <a16:creationId xmlns:a16="http://schemas.microsoft.com/office/drawing/2014/main" id="{65CED4B0-3B85-10E1-8F83-6A34A7350AA0}"/>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itle 1">
            <a:extLst>
              <a:ext uri="{FF2B5EF4-FFF2-40B4-BE49-F238E27FC236}">
                <a16:creationId xmlns:a16="http://schemas.microsoft.com/office/drawing/2014/main" id="{E688B344-65AB-B26A-261B-4616A5A8C308}"/>
              </a:ext>
            </a:extLst>
          </p:cNvPr>
          <p:cNvSpPr txBox="1">
            <a:spLocks/>
          </p:cNvSpPr>
          <p:nvPr/>
        </p:nvSpPr>
        <p:spPr>
          <a:xfrm>
            <a:off x="2179645"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a:defRPr/>
            </a:pPr>
            <a:r>
              <a:rPr lang="en-CA" spc="-30">
                <a:solidFill>
                  <a:srgbClr val="FFFFFF"/>
                </a:solidFill>
                <a:latin typeface="Segoe UI Semibold"/>
              </a:rPr>
              <a:t>Microsoft Fabric</a:t>
            </a:r>
          </a:p>
        </p:txBody>
      </p:sp>
      <p:sp>
        <p:nvSpPr>
          <p:cNvPr id="44" name="Text Placeholder 103">
            <a:extLst>
              <a:ext uri="{FF2B5EF4-FFF2-40B4-BE49-F238E27FC236}">
                <a16:creationId xmlns:a16="http://schemas.microsoft.com/office/drawing/2014/main" id="{0B159E79-D87B-436F-E086-95CA7BFA9773}"/>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1492233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5">
            <a:extLst>
              <a:ext uri="{FF2B5EF4-FFF2-40B4-BE49-F238E27FC236}">
                <a16:creationId xmlns:a16="http://schemas.microsoft.com/office/drawing/2014/main" id="{E5807A99-9F04-56ED-3048-73797C748D74}"/>
              </a:ext>
            </a:extLst>
          </p:cNvPr>
          <p:cNvSpPr txBox="1">
            <a:spLocks/>
          </p:cNvSpPr>
          <p:nvPr/>
        </p:nvSpPr>
        <p:spPr>
          <a:xfrm>
            <a:off x="588263" y="457200"/>
            <a:ext cx="11018520" cy="553998"/>
          </a:xfrm>
          <a:prstGeom prst="rect">
            <a:avLst/>
          </a:prstGeom>
        </p:spPr>
        <p:txBody>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r>
              <a:rPr lang="en-CA"/>
              <a:t>OneLake for all Data</a:t>
            </a:r>
            <a:br>
              <a:rPr lang="en-CA"/>
            </a:br>
            <a:endParaRPr lang="en-CA"/>
          </a:p>
        </p:txBody>
      </p:sp>
      <p:sp>
        <p:nvSpPr>
          <p:cNvPr id="3" name="Text Placeholder 127">
            <a:extLst>
              <a:ext uri="{FF2B5EF4-FFF2-40B4-BE49-F238E27FC236}">
                <a16:creationId xmlns:a16="http://schemas.microsoft.com/office/drawing/2014/main" id="{5D070237-E7A9-7B66-F01F-11B37AA5C970}"/>
              </a:ext>
            </a:extLst>
          </p:cNvPr>
          <p:cNvSpPr txBox="1">
            <a:spLocks/>
          </p:cNvSpPr>
          <p:nvPr/>
        </p:nvSpPr>
        <p:spPr>
          <a:xfrm>
            <a:off x="588263" y="1039774"/>
            <a:ext cx="11018520" cy="430887"/>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a:solidFill>
                  <a:srgbClr val="49C5B1"/>
                </a:solidFill>
              </a:rPr>
              <a:t>“The OneDrive for Data”</a:t>
            </a:r>
          </a:p>
        </p:txBody>
      </p:sp>
      <p:grpSp>
        <p:nvGrpSpPr>
          <p:cNvPr id="4" name="Group 3">
            <a:extLst>
              <a:ext uri="{FF2B5EF4-FFF2-40B4-BE49-F238E27FC236}">
                <a16:creationId xmlns:a16="http://schemas.microsoft.com/office/drawing/2014/main" id="{969E56B8-FFAC-3F2D-FEEB-F09A97642366}"/>
              </a:ext>
            </a:extLst>
          </p:cNvPr>
          <p:cNvGrpSpPr/>
          <p:nvPr/>
        </p:nvGrpSpPr>
        <p:grpSpPr>
          <a:xfrm>
            <a:off x="7597588" y="2023935"/>
            <a:ext cx="4011800" cy="4122075"/>
            <a:chOff x="7597588" y="2023935"/>
            <a:chExt cx="4011800" cy="4122075"/>
          </a:xfrm>
        </p:grpSpPr>
        <p:sp>
          <p:nvSpPr>
            <p:cNvPr id="5" name="Rounded Rectangle 205">
              <a:extLst>
                <a:ext uri="{FF2B5EF4-FFF2-40B4-BE49-F238E27FC236}">
                  <a16:creationId xmlns:a16="http://schemas.microsoft.com/office/drawing/2014/main" id="{26125584-B144-02F1-5081-5801C66D5743}"/>
                </a:ext>
                <a:ext uri="{C183D7F6-B498-43B3-948B-1728B52AA6E4}">
                  <adec:decorative xmlns:adec="http://schemas.microsoft.com/office/drawing/2017/decorative" val="1"/>
                </a:ext>
              </a:extLst>
            </p:cNvPr>
            <p:cNvSpPr/>
            <p:nvPr/>
          </p:nvSpPr>
          <p:spPr bwMode="auto">
            <a:xfrm>
              <a:off x="7597588" y="2023935"/>
              <a:ext cx="4011800" cy="4122075"/>
            </a:xfrm>
            <a:prstGeom prst="roundRect">
              <a:avLst>
                <a:gd name="adj" fmla="val 3096"/>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3E8FD6B9-2128-0E44-1F7A-4FA418ADBCE9}"/>
                </a:ext>
              </a:extLst>
            </p:cNvPr>
            <p:cNvSpPr txBox="1"/>
            <p:nvPr/>
          </p:nvSpPr>
          <p:spPr>
            <a:xfrm>
              <a:off x="7856182" y="2443497"/>
              <a:ext cx="3494612" cy="328295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 single SaaS lake for the whole organization</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Provisioned automatically with the tenant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workloads automatically store their data in the OneLake workspace folders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the data is organized in an intuitive hierarchical namespace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The data in OneLake is automatically indexed for discovery, MIP labels, lineage, PII scans, sharing, governance and compliance</a:t>
              </a:r>
            </a:p>
          </p:txBody>
        </p:sp>
        <p:cxnSp>
          <p:nvCxnSpPr>
            <p:cNvPr id="7" name="Straight Connector 6">
              <a:extLst>
                <a:ext uri="{FF2B5EF4-FFF2-40B4-BE49-F238E27FC236}">
                  <a16:creationId xmlns:a16="http://schemas.microsoft.com/office/drawing/2014/main" id="{31259AD3-4281-4004-F710-80AF6E12D1E6}"/>
                </a:ext>
              </a:extLst>
            </p:cNvPr>
            <p:cNvCxnSpPr>
              <a:cxnSpLocks/>
            </p:cNvCxnSpPr>
            <p:nvPr/>
          </p:nvCxnSpPr>
          <p:spPr>
            <a:xfrm>
              <a:off x="7856182" y="3016045"/>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D0550A3-7AA3-DB95-A592-A7D10DFF8AF2}"/>
                </a:ext>
              </a:extLst>
            </p:cNvPr>
            <p:cNvCxnSpPr>
              <a:cxnSpLocks/>
            </p:cNvCxnSpPr>
            <p:nvPr/>
          </p:nvCxnSpPr>
          <p:spPr>
            <a:xfrm>
              <a:off x="7856182" y="3436454"/>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08BFCBF-AB5A-5D36-8A87-C562E2DA23E7}"/>
                </a:ext>
              </a:extLst>
            </p:cNvPr>
            <p:cNvCxnSpPr>
              <a:cxnSpLocks/>
            </p:cNvCxnSpPr>
            <p:nvPr/>
          </p:nvCxnSpPr>
          <p:spPr>
            <a:xfrm>
              <a:off x="7856182" y="4701783"/>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3B6C35E-F972-EBD6-5398-1586A9A56696}"/>
                </a:ext>
              </a:extLst>
            </p:cNvPr>
            <p:cNvCxnSpPr>
              <a:cxnSpLocks/>
            </p:cNvCxnSpPr>
            <p:nvPr/>
          </p:nvCxnSpPr>
          <p:spPr>
            <a:xfrm>
              <a:off x="7856182" y="4059963"/>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181C4157-07D9-BA7B-2388-867E9A16E840}"/>
              </a:ext>
            </a:extLst>
          </p:cNvPr>
          <p:cNvGrpSpPr/>
          <p:nvPr/>
        </p:nvGrpSpPr>
        <p:grpSpPr>
          <a:xfrm>
            <a:off x="584201" y="2023936"/>
            <a:ext cx="6701167" cy="4122080"/>
            <a:chOff x="584201" y="2023936"/>
            <a:chExt cx="6701167" cy="4122080"/>
          </a:xfrm>
        </p:grpSpPr>
        <p:sp>
          <p:nvSpPr>
            <p:cNvPr id="12" name="Rounded Rectangle 38">
              <a:extLst>
                <a:ext uri="{FF2B5EF4-FFF2-40B4-BE49-F238E27FC236}">
                  <a16:creationId xmlns:a16="http://schemas.microsoft.com/office/drawing/2014/main" id="{1DA7A69F-03DB-AE44-A08F-C0BEFB26E0F6}"/>
                </a:ext>
              </a:extLst>
            </p:cNvPr>
            <p:cNvSpPr/>
            <p:nvPr/>
          </p:nvSpPr>
          <p:spPr bwMode="auto">
            <a:xfrm>
              <a:off x="584201" y="2023936"/>
              <a:ext cx="6701167" cy="4122080"/>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13" name="Rounded Rectangle 45">
              <a:extLst>
                <a:ext uri="{FF2B5EF4-FFF2-40B4-BE49-F238E27FC236}">
                  <a16:creationId xmlns:a16="http://schemas.microsoft.com/office/drawing/2014/main" id="{95F48CF0-645A-0054-51D6-FA3FD62382B3}"/>
                </a:ext>
              </a:extLst>
            </p:cNvPr>
            <p:cNvSpPr/>
            <p:nvPr/>
          </p:nvSpPr>
          <p:spPr>
            <a:xfrm>
              <a:off x="730299" y="3987948"/>
              <a:ext cx="6408971" cy="1479285"/>
            </a:xfrm>
            <a:prstGeom prst="roundRect">
              <a:avLst>
                <a:gd name="adj" fmla="val 4142"/>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rPr>
                <a:t>OneLake</a:t>
              </a:r>
            </a:p>
          </p:txBody>
        </p:sp>
        <p:sp>
          <p:nvSpPr>
            <p:cNvPr id="14" name="Rounded Rectangle 45">
              <a:extLst>
                <a:ext uri="{FF2B5EF4-FFF2-40B4-BE49-F238E27FC236}">
                  <a16:creationId xmlns:a16="http://schemas.microsoft.com/office/drawing/2014/main" id="{A70F80CC-8EE5-E84B-DB0D-1671BE28BCE4}"/>
                </a:ext>
              </a:extLst>
            </p:cNvPr>
            <p:cNvSpPr/>
            <p:nvPr/>
          </p:nvSpPr>
          <p:spPr>
            <a:xfrm>
              <a:off x="2686777" y="5549109"/>
              <a:ext cx="2496015"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Intelligent data foundation</a:t>
              </a:r>
            </a:p>
          </p:txBody>
        </p:sp>
        <p:pic>
          <p:nvPicPr>
            <p:cNvPr id="15" name="Picture 14" descr="Logo, company name&#10;&#10;Description automatically generated">
              <a:extLst>
                <a:ext uri="{FF2B5EF4-FFF2-40B4-BE49-F238E27FC236}">
                  <a16:creationId xmlns:a16="http://schemas.microsoft.com/office/drawing/2014/main" id="{4BE28968-2D1B-9421-449F-AE25F505E04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916" r="-7916"/>
            <a:stretch/>
          </p:blipFill>
          <p:spPr>
            <a:xfrm>
              <a:off x="3554509" y="4220916"/>
              <a:ext cx="760550" cy="657882"/>
            </a:xfrm>
            <a:prstGeom prst="rect">
              <a:avLst/>
            </a:prstGeom>
          </p:spPr>
        </p:pic>
        <p:cxnSp>
          <p:nvCxnSpPr>
            <p:cNvPr id="16" name="Straight Connector 15">
              <a:extLst>
                <a:ext uri="{FF2B5EF4-FFF2-40B4-BE49-F238E27FC236}">
                  <a16:creationId xmlns:a16="http://schemas.microsoft.com/office/drawing/2014/main" id="{82528DBE-AC2C-EA9A-3198-A0A209C2CDC2}"/>
                </a:ext>
              </a:extLst>
            </p:cNvPr>
            <p:cNvCxnSpPr>
              <a:cxnSpLocks/>
            </p:cNvCxnSpPr>
            <p:nvPr/>
          </p:nvCxnSpPr>
          <p:spPr>
            <a:xfrm>
              <a:off x="1180868"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17" name="Straight Connector 16">
              <a:extLst>
                <a:ext uri="{FF2B5EF4-FFF2-40B4-BE49-F238E27FC236}">
                  <a16:creationId xmlns:a16="http://schemas.microsoft.com/office/drawing/2014/main" id="{8CDBDA70-EFC8-92A7-D031-C239D0E1840B}"/>
                </a:ext>
              </a:extLst>
            </p:cNvPr>
            <p:cNvCxnSpPr>
              <a:cxnSpLocks/>
            </p:cNvCxnSpPr>
            <p:nvPr/>
          </p:nvCxnSpPr>
          <p:spPr>
            <a:xfrm>
              <a:off x="2099220"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18" name="Straight Connector 17">
              <a:extLst>
                <a:ext uri="{FF2B5EF4-FFF2-40B4-BE49-F238E27FC236}">
                  <a16:creationId xmlns:a16="http://schemas.microsoft.com/office/drawing/2014/main" id="{CCD2E2AB-A0F8-D649-A2B2-E9E2E8576D9C}"/>
                </a:ext>
              </a:extLst>
            </p:cNvPr>
            <p:cNvCxnSpPr>
              <a:cxnSpLocks/>
            </p:cNvCxnSpPr>
            <p:nvPr/>
          </p:nvCxnSpPr>
          <p:spPr>
            <a:xfrm>
              <a:off x="3017572"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19" name="Straight Connector 18">
              <a:extLst>
                <a:ext uri="{FF2B5EF4-FFF2-40B4-BE49-F238E27FC236}">
                  <a16:creationId xmlns:a16="http://schemas.microsoft.com/office/drawing/2014/main" id="{9B28B9D2-F224-33B4-1E1C-97B0B29C2CEE}"/>
                </a:ext>
              </a:extLst>
            </p:cNvPr>
            <p:cNvCxnSpPr>
              <a:cxnSpLocks/>
            </p:cNvCxnSpPr>
            <p:nvPr/>
          </p:nvCxnSpPr>
          <p:spPr>
            <a:xfrm>
              <a:off x="3935924"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20" name="Straight Connector 19">
              <a:extLst>
                <a:ext uri="{FF2B5EF4-FFF2-40B4-BE49-F238E27FC236}">
                  <a16:creationId xmlns:a16="http://schemas.microsoft.com/office/drawing/2014/main" id="{D9B227DB-F408-7100-88C5-20C1C53AAFC4}"/>
                </a:ext>
              </a:extLst>
            </p:cNvPr>
            <p:cNvCxnSpPr>
              <a:cxnSpLocks/>
            </p:cNvCxnSpPr>
            <p:nvPr/>
          </p:nvCxnSpPr>
          <p:spPr>
            <a:xfrm>
              <a:off x="4854276"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21" name="Straight Connector 20">
              <a:extLst>
                <a:ext uri="{FF2B5EF4-FFF2-40B4-BE49-F238E27FC236}">
                  <a16:creationId xmlns:a16="http://schemas.microsoft.com/office/drawing/2014/main" id="{1C8203E6-8995-9BFA-8002-A3359FD89A91}"/>
                </a:ext>
              </a:extLst>
            </p:cNvPr>
            <p:cNvCxnSpPr>
              <a:cxnSpLocks/>
            </p:cNvCxnSpPr>
            <p:nvPr/>
          </p:nvCxnSpPr>
          <p:spPr>
            <a:xfrm>
              <a:off x="6689270" y="3281650"/>
              <a:ext cx="0" cy="695666"/>
            </a:xfrm>
            <a:prstGeom prst="line">
              <a:avLst/>
            </a:prstGeom>
            <a:noFill/>
            <a:ln w="19050" cap="rnd" cmpd="sng" algn="ctr">
              <a:solidFill>
                <a:schemeClr val="tx1"/>
              </a:solidFill>
              <a:prstDash val="solid"/>
              <a:headEnd type="none" w="med" len="med"/>
              <a:tailEnd type="arrow" w="lg" len="sm"/>
            </a:ln>
            <a:effectLst/>
          </p:spPr>
        </p:cxnSp>
        <p:cxnSp>
          <p:nvCxnSpPr>
            <p:cNvPr id="22" name="Straight Connector 21">
              <a:extLst>
                <a:ext uri="{FF2B5EF4-FFF2-40B4-BE49-F238E27FC236}">
                  <a16:creationId xmlns:a16="http://schemas.microsoft.com/office/drawing/2014/main" id="{9E93A534-6A35-A667-9884-BE984738FCA9}"/>
                </a:ext>
              </a:extLst>
            </p:cNvPr>
            <p:cNvCxnSpPr>
              <a:cxnSpLocks/>
            </p:cNvCxnSpPr>
            <p:nvPr/>
          </p:nvCxnSpPr>
          <p:spPr>
            <a:xfrm>
              <a:off x="5772059" y="3281650"/>
              <a:ext cx="0" cy="695666"/>
            </a:xfrm>
            <a:prstGeom prst="line">
              <a:avLst/>
            </a:prstGeom>
            <a:noFill/>
            <a:ln w="19050" cap="rnd" cmpd="sng" algn="ctr">
              <a:solidFill>
                <a:schemeClr val="tx1"/>
              </a:solidFill>
              <a:prstDash val="solid"/>
              <a:headEnd type="none" w="med" len="med"/>
              <a:tailEnd type="arrow" w="lg" len="sm"/>
            </a:ln>
            <a:effectLst/>
          </p:spPr>
        </p:cxnSp>
        <p:grpSp>
          <p:nvGrpSpPr>
            <p:cNvPr id="23" name="!!1">
              <a:extLst>
                <a:ext uri="{FF2B5EF4-FFF2-40B4-BE49-F238E27FC236}">
                  <a16:creationId xmlns:a16="http://schemas.microsoft.com/office/drawing/2014/main" id="{BFBB1210-51B4-572B-7EBB-58C65467442B}"/>
                </a:ext>
              </a:extLst>
            </p:cNvPr>
            <p:cNvGrpSpPr/>
            <p:nvPr/>
          </p:nvGrpSpPr>
          <p:grpSpPr>
            <a:xfrm>
              <a:off x="771260" y="2207300"/>
              <a:ext cx="819216" cy="1094495"/>
              <a:chOff x="771260" y="2207300"/>
              <a:chExt cx="819216" cy="1094495"/>
            </a:xfrm>
          </p:grpSpPr>
          <p:grpSp>
            <p:nvGrpSpPr>
              <p:cNvPr id="54" name="Group 53">
                <a:extLst>
                  <a:ext uri="{FF2B5EF4-FFF2-40B4-BE49-F238E27FC236}">
                    <a16:creationId xmlns:a16="http://schemas.microsoft.com/office/drawing/2014/main" id="{659BF844-82E6-C3F0-6795-2CB4D9C459A7}"/>
                  </a:ext>
                </a:extLst>
              </p:cNvPr>
              <p:cNvGrpSpPr/>
              <p:nvPr/>
            </p:nvGrpSpPr>
            <p:grpSpPr>
              <a:xfrm>
                <a:off x="771260" y="2207300"/>
                <a:ext cx="819216" cy="1094495"/>
                <a:chOff x="775356" y="2207300"/>
                <a:chExt cx="901137" cy="1094495"/>
              </a:xfrm>
            </p:grpSpPr>
            <p:sp>
              <p:nvSpPr>
                <p:cNvPr id="56" name="Rounded Rectangle 14">
                  <a:extLst>
                    <a:ext uri="{FF2B5EF4-FFF2-40B4-BE49-F238E27FC236}">
                      <a16:creationId xmlns:a16="http://schemas.microsoft.com/office/drawing/2014/main" id="{82030000-A364-904D-3FFF-AB9A1998A9BC}"/>
                    </a:ext>
                  </a:extLst>
                </p:cNvPr>
                <p:cNvSpPr/>
                <p:nvPr/>
              </p:nvSpPr>
              <p:spPr>
                <a:xfrm>
                  <a:off x="775356" y="2207300"/>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7" name="Rounded Rectangle 14">
                  <a:extLst>
                    <a:ext uri="{FF2B5EF4-FFF2-40B4-BE49-F238E27FC236}">
                      <a16:creationId xmlns:a16="http://schemas.microsoft.com/office/drawing/2014/main" id="{6821682D-BDE2-F692-9E9F-737B851EB180}"/>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pic>
            <p:nvPicPr>
              <p:cNvPr id="55" name="Graphic 54">
                <a:extLst>
                  <a:ext uri="{FF2B5EF4-FFF2-40B4-BE49-F238E27FC236}">
                    <a16:creationId xmlns:a16="http://schemas.microsoft.com/office/drawing/2014/main" id="{C7DDED2A-1D33-35D6-F9C2-AAD4D02EC98F}"/>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453" r="-2453"/>
              <a:stretch/>
            </p:blipFill>
            <p:spPr>
              <a:xfrm>
                <a:off x="1008036" y="2359685"/>
                <a:ext cx="345665" cy="329502"/>
              </a:xfrm>
              <a:prstGeom prst="rect">
                <a:avLst/>
              </a:prstGeom>
            </p:spPr>
          </p:pic>
        </p:grpSp>
        <p:grpSp>
          <p:nvGrpSpPr>
            <p:cNvPr id="24" name="!!2">
              <a:extLst>
                <a:ext uri="{FF2B5EF4-FFF2-40B4-BE49-F238E27FC236}">
                  <a16:creationId xmlns:a16="http://schemas.microsoft.com/office/drawing/2014/main" id="{2A8238AF-E083-4F37-16FA-6ABE1C3BB6D2}"/>
                </a:ext>
              </a:extLst>
            </p:cNvPr>
            <p:cNvGrpSpPr/>
            <p:nvPr/>
          </p:nvGrpSpPr>
          <p:grpSpPr>
            <a:xfrm>
              <a:off x="1689612" y="2207300"/>
              <a:ext cx="819216" cy="1094495"/>
              <a:chOff x="1689612" y="2207300"/>
              <a:chExt cx="819216" cy="1094495"/>
            </a:xfrm>
          </p:grpSpPr>
          <p:grpSp>
            <p:nvGrpSpPr>
              <p:cNvPr id="50" name="Group 49">
                <a:extLst>
                  <a:ext uri="{FF2B5EF4-FFF2-40B4-BE49-F238E27FC236}">
                    <a16:creationId xmlns:a16="http://schemas.microsoft.com/office/drawing/2014/main" id="{404C0E5B-9810-76BE-F8CA-48452D364C3A}"/>
                  </a:ext>
                </a:extLst>
              </p:cNvPr>
              <p:cNvGrpSpPr/>
              <p:nvPr/>
            </p:nvGrpSpPr>
            <p:grpSpPr>
              <a:xfrm>
                <a:off x="1689612" y="2207300"/>
                <a:ext cx="819216" cy="1094495"/>
                <a:chOff x="1858900" y="2207300"/>
                <a:chExt cx="901137" cy="1094495"/>
              </a:xfrm>
            </p:grpSpPr>
            <p:sp>
              <p:nvSpPr>
                <p:cNvPr id="52" name="Rounded Rectangle 15">
                  <a:extLst>
                    <a:ext uri="{FF2B5EF4-FFF2-40B4-BE49-F238E27FC236}">
                      <a16:creationId xmlns:a16="http://schemas.microsoft.com/office/drawing/2014/main" id="{4B60D0D5-A148-8289-CE7C-474FA1C2CEA8}"/>
                    </a:ext>
                  </a:extLst>
                </p:cNvPr>
                <p:cNvSpPr/>
                <p:nvPr/>
              </p:nvSpPr>
              <p:spPr>
                <a:xfrm>
                  <a:off x="1858900" y="2207300"/>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3" name="Rounded Rectangle 15">
                  <a:extLst>
                    <a:ext uri="{FF2B5EF4-FFF2-40B4-BE49-F238E27FC236}">
                      <a16:creationId xmlns:a16="http://schemas.microsoft.com/office/drawing/2014/main" id="{4D7D6274-6D80-2655-AECD-35F7C9524925}"/>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pic>
            <p:nvPicPr>
              <p:cNvPr id="51" name="Graphic 50">
                <a:extLst>
                  <a:ext uri="{FF2B5EF4-FFF2-40B4-BE49-F238E27FC236}">
                    <a16:creationId xmlns:a16="http://schemas.microsoft.com/office/drawing/2014/main" id="{B24D565D-5120-2839-BA01-3CD05CD95B64}"/>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453" r="-2453"/>
              <a:stretch/>
            </p:blipFill>
            <p:spPr>
              <a:xfrm>
                <a:off x="1926388" y="2359686"/>
                <a:ext cx="345664" cy="329500"/>
              </a:xfrm>
              <a:prstGeom prst="rect">
                <a:avLst/>
              </a:prstGeom>
            </p:spPr>
          </p:pic>
        </p:grpSp>
        <p:grpSp>
          <p:nvGrpSpPr>
            <p:cNvPr id="25" name="!!3">
              <a:extLst>
                <a:ext uri="{FF2B5EF4-FFF2-40B4-BE49-F238E27FC236}">
                  <a16:creationId xmlns:a16="http://schemas.microsoft.com/office/drawing/2014/main" id="{539FD2C9-C59F-FA24-0F3A-FA964E46B7A2}"/>
                </a:ext>
              </a:extLst>
            </p:cNvPr>
            <p:cNvGrpSpPr/>
            <p:nvPr/>
          </p:nvGrpSpPr>
          <p:grpSpPr>
            <a:xfrm>
              <a:off x="2607964" y="2207300"/>
              <a:ext cx="819216" cy="1094495"/>
              <a:chOff x="2607964" y="2207300"/>
              <a:chExt cx="819216" cy="1094495"/>
            </a:xfrm>
          </p:grpSpPr>
          <p:grpSp>
            <p:nvGrpSpPr>
              <p:cNvPr id="46" name="Group 45">
                <a:extLst>
                  <a:ext uri="{FF2B5EF4-FFF2-40B4-BE49-F238E27FC236}">
                    <a16:creationId xmlns:a16="http://schemas.microsoft.com/office/drawing/2014/main" id="{7503BEC9-3F6B-EDA7-3F5C-232541E2734C}"/>
                  </a:ext>
                </a:extLst>
              </p:cNvPr>
              <p:cNvGrpSpPr/>
              <p:nvPr/>
            </p:nvGrpSpPr>
            <p:grpSpPr>
              <a:xfrm>
                <a:off x="2607964" y="2207300"/>
                <a:ext cx="819216" cy="1094495"/>
                <a:chOff x="2942444" y="2207300"/>
                <a:chExt cx="901137" cy="1094495"/>
              </a:xfrm>
            </p:grpSpPr>
            <p:sp>
              <p:nvSpPr>
                <p:cNvPr id="48" name="Rounded Rectangle 17">
                  <a:extLst>
                    <a:ext uri="{FF2B5EF4-FFF2-40B4-BE49-F238E27FC236}">
                      <a16:creationId xmlns:a16="http://schemas.microsoft.com/office/drawing/2014/main" id="{327D0BB2-988D-5079-5E27-16EB37461ED2}"/>
                    </a:ext>
                  </a:extLst>
                </p:cNvPr>
                <p:cNvSpPr/>
                <p:nvPr/>
              </p:nvSpPr>
              <p:spPr>
                <a:xfrm>
                  <a:off x="2942444" y="2207300"/>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49" name="Rounded Rectangle 17">
                  <a:extLst>
                    <a:ext uri="{FF2B5EF4-FFF2-40B4-BE49-F238E27FC236}">
                      <a16:creationId xmlns:a16="http://schemas.microsoft.com/office/drawing/2014/main" id="{E6E27B0F-F7B9-989C-678F-25F00FE5593E}"/>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47" name="Graphic 46">
                <a:extLst>
                  <a:ext uri="{FF2B5EF4-FFF2-40B4-BE49-F238E27FC236}">
                    <a16:creationId xmlns:a16="http://schemas.microsoft.com/office/drawing/2014/main" id="{B21C0110-8947-DC53-3728-0235A772499A}"/>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453" r="-2453"/>
              <a:stretch/>
            </p:blipFill>
            <p:spPr>
              <a:xfrm>
                <a:off x="2844740" y="2359685"/>
                <a:ext cx="345665" cy="329502"/>
              </a:xfrm>
              <a:prstGeom prst="rect">
                <a:avLst/>
              </a:prstGeom>
            </p:spPr>
          </p:pic>
        </p:grpSp>
        <p:grpSp>
          <p:nvGrpSpPr>
            <p:cNvPr id="26" name="!!4">
              <a:extLst>
                <a:ext uri="{FF2B5EF4-FFF2-40B4-BE49-F238E27FC236}">
                  <a16:creationId xmlns:a16="http://schemas.microsoft.com/office/drawing/2014/main" id="{64ED930A-F614-60D3-C60D-1E96BDDFCA3B}"/>
                </a:ext>
              </a:extLst>
            </p:cNvPr>
            <p:cNvGrpSpPr/>
            <p:nvPr/>
          </p:nvGrpSpPr>
          <p:grpSpPr>
            <a:xfrm>
              <a:off x="3526315" y="2207301"/>
              <a:ext cx="819216" cy="1094495"/>
              <a:chOff x="3526315" y="2207301"/>
              <a:chExt cx="819216" cy="1094495"/>
            </a:xfrm>
          </p:grpSpPr>
          <p:grpSp>
            <p:nvGrpSpPr>
              <p:cNvPr id="42" name="Group 41">
                <a:extLst>
                  <a:ext uri="{FF2B5EF4-FFF2-40B4-BE49-F238E27FC236}">
                    <a16:creationId xmlns:a16="http://schemas.microsoft.com/office/drawing/2014/main" id="{57C4F386-2171-0C40-1B6F-97C1FEAAE2CA}"/>
                  </a:ext>
                </a:extLst>
              </p:cNvPr>
              <p:cNvGrpSpPr/>
              <p:nvPr/>
            </p:nvGrpSpPr>
            <p:grpSpPr>
              <a:xfrm>
                <a:off x="3526315" y="2207301"/>
                <a:ext cx="819216" cy="1094495"/>
                <a:chOff x="4025988" y="2207301"/>
                <a:chExt cx="901137" cy="1094495"/>
              </a:xfrm>
            </p:grpSpPr>
            <p:sp>
              <p:nvSpPr>
                <p:cNvPr id="44" name="Rounded Rectangle 16">
                  <a:extLst>
                    <a:ext uri="{FF2B5EF4-FFF2-40B4-BE49-F238E27FC236}">
                      <a16:creationId xmlns:a16="http://schemas.microsoft.com/office/drawing/2014/main" id="{4A9BEF97-3991-B32C-02C4-0265FA07AEE0}"/>
                    </a:ext>
                  </a:extLst>
                </p:cNvPr>
                <p:cNvSpPr/>
                <p:nvPr/>
              </p:nvSpPr>
              <p:spPr>
                <a:xfrm>
                  <a:off x="4025988" y="2207301"/>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45" name="Rounded Rectangle 280">
                  <a:extLst>
                    <a:ext uri="{FF2B5EF4-FFF2-40B4-BE49-F238E27FC236}">
                      <a16:creationId xmlns:a16="http://schemas.microsoft.com/office/drawing/2014/main" id="{05001FFC-4BC8-397A-E724-D837FA0E06DA}"/>
                    </a:ext>
                  </a:extLst>
                </p:cNvPr>
                <p:cNvSpPr/>
                <p:nvPr/>
              </p:nvSpPr>
              <p:spPr>
                <a:xfrm>
                  <a:off x="4059103" y="2821525"/>
                  <a:ext cx="83348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grpSp>
          <p:pic>
            <p:nvPicPr>
              <p:cNvPr id="43" name="Graphic 42">
                <a:extLst>
                  <a:ext uri="{FF2B5EF4-FFF2-40B4-BE49-F238E27FC236}">
                    <a16:creationId xmlns:a16="http://schemas.microsoft.com/office/drawing/2014/main" id="{BEA181FC-A16E-E3CA-37A4-C99D0B344A95}"/>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453" r="-2453"/>
              <a:stretch/>
            </p:blipFill>
            <p:spPr>
              <a:xfrm>
                <a:off x="3753230" y="2350285"/>
                <a:ext cx="365388" cy="348303"/>
              </a:xfrm>
              <a:prstGeom prst="rect">
                <a:avLst/>
              </a:prstGeom>
            </p:spPr>
          </p:pic>
        </p:grpSp>
        <p:grpSp>
          <p:nvGrpSpPr>
            <p:cNvPr id="27" name="!!5">
              <a:extLst>
                <a:ext uri="{FF2B5EF4-FFF2-40B4-BE49-F238E27FC236}">
                  <a16:creationId xmlns:a16="http://schemas.microsoft.com/office/drawing/2014/main" id="{65F39DD3-F624-9B88-E5A0-51D89563064F}"/>
                </a:ext>
              </a:extLst>
            </p:cNvPr>
            <p:cNvGrpSpPr/>
            <p:nvPr/>
          </p:nvGrpSpPr>
          <p:grpSpPr>
            <a:xfrm>
              <a:off x="4406341" y="2207300"/>
              <a:ext cx="894582" cy="1094495"/>
              <a:chOff x="4406341" y="2207300"/>
              <a:chExt cx="894582" cy="1094495"/>
            </a:xfrm>
          </p:grpSpPr>
          <p:grpSp>
            <p:nvGrpSpPr>
              <p:cNvPr id="38" name="Group 37">
                <a:extLst>
                  <a:ext uri="{FF2B5EF4-FFF2-40B4-BE49-F238E27FC236}">
                    <a16:creationId xmlns:a16="http://schemas.microsoft.com/office/drawing/2014/main" id="{B10C4630-F395-7320-7835-F364F9C20E78}"/>
                  </a:ext>
                </a:extLst>
              </p:cNvPr>
              <p:cNvGrpSpPr/>
              <p:nvPr/>
            </p:nvGrpSpPr>
            <p:grpSpPr>
              <a:xfrm>
                <a:off x="4406341" y="2207300"/>
                <a:ext cx="894582" cy="1094495"/>
                <a:chOff x="5067370" y="2207300"/>
                <a:chExt cx="984039" cy="1094495"/>
              </a:xfrm>
            </p:grpSpPr>
            <p:sp>
              <p:nvSpPr>
                <p:cNvPr id="40" name="Rounded Rectangle 18">
                  <a:extLst>
                    <a:ext uri="{FF2B5EF4-FFF2-40B4-BE49-F238E27FC236}">
                      <a16:creationId xmlns:a16="http://schemas.microsoft.com/office/drawing/2014/main" id="{A5E02D1C-DF17-73CC-EEEB-B8454FA0E851}"/>
                    </a:ext>
                  </a:extLst>
                </p:cNvPr>
                <p:cNvSpPr/>
                <p:nvPr/>
              </p:nvSpPr>
              <p:spPr>
                <a:xfrm>
                  <a:off x="5109532" y="2207300"/>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41" name="Rounded Rectangle 18">
                  <a:extLst>
                    <a:ext uri="{FF2B5EF4-FFF2-40B4-BE49-F238E27FC236}">
                      <a16:creationId xmlns:a16="http://schemas.microsoft.com/office/drawing/2014/main" id="{441E4700-3350-B90D-0D0C-028BBA87A4B1}"/>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39" name="Graphic 38">
                <a:extLst>
                  <a:ext uri="{FF2B5EF4-FFF2-40B4-BE49-F238E27FC236}">
                    <a16:creationId xmlns:a16="http://schemas.microsoft.com/office/drawing/2014/main" id="{4E98CDFB-08E9-18BF-7B53-554706A062F0}"/>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l="-2453" r="-2453"/>
              <a:stretch/>
            </p:blipFill>
            <p:spPr>
              <a:xfrm>
                <a:off x="4673509" y="2352121"/>
                <a:ext cx="361534" cy="344629"/>
              </a:xfrm>
              <a:prstGeom prst="rect">
                <a:avLst/>
              </a:prstGeom>
            </p:spPr>
          </p:pic>
        </p:grpSp>
        <p:grpSp>
          <p:nvGrpSpPr>
            <p:cNvPr id="28" name="!!6">
              <a:extLst>
                <a:ext uri="{FF2B5EF4-FFF2-40B4-BE49-F238E27FC236}">
                  <a16:creationId xmlns:a16="http://schemas.microsoft.com/office/drawing/2014/main" id="{0B66570C-18E5-2C26-34CB-D14D967F255E}"/>
                </a:ext>
              </a:extLst>
            </p:cNvPr>
            <p:cNvGrpSpPr/>
            <p:nvPr/>
          </p:nvGrpSpPr>
          <p:grpSpPr>
            <a:xfrm>
              <a:off x="5362970" y="2207300"/>
              <a:ext cx="818182" cy="1094495"/>
              <a:chOff x="5362970" y="2207300"/>
              <a:chExt cx="818182" cy="1094495"/>
            </a:xfrm>
          </p:grpSpPr>
          <p:grpSp>
            <p:nvGrpSpPr>
              <p:cNvPr id="34" name="Group 33">
                <a:extLst>
                  <a:ext uri="{FF2B5EF4-FFF2-40B4-BE49-F238E27FC236}">
                    <a16:creationId xmlns:a16="http://schemas.microsoft.com/office/drawing/2014/main" id="{DEFD4081-373F-6A16-5D69-C7A96C561160}"/>
                  </a:ext>
                </a:extLst>
              </p:cNvPr>
              <p:cNvGrpSpPr/>
              <p:nvPr/>
            </p:nvGrpSpPr>
            <p:grpSpPr>
              <a:xfrm>
                <a:off x="5362970" y="2207300"/>
                <a:ext cx="818182" cy="1094495"/>
                <a:chOff x="6193019" y="2207300"/>
                <a:chExt cx="899999" cy="1094495"/>
              </a:xfrm>
            </p:grpSpPr>
            <p:sp>
              <p:nvSpPr>
                <p:cNvPr id="36" name="Rounded Rectangle 19">
                  <a:extLst>
                    <a:ext uri="{FF2B5EF4-FFF2-40B4-BE49-F238E27FC236}">
                      <a16:creationId xmlns:a16="http://schemas.microsoft.com/office/drawing/2014/main" id="{51482E12-24DF-F902-A100-136A93A75989}"/>
                    </a:ext>
                  </a:extLst>
                </p:cNvPr>
                <p:cNvSpPr/>
                <p:nvPr/>
              </p:nvSpPr>
              <p:spPr>
                <a:xfrm>
                  <a:off x="6193019" y="2207300"/>
                  <a:ext cx="899999"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7" name="Rounded Rectangle 19">
                  <a:extLst>
                    <a:ext uri="{FF2B5EF4-FFF2-40B4-BE49-F238E27FC236}">
                      <a16:creationId xmlns:a16="http://schemas.microsoft.com/office/drawing/2014/main" id="{73F3D36D-448B-3049-53AC-D76E6956BC82}"/>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35" name="Graphic 34">
                <a:extLst>
                  <a:ext uri="{FF2B5EF4-FFF2-40B4-BE49-F238E27FC236}">
                    <a16:creationId xmlns:a16="http://schemas.microsoft.com/office/drawing/2014/main" id="{AB507F07-6A0A-0FED-7301-7705D3DF8F80}"/>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2453" r="-2453"/>
              <a:stretch/>
            </p:blipFill>
            <p:spPr>
              <a:xfrm>
                <a:off x="5599227" y="2359685"/>
                <a:ext cx="345665" cy="329502"/>
              </a:xfrm>
              <a:prstGeom prst="rect">
                <a:avLst/>
              </a:prstGeom>
            </p:spPr>
          </p:pic>
        </p:grpSp>
        <p:grpSp>
          <p:nvGrpSpPr>
            <p:cNvPr id="29" name="!!7">
              <a:extLst>
                <a:ext uri="{FF2B5EF4-FFF2-40B4-BE49-F238E27FC236}">
                  <a16:creationId xmlns:a16="http://schemas.microsoft.com/office/drawing/2014/main" id="{BB016AA5-04EC-868A-6AAF-61BDD1CA98B1}"/>
                </a:ext>
              </a:extLst>
            </p:cNvPr>
            <p:cNvGrpSpPr/>
            <p:nvPr/>
          </p:nvGrpSpPr>
          <p:grpSpPr>
            <a:xfrm>
              <a:off x="6280181" y="2207300"/>
              <a:ext cx="818182" cy="1094495"/>
              <a:chOff x="6280181" y="2207300"/>
              <a:chExt cx="818182" cy="1094495"/>
            </a:xfrm>
          </p:grpSpPr>
          <p:grpSp>
            <p:nvGrpSpPr>
              <p:cNvPr id="30" name="Group 29">
                <a:extLst>
                  <a:ext uri="{FF2B5EF4-FFF2-40B4-BE49-F238E27FC236}">
                    <a16:creationId xmlns:a16="http://schemas.microsoft.com/office/drawing/2014/main" id="{155D424D-C8F4-15A0-18A4-3B11420BB0DD}"/>
                  </a:ext>
                </a:extLst>
              </p:cNvPr>
              <p:cNvGrpSpPr/>
              <p:nvPr/>
            </p:nvGrpSpPr>
            <p:grpSpPr>
              <a:xfrm>
                <a:off x="6280181" y="2207300"/>
                <a:ext cx="818182" cy="1094495"/>
                <a:chOff x="7276563" y="2207300"/>
                <a:chExt cx="900000" cy="1094495"/>
              </a:xfrm>
            </p:grpSpPr>
            <p:sp>
              <p:nvSpPr>
                <p:cNvPr id="32" name="Rounded Rectangle 19">
                  <a:extLst>
                    <a:ext uri="{FF2B5EF4-FFF2-40B4-BE49-F238E27FC236}">
                      <a16:creationId xmlns:a16="http://schemas.microsoft.com/office/drawing/2014/main" id="{8331E77C-ACC8-0C64-D1E0-EE5EFC277464}"/>
                    </a:ext>
                  </a:extLst>
                </p:cNvPr>
                <p:cNvSpPr/>
                <p:nvPr/>
              </p:nvSpPr>
              <p:spPr>
                <a:xfrm>
                  <a:off x="7276563" y="2207300"/>
                  <a:ext cx="900000"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3" name="Rounded Rectangle 19">
                  <a:extLst>
                    <a:ext uri="{FF2B5EF4-FFF2-40B4-BE49-F238E27FC236}">
                      <a16:creationId xmlns:a16="http://schemas.microsoft.com/office/drawing/2014/main" id="{4BE00534-3D77-3E1C-C79A-9219D816C5FE}"/>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31" name="Graphic 30">
                <a:extLst>
                  <a:ext uri="{FF2B5EF4-FFF2-40B4-BE49-F238E27FC236}">
                    <a16:creationId xmlns:a16="http://schemas.microsoft.com/office/drawing/2014/main" id="{9F2E060D-6715-D472-BDFE-A7D187B978AE}"/>
                  </a:ext>
                </a:extLst>
              </p:cNvPr>
              <p:cNvPicPr>
                <a:picLocks noChangeAspect="1"/>
              </p:cNvPicPr>
              <p:nvPr/>
            </p:nvPicPr>
            <p:blipFill>
              <a:blip r:embed="rId15" cstate="print">
                <a:alphaModFix/>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559530" y="2442185"/>
                <a:ext cx="259480" cy="260494"/>
              </a:xfrm>
              <a:prstGeom prst="rect">
                <a:avLst/>
              </a:prstGeom>
            </p:spPr>
          </p:pic>
        </p:grpSp>
      </p:grpSp>
    </p:spTree>
    <p:extLst>
      <p:ext uri="{BB962C8B-B14F-4D97-AF65-F5344CB8AC3E}">
        <p14:creationId xmlns:p14="http://schemas.microsoft.com/office/powerpoint/2010/main" val="252136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25E-6 4.44444E-6 L 1.25E-6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25E-6 4.44444E-6 L 1.25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decel="50000" fill="hold" nodeType="withEffect">
                                  <p:stCondLst>
                                    <p:cond delay="2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50000" fill="hold" nodeType="withEffect">
                                  <p:stCondLst>
                                    <p:cond delay="200"/>
                                  </p:stCondLst>
                                  <p:childTnLst>
                                    <p:animMotion origin="layout" path="M 4.58333E-6 -3.7037E-6 L 0.02057 0.00047 " pathEditMode="relative" rAng="0" ptsTypes="AA">
                                      <p:cBhvr>
                                        <p:cTn id="22" dur="500" spd="-100000" fill="hold"/>
                                        <p:tgtEl>
                                          <p:spTgt spid="4"/>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AC4CBF6F-739A-C2FA-B0E5-F8EDBCF9A452}"/>
              </a:ext>
            </a:extLst>
          </p:cNvPr>
          <p:cNvSpPr txBox="1">
            <a:spLocks/>
          </p:cNvSpPr>
          <p:nvPr/>
        </p:nvSpPr>
        <p:spPr>
          <a:xfrm>
            <a:off x="588263" y="457200"/>
            <a:ext cx="11018520" cy="553998"/>
          </a:xfrm>
          <a:prstGeom prst="rect">
            <a:avLst/>
          </a:prstGeom>
        </p:spPr>
        <p:txBody>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r>
              <a:rPr lang="en-US"/>
              <a:t>One Copy for all computes</a:t>
            </a:r>
          </a:p>
        </p:txBody>
      </p:sp>
      <p:sp>
        <p:nvSpPr>
          <p:cNvPr id="3" name="Text Placeholder 39">
            <a:extLst>
              <a:ext uri="{FF2B5EF4-FFF2-40B4-BE49-F238E27FC236}">
                <a16:creationId xmlns:a16="http://schemas.microsoft.com/office/drawing/2014/main" id="{8FD53AF2-DB9A-181F-FAF7-F9D4604B6419}"/>
              </a:ext>
            </a:extLst>
          </p:cNvPr>
          <p:cNvSpPr txBox="1">
            <a:spLocks/>
          </p:cNvSpPr>
          <p:nvPr/>
        </p:nvSpPr>
        <p:spPr>
          <a:xfrm>
            <a:off x="588263" y="1039774"/>
            <a:ext cx="11018520" cy="430887"/>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a:solidFill>
                  <a:srgbClr val="49C5B1"/>
                </a:solidFill>
              </a:rPr>
              <a:t>Real separation of compute and storage</a:t>
            </a:r>
          </a:p>
        </p:txBody>
      </p:sp>
      <p:grpSp>
        <p:nvGrpSpPr>
          <p:cNvPr id="4" name="Group 3">
            <a:extLst>
              <a:ext uri="{FF2B5EF4-FFF2-40B4-BE49-F238E27FC236}">
                <a16:creationId xmlns:a16="http://schemas.microsoft.com/office/drawing/2014/main" id="{31C1118A-09C0-57BD-6075-D484E0C01855}"/>
              </a:ext>
            </a:extLst>
          </p:cNvPr>
          <p:cNvGrpSpPr/>
          <p:nvPr/>
        </p:nvGrpSpPr>
        <p:grpSpPr>
          <a:xfrm>
            <a:off x="7597588" y="2023935"/>
            <a:ext cx="4011800" cy="4122075"/>
            <a:chOff x="7597588" y="2023935"/>
            <a:chExt cx="4011800" cy="4122075"/>
          </a:xfrm>
        </p:grpSpPr>
        <p:sp>
          <p:nvSpPr>
            <p:cNvPr id="5" name="Rounded Rectangle 259">
              <a:extLst>
                <a:ext uri="{FF2B5EF4-FFF2-40B4-BE49-F238E27FC236}">
                  <a16:creationId xmlns:a16="http://schemas.microsoft.com/office/drawing/2014/main" id="{63BE4DE4-AE6E-B95D-9384-79CE38EEA8D6}"/>
                </a:ext>
                <a:ext uri="{C183D7F6-B498-43B3-948B-1728B52AA6E4}">
                  <adec:decorative xmlns:adec="http://schemas.microsoft.com/office/drawing/2017/decorative" val="1"/>
                </a:ext>
              </a:extLst>
            </p:cNvPr>
            <p:cNvSpPr/>
            <p:nvPr/>
          </p:nvSpPr>
          <p:spPr bwMode="auto">
            <a:xfrm>
              <a:off x="7597588" y="2023935"/>
              <a:ext cx="4011800" cy="4122075"/>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5B8ED035-E4EA-5464-F74A-FD10E74B3245}"/>
                </a:ext>
              </a:extLst>
            </p:cNvPr>
            <p:cNvSpPr txBox="1"/>
            <p:nvPr/>
          </p:nvSpPr>
          <p:spPr>
            <a:xfrm>
              <a:off x="7856182" y="2233183"/>
              <a:ext cx="349461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the compute engines store their data automatically in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OneLake</a:t>
              </a: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The data is stored in a single common format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49C5B1"/>
                  </a:solidFill>
                  <a:effectLst/>
                  <a:uLnTx/>
                  <a:uFillTx/>
                  <a:latin typeface="Segoe UI" panose="020B0502040204020203" pitchFamily="34" charset="0"/>
                  <a:ea typeface="+mn-ea"/>
                  <a:cs typeface="Segoe UI" panose="020B0502040204020203" pitchFamily="34" charset="0"/>
                </a:rPr>
                <a:t>Delta – Parquet</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 open standards format,</a:t>
              </a: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is the storage format for all tabular data in Analytics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vNext</a:t>
              </a: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Once data is stored in the lake, it is directly accessible by all the engines without needing</a:t>
              </a: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any import/export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the compute engines have been fully optimized to work with Delta Parquet as their native format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Shared universal security model is enforced across all the engines</a:t>
              </a:r>
            </a:p>
          </p:txBody>
        </p:sp>
        <p:cxnSp>
          <p:nvCxnSpPr>
            <p:cNvPr id="7" name="Straight Connector 6">
              <a:extLst>
                <a:ext uri="{FF2B5EF4-FFF2-40B4-BE49-F238E27FC236}">
                  <a16:creationId xmlns:a16="http://schemas.microsoft.com/office/drawing/2014/main" id="{19737B99-3B1D-26B6-61B3-E9E1719BA193}"/>
                </a:ext>
              </a:extLst>
            </p:cNvPr>
            <p:cNvCxnSpPr>
              <a:cxnSpLocks/>
            </p:cNvCxnSpPr>
            <p:nvPr/>
          </p:nvCxnSpPr>
          <p:spPr>
            <a:xfrm>
              <a:off x="7856182" y="272833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EBC5430-3EE3-BD20-A055-054F02D9D9F6}"/>
                </a:ext>
              </a:extLst>
            </p:cNvPr>
            <p:cNvCxnSpPr>
              <a:cxnSpLocks/>
            </p:cNvCxnSpPr>
            <p:nvPr/>
          </p:nvCxnSpPr>
          <p:spPr>
            <a:xfrm>
              <a:off x="7856182" y="3130505"/>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61755B-0488-40A5-F635-C2DF28BD8BEC}"/>
                </a:ext>
              </a:extLst>
            </p:cNvPr>
            <p:cNvCxnSpPr>
              <a:cxnSpLocks/>
            </p:cNvCxnSpPr>
            <p:nvPr/>
          </p:nvCxnSpPr>
          <p:spPr>
            <a:xfrm>
              <a:off x="7856182" y="4627354"/>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DEC10D3-B3CD-E57D-EDD7-23F4E0087F06}"/>
                </a:ext>
              </a:extLst>
            </p:cNvPr>
            <p:cNvCxnSpPr>
              <a:cxnSpLocks/>
            </p:cNvCxnSpPr>
            <p:nvPr/>
          </p:nvCxnSpPr>
          <p:spPr>
            <a:xfrm>
              <a:off x="7856182" y="3886278"/>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6BCCAA9-4EF6-6CFA-CE83-9BE561BE50F5}"/>
                </a:ext>
              </a:extLst>
            </p:cNvPr>
            <p:cNvCxnSpPr>
              <a:cxnSpLocks/>
            </p:cNvCxnSpPr>
            <p:nvPr/>
          </p:nvCxnSpPr>
          <p:spPr>
            <a:xfrm>
              <a:off x="7856182" y="5392900"/>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 name="Rounded Rectangle 38">
            <a:extLst>
              <a:ext uri="{FF2B5EF4-FFF2-40B4-BE49-F238E27FC236}">
                <a16:creationId xmlns:a16="http://schemas.microsoft.com/office/drawing/2014/main" id="{C843517C-602C-A89A-66C7-8C13C93D38AC}"/>
              </a:ext>
            </a:extLst>
          </p:cNvPr>
          <p:cNvSpPr/>
          <p:nvPr/>
        </p:nvSpPr>
        <p:spPr bwMode="auto">
          <a:xfrm>
            <a:off x="584201" y="2023936"/>
            <a:ext cx="6701167" cy="4122080"/>
          </a:xfrm>
          <a:prstGeom prst="roundRect">
            <a:avLst>
              <a:gd name="adj" fmla="val 3641"/>
            </a:avLst>
          </a:prstGeom>
          <a:no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 name="Rounded Rectangle 45">
            <a:extLst>
              <a:ext uri="{FF2B5EF4-FFF2-40B4-BE49-F238E27FC236}">
                <a16:creationId xmlns:a16="http://schemas.microsoft.com/office/drawing/2014/main" id="{4AC0B5D6-5E9A-C5FD-E194-A9E0F0A2D7A1}"/>
              </a:ext>
            </a:extLst>
          </p:cNvPr>
          <p:cNvSpPr/>
          <p:nvPr/>
        </p:nvSpPr>
        <p:spPr>
          <a:xfrm>
            <a:off x="730299" y="4763280"/>
            <a:ext cx="6408971" cy="1203945"/>
          </a:xfrm>
          <a:prstGeom prst="roundRect">
            <a:avLst>
              <a:gd name="adj" fmla="val 5908"/>
            </a:avLst>
          </a:prstGeom>
          <a:solidFill>
            <a:srgbClr val="3A4953"/>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0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14" name="Picture 13" descr="Logo, company name&#10;&#10;Description automatically generated">
            <a:extLst>
              <a:ext uri="{FF2B5EF4-FFF2-40B4-BE49-F238E27FC236}">
                <a16:creationId xmlns:a16="http://schemas.microsoft.com/office/drawing/2014/main" id="{84A0B893-1C63-0ADF-1658-F5DAA62C03B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916" r="-7916"/>
          <a:stretch/>
        </p:blipFill>
        <p:spPr>
          <a:xfrm>
            <a:off x="3653419" y="4944401"/>
            <a:ext cx="562731" cy="486767"/>
          </a:xfrm>
          <a:prstGeom prst="rect">
            <a:avLst/>
          </a:prstGeom>
        </p:spPr>
      </p:pic>
      <p:sp>
        <p:nvSpPr>
          <p:cNvPr id="15" name="Rounded Rectangle 45">
            <a:extLst>
              <a:ext uri="{FF2B5EF4-FFF2-40B4-BE49-F238E27FC236}">
                <a16:creationId xmlns:a16="http://schemas.microsoft.com/office/drawing/2014/main" id="{D872DFDB-059D-9CDF-304C-11948D6F5F96}"/>
              </a:ext>
            </a:extLst>
          </p:cNvPr>
          <p:cNvSpPr/>
          <p:nvPr/>
        </p:nvSpPr>
        <p:spPr>
          <a:xfrm>
            <a:off x="730299" y="3430565"/>
            <a:ext cx="6408971" cy="1203945"/>
          </a:xfrm>
          <a:prstGeom prst="roundRect">
            <a:avLst>
              <a:gd name="adj" fmla="val 4731"/>
            </a:avLst>
          </a:prstGeom>
          <a:solidFill>
            <a:srgbClr val="0F253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Compute</a:t>
            </a:r>
          </a:p>
        </p:txBody>
      </p:sp>
      <p:sp>
        <p:nvSpPr>
          <p:cNvPr id="16" name="Cylinder 22">
            <a:extLst>
              <a:ext uri="{FF2B5EF4-FFF2-40B4-BE49-F238E27FC236}">
                <a16:creationId xmlns:a16="http://schemas.microsoft.com/office/drawing/2014/main" id="{463C5602-7E2B-8024-2CF1-467B26E0ECBA}"/>
              </a:ext>
            </a:extLst>
          </p:cNvPr>
          <p:cNvSpPr/>
          <p:nvPr/>
        </p:nvSpPr>
        <p:spPr bwMode="auto">
          <a:xfrm>
            <a:off x="858461" y="4905993"/>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Customers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360</a:t>
            </a:r>
          </a:p>
        </p:txBody>
      </p:sp>
      <p:sp>
        <p:nvSpPr>
          <p:cNvPr id="17" name="Cylinder 88">
            <a:extLst>
              <a:ext uri="{FF2B5EF4-FFF2-40B4-BE49-F238E27FC236}">
                <a16:creationId xmlns:a16="http://schemas.microsoft.com/office/drawing/2014/main" id="{FBBB5951-3FC1-CB64-2179-C171930D5F11}"/>
              </a:ext>
            </a:extLst>
          </p:cNvPr>
          <p:cNvSpPr/>
          <p:nvPr/>
        </p:nvSpPr>
        <p:spPr bwMode="auto">
          <a:xfrm>
            <a:off x="1942005" y="4905993"/>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sp>
        <p:nvSpPr>
          <p:cNvPr id="18" name="Cylinder 89">
            <a:extLst>
              <a:ext uri="{FF2B5EF4-FFF2-40B4-BE49-F238E27FC236}">
                <a16:creationId xmlns:a16="http://schemas.microsoft.com/office/drawing/2014/main" id="{0AC6E482-A9BB-8ECE-E766-0F65F35DD137}"/>
              </a:ext>
            </a:extLst>
          </p:cNvPr>
          <p:cNvSpPr/>
          <p:nvPr/>
        </p:nvSpPr>
        <p:spPr bwMode="auto">
          <a:xfrm>
            <a:off x="5192637" y="4905993"/>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Telemetry</a:t>
            </a:r>
          </a:p>
        </p:txBody>
      </p:sp>
      <p:sp>
        <p:nvSpPr>
          <p:cNvPr id="19" name="Cylinder 91">
            <a:extLst>
              <a:ext uri="{FF2B5EF4-FFF2-40B4-BE49-F238E27FC236}">
                <a16:creationId xmlns:a16="http://schemas.microsoft.com/office/drawing/2014/main" id="{49FB66A9-7797-EDC7-C363-1B8A48B73264}"/>
              </a:ext>
            </a:extLst>
          </p:cNvPr>
          <p:cNvSpPr/>
          <p:nvPr/>
        </p:nvSpPr>
        <p:spPr bwMode="auto">
          <a:xfrm>
            <a:off x="6276181" y="4905993"/>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Business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KPIs</a:t>
            </a:r>
          </a:p>
        </p:txBody>
      </p:sp>
      <p:sp>
        <p:nvSpPr>
          <p:cNvPr id="20" name="TextBox 19">
            <a:extLst>
              <a:ext uri="{FF2B5EF4-FFF2-40B4-BE49-F238E27FC236}">
                <a16:creationId xmlns:a16="http://schemas.microsoft.com/office/drawing/2014/main" id="{F6145E3C-6F97-A707-DFFC-F6102B096D58}"/>
              </a:ext>
            </a:extLst>
          </p:cNvPr>
          <p:cNvSpPr txBox="1"/>
          <p:nvPr/>
        </p:nvSpPr>
        <p:spPr>
          <a:xfrm>
            <a:off x="990354" y="5537272"/>
            <a:ext cx="471140" cy="3323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Delta – Parquet Format</a:t>
            </a:r>
          </a:p>
        </p:txBody>
      </p:sp>
      <p:sp>
        <p:nvSpPr>
          <p:cNvPr id="21" name="TextBox 20">
            <a:extLst>
              <a:ext uri="{FF2B5EF4-FFF2-40B4-BE49-F238E27FC236}">
                <a16:creationId xmlns:a16="http://schemas.microsoft.com/office/drawing/2014/main" id="{ABCB5741-63B9-61AD-9D78-63A71119E37F}"/>
              </a:ext>
            </a:extLst>
          </p:cNvPr>
          <p:cNvSpPr txBox="1"/>
          <p:nvPr/>
        </p:nvSpPr>
        <p:spPr>
          <a:xfrm>
            <a:off x="2073898" y="5537272"/>
            <a:ext cx="471140" cy="3323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Delta – Parquet Format</a:t>
            </a:r>
          </a:p>
        </p:txBody>
      </p:sp>
      <p:sp>
        <p:nvSpPr>
          <p:cNvPr id="22" name="TextBox 21">
            <a:extLst>
              <a:ext uri="{FF2B5EF4-FFF2-40B4-BE49-F238E27FC236}">
                <a16:creationId xmlns:a16="http://schemas.microsoft.com/office/drawing/2014/main" id="{F976A796-7441-B435-4DF5-DB0E3B6A7A1E}"/>
              </a:ext>
            </a:extLst>
          </p:cNvPr>
          <p:cNvSpPr txBox="1"/>
          <p:nvPr/>
        </p:nvSpPr>
        <p:spPr>
          <a:xfrm>
            <a:off x="5324530" y="5537272"/>
            <a:ext cx="471140" cy="3323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Delta – Parquet Format</a:t>
            </a:r>
          </a:p>
        </p:txBody>
      </p:sp>
      <p:sp>
        <p:nvSpPr>
          <p:cNvPr id="23" name="TextBox 22">
            <a:extLst>
              <a:ext uri="{FF2B5EF4-FFF2-40B4-BE49-F238E27FC236}">
                <a16:creationId xmlns:a16="http://schemas.microsoft.com/office/drawing/2014/main" id="{F8F2EA6A-1345-808B-53E9-C93944B52928}"/>
              </a:ext>
            </a:extLst>
          </p:cNvPr>
          <p:cNvSpPr txBox="1"/>
          <p:nvPr/>
        </p:nvSpPr>
        <p:spPr>
          <a:xfrm>
            <a:off x="6408074" y="5537272"/>
            <a:ext cx="471140" cy="3323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Delta – Parquet Format</a:t>
            </a:r>
          </a:p>
        </p:txBody>
      </p:sp>
      <p:grpSp>
        <p:nvGrpSpPr>
          <p:cNvPr id="24" name="Group 23">
            <a:extLst>
              <a:ext uri="{FF2B5EF4-FFF2-40B4-BE49-F238E27FC236}">
                <a16:creationId xmlns:a16="http://schemas.microsoft.com/office/drawing/2014/main" id="{5F8BA2E1-EFE0-F91C-7A8F-18D4E4ED022A}"/>
              </a:ext>
            </a:extLst>
          </p:cNvPr>
          <p:cNvGrpSpPr/>
          <p:nvPr/>
        </p:nvGrpSpPr>
        <p:grpSpPr>
          <a:xfrm>
            <a:off x="1225924" y="3293141"/>
            <a:ext cx="873291" cy="1612852"/>
            <a:chOff x="1225924" y="3293141"/>
            <a:chExt cx="873291" cy="1612852"/>
          </a:xfrm>
        </p:grpSpPr>
        <p:cxnSp>
          <p:nvCxnSpPr>
            <p:cNvPr id="25" name="Straight Connector 24">
              <a:extLst>
                <a:ext uri="{FF2B5EF4-FFF2-40B4-BE49-F238E27FC236}">
                  <a16:creationId xmlns:a16="http://schemas.microsoft.com/office/drawing/2014/main" id="{2700BA76-FF4B-E16B-C6FE-0DC7A7E81BAE}"/>
                </a:ext>
              </a:extLst>
            </p:cNvPr>
            <p:cNvCxnSpPr>
              <a:cxnSpLocks/>
            </p:cNvCxnSpPr>
            <p:nvPr/>
          </p:nvCxnSpPr>
          <p:spPr>
            <a:xfrm>
              <a:off x="1225924" y="3293141"/>
              <a:ext cx="0" cy="1612852"/>
            </a:xfrm>
            <a:prstGeom prst="line">
              <a:avLst/>
            </a:prstGeom>
            <a:noFill/>
            <a:ln w="19050" cap="rnd" cmpd="sng" algn="ctr">
              <a:solidFill>
                <a:schemeClr val="tx1"/>
              </a:solidFill>
              <a:prstDash val="solid"/>
              <a:headEnd type="none" w="med" len="med"/>
              <a:tailEnd type="arrow" w="lg" len="sm"/>
            </a:ln>
            <a:effectLst/>
          </p:spPr>
        </p:cxnSp>
        <p:grpSp>
          <p:nvGrpSpPr>
            <p:cNvPr id="26" name="Group 25">
              <a:extLst>
                <a:ext uri="{FF2B5EF4-FFF2-40B4-BE49-F238E27FC236}">
                  <a16:creationId xmlns:a16="http://schemas.microsoft.com/office/drawing/2014/main" id="{F5F3FBC6-F9C6-E6B1-7CDA-9ACAC107E480}"/>
                </a:ext>
              </a:extLst>
            </p:cNvPr>
            <p:cNvGrpSpPr/>
            <p:nvPr/>
          </p:nvGrpSpPr>
          <p:grpSpPr>
            <a:xfrm>
              <a:off x="1229229" y="3301795"/>
              <a:ext cx="869986" cy="499460"/>
              <a:chOff x="1229229" y="3301795"/>
              <a:chExt cx="869986" cy="499460"/>
            </a:xfrm>
          </p:grpSpPr>
          <p:sp>
            <p:nvSpPr>
              <p:cNvPr id="27" name="Arc 26">
                <a:extLst>
                  <a:ext uri="{FF2B5EF4-FFF2-40B4-BE49-F238E27FC236}">
                    <a16:creationId xmlns:a16="http://schemas.microsoft.com/office/drawing/2014/main" id="{F97B6676-0F18-7EBA-93AF-956D716DBA66}"/>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Arc 27">
                <a:extLst>
                  <a:ext uri="{FF2B5EF4-FFF2-40B4-BE49-F238E27FC236}">
                    <a16:creationId xmlns:a16="http://schemas.microsoft.com/office/drawing/2014/main" id="{621702AE-835B-CB51-117E-72082D0B0508}"/>
                  </a:ext>
                </a:extLst>
              </p:cNvPr>
              <p:cNvSpPr/>
              <p:nvPr/>
            </p:nvSpPr>
            <p:spPr>
              <a:xfrm rot="10800000" flipV="1">
                <a:off x="1229229"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Connector 28">
                <a:extLst>
                  <a:ext uri="{FF2B5EF4-FFF2-40B4-BE49-F238E27FC236}">
                    <a16:creationId xmlns:a16="http://schemas.microsoft.com/office/drawing/2014/main" id="{C4A71D99-D4CA-7031-66F9-59B2F838C680}"/>
                  </a:ext>
                </a:extLst>
              </p:cNvPr>
              <p:cNvCxnSpPr>
                <a:cxnSpLocks/>
              </p:cNvCxnSpPr>
              <p:nvPr/>
            </p:nvCxnSpPr>
            <p:spPr>
              <a:xfrm>
                <a:off x="1314449" y="3617655"/>
                <a:ext cx="695325" cy="0"/>
              </a:xfrm>
              <a:prstGeom prst="line">
                <a:avLst/>
              </a:prstGeom>
              <a:noFill/>
              <a:ln w="19050" cap="rnd" cmpd="sng" algn="ctr">
                <a:solidFill>
                  <a:schemeClr val="tx1"/>
                </a:solidFill>
                <a:prstDash val="solid"/>
                <a:headEnd type="none" w="med" len="med"/>
                <a:tailEnd type="none" w="lg" len="sm"/>
              </a:ln>
              <a:effectLst/>
            </p:spPr>
          </p:cxnSp>
          <p:cxnSp>
            <p:nvCxnSpPr>
              <p:cNvPr id="30" name="Straight Connector 29">
                <a:extLst>
                  <a:ext uri="{FF2B5EF4-FFF2-40B4-BE49-F238E27FC236}">
                    <a16:creationId xmlns:a16="http://schemas.microsoft.com/office/drawing/2014/main" id="{2456CE28-2A12-7800-03F7-C658AD0F9AB9}"/>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grpSp>
        <p:nvGrpSpPr>
          <p:cNvPr id="31" name="Group 30">
            <a:extLst>
              <a:ext uri="{FF2B5EF4-FFF2-40B4-BE49-F238E27FC236}">
                <a16:creationId xmlns:a16="http://schemas.microsoft.com/office/drawing/2014/main" id="{CF0B642E-3569-15AE-DD32-F1A8B9E22130}"/>
              </a:ext>
            </a:extLst>
          </p:cNvPr>
          <p:cNvGrpSpPr/>
          <p:nvPr/>
        </p:nvGrpSpPr>
        <p:grpSpPr>
          <a:xfrm>
            <a:off x="2307532" y="3301796"/>
            <a:ext cx="1622863" cy="1604197"/>
            <a:chOff x="2307532" y="3301796"/>
            <a:chExt cx="1622863" cy="1604197"/>
          </a:xfrm>
        </p:grpSpPr>
        <p:cxnSp>
          <p:nvCxnSpPr>
            <p:cNvPr id="32" name="Straight Connector 31">
              <a:extLst>
                <a:ext uri="{FF2B5EF4-FFF2-40B4-BE49-F238E27FC236}">
                  <a16:creationId xmlns:a16="http://schemas.microsoft.com/office/drawing/2014/main" id="{C7C89EEB-6E6E-9A36-49E6-DCD0F03FE072}"/>
                </a:ext>
              </a:extLst>
            </p:cNvPr>
            <p:cNvCxnSpPr>
              <a:cxnSpLocks/>
              <a:stCxn id="67" idx="0"/>
            </p:cNvCxnSpPr>
            <p:nvPr/>
          </p:nvCxnSpPr>
          <p:spPr>
            <a:xfrm>
              <a:off x="2309468"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33" name="Group 32">
              <a:extLst>
                <a:ext uri="{FF2B5EF4-FFF2-40B4-BE49-F238E27FC236}">
                  <a16:creationId xmlns:a16="http://schemas.microsoft.com/office/drawing/2014/main" id="{FAAC6EC0-B8A4-37B8-EC96-6A4EF39D2091}"/>
                </a:ext>
              </a:extLst>
            </p:cNvPr>
            <p:cNvGrpSpPr/>
            <p:nvPr/>
          </p:nvGrpSpPr>
          <p:grpSpPr>
            <a:xfrm>
              <a:off x="2307532" y="3301796"/>
              <a:ext cx="1622863" cy="499458"/>
              <a:chOff x="2307532" y="3301796"/>
              <a:chExt cx="1622863" cy="499458"/>
            </a:xfrm>
          </p:grpSpPr>
          <p:sp>
            <p:nvSpPr>
              <p:cNvPr id="34" name="Arc 33">
                <a:extLst>
                  <a:ext uri="{FF2B5EF4-FFF2-40B4-BE49-F238E27FC236}">
                    <a16:creationId xmlns:a16="http://schemas.microsoft.com/office/drawing/2014/main" id="{9567A6E5-70D8-A836-3B70-0974D267BF5E}"/>
                  </a:ext>
                </a:extLst>
              </p:cNvPr>
              <p:cNvSpPr/>
              <p:nvPr/>
            </p:nvSpPr>
            <p:spPr>
              <a:xfrm flipV="1">
                <a:off x="374679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Arc 34">
                <a:extLst>
                  <a:ext uri="{FF2B5EF4-FFF2-40B4-BE49-F238E27FC236}">
                    <a16:creationId xmlns:a16="http://schemas.microsoft.com/office/drawing/2014/main" id="{5E761A3D-299D-4623-5ADF-54D2E78BFD61}"/>
                  </a:ext>
                </a:extLst>
              </p:cNvPr>
              <p:cNvSpPr/>
              <p:nvPr/>
            </p:nvSpPr>
            <p:spPr>
              <a:xfrm rot="10800000" flipV="1">
                <a:off x="2307532" y="3617654"/>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FDE9DE43-724E-041A-16C8-A9968FC160ED}"/>
                  </a:ext>
                </a:extLst>
              </p:cNvPr>
              <p:cNvCxnSpPr>
                <a:cxnSpLocks/>
              </p:cNvCxnSpPr>
              <p:nvPr/>
            </p:nvCxnSpPr>
            <p:spPr>
              <a:xfrm>
                <a:off x="2399331" y="3617655"/>
                <a:ext cx="1436568" cy="0"/>
              </a:xfrm>
              <a:prstGeom prst="line">
                <a:avLst/>
              </a:prstGeom>
              <a:noFill/>
              <a:ln w="19050" cap="rnd" cmpd="sng" algn="ctr">
                <a:solidFill>
                  <a:schemeClr val="tx1"/>
                </a:solidFill>
                <a:prstDash val="solid"/>
                <a:headEnd type="none" w="med" len="med"/>
                <a:tailEnd type="none" w="lg" len="sm"/>
              </a:ln>
              <a:effectLst/>
            </p:spPr>
          </p:cxnSp>
          <p:cxnSp>
            <p:nvCxnSpPr>
              <p:cNvPr id="37" name="Straight Connector 36">
                <a:extLst>
                  <a:ext uri="{FF2B5EF4-FFF2-40B4-BE49-F238E27FC236}">
                    <a16:creationId xmlns:a16="http://schemas.microsoft.com/office/drawing/2014/main" id="{F0883CD3-8D3A-3E6D-761C-D81016F8378B}"/>
                  </a:ext>
                </a:extLst>
              </p:cNvPr>
              <p:cNvCxnSpPr>
                <a:cxnSpLocks/>
              </p:cNvCxnSpPr>
              <p:nvPr/>
            </p:nvCxnSpPr>
            <p:spPr>
              <a:xfrm flipH="1">
                <a:off x="3930395" y="3301796"/>
                <a:ext cx="0" cy="222454"/>
              </a:xfrm>
              <a:prstGeom prst="line">
                <a:avLst/>
              </a:prstGeom>
              <a:noFill/>
              <a:ln w="19050" cap="rnd" cmpd="sng" algn="ctr">
                <a:solidFill>
                  <a:schemeClr val="tx1"/>
                </a:solidFill>
                <a:prstDash val="solid"/>
                <a:headEnd type="none" w="med" len="med"/>
                <a:tailEnd type="none" w="lg" len="sm"/>
              </a:ln>
              <a:effectLst/>
            </p:spPr>
          </p:cxnSp>
        </p:grpSp>
      </p:grpSp>
      <p:grpSp>
        <p:nvGrpSpPr>
          <p:cNvPr id="38" name="Group 37">
            <a:extLst>
              <a:ext uri="{FF2B5EF4-FFF2-40B4-BE49-F238E27FC236}">
                <a16:creationId xmlns:a16="http://schemas.microsoft.com/office/drawing/2014/main" id="{8425101D-CC4E-6A74-F3F4-C16606A1F898}"/>
              </a:ext>
            </a:extLst>
          </p:cNvPr>
          <p:cNvGrpSpPr/>
          <p:nvPr/>
        </p:nvGrpSpPr>
        <p:grpSpPr>
          <a:xfrm>
            <a:off x="5793774" y="3301795"/>
            <a:ext cx="849870" cy="1604198"/>
            <a:chOff x="5793774" y="3301795"/>
            <a:chExt cx="849870" cy="1604198"/>
          </a:xfrm>
        </p:grpSpPr>
        <p:cxnSp>
          <p:nvCxnSpPr>
            <p:cNvPr id="39" name="Straight Connector 38">
              <a:extLst>
                <a:ext uri="{FF2B5EF4-FFF2-40B4-BE49-F238E27FC236}">
                  <a16:creationId xmlns:a16="http://schemas.microsoft.com/office/drawing/2014/main" id="{6F7C3E62-42ED-D60B-3A0C-C863875BC8B7}"/>
                </a:ext>
              </a:extLst>
            </p:cNvPr>
            <p:cNvCxnSpPr>
              <a:cxnSpLocks/>
              <a:stCxn id="70" idx="0"/>
            </p:cNvCxnSpPr>
            <p:nvPr/>
          </p:nvCxnSpPr>
          <p:spPr>
            <a:xfrm>
              <a:off x="6643644"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40" name="Group 39">
              <a:extLst>
                <a:ext uri="{FF2B5EF4-FFF2-40B4-BE49-F238E27FC236}">
                  <a16:creationId xmlns:a16="http://schemas.microsoft.com/office/drawing/2014/main" id="{72EFBC36-6CFB-9FE6-D359-5D672D766481}"/>
                </a:ext>
              </a:extLst>
            </p:cNvPr>
            <p:cNvGrpSpPr/>
            <p:nvPr/>
          </p:nvGrpSpPr>
          <p:grpSpPr>
            <a:xfrm flipH="1">
              <a:off x="5793774" y="3301795"/>
              <a:ext cx="849870" cy="499460"/>
              <a:chOff x="1249345" y="3301795"/>
              <a:chExt cx="849870" cy="499460"/>
            </a:xfrm>
          </p:grpSpPr>
          <p:sp>
            <p:nvSpPr>
              <p:cNvPr id="41" name="Arc 40">
                <a:extLst>
                  <a:ext uri="{FF2B5EF4-FFF2-40B4-BE49-F238E27FC236}">
                    <a16:creationId xmlns:a16="http://schemas.microsoft.com/office/drawing/2014/main" id="{ED930DCD-0DC7-9B88-CB6F-D2095DDC005A}"/>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Arc 41">
                <a:extLst>
                  <a:ext uri="{FF2B5EF4-FFF2-40B4-BE49-F238E27FC236}">
                    <a16:creationId xmlns:a16="http://schemas.microsoft.com/office/drawing/2014/main" id="{592F564D-9299-0392-75F0-B9DE8CDB8FDF}"/>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3" name="Straight Connector 42">
                <a:extLst>
                  <a:ext uri="{FF2B5EF4-FFF2-40B4-BE49-F238E27FC236}">
                    <a16:creationId xmlns:a16="http://schemas.microsoft.com/office/drawing/2014/main" id="{7F051524-CEB0-6E45-A140-79FC0D95944F}"/>
                  </a:ext>
                </a:extLst>
              </p:cNvPr>
              <p:cNvCxnSpPr>
                <a:cxnSpLocks/>
                <a:stCxn id="42"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44" name="Straight Connector 43">
                <a:extLst>
                  <a:ext uri="{FF2B5EF4-FFF2-40B4-BE49-F238E27FC236}">
                    <a16:creationId xmlns:a16="http://schemas.microsoft.com/office/drawing/2014/main" id="{795AEE13-EBB7-DFCA-6ABD-8DB5FA629CE2}"/>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grpSp>
        <p:nvGrpSpPr>
          <p:cNvPr id="45" name="Group 44">
            <a:extLst>
              <a:ext uri="{FF2B5EF4-FFF2-40B4-BE49-F238E27FC236}">
                <a16:creationId xmlns:a16="http://schemas.microsoft.com/office/drawing/2014/main" id="{977EC097-5C5A-85A8-1498-27640F61FF82}"/>
              </a:ext>
            </a:extLst>
          </p:cNvPr>
          <p:cNvGrpSpPr/>
          <p:nvPr/>
        </p:nvGrpSpPr>
        <p:grpSpPr>
          <a:xfrm>
            <a:off x="4858521" y="3301795"/>
            <a:ext cx="708487" cy="1604198"/>
            <a:chOff x="4858521" y="3301795"/>
            <a:chExt cx="708487" cy="1604198"/>
          </a:xfrm>
        </p:grpSpPr>
        <p:grpSp>
          <p:nvGrpSpPr>
            <p:cNvPr id="46" name="Group 45">
              <a:extLst>
                <a:ext uri="{FF2B5EF4-FFF2-40B4-BE49-F238E27FC236}">
                  <a16:creationId xmlns:a16="http://schemas.microsoft.com/office/drawing/2014/main" id="{00D3C7BA-A5BB-3426-1677-AEDBF21C8BBA}"/>
                </a:ext>
              </a:extLst>
            </p:cNvPr>
            <p:cNvGrpSpPr/>
            <p:nvPr/>
          </p:nvGrpSpPr>
          <p:grpSpPr>
            <a:xfrm flipH="1">
              <a:off x="4858521" y="3301795"/>
              <a:ext cx="708487" cy="499460"/>
              <a:chOff x="1390728" y="3301795"/>
              <a:chExt cx="708487" cy="499460"/>
            </a:xfrm>
          </p:grpSpPr>
          <p:sp>
            <p:nvSpPr>
              <p:cNvPr id="48" name="Arc 47">
                <a:extLst>
                  <a:ext uri="{FF2B5EF4-FFF2-40B4-BE49-F238E27FC236}">
                    <a16:creationId xmlns:a16="http://schemas.microsoft.com/office/drawing/2014/main" id="{708B007D-9DDB-EC71-7624-1A5C71D35951}"/>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Arc 48">
                <a:extLst>
                  <a:ext uri="{FF2B5EF4-FFF2-40B4-BE49-F238E27FC236}">
                    <a16:creationId xmlns:a16="http://schemas.microsoft.com/office/drawing/2014/main" id="{426DEB06-7097-B43C-4896-FD8B23B41F03}"/>
                  </a:ext>
                </a:extLst>
              </p:cNvPr>
              <p:cNvSpPr/>
              <p:nvPr/>
            </p:nvSpPr>
            <p:spPr>
              <a:xfrm rot="10800000" flipV="1">
                <a:off x="1390728"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 name="Straight Connector 49">
                <a:extLst>
                  <a:ext uri="{FF2B5EF4-FFF2-40B4-BE49-F238E27FC236}">
                    <a16:creationId xmlns:a16="http://schemas.microsoft.com/office/drawing/2014/main" id="{193711F0-B2F9-9311-A661-B23B927EF83C}"/>
                  </a:ext>
                </a:extLst>
              </p:cNvPr>
              <p:cNvCxnSpPr>
                <a:cxnSpLocks/>
                <a:stCxn id="49" idx="0"/>
              </p:cNvCxnSpPr>
              <p:nvPr/>
            </p:nvCxnSpPr>
            <p:spPr>
              <a:xfrm>
                <a:off x="1482528" y="3617655"/>
                <a:ext cx="527246" cy="0"/>
              </a:xfrm>
              <a:prstGeom prst="line">
                <a:avLst/>
              </a:prstGeom>
              <a:noFill/>
              <a:ln w="19050" cap="rnd" cmpd="sng" algn="ctr">
                <a:solidFill>
                  <a:schemeClr val="tx1"/>
                </a:solidFill>
                <a:prstDash val="solid"/>
                <a:headEnd type="none" w="med" len="med"/>
                <a:tailEnd type="none" w="lg" len="sm"/>
              </a:ln>
              <a:effectLst/>
            </p:spPr>
          </p:cxnSp>
          <p:cxnSp>
            <p:nvCxnSpPr>
              <p:cNvPr id="51" name="Straight Connector 50">
                <a:extLst>
                  <a:ext uri="{FF2B5EF4-FFF2-40B4-BE49-F238E27FC236}">
                    <a16:creationId xmlns:a16="http://schemas.microsoft.com/office/drawing/2014/main" id="{00D4B40D-9DE8-FE08-0407-A0418D0DEBF6}"/>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cxnSp>
          <p:nvCxnSpPr>
            <p:cNvPr id="47" name="Straight Connector 46">
              <a:extLst>
                <a:ext uri="{FF2B5EF4-FFF2-40B4-BE49-F238E27FC236}">
                  <a16:creationId xmlns:a16="http://schemas.microsoft.com/office/drawing/2014/main" id="{DE28725D-E2B6-6278-E05B-2DBEC8BCB27C}"/>
                </a:ext>
              </a:extLst>
            </p:cNvPr>
            <p:cNvCxnSpPr>
              <a:cxnSpLocks/>
              <a:stCxn id="69" idx="0"/>
            </p:cNvCxnSpPr>
            <p:nvPr/>
          </p:nvCxnSpPr>
          <p:spPr>
            <a:xfrm>
              <a:off x="5560100" y="3695937"/>
              <a:ext cx="0" cy="1210056"/>
            </a:xfrm>
            <a:prstGeom prst="line">
              <a:avLst/>
            </a:prstGeom>
            <a:noFill/>
            <a:ln w="19050" cap="rnd" cmpd="sng" algn="ctr">
              <a:solidFill>
                <a:schemeClr val="tx1"/>
              </a:solidFill>
              <a:prstDash val="solid"/>
              <a:headEnd type="none" w="med" len="med"/>
              <a:tailEnd type="arrow" w="lg" len="sm"/>
            </a:ln>
            <a:effectLst/>
          </p:spPr>
        </p:cxnSp>
      </p:grpSp>
      <p:grpSp>
        <p:nvGrpSpPr>
          <p:cNvPr id="52" name="Group 51">
            <a:extLst>
              <a:ext uri="{FF2B5EF4-FFF2-40B4-BE49-F238E27FC236}">
                <a16:creationId xmlns:a16="http://schemas.microsoft.com/office/drawing/2014/main" id="{F07C0348-ACC4-BE3F-6CF8-2A0611C509D9}"/>
              </a:ext>
            </a:extLst>
          </p:cNvPr>
          <p:cNvGrpSpPr/>
          <p:nvPr/>
        </p:nvGrpSpPr>
        <p:grpSpPr>
          <a:xfrm>
            <a:off x="867086" y="2350285"/>
            <a:ext cx="6227691" cy="830884"/>
            <a:chOff x="867086" y="2350285"/>
            <a:chExt cx="6227691" cy="830884"/>
          </a:xfrm>
        </p:grpSpPr>
        <p:sp>
          <p:nvSpPr>
            <p:cNvPr id="53" name="Rounded Rectangle 14">
              <a:extLst>
                <a:ext uri="{FF2B5EF4-FFF2-40B4-BE49-F238E27FC236}">
                  <a16:creationId xmlns:a16="http://schemas.microsoft.com/office/drawing/2014/main" id="{15082261-BAEE-FEA3-156D-3DB804671F6D}"/>
                </a:ext>
              </a:extLst>
            </p:cNvPr>
            <p:cNvSpPr/>
            <p:nvPr/>
          </p:nvSpPr>
          <p:spPr>
            <a:xfrm>
              <a:off x="867086" y="2821526"/>
              <a:ext cx="626271"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sp>
          <p:nvSpPr>
            <p:cNvPr id="54" name="Rounded Rectangle 15">
              <a:extLst>
                <a:ext uri="{FF2B5EF4-FFF2-40B4-BE49-F238E27FC236}">
                  <a16:creationId xmlns:a16="http://schemas.microsoft.com/office/drawing/2014/main" id="{A856A5B7-967B-FF79-6B8E-17778E651A43}"/>
                </a:ext>
              </a:extLst>
            </p:cNvPr>
            <p:cNvSpPr/>
            <p:nvPr/>
          </p:nvSpPr>
          <p:spPr>
            <a:xfrm>
              <a:off x="1702321" y="2821524"/>
              <a:ext cx="79250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sp>
          <p:nvSpPr>
            <p:cNvPr id="55" name="Rounded Rectangle 17">
              <a:extLst>
                <a:ext uri="{FF2B5EF4-FFF2-40B4-BE49-F238E27FC236}">
                  <a16:creationId xmlns:a16="http://schemas.microsoft.com/office/drawing/2014/main" id="{C2221B61-34FF-A456-D8E6-868E27A9FBE4}"/>
                </a:ext>
              </a:extLst>
            </p:cNvPr>
            <p:cNvSpPr/>
            <p:nvPr/>
          </p:nvSpPr>
          <p:spPr>
            <a:xfrm>
              <a:off x="2638069" y="2749597"/>
              <a:ext cx="75771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56" name="Graphic 55">
              <a:extLst>
                <a:ext uri="{FF2B5EF4-FFF2-40B4-BE49-F238E27FC236}">
                  <a16:creationId xmlns:a16="http://schemas.microsoft.com/office/drawing/2014/main" id="{8E662E62-8C6A-EF19-53EC-E22D788B6D64}"/>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453" r="-2453"/>
            <a:stretch/>
          </p:blipFill>
          <p:spPr>
            <a:xfrm>
              <a:off x="1008036" y="2359685"/>
              <a:ext cx="345665" cy="329502"/>
            </a:xfrm>
            <a:prstGeom prst="rect">
              <a:avLst/>
            </a:prstGeom>
          </p:spPr>
        </p:pic>
        <p:pic>
          <p:nvPicPr>
            <p:cNvPr id="57" name="Graphic 56">
              <a:extLst>
                <a:ext uri="{FF2B5EF4-FFF2-40B4-BE49-F238E27FC236}">
                  <a16:creationId xmlns:a16="http://schemas.microsoft.com/office/drawing/2014/main" id="{8EA03414-3BAC-9BED-DB98-A15B546B7EFB}"/>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453" r="-2453"/>
            <a:stretch/>
          </p:blipFill>
          <p:spPr>
            <a:xfrm>
              <a:off x="1926388" y="2359686"/>
              <a:ext cx="345664" cy="329500"/>
            </a:xfrm>
            <a:prstGeom prst="rect">
              <a:avLst/>
            </a:prstGeom>
          </p:spPr>
        </p:pic>
        <p:pic>
          <p:nvPicPr>
            <p:cNvPr id="58" name="Graphic 57">
              <a:extLst>
                <a:ext uri="{FF2B5EF4-FFF2-40B4-BE49-F238E27FC236}">
                  <a16:creationId xmlns:a16="http://schemas.microsoft.com/office/drawing/2014/main" id="{BC58B76B-5B41-271F-93E8-D78C1F3EAFD2}"/>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453" r="-2453"/>
            <a:stretch/>
          </p:blipFill>
          <p:spPr>
            <a:xfrm>
              <a:off x="2844740" y="2359685"/>
              <a:ext cx="345665" cy="329502"/>
            </a:xfrm>
            <a:prstGeom prst="rect">
              <a:avLst/>
            </a:prstGeom>
          </p:spPr>
        </p:pic>
        <p:sp>
          <p:nvSpPr>
            <p:cNvPr id="59" name="Rounded Rectangle 446">
              <a:extLst>
                <a:ext uri="{FF2B5EF4-FFF2-40B4-BE49-F238E27FC236}">
                  <a16:creationId xmlns:a16="http://schemas.microsoft.com/office/drawing/2014/main" id="{F32870B7-516F-5638-CB51-59E35F3EEF10}"/>
                </a:ext>
              </a:extLst>
            </p:cNvPr>
            <p:cNvSpPr/>
            <p:nvPr/>
          </p:nvSpPr>
          <p:spPr>
            <a:xfrm>
              <a:off x="3556421" y="2821525"/>
              <a:ext cx="757712"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60" name="Graphic 59">
              <a:extLst>
                <a:ext uri="{FF2B5EF4-FFF2-40B4-BE49-F238E27FC236}">
                  <a16:creationId xmlns:a16="http://schemas.microsoft.com/office/drawing/2014/main" id="{903EC47A-62B7-7F8E-E41B-6853FB51641E}"/>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453" r="-2453"/>
            <a:stretch/>
          </p:blipFill>
          <p:spPr>
            <a:xfrm>
              <a:off x="3753230" y="2350285"/>
              <a:ext cx="365388" cy="348303"/>
            </a:xfrm>
            <a:prstGeom prst="rect">
              <a:avLst/>
            </a:prstGeom>
          </p:spPr>
        </p:pic>
        <p:sp>
          <p:nvSpPr>
            <p:cNvPr id="61" name="Rounded Rectangle 18">
              <a:extLst>
                <a:ext uri="{FF2B5EF4-FFF2-40B4-BE49-F238E27FC236}">
                  <a16:creationId xmlns:a16="http://schemas.microsoft.com/office/drawing/2014/main" id="{2D82B4C2-0C02-D4DC-CD3F-7D3998BD9F68}"/>
                </a:ext>
              </a:extLst>
            </p:cNvPr>
            <p:cNvSpPr/>
            <p:nvPr/>
          </p:nvSpPr>
          <p:spPr>
            <a:xfrm>
              <a:off x="4406339" y="2821524"/>
              <a:ext cx="894582"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62" name="Graphic 61">
              <a:extLst>
                <a:ext uri="{FF2B5EF4-FFF2-40B4-BE49-F238E27FC236}">
                  <a16:creationId xmlns:a16="http://schemas.microsoft.com/office/drawing/2014/main" id="{E0C86EE8-9978-7904-64C6-57D940FDEC65}"/>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l="-2453" r="-2453"/>
            <a:stretch/>
          </p:blipFill>
          <p:spPr>
            <a:xfrm>
              <a:off x="4673509" y="2352121"/>
              <a:ext cx="361534" cy="344629"/>
            </a:xfrm>
            <a:prstGeom prst="rect">
              <a:avLst/>
            </a:prstGeom>
          </p:spPr>
        </p:pic>
        <p:sp>
          <p:nvSpPr>
            <p:cNvPr id="63" name="Rounded Rectangle 19">
              <a:extLst>
                <a:ext uri="{FF2B5EF4-FFF2-40B4-BE49-F238E27FC236}">
                  <a16:creationId xmlns:a16="http://schemas.microsoft.com/office/drawing/2014/main" id="{B4741751-07B4-A04B-6436-E04EB1129363}"/>
                </a:ext>
              </a:extLst>
            </p:cNvPr>
            <p:cNvSpPr/>
            <p:nvPr/>
          </p:nvSpPr>
          <p:spPr>
            <a:xfrm>
              <a:off x="5445315" y="2893460"/>
              <a:ext cx="653333"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64" name="Graphic 63">
              <a:extLst>
                <a:ext uri="{FF2B5EF4-FFF2-40B4-BE49-F238E27FC236}">
                  <a16:creationId xmlns:a16="http://schemas.microsoft.com/office/drawing/2014/main" id="{67E3995E-E1E7-F319-99E8-A2FB1EDE5171}"/>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2453" r="-2453"/>
            <a:stretch/>
          </p:blipFill>
          <p:spPr>
            <a:xfrm>
              <a:off x="5599227" y="2359685"/>
              <a:ext cx="345665" cy="329502"/>
            </a:xfrm>
            <a:prstGeom prst="rect">
              <a:avLst/>
            </a:prstGeom>
          </p:spPr>
        </p:pic>
        <p:sp>
          <p:nvSpPr>
            <p:cNvPr id="65" name="Rounded Rectangle 19">
              <a:extLst>
                <a:ext uri="{FF2B5EF4-FFF2-40B4-BE49-F238E27FC236}">
                  <a16:creationId xmlns:a16="http://schemas.microsoft.com/office/drawing/2014/main" id="{4DF5AFB8-5AB6-F098-3F5C-44EBA5DC3006}"/>
                </a:ext>
              </a:extLst>
            </p:cNvPr>
            <p:cNvSpPr/>
            <p:nvPr/>
          </p:nvSpPr>
          <p:spPr>
            <a:xfrm>
              <a:off x="6283764" y="2821531"/>
              <a:ext cx="81101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66" name="Graphic 65">
              <a:extLst>
                <a:ext uri="{FF2B5EF4-FFF2-40B4-BE49-F238E27FC236}">
                  <a16:creationId xmlns:a16="http://schemas.microsoft.com/office/drawing/2014/main" id="{2ACA3827-416B-EFAE-EFBB-AE4679F79E6E}"/>
                </a:ext>
              </a:extLst>
            </p:cNvPr>
            <p:cNvPicPr>
              <a:picLocks noChangeAspect="1"/>
            </p:cNvPicPr>
            <p:nvPr/>
          </p:nvPicPr>
          <p:blipFill>
            <a:blip r:embed="rId15" cstate="print">
              <a:alphaModFix/>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559530" y="2442185"/>
              <a:ext cx="259480" cy="260494"/>
            </a:xfrm>
            <a:prstGeom prst="rect">
              <a:avLst/>
            </a:prstGeom>
          </p:spPr>
        </p:pic>
      </p:grpSp>
      <p:sp>
        <p:nvSpPr>
          <p:cNvPr id="67" name="Rectangle: Rounded Corners 23">
            <a:extLst>
              <a:ext uri="{FF2B5EF4-FFF2-40B4-BE49-F238E27FC236}">
                <a16:creationId xmlns:a16="http://schemas.microsoft.com/office/drawing/2014/main" id="{68173405-1159-A477-9484-ACAFD698EB20}"/>
              </a:ext>
            </a:extLst>
          </p:cNvPr>
          <p:cNvSpPr/>
          <p:nvPr/>
        </p:nvSpPr>
        <p:spPr bwMode="auto">
          <a:xfrm>
            <a:off x="1972868"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68" name="Rectangle: Rounded Corners 24">
            <a:extLst>
              <a:ext uri="{FF2B5EF4-FFF2-40B4-BE49-F238E27FC236}">
                <a16:creationId xmlns:a16="http://schemas.microsoft.com/office/drawing/2014/main" id="{C1828E4C-9438-AF4F-9636-4297222F3778}"/>
              </a:ext>
            </a:extLst>
          </p:cNvPr>
          <p:cNvSpPr/>
          <p:nvPr/>
        </p:nvSpPr>
        <p:spPr bwMode="auto">
          <a:xfrm>
            <a:off x="889324"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69" name="Rectangle: Rounded Corners 25">
            <a:extLst>
              <a:ext uri="{FF2B5EF4-FFF2-40B4-BE49-F238E27FC236}">
                <a16:creationId xmlns:a16="http://schemas.microsoft.com/office/drawing/2014/main" id="{75AC524F-1969-FA0E-4F34-06F8E059D1FB}"/>
              </a:ext>
            </a:extLst>
          </p:cNvPr>
          <p:cNvSpPr/>
          <p:nvPr/>
        </p:nvSpPr>
        <p:spPr bwMode="auto">
          <a:xfrm>
            <a:off x="5223500"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70" name="Rectangle: Rounded Corners 28">
            <a:extLst>
              <a:ext uri="{FF2B5EF4-FFF2-40B4-BE49-F238E27FC236}">
                <a16:creationId xmlns:a16="http://schemas.microsoft.com/office/drawing/2014/main" id="{05E3E49E-1BF5-7717-26E1-B3A1D73B746A}"/>
              </a:ext>
            </a:extLst>
          </p:cNvPr>
          <p:cNvSpPr/>
          <p:nvPr/>
        </p:nvSpPr>
        <p:spPr bwMode="auto">
          <a:xfrm>
            <a:off x="6307044"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71" name="Rounded Rectangle 38">
            <a:extLst>
              <a:ext uri="{FF2B5EF4-FFF2-40B4-BE49-F238E27FC236}">
                <a16:creationId xmlns:a16="http://schemas.microsoft.com/office/drawing/2014/main" id="{C02F2F6B-649A-72D9-7A75-3C4C5398241B}"/>
              </a:ext>
            </a:extLst>
          </p:cNvPr>
          <p:cNvSpPr/>
          <p:nvPr/>
        </p:nvSpPr>
        <p:spPr bwMode="auto">
          <a:xfrm>
            <a:off x="584201" y="2023934"/>
            <a:ext cx="6701167" cy="4122081"/>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grpSp>
        <p:nvGrpSpPr>
          <p:cNvPr id="72" name="!!1">
            <a:extLst>
              <a:ext uri="{FF2B5EF4-FFF2-40B4-BE49-F238E27FC236}">
                <a16:creationId xmlns:a16="http://schemas.microsoft.com/office/drawing/2014/main" id="{0F3F9014-67BE-BF9F-A6F8-9A266DC4993E}"/>
              </a:ext>
            </a:extLst>
          </p:cNvPr>
          <p:cNvGrpSpPr/>
          <p:nvPr/>
        </p:nvGrpSpPr>
        <p:grpSpPr>
          <a:xfrm>
            <a:off x="771260" y="2207300"/>
            <a:ext cx="819216" cy="1094495"/>
            <a:chOff x="771260" y="2207300"/>
            <a:chExt cx="819216" cy="1094495"/>
          </a:xfrm>
        </p:grpSpPr>
        <p:grpSp>
          <p:nvGrpSpPr>
            <p:cNvPr id="73" name="Group 72">
              <a:extLst>
                <a:ext uri="{FF2B5EF4-FFF2-40B4-BE49-F238E27FC236}">
                  <a16:creationId xmlns:a16="http://schemas.microsoft.com/office/drawing/2014/main" id="{9F6B49E7-30D8-C7C0-0A7E-3FFA84EF3707}"/>
                </a:ext>
              </a:extLst>
            </p:cNvPr>
            <p:cNvGrpSpPr/>
            <p:nvPr/>
          </p:nvGrpSpPr>
          <p:grpSpPr>
            <a:xfrm>
              <a:off x="771260" y="2207300"/>
              <a:ext cx="819216" cy="1094495"/>
              <a:chOff x="775356" y="2207300"/>
              <a:chExt cx="901137" cy="1094495"/>
            </a:xfrm>
          </p:grpSpPr>
          <p:sp>
            <p:nvSpPr>
              <p:cNvPr id="75" name="Rounded Rectangle 14">
                <a:extLst>
                  <a:ext uri="{FF2B5EF4-FFF2-40B4-BE49-F238E27FC236}">
                    <a16:creationId xmlns:a16="http://schemas.microsoft.com/office/drawing/2014/main" id="{CF818D8B-131C-4822-6756-15B4135D9F0E}"/>
                  </a:ext>
                </a:extLst>
              </p:cNvPr>
              <p:cNvSpPr/>
              <p:nvPr/>
            </p:nvSpPr>
            <p:spPr>
              <a:xfrm>
                <a:off x="775356" y="2207300"/>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76" name="Rounded Rectangle 14">
                <a:extLst>
                  <a:ext uri="{FF2B5EF4-FFF2-40B4-BE49-F238E27FC236}">
                    <a16:creationId xmlns:a16="http://schemas.microsoft.com/office/drawing/2014/main" id="{E8371F44-48A3-6020-E2BE-BAAC6F672B3D}"/>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pic>
          <p:nvPicPr>
            <p:cNvPr id="74" name="Graphic 73">
              <a:extLst>
                <a:ext uri="{FF2B5EF4-FFF2-40B4-BE49-F238E27FC236}">
                  <a16:creationId xmlns:a16="http://schemas.microsoft.com/office/drawing/2014/main" id="{2EEF8DDD-7ED5-8A3D-3310-17311E53968B}"/>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453" r="-2453"/>
            <a:stretch/>
          </p:blipFill>
          <p:spPr>
            <a:xfrm>
              <a:off x="1008036" y="2359685"/>
              <a:ext cx="345665" cy="329502"/>
            </a:xfrm>
            <a:prstGeom prst="rect">
              <a:avLst/>
            </a:prstGeom>
          </p:spPr>
        </p:pic>
      </p:grpSp>
      <p:grpSp>
        <p:nvGrpSpPr>
          <p:cNvPr id="77" name="!!2">
            <a:extLst>
              <a:ext uri="{FF2B5EF4-FFF2-40B4-BE49-F238E27FC236}">
                <a16:creationId xmlns:a16="http://schemas.microsoft.com/office/drawing/2014/main" id="{58035B1D-9133-8838-447D-C974EAA0B8BD}"/>
              </a:ext>
            </a:extLst>
          </p:cNvPr>
          <p:cNvGrpSpPr/>
          <p:nvPr/>
        </p:nvGrpSpPr>
        <p:grpSpPr>
          <a:xfrm>
            <a:off x="1689612" y="2207300"/>
            <a:ext cx="819216" cy="1094495"/>
            <a:chOff x="1689612" y="2207300"/>
            <a:chExt cx="819216" cy="1094495"/>
          </a:xfrm>
        </p:grpSpPr>
        <p:grpSp>
          <p:nvGrpSpPr>
            <p:cNvPr id="78" name="Group 77">
              <a:extLst>
                <a:ext uri="{FF2B5EF4-FFF2-40B4-BE49-F238E27FC236}">
                  <a16:creationId xmlns:a16="http://schemas.microsoft.com/office/drawing/2014/main" id="{888D9603-B3CD-1BB5-0244-FC0FC85BA9BE}"/>
                </a:ext>
              </a:extLst>
            </p:cNvPr>
            <p:cNvGrpSpPr/>
            <p:nvPr/>
          </p:nvGrpSpPr>
          <p:grpSpPr>
            <a:xfrm>
              <a:off x="1689612" y="2207300"/>
              <a:ext cx="819216" cy="1094495"/>
              <a:chOff x="1858900" y="2207300"/>
              <a:chExt cx="901137" cy="1094495"/>
            </a:xfrm>
          </p:grpSpPr>
          <p:sp>
            <p:nvSpPr>
              <p:cNvPr id="80" name="Rounded Rectangle 15">
                <a:extLst>
                  <a:ext uri="{FF2B5EF4-FFF2-40B4-BE49-F238E27FC236}">
                    <a16:creationId xmlns:a16="http://schemas.microsoft.com/office/drawing/2014/main" id="{2632D908-7521-CD72-9B79-84F8982B8D9B}"/>
                  </a:ext>
                </a:extLst>
              </p:cNvPr>
              <p:cNvSpPr/>
              <p:nvPr/>
            </p:nvSpPr>
            <p:spPr>
              <a:xfrm>
                <a:off x="1858900" y="2207300"/>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81" name="Rounded Rectangle 15">
                <a:extLst>
                  <a:ext uri="{FF2B5EF4-FFF2-40B4-BE49-F238E27FC236}">
                    <a16:creationId xmlns:a16="http://schemas.microsoft.com/office/drawing/2014/main" id="{01685F42-3450-84C8-242A-D965FC1B3A37}"/>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pic>
          <p:nvPicPr>
            <p:cNvPr id="79" name="Graphic 78">
              <a:extLst>
                <a:ext uri="{FF2B5EF4-FFF2-40B4-BE49-F238E27FC236}">
                  <a16:creationId xmlns:a16="http://schemas.microsoft.com/office/drawing/2014/main" id="{EA496E87-690B-93BF-D4B6-D7089467E6AC}"/>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453" r="-2453"/>
            <a:stretch/>
          </p:blipFill>
          <p:spPr>
            <a:xfrm>
              <a:off x="1926388" y="2359686"/>
              <a:ext cx="345664" cy="329500"/>
            </a:xfrm>
            <a:prstGeom prst="rect">
              <a:avLst/>
            </a:prstGeom>
          </p:spPr>
        </p:pic>
      </p:grpSp>
      <p:grpSp>
        <p:nvGrpSpPr>
          <p:cNvPr id="82" name="!!3">
            <a:extLst>
              <a:ext uri="{FF2B5EF4-FFF2-40B4-BE49-F238E27FC236}">
                <a16:creationId xmlns:a16="http://schemas.microsoft.com/office/drawing/2014/main" id="{F4376B9E-0DF6-4D6E-6D18-8BDDC7CAC28C}"/>
              </a:ext>
            </a:extLst>
          </p:cNvPr>
          <p:cNvGrpSpPr/>
          <p:nvPr/>
        </p:nvGrpSpPr>
        <p:grpSpPr>
          <a:xfrm>
            <a:off x="2607964" y="2207300"/>
            <a:ext cx="819216" cy="1094495"/>
            <a:chOff x="2607964" y="2207300"/>
            <a:chExt cx="819216" cy="1094495"/>
          </a:xfrm>
        </p:grpSpPr>
        <p:grpSp>
          <p:nvGrpSpPr>
            <p:cNvPr id="83" name="Group 82">
              <a:extLst>
                <a:ext uri="{FF2B5EF4-FFF2-40B4-BE49-F238E27FC236}">
                  <a16:creationId xmlns:a16="http://schemas.microsoft.com/office/drawing/2014/main" id="{BE52F134-F5F4-C3FA-3C73-C9347A8EAA8D}"/>
                </a:ext>
              </a:extLst>
            </p:cNvPr>
            <p:cNvGrpSpPr/>
            <p:nvPr/>
          </p:nvGrpSpPr>
          <p:grpSpPr>
            <a:xfrm>
              <a:off x="2607964" y="2207300"/>
              <a:ext cx="819216" cy="1094495"/>
              <a:chOff x="2942444" y="2207300"/>
              <a:chExt cx="901137" cy="1094495"/>
            </a:xfrm>
          </p:grpSpPr>
          <p:sp>
            <p:nvSpPr>
              <p:cNvPr id="85" name="Rounded Rectangle 17">
                <a:extLst>
                  <a:ext uri="{FF2B5EF4-FFF2-40B4-BE49-F238E27FC236}">
                    <a16:creationId xmlns:a16="http://schemas.microsoft.com/office/drawing/2014/main" id="{04FBAD2A-5FB6-C87B-F7ED-F7F1E9319711}"/>
                  </a:ext>
                </a:extLst>
              </p:cNvPr>
              <p:cNvSpPr/>
              <p:nvPr/>
            </p:nvSpPr>
            <p:spPr>
              <a:xfrm>
                <a:off x="2942444" y="2207300"/>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86" name="Rounded Rectangle 17">
                <a:extLst>
                  <a:ext uri="{FF2B5EF4-FFF2-40B4-BE49-F238E27FC236}">
                    <a16:creationId xmlns:a16="http://schemas.microsoft.com/office/drawing/2014/main" id="{A5AA43DD-F9B9-F025-A996-8CF0B6C70119}"/>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84" name="Graphic 83">
              <a:extLst>
                <a:ext uri="{FF2B5EF4-FFF2-40B4-BE49-F238E27FC236}">
                  <a16:creationId xmlns:a16="http://schemas.microsoft.com/office/drawing/2014/main" id="{E68F7417-6AEA-1E57-0A87-E832F0A5391A}"/>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453" r="-2453"/>
            <a:stretch/>
          </p:blipFill>
          <p:spPr>
            <a:xfrm>
              <a:off x="2844740" y="2359685"/>
              <a:ext cx="345665" cy="329502"/>
            </a:xfrm>
            <a:prstGeom prst="rect">
              <a:avLst/>
            </a:prstGeom>
          </p:spPr>
        </p:pic>
      </p:grpSp>
      <p:grpSp>
        <p:nvGrpSpPr>
          <p:cNvPr id="87" name="!!4">
            <a:extLst>
              <a:ext uri="{FF2B5EF4-FFF2-40B4-BE49-F238E27FC236}">
                <a16:creationId xmlns:a16="http://schemas.microsoft.com/office/drawing/2014/main" id="{427869AE-CC32-E220-7B77-2B4444E4CDE1}"/>
              </a:ext>
            </a:extLst>
          </p:cNvPr>
          <p:cNvGrpSpPr/>
          <p:nvPr/>
        </p:nvGrpSpPr>
        <p:grpSpPr>
          <a:xfrm>
            <a:off x="3526315" y="2207301"/>
            <a:ext cx="819216" cy="1094495"/>
            <a:chOff x="3526315" y="2207301"/>
            <a:chExt cx="819216" cy="1094495"/>
          </a:xfrm>
        </p:grpSpPr>
        <p:grpSp>
          <p:nvGrpSpPr>
            <p:cNvPr id="88" name="Group 87">
              <a:extLst>
                <a:ext uri="{FF2B5EF4-FFF2-40B4-BE49-F238E27FC236}">
                  <a16:creationId xmlns:a16="http://schemas.microsoft.com/office/drawing/2014/main" id="{38915487-B8D7-6C4B-7A3C-447A9C0764DC}"/>
                </a:ext>
              </a:extLst>
            </p:cNvPr>
            <p:cNvGrpSpPr/>
            <p:nvPr/>
          </p:nvGrpSpPr>
          <p:grpSpPr>
            <a:xfrm>
              <a:off x="3526315" y="2207301"/>
              <a:ext cx="819216" cy="1094495"/>
              <a:chOff x="4025988" y="2207301"/>
              <a:chExt cx="901137" cy="1094495"/>
            </a:xfrm>
          </p:grpSpPr>
          <p:sp>
            <p:nvSpPr>
              <p:cNvPr id="90" name="Rounded Rectangle 16">
                <a:extLst>
                  <a:ext uri="{FF2B5EF4-FFF2-40B4-BE49-F238E27FC236}">
                    <a16:creationId xmlns:a16="http://schemas.microsoft.com/office/drawing/2014/main" id="{5F0ADD56-73CD-45D9-965F-EFA92309D2AC}"/>
                  </a:ext>
                </a:extLst>
              </p:cNvPr>
              <p:cNvSpPr/>
              <p:nvPr/>
            </p:nvSpPr>
            <p:spPr>
              <a:xfrm>
                <a:off x="4025988" y="2207301"/>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91" name="Rounded Rectangle 280">
                <a:extLst>
                  <a:ext uri="{FF2B5EF4-FFF2-40B4-BE49-F238E27FC236}">
                    <a16:creationId xmlns:a16="http://schemas.microsoft.com/office/drawing/2014/main" id="{D1CE90A5-A099-FE4E-ECC9-9CE9734DB43B}"/>
                  </a:ext>
                </a:extLst>
              </p:cNvPr>
              <p:cNvSpPr/>
              <p:nvPr/>
            </p:nvSpPr>
            <p:spPr>
              <a:xfrm>
                <a:off x="4059103" y="2821525"/>
                <a:ext cx="83348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grpSp>
        <p:pic>
          <p:nvPicPr>
            <p:cNvPr id="89" name="Graphic 88">
              <a:extLst>
                <a:ext uri="{FF2B5EF4-FFF2-40B4-BE49-F238E27FC236}">
                  <a16:creationId xmlns:a16="http://schemas.microsoft.com/office/drawing/2014/main" id="{0383B500-1D4C-32F5-D9C2-F63130DA743A}"/>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453" r="-2453"/>
            <a:stretch/>
          </p:blipFill>
          <p:spPr>
            <a:xfrm>
              <a:off x="3753230" y="2350285"/>
              <a:ext cx="365388" cy="348303"/>
            </a:xfrm>
            <a:prstGeom prst="rect">
              <a:avLst/>
            </a:prstGeom>
          </p:spPr>
        </p:pic>
      </p:grpSp>
      <p:grpSp>
        <p:nvGrpSpPr>
          <p:cNvPr id="92" name="!!5">
            <a:extLst>
              <a:ext uri="{FF2B5EF4-FFF2-40B4-BE49-F238E27FC236}">
                <a16:creationId xmlns:a16="http://schemas.microsoft.com/office/drawing/2014/main" id="{3E8B617B-58A2-9254-2513-8EDBED299244}"/>
              </a:ext>
            </a:extLst>
          </p:cNvPr>
          <p:cNvGrpSpPr/>
          <p:nvPr/>
        </p:nvGrpSpPr>
        <p:grpSpPr>
          <a:xfrm>
            <a:off x="4406341" y="2207300"/>
            <a:ext cx="894582" cy="1094495"/>
            <a:chOff x="4406341" y="2207300"/>
            <a:chExt cx="894582" cy="1094495"/>
          </a:xfrm>
        </p:grpSpPr>
        <p:grpSp>
          <p:nvGrpSpPr>
            <p:cNvPr id="93" name="Group 92">
              <a:extLst>
                <a:ext uri="{FF2B5EF4-FFF2-40B4-BE49-F238E27FC236}">
                  <a16:creationId xmlns:a16="http://schemas.microsoft.com/office/drawing/2014/main" id="{25FBE5B7-D75E-349B-359A-2D383F131DC0}"/>
                </a:ext>
              </a:extLst>
            </p:cNvPr>
            <p:cNvGrpSpPr/>
            <p:nvPr/>
          </p:nvGrpSpPr>
          <p:grpSpPr>
            <a:xfrm>
              <a:off x="4406341" y="2207300"/>
              <a:ext cx="894582" cy="1094495"/>
              <a:chOff x="5067370" y="2207300"/>
              <a:chExt cx="984039" cy="1094495"/>
            </a:xfrm>
          </p:grpSpPr>
          <p:sp>
            <p:nvSpPr>
              <p:cNvPr id="95" name="Rounded Rectangle 18">
                <a:extLst>
                  <a:ext uri="{FF2B5EF4-FFF2-40B4-BE49-F238E27FC236}">
                    <a16:creationId xmlns:a16="http://schemas.microsoft.com/office/drawing/2014/main" id="{1A11F670-8A0F-0424-2E3B-8E47A8AC9C3C}"/>
                  </a:ext>
                </a:extLst>
              </p:cNvPr>
              <p:cNvSpPr/>
              <p:nvPr/>
            </p:nvSpPr>
            <p:spPr>
              <a:xfrm>
                <a:off x="5109532" y="2207300"/>
                <a:ext cx="901137"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96" name="Rounded Rectangle 18">
                <a:extLst>
                  <a:ext uri="{FF2B5EF4-FFF2-40B4-BE49-F238E27FC236}">
                    <a16:creationId xmlns:a16="http://schemas.microsoft.com/office/drawing/2014/main" id="{0DB97CFA-32C4-7F2B-053F-42EE5EB659CE}"/>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94" name="Graphic 93">
              <a:extLst>
                <a:ext uri="{FF2B5EF4-FFF2-40B4-BE49-F238E27FC236}">
                  <a16:creationId xmlns:a16="http://schemas.microsoft.com/office/drawing/2014/main" id="{1D6B8C20-9617-673E-F98C-F978AD07580E}"/>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l="-2453" r="-2453"/>
            <a:stretch/>
          </p:blipFill>
          <p:spPr>
            <a:xfrm>
              <a:off x="4673509" y="2352121"/>
              <a:ext cx="361534" cy="344629"/>
            </a:xfrm>
            <a:prstGeom prst="rect">
              <a:avLst/>
            </a:prstGeom>
          </p:spPr>
        </p:pic>
      </p:grpSp>
      <p:grpSp>
        <p:nvGrpSpPr>
          <p:cNvPr id="97" name="!!6">
            <a:extLst>
              <a:ext uri="{FF2B5EF4-FFF2-40B4-BE49-F238E27FC236}">
                <a16:creationId xmlns:a16="http://schemas.microsoft.com/office/drawing/2014/main" id="{EE7FB5A2-E8A7-389B-801D-8632483A7088}"/>
              </a:ext>
            </a:extLst>
          </p:cNvPr>
          <p:cNvGrpSpPr/>
          <p:nvPr/>
        </p:nvGrpSpPr>
        <p:grpSpPr>
          <a:xfrm>
            <a:off x="5362970" y="2207300"/>
            <a:ext cx="818182" cy="1094495"/>
            <a:chOff x="5362970" y="2207300"/>
            <a:chExt cx="818182" cy="1094495"/>
          </a:xfrm>
        </p:grpSpPr>
        <p:grpSp>
          <p:nvGrpSpPr>
            <p:cNvPr id="98" name="Group 97">
              <a:extLst>
                <a:ext uri="{FF2B5EF4-FFF2-40B4-BE49-F238E27FC236}">
                  <a16:creationId xmlns:a16="http://schemas.microsoft.com/office/drawing/2014/main" id="{EA542A79-A626-4911-E92E-D0F5A131456E}"/>
                </a:ext>
              </a:extLst>
            </p:cNvPr>
            <p:cNvGrpSpPr/>
            <p:nvPr/>
          </p:nvGrpSpPr>
          <p:grpSpPr>
            <a:xfrm>
              <a:off x="5362970" y="2207300"/>
              <a:ext cx="818182" cy="1094495"/>
              <a:chOff x="6193019" y="2207300"/>
              <a:chExt cx="899999" cy="1094495"/>
            </a:xfrm>
          </p:grpSpPr>
          <p:sp>
            <p:nvSpPr>
              <p:cNvPr id="100" name="Rounded Rectangle 19">
                <a:extLst>
                  <a:ext uri="{FF2B5EF4-FFF2-40B4-BE49-F238E27FC236}">
                    <a16:creationId xmlns:a16="http://schemas.microsoft.com/office/drawing/2014/main" id="{17C662D0-9835-6506-523B-A1EEF6B7B4F1}"/>
                  </a:ext>
                </a:extLst>
              </p:cNvPr>
              <p:cNvSpPr/>
              <p:nvPr/>
            </p:nvSpPr>
            <p:spPr>
              <a:xfrm>
                <a:off x="6193019" y="2207300"/>
                <a:ext cx="899999"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1" name="Rounded Rectangle 19">
                <a:extLst>
                  <a:ext uri="{FF2B5EF4-FFF2-40B4-BE49-F238E27FC236}">
                    <a16:creationId xmlns:a16="http://schemas.microsoft.com/office/drawing/2014/main" id="{C8F1E05F-B7A4-3875-BF79-E86B73A0039C}"/>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99" name="Graphic 98">
              <a:extLst>
                <a:ext uri="{FF2B5EF4-FFF2-40B4-BE49-F238E27FC236}">
                  <a16:creationId xmlns:a16="http://schemas.microsoft.com/office/drawing/2014/main" id="{FD71E9D9-CD2E-23A8-F58E-0DF20469EC3F}"/>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2453" r="-2453"/>
            <a:stretch/>
          </p:blipFill>
          <p:spPr>
            <a:xfrm>
              <a:off x="5599227" y="2359685"/>
              <a:ext cx="345665" cy="329502"/>
            </a:xfrm>
            <a:prstGeom prst="rect">
              <a:avLst/>
            </a:prstGeom>
          </p:spPr>
        </p:pic>
      </p:grpSp>
      <p:grpSp>
        <p:nvGrpSpPr>
          <p:cNvPr id="102" name="!!7">
            <a:extLst>
              <a:ext uri="{FF2B5EF4-FFF2-40B4-BE49-F238E27FC236}">
                <a16:creationId xmlns:a16="http://schemas.microsoft.com/office/drawing/2014/main" id="{38E8ADCF-6CCB-474C-8FE7-9BF293B678D3}"/>
              </a:ext>
            </a:extLst>
          </p:cNvPr>
          <p:cNvGrpSpPr/>
          <p:nvPr/>
        </p:nvGrpSpPr>
        <p:grpSpPr>
          <a:xfrm>
            <a:off x="6280181" y="2207300"/>
            <a:ext cx="818182" cy="1094495"/>
            <a:chOff x="6280181" y="2207300"/>
            <a:chExt cx="818182" cy="1094495"/>
          </a:xfrm>
        </p:grpSpPr>
        <p:grpSp>
          <p:nvGrpSpPr>
            <p:cNvPr id="103" name="Group 102">
              <a:extLst>
                <a:ext uri="{FF2B5EF4-FFF2-40B4-BE49-F238E27FC236}">
                  <a16:creationId xmlns:a16="http://schemas.microsoft.com/office/drawing/2014/main" id="{5E0772AC-E833-9FD8-B8A3-F7653E3AA252}"/>
                </a:ext>
              </a:extLst>
            </p:cNvPr>
            <p:cNvGrpSpPr/>
            <p:nvPr/>
          </p:nvGrpSpPr>
          <p:grpSpPr>
            <a:xfrm>
              <a:off x="6280181" y="2207300"/>
              <a:ext cx="818182" cy="1094495"/>
              <a:chOff x="7276563" y="2207300"/>
              <a:chExt cx="900000" cy="1094495"/>
            </a:xfrm>
          </p:grpSpPr>
          <p:sp>
            <p:nvSpPr>
              <p:cNvPr id="105" name="Rounded Rectangle 19">
                <a:extLst>
                  <a:ext uri="{FF2B5EF4-FFF2-40B4-BE49-F238E27FC236}">
                    <a16:creationId xmlns:a16="http://schemas.microsoft.com/office/drawing/2014/main" id="{EC115776-4871-8F8C-011A-A89D16AECA5C}"/>
                  </a:ext>
                </a:extLst>
              </p:cNvPr>
              <p:cNvSpPr/>
              <p:nvPr/>
            </p:nvSpPr>
            <p:spPr>
              <a:xfrm>
                <a:off x="7276563" y="2207300"/>
                <a:ext cx="900000"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6" name="Rounded Rectangle 19">
                <a:extLst>
                  <a:ext uri="{FF2B5EF4-FFF2-40B4-BE49-F238E27FC236}">
                    <a16:creationId xmlns:a16="http://schemas.microsoft.com/office/drawing/2014/main" id="{1F398E93-CA04-85E1-7D83-4F2ED1771EB9}"/>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104" name="Graphic 103">
              <a:extLst>
                <a:ext uri="{FF2B5EF4-FFF2-40B4-BE49-F238E27FC236}">
                  <a16:creationId xmlns:a16="http://schemas.microsoft.com/office/drawing/2014/main" id="{5684A222-C394-CE0A-F119-55754CE799BF}"/>
                </a:ext>
              </a:extLst>
            </p:cNvPr>
            <p:cNvPicPr>
              <a:picLocks noChangeAspect="1"/>
            </p:cNvPicPr>
            <p:nvPr/>
          </p:nvPicPr>
          <p:blipFill>
            <a:blip r:embed="rId15" cstate="print">
              <a:alphaModFix/>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559530" y="2442185"/>
              <a:ext cx="259480" cy="260494"/>
            </a:xfrm>
            <a:prstGeom prst="rect">
              <a:avLst/>
            </a:prstGeom>
          </p:spPr>
        </p:pic>
      </p:grpSp>
    </p:spTree>
    <p:extLst>
      <p:ext uri="{BB962C8B-B14F-4D97-AF65-F5344CB8AC3E}">
        <p14:creationId xmlns:p14="http://schemas.microsoft.com/office/powerpoint/2010/main" val="790416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2.77556E-17 L -2.08333E-7 0.03542 " pathEditMode="relative" rAng="0" ptsTypes="AA">
                                      <p:cBhvr>
                                        <p:cTn id="9" dur="700" spd="-100000" fill="hold"/>
                                        <p:tgtEl>
                                          <p:spTgt spid="2"/>
                                        </p:tgtEl>
                                        <p:attrNameLst>
                                          <p:attrName>ppt_x</p:attrName>
                                          <p:attrName>ppt_y</p:attrName>
                                        </p:attrNameLst>
                                      </p:cBhvr>
                                      <p:rCtr x="0" y="178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2.08333E-7 4.07407E-6 L -2.08333E-7 0.03541 " pathEditMode="relative" rAng="0" ptsTypes="AA">
                                      <p:cBhvr>
                                        <p:cTn id="14" dur="700" spd="-100000" fill="hold"/>
                                        <p:tgtEl>
                                          <p:spTgt spid="3"/>
                                        </p:tgtEl>
                                        <p:attrNameLst>
                                          <p:attrName>ppt_x</p:attrName>
                                          <p:attrName>ppt_y</p:attrName>
                                        </p:attrNameLst>
                                      </p:cBhvr>
                                      <p:rCtr x="0" y="1782"/>
                                    </p:animMotion>
                                  </p:childTnLst>
                                </p:cTn>
                              </p:par>
                              <p:par>
                                <p:cTn id="15" presetID="22" presetClass="entr" presetSubtype="1" fill="hold" nodeType="withEffect">
                                  <p:stCondLst>
                                    <p:cond delay="400"/>
                                  </p:stCondLst>
                                  <p:childTnLst>
                                    <p:set>
                                      <p:cBhvr>
                                        <p:cTn id="16" dur="1" fill="hold">
                                          <p:stCondLst>
                                            <p:cond delay="0"/>
                                          </p:stCondLst>
                                        </p:cTn>
                                        <p:tgtEl>
                                          <p:spTgt spid="24"/>
                                        </p:tgtEl>
                                        <p:attrNameLst>
                                          <p:attrName>style.visibility</p:attrName>
                                        </p:attrNameLst>
                                      </p:cBhvr>
                                      <p:to>
                                        <p:strVal val="visible"/>
                                      </p:to>
                                    </p:set>
                                    <p:animEffect transition="in" filter="wipe(up)">
                                      <p:cBhvr>
                                        <p:cTn id="17" dur="500"/>
                                        <p:tgtEl>
                                          <p:spTgt spid="2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22" presetClass="entr" presetSubtype="1" fill="hold" nodeType="withEffect">
                                  <p:stCondLst>
                                    <p:cond delay="600"/>
                                  </p:stCondLst>
                                  <p:childTnLst>
                                    <p:set>
                                      <p:cBhvr>
                                        <p:cTn id="25" dur="1" fill="hold">
                                          <p:stCondLst>
                                            <p:cond delay="0"/>
                                          </p:stCondLst>
                                        </p:cTn>
                                        <p:tgtEl>
                                          <p:spTgt spid="31"/>
                                        </p:tgtEl>
                                        <p:attrNameLst>
                                          <p:attrName>style.visibility</p:attrName>
                                        </p:attrNameLst>
                                      </p:cBhvr>
                                      <p:to>
                                        <p:strVal val="visible"/>
                                      </p:to>
                                    </p:set>
                                    <p:animEffect transition="in" filter="wipe(up)">
                                      <p:cBhvr>
                                        <p:cTn id="26" dur="500"/>
                                        <p:tgtEl>
                                          <p:spTgt spid="31"/>
                                        </p:tgtEl>
                                      </p:cBhvr>
                                    </p:animEffect>
                                  </p:childTnLst>
                                </p:cTn>
                              </p:par>
                              <p:par>
                                <p:cTn id="27" presetID="10" presetClass="entr" presetSubtype="0" fill="hold" grpId="0" nodeType="withEffect">
                                  <p:stCondLst>
                                    <p:cond delay="20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par>
                                <p:cTn id="30" presetID="10" presetClass="entr" presetSubtype="0" fill="hold" grpId="0" nodeType="withEffect">
                                  <p:stCondLst>
                                    <p:cond delay="8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22" presetClass="entr" presetSubtype="1" fill="hold" nodeType="withEffect">
                                  <p:stCondLst>
                                    <p:cond delay="800"/>
                                  </p:stCondLst>
                                  <p:childTnLst>
                                    <p:set>
                                      <p:cBhvr>
                                        <p:cTn id="34" dur="1" fill="hold">
                                          <p:stCondLst>
                                            <p:cond delay="0"/>
                                          </p:stCondLst>
                                        </p:cTn>
                                        <p:tgtEl>
                                          <p:spTgt spid="45"/>
                                        </p:tgtEl>
                                        <p:attrNameLst>
                                          <p:attrName>style.visibility</p:attrName>
                                        </p:attrNameLst>
                                      </p:cBhvr>
                                      <p:to>
                                        <p:strVal val="visible"/>
                                      </p:to>
                                    </p:set>
                                    <p:animEffect transition="in" filter="wipe(up)">
                                      <p:cBhvr>
                                        <p:cTn id="35" dur="500"/>
                                        <p:tgtEl>
                                          <p:spTgt spid="45"/>
                                        </p:tgtEl>
                                      </p:cBhvr>
                                    </p:animEffect>
                                  </p:childTnLst>
                                </p:cTn>
                              </p:par>
                              <p:par>
                                <p:cTn id="36" presetID="10" presetClass="entr" presetSubtype="0" fill="hold" grpId="0" nodeType="withEffect">
                                  <p:stCondLst>
                                    <p:cond delay="10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22" presetClass="entr" presetSubtype="1" fill="hold" nodeType="withEffect">
                                  <p:stCondLst>
                                    <p:cond delay="1000"/>
                                  </p:stCondLst>
                                  <p:childTnLst>
                                    <p:set>
                                      <p:cBhvr>
                                        <p:cTn id="43" dur="1" fill="hold">
                                          <p:stCondLst>
                                            <p:cond delay="0"/>
                                          </p:stCondLst>
                                        </p:cTn>
                                        <p:tgtEl>
                                          <p:spTgt spid="38"/>
                                        </p:tgtEl>
                                        <p:attrNameLst>
                                          <p:attrName>style.visibility</p:attrName>
                                        </p:attrNameLst>
                                      </p:cBhvr>
                                      <p:to>
                                        <p:strVal val="visible"/>
                                      </p:to>
                                    </p:set>
                                    <p:animEffect transition="in" filter="wipe(up)">
                                      <p:cBhvr>
                                        <p:cTn id="44" dur="500"/>
                                        <p:tgtEl>
                                          <p:spTgt spid="38"/>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70"/>
                                        </p:tgtEl>
                                        <p:attrNameLst>
                                          <p:attrName>style.visibility</p:attrName>
                                        </p:attrNameLst>
                                      </p:cBhvr>
                                      <p:to>
                                        <p:strVal val="visible"/>
                                      </p:to>
                                    </p:set>
                                    <p:animEffect transition="in" filter="fade">
                                      <p:cBhvr>
                                        <p:cTn id="47" dur="500"/>
                                        <p:tgtEl>
                                          <p:spTgt spid="70"/>
                                        </p:tgtEl>
                                      </p:cBhvr>
                                    </p:animEffect>
                                  </p:childTnLst>
                                </p:cTn>
                              </p:par>
                              <p:par>
                                <p:cTn id="48" presetID="10" presetClass="entr" presetSubtype="0" fill="hold" grpId="0" nodeType="withEffect">
                                  <p:stCondLst>
                                    <p:cond delay="8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80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grpId="0" nodeType="withEffect">
                                  <p:stCondLst>
                                    <p:cond delay="80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par>
                                <p:cTn id="57" presetID="10" presetClass="entr" presetSubtype="0" fill="hold" grpId="0" nodeType="withEffect">
                                  <p:stCondLst>
                                    <p:cond delay="80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80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6" grpId="0" animBg="1"/>
      <p:bldP spid="17" grpId="0" animBg="1"/>
      <p:bldP spid="18" grpId="0" animBg="1"/>
      <p:bldP spid="19" grpId="0" animBg="1"/>
      <p:bldP spid="20" grpId="0"/>
      <p:bldP spid="21" grpId="0"/>
      <p:bldP spid="22" grpId="0"/>
      <p:bldP spid="23" grpId="0"/>
      <p:bldP spid="67" grpId="0" animBg="1"/>
      <p:bldP spid="68" grpId="0" animBg="1"/>
      <p:bldP spid="69" grpId="0" animBg="1"/>
      <p:bldP spid="7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C1B20CA8-3537-FE14-F3EE-7B1FEEE92AF2}"/>
              </a:ext>
            </a:extLst>
          </p:cNvPr>
          <p:cNvSpPr txBox="1">
            <a:spLocks/>
          </p:cNvSpPr>
          <p:nvPr/>
        </p:nvSpPr>
        <p:spPr>
          <a:xfrm>
            <a:off x="588263" y="457200"/>
            <a:ext cx="11018520" cy="553998"/>
          </a:xfrm>
          <a:prstGeom prst="rect">
            <a:avLst/>
          </a:prstGeom>
        </p:spPr>
        <p:txBody>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r>
              <a:rPr lang="en-CA"/>
              <a:t>Better together through OneLake</a:t>
            </a:r>
          </a:p>
        </p:txBody>
      </p:sp>
      <p:sp>
        <p:nvSpPr>
          <p:cNvPr id="3" name="Text Placeholder 39">
            <a:extLst>
              <a:ext uri="{FF2B5EF4-FFF2-40B4-BE49-F238E27FC236}">
                <a16:creationId xmlns:a16="http://schemas.microsoft.com/office/drawing/2014/main" id="{076A1BAC-3EA1-9900-C5EA-7802112E77F9}"/>
              </a:ext>
            </a:extLst>
          </p:cNvPr>
          <p:cNvSpPr txBox="1">
            <a:spLocks/>
          </p:cNvSpPr>
          <p:nvPr/>
        </p:nvSpPr>
        <p:spPr>
          <a:xfrm>
            <a:off x="588263" y="1039774"/>
            <a:ext cx="11018520" cy="430887"/>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a:solidFill>
                  <a:srgbClr val="49C5B1"/>
                </a:solidFill>
              </a:rPr>
              <a:t>Open and Governed Lakehouse</a:t>
            </a:r>
          </a:p>
        </p:txBody>
      </p:sp>
      <p:grpSp>
        <p:nvGrpSpPr>
          <p:cNvPr id="4" name="Group 3">
            <a:extLst>
              <a:ext uri="{FF2B5EF4-FFF2-40B4-BE49-F238E27FC236}">
                <a16:creationId xmlns:a16="http://schemas.microsoft.com/office/drawing/2014/main" id="{C499CF7D-D1C0-10D2-AF00-8779BF698672}"/>
              </a:ext>
            </a:extLst>
          </p:cNvPr>
          <p:cNvGrpSpPr/>
          <p:nvPr/>
        </p:nvGrpSpPr>
        <p:grpSpPr>
          <a:xfrm>
            <a:off x="7597588" y="2023935"/>
            <a:ext cx="4011800" cy="4122075"/>
            <a:chOff x="7597588" y="2023935"/>
            <a:chExt cx="4011800" cy="4122075"/>
          </a:xfrm>
        </p:grpSpPr>
        <p:sp>
          <p:nvSpPr>
            <p:cNvPr id="5" name="Rounded Rectangle 259">
              <a:extLst>
                <a:ext uri="{FF2B5EF4-FFF2-40B4-BE49-F238E27FC236}">
                  <a16:creationId xmlns:a16="http://schemas.microsoft.com/office/drawing/2014/main" id="{E039E355-F0BD-895D-73B4-02AFA174E364}"/>
                </a:ext>
                <a:ext uri="{C183D7F6-B498-43B3-948B-1728B52AA6E4}">
                  <adec:decorative xmlns:adec="http://schemas.microsoft.com/office/drawing/2017/decorative" val="1"/>
                </a:ext>
              </a:extLst>
            </p:cNvPr>
            <p:cNvSpPr/>
            <p:nvPr/>
          </p:nvSpPr>
          <p:spPr bwMode="auto">
            <a:xfrm>
              <a:off x="7597588" y="2023935"/>
              <a:ext cx="4011800" cy="4122075"/>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5EF85B6-50B4-A637-F37F-64208AE89B98}"/>
                </a:ext>
              </a:extLst>
            </p:cNvPr>
            <p:cNvSpPr txBox="1"/>
            <p:nvPr/>
          </p:nvSpPr>
          <p:spPr>
            <a:xfrm>
              <a:off x="7856182" y="2233183"/>
              <a:ext cx="3494612" cy="3683060"/>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Fabric engines have been redesigned and optimized for delta/parquet as their storage format for tabular data</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49C5B1"/>
                  </a:solidFill>
                  <a:effectLst/>
                  <a:uLnTx/>
                  <a:uFillTx/>
                  <a:latin typeface="Segoe UI" panose="020B0502040204020203" pitchFamily="34" charset="0"/>
                  <a:ea typeface="+mn-ea"/>
                  <a:cs typeface="Segoe UI" panose="020B0502040204020203" pitchFamily="34" charset="0"/>
                </a:rPr>
                <a:t>Azure Databricks </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can directly read/write data from any Fabric data item stored in OneLake through external link.</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Existing non-Unity Catalog managed data in ADLS gen2 storage can be a shortcut into OneLake.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Any Fabric engine including Power BI with direct lake in OneLake or with shortcut.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49C5B1"/>
                  </a:solidFill>
                  <a:effectLst/>
                  <a:uLnTx/>
                  <a:uFillTx/>
                  <a:latin typeface="Segoe UI" panose="020B0502040204020203" pitchFamily="34" charset="0"/>
                  <a:ea typeface="+mn-ea"/>
                  <a:cs typeface="Segoe UI" panose="020B0502040204020203" pitchFamily="34" charset="0"/>
                </a:rPr>
                <a:t>Coming soon: </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Unity Catalog and Fabric integration, Unity Catalog data will be available through Azure Databricks data item enhanced shortcuts experience. </a:t>
              </a:r>
            </a:p>
          </p:txBody>
        </p:sp>
        <p:cxnSp>
          <p:nvCxnSpPr>
            <p:cNvPr id="7" name="Straight Connector 6">
              <a:extLst>
                <a:ext uri="{FF2B5EF4-FFF2-40B4-BE49-F238E27FC236}">
                  <a16:creationId xmlns:a16="http://schemas.microsoft.com/office/drawing/2014/main" id="{826B0AC0-9BF9-DDBA-4404-751CB91643B8}"/>
                </a:ext>
              </a:extLst>
            </p:cNvPr>
            <p:cNvCxnSpPr>
              <a:cxnSpLocks/>
            </p:cNvCxnSpPr>
            <p:nvPr/>
          </p:nvCxnSpPr>
          <p:spPr>
            <a:xfrm>
              <a:off x="7856182" y="5007426"/>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32894BF-7472-21DC-2F3F-74D3AC4A6F1D}"/>
                </a:ext>
              </a:extLst>
            </p:cNvPr>
            <p:cNvCxnSpPr>
              <a:cxnSpLocks/>
            </p:cNvCxnSpPr>
            <p:nvPr/>
          </p:nvCxnSpPr>
          <p:spPr>
            <a:xfrm>
              <a:off x="7856182" y="291121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CCC29FD-1E1C-1F67-3F9E-AEC4A43FDC6D}"/>
                </a:ext>
              </a:extLst>
            </p:cNvPr>
            <p:cNvCxnSpPr>
              <a:cxnSpLocks/>
            </p:cNvCxnSpPr>
            <p:nvPr/>
          </p:nvCxnSpPr>
          <p:spPr>
            <a:xfrm>
              <a:off x="7856181" y="3693213"/>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7019D9-D2DD-A80C-CF26-39B028584DBC}"/>
                </a:ext>
              </a:extLst>
            </p:cNvPr>
            <p:cNvCxnSpPr>
              <a:cxnSpLocks/>
            </p:cNvCxnSpPr>
            <p:nvPr/>
          </p:nvCxnSpPr>
          <p:spPr>
            <a:xfrm>
              <a:off x="7856181" y="4427882"/>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3614800-64E8-6FE7-5F0A-FEEC485266F2}"/>
              </a:ext>
            </a:extLst>
          </p:cNvPr>
          <p:cNvGrpSpPr/>
          <p:nvPr/>
        </p:nvGrpSpPr>
        <p:grpSpPr>
          <a:xfrm>
            <a:off x="584201" y="2023934"/>
            <a:ext cx="6701167" cy="4122082"/>
            <a:chOff x="584201" y="2023934"/>
            <a:chExt cx="6701167" cy="4122082"/>
          </a:xfrm>
        </p:grpSpPr>
        <p:sp>
          <p:nvSpPr>
            <p:cNvPr id="12" name="Rounded Rectangle 9">
              <a:extLst>
                <a:ext uri="{FF2B5EF4-FFF2-40B4-BE49-F238E27FC236}">
                  <a16:creationId xmlns:a16="http://schemas.microsoft.com/office/drawing/2014/main" id="{8ED20EBA-E5BB-1B9E-478F-D704D9A69E5A}"/>
                </a:ext>
                <a:ext uri="{C183D7F6-B498-43B3-948B-1728B52AA6E4}">
                  <adec:decorative xmlns:adec="http://schemas.microsoft.com/office/drawing/2017/decorative" val="1"/>
                </a:ext>
              </a:extLst>
            </p:cNvPr>
            <p:cNvSpPr/>
            <p:nvPr/>
          </p:nvSpPr>
          <p:spPr bwMode="auto">
            <a:xfrm>
              <a:off x="921433" y="2365714"/>
              <a:ext cx="6038047" cy="3394945"/>
            </a:xfrm>
            <a:prstGeom prst="roundRect">
              <a:avLst>
                <a:gd name="adj" fmla="val 3442"/>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13" name="Straight Connector 12">
              <a:extLst>
                <a:ext uri="{FF2B5EF4-FFF2-40B4-BE49-F238E27FC236}">
                  <a16:creationId xmlns:a16="http://schemas.microsoft.com/office/drawing/2014/main" id="{951342AF-3DDA-E39D-0E31-FB8C83D696DE}"/>
                </a:ext>
                <a:ext uri="{C183D7F6-B498-43B3-948B-1728B52AA6E4}">
                  <adec:decorative xmlns:adec="http://schemas.microsoft.com/office/drawing/2017/decorative" val="1"/>
                </a:ext>
              </a:extLst>
            </p:cNvPr>
            <p:cNvCxnSpPr>
              <a:cxnSpLocks/>
            </p:cNvCxnSpPr>
            <p:nvPr/>
          </p:nvCxnSpPr>
          <p:spPr>
            <a:xfrm flipH="1">
              <a:off x="3922115" y="2365714"/>
              <a:ext cx="2434" cy="3394945"/>
            </a:xfrm>
            <a:prstGeom prst="line">
              <a:avLst/>
            </a:prstGeom>
            <a:ln w="12700" cap="rnd">
              <a:solidFill>
                <a:schemeClr val="tx1">
                  <a:alpha val="20000"/>
                </a:schemeClr>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14" name="Rounded Rectangle 38">
              <a:extLst>
                <a:ext uri="{FF2B5EF4-FFF2-40B4-BE49-F238E27FC236}">
                  <a16:creationId xmlns:a16="http://schemas.microsoft.com/office/drawing/2014/main" id="{75812558-8F29-D808-780B-5EA4BB098E83}"/>
                </a:ext>
              </a:extLst>
            </p:cNvPr>
            <p:cNvSpPr/>
            <p:nvPr/>
          </p:nvSpPr>
          <p:spPr bwMode="auto">
            <a:xfrm>
              <a:off x="584201" y="2023936"/>
              <a:ext cx="6701167" cy="4122080"/>
            </a:xfrm>
            <a:prstGeom prst="roundRect">
              <a:avLst>
                <a:gd name="adj" fmla="val 3641"/>
              </a:avLst>
            </a:prstGeom>
            <a:no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Rounded Rectangle 38">
              <a:extLst>
                <a:ext uri="{FF2B5EF4-FFF2-40B4-BE49-F238E27FC236}">
                  <a16:creationId xmlns:a16="http://schemas.microsoft.com/office/drawing/2014/main" id="{5B8065BA-B6CC-D6AA-C0F6-C949D4212E95}"/>
                </a:ext>
              </a:extLst>
            </p:cNvPr>
            <p:cNvSpPr/>
            <p:nvPr/>
          </p:nvSpPr>
          <p:spPr bwMode="auto">
            <a:xfrm>
              <a:off x="584201" y="2023934"/>
              <a:ext cx="6701167" cy="4122081"/>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pic>
          <p:nvPicPr>
            <p:cNvPr id="16" name="Picture 15" descr="Icon&#10;&#10;Description automatically generated">
              <a:extLst>
                <a:ext uri="{FF2B5EF4-FFF2-40B4-BE49-F238E27FC236}">
                  <a16:creationId xmlns:a16="http://schemas.microsoft.com/office/drawing/2014/main" id="{979206AE-E642-E7FE-442F-0C076171B48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54422" y="3228783"/>
              <a:ext cx="1332718" cy="1332712"/>
            </a:xfrm>
            <a:prstGeom prst="rect">
              <a:avLst/>
            </a:prstGeom>
            <a:effectLst>
              <a:outerShdw blurRad="228600" dist="38100" dir="2700000" algn="tl" rotWithShape="0">
                <a:prstClr val="black">
                  <a:alpha val="20000"/>
                </a:prstClr>
              </a:outerShdw>
            </a:effectLst>
          </p:spPr>
        </p:pic>
        <p:sp>
          <p:nvSpPr>
            <p:cNvPr id="17" name="Title 1">
              <a:extLst>
                <a:ext uri="{FF2B5EF4-FFF2-40B4-BE49-F238E27FC236}">
                  <a16:creationId xmlns:a16="http://schemas.microsoft.com/office/drawing/2014/main" id="{5ACA5591-08E5-2F77-355F-B810D773C6CB}"/>
                </a:ext>
              </a:extLst>
            </p:cNvPr>
            <p:cNvSpPr txBox="1">
              <a:spLocks/>
            </p:cNvSpPr>
            <p:nvPr/>
          </p:nvSpPr>
          <p:spPr>
            <a:xfrm>
              <a:off x="1178022" y="4852064"/>
              <a:ext cx="2326606" cy="27699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Semibold"/>
                </a:rPr>
                <a:t>Microsoft  Fabric</a:t>
              </a:r>
            </a:p>
          </p:txBody>
        </p:sp>
        <p:sp>
          <p:nvSpPr>
            <p:cNvPr id="18" name="Title 1">
              <a:extLst>
                <a:ext uri="{FF2B5EF4-FFF2-40B4-BE49-F238E27FC236}">
                  <a16:creationId xmlns:a16="http://schemas.microsoft.com/office/drawing/2014/main" id="{39B1F0E0-3592-9104-19BD-2757839B352E}"/>
                </a:ext>
              </a:extLst>
            </p:cNvPr>
            <p:cNvSpPr txBox="1">
              <a:spLocks/>
            </p:cNvSpPr>
            <p:nvPr/>
          </p:nvSpPr>
          <p:spPr>
            <a:xfrm>
              <a:off x="4454650" y="4852064"/>
              <a:ext cx="1887146" cy="276999"/>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solidFill>
                    <a:srgbClr val="FFFFFF"/>
                  </a:solidFill>
                  <a:effectLst/>
                  <a:uLnTx/>
                  <a:uFillTx/>
                  <a:latin typeface="Segoe UI Semibold"/>
                  <a:ea typeface="+mn-ea"/>
                  <a:cs typeface="Segoe UI Semibold"/>
                </a:rPr>
                <a:t>Azure  Databricks</a:t>
              </a:r>
            </a:p>
          </p:txBody>
        </p:sp>
        <p:sp>
          <p:nvSpPr>
            <p:cNvPr id="19" name="Freeform 4" descr="Azure data bricks icon and text&#10;">
              <a:extLst>
                <a:ext uri="{FF2B5EF4-FFF2-40B4-BE49-F238E27FC236}">
                  <a16:creationId xmlns:a16="http://schemas.microsoft.com/office/drawing/2014/main" id="{569BA383-A7E5-18A8-73FE-473056253F42}"/>
                </a:ext>
              </a:extLst>
            </p:cNvPr>
            <p:cNvSpPr/>
            <p:nvPr/>
          </p:nvSpPr>
          <p:spPr>
            <a:xfrm>
              <a:off x="4809676" y="3220939"/>
              <a:ext cx="1264676" cy="1348401"/>
            </a:xfrm>
            <a:custGeom>
              <a:avLst/>
              <a:gdLst>
                <a:gd name="connsiteX0" fmla="*/ 440720 w 465205"/>
                <a:gd name="connsiteY0" fmla="*/ 205751 h 499777"/>
                <a:gd name="connsiteX1" fmla="*/ 232252 w 465205"/>
                <a:gd name="connsiteY1" fmla="*/ 322527 h 499777"/>
                <a:gd name="connsiteX2" fmla="*/ 10493 w 465205"/>
                <a:gd name="connsiteY2" fmla="*/ 198105 h 499777"/>
                <a:gd name="connsiteX3" fmla="*/ 0 w 465205"/>
                <a:gd name="connsiteY3" fmla="*/ 203665 h 499777"/>
                <a:gd name="connsiteX4" fmla="*/ 0 w 465205"/>
                <a:gd name="connsiteY4" fmla="*/ 294028 h 499777"/>
                <a:gd name="connsiteX5" fmla="*/ 232252 w 465205"/>
                <a:gd name="connsiteY5" fmla="*/ 424708 h 499777"/>
                <a:gd name="connsiteX6" fmla="*/ 440720 w 465205"/>
                <a:gd name="connsiteY6" fmla="*/ 307930 h 499777"/>
                <a:gd name="connsiteX7" fmla="*/ 440720 w 465205"/>
                <a:gd name="connsiteY7" fmla="*/ 355892 h 499777"/>
                <a:gd name="connsiteX8" fmla="*/ 232252 w 465205"/>
                <a:gd name="connsiteY8" fmla="*/ 472670 h 499777"/>
                <a:gd name="connsiteX9" fmla="*/ 10493 w 465205"/>
                <a:gd name="connsiteY9" fmla="*/ 348246 h 499777"/>
                <a:gd name="connsiteX10" fmla="*/ 0 w 465205"/>
                <a:gd name="connsiteY10" fmla="*/ 353807 h 499777"/>
                <a:gd name="connsiteX11" fmla="*/ 0 w 465205"/>
                <a:gd name="connsiteY11" fmla="*/ 369100 h 499777"/>
                <a:gd name="connsiteX12" fmla="*/ 232252 w 465205"/>
                <a:gd name="connsiteY12" fmla="*/ 499778 h 499777"/>
                <a:gd name="connsiteX13" fmla="*/ 465205 w 465205"/>
                <a:gd name="connsiteY13" fmla="*/ 369100 h 499777"/>
                <a:gd name="connsiteX14" fmla="*/ 465205 w 465205"/>
                <a:gd name="connsiteY14" fmla="*/ 278736 h 499777"/>
                <a:gd name="connsiteX15" fmla="*/ 454712 w 465205"/>
                <a:gd name="connsiteY15" fmla="*/ 273174 h 499777"/>
                <a:gd name="connsiteX16" fmla="*/ 232252 w 465205"/>
                <a:gd name="connsiteY16" fmla="*/ 397598 h 499777"/>
                <a:gd name="connsiteX17" fmla="*/ 24484 w 465205"/>
                <a:gd name="connsiteY17" fmla="*/ 280821 h 499777"/>
                <a:gd name="connsiteX18" fmla="*/ 24484 w 465205"/>
                <a:gd name="connsiteY18" fmla="*/ 233554 h 499777"/>
                <a:gd name="connsiteX19" fmla="*/ 232252 w 465205"/>
                <a:gd name="connsiteY19" fmla="*/ 349637 h 499777"/>
                <a:gd name="connsiteX20" fmla="*/ 465205 w 465205"/>
                <a:gd name="connsiteY20" fmla="*/ 218957 h 499777"/>
                <a:gd name="connsiteX21" fmla="*/ 465205 w 465205"/>
                <a:gd name="connsiteY21" fmla="*/ 129984 h 499777"/>
                <a:gd name="connsiteX22" fmla="*/ 453312 w 465205"/>
                <a:gd name="connsiteY22" fmla="*/ 123728 h 499777"/>
                <a:gd name="connsiteX23" fmla="*/ 232252 w 465205"/>
                <a:gd name="connsiteY23" fmla="*/ 247456 h 499777"/>
                <a:gd name="connsiteX24" fmla="*/ 35676 w 465205"/>
                <a:gd name="connsiteY24" fmla="*/ 136935 h 499777"/>
                <a:gd name="connsiteX25" fmla="*/ 232252 w 465205"/>
                <a:gd name="connsiteY25" fmla="*/ 27109 h 499777"/>
                <a:gd name="connsiteX26" fmla="*/ 394549 w 465205"/>
                <a:gd name="connsiteY26" fmla="*/ 117472 h 499777"/>
                <a:gd name="connsiteX27" fmla="*/ 409240 w 465205"/>
                <a:gd name="connsiteY27" fmla="*/ 109826 h 499777"/>
                <a:gd name="connsiteX28" fmla="*/ 409240 w 465205"/>
                <a:gd name="connsiteY28" fmla="*/ 98704 h 499777"/>
                <a:gd name="connsiteX29" fmla="*/ 232252 w 465205"/>
                <a:gd name="connsiteY29" fmla="*/ 0 h 499777"/>
                <a:gd name="connsiteX30" fmla="*/ 0 w 465205"/>
                <a:gd name="connsiteY30" fmla="*/ 129984 h 499777"/>
                <a:gd name="connsiteX31" fmla="*/ 0 w 465205"/>
                <a:gd name="connsiteY31" fmla="*/ 143886 h 499777"/>
                <a:gd name="connsiteX32" fmla="*/ 232252 w 465205"/>
                <a:gd name="connsiteY32" fmla="*/ 274565 h 499777"/>
                <a:gd name="connsiteX33" fmla="*/ 440720 w 465205"/>
                <a:gd name="connsiteY33" fmla="*/ 157788 h 499777"/>
                <a:gd name="connsiteX34" fmla="*/ 440720 w 465205"/>
                <a:gd name="connsiteY34" fmla="*/ 205751 h 499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5205" h="499777">
                  <a:moveTo>
                    <a:pt x="440720" y="205751"/>
                  </a:moveTo>
                  <a:lnTo>
                    <a:pt x="232252" y="322527"/>
                  </a:lnTo>
                  <a:lnTo>
                    <a:pt x="10493" y="198105"/>
                  </a:lnTo>
                  <a:lnTo>
                    <a:pt x="0" y="203665"/>
                  </a:lnTo>
                  <a:lnTo>
                    <a:pt x="0" y="294028"/>
                  </a:lnTo>
                  <a:lnTo>
                    <a:pt x="232252" y="424708"/>
                  </a:lnTo>
                  <a:lnTo>
                    <a:pt x="440720" y="307930"/>
                  </a:lnTo>
                  <a:lnTo>
                    <a:pt x="440720" y="355892"/>
                  </a:lnTo>
                  <a:lnTo>
                    <a:pt x="232252" y="472670"/>
                  </a:lnTo>
                  <a:lnTo>
                    <a:pt x="10493" y="348246"/>
                  </a:lnTo>
                  <a:lnTo>
                    <a:pt x="0" y="353807"/>
                  </a:lnTo>
                  <a:lnTo>
                    <a:pt x="0" y="369100"/>
                  </a:lnTo>
                  <a:lnTo>
                    <a:pt x="232252" y="499778"/>
                  </a:lnTo>
                  <a:lnTo>
                    <a:pt x="465205" y="369100"/>
                  </a:lnTo>
                  <a:lnTo>
                    <a:pt x="465205" y="278736"/>
                  </a:lnTo>
                  <a:lnTo>
                    <a:pt x="454712" y="273174"/>
                  </a:lnTo>
                  <a:lnTo>
                    <a:pt x="232252" y="397598"/>
                  </a:lnTo>
                  <a:lnTo>
                    <a:pt x="24484" y="280821"/>
                  </a:lnTo>
                  <a:lnTo>
                    <a:pt x="24484" y="233554"/>
                  </a:lnTo>
                  <a:lnTo>
                    <a:pt x="232252" y="349637"/>
                  </a:lnTo>
                  <a:lnTo>
                    <a:pt x="465205" y="218957"/>
                  </a:lnTo>
                  <a:lnTo>
                    <a:pt x="465205" y="129984"/>
                  </a:lnTo>
                  <a:lnTo>
                    <a:pt x="453312" y="123728"/>
                  </a:lnTo>
                  <a:lnTo>
                    <a:pt x="232252" y="247456"/>
                  </a:lnTo>
                  <a:lnTo>
                    <a:pt x="35676" y="136935"/>
                  </a:lnTo>
                  <a:lnTo>
                    <a:pt x="232252" y="27109"/>
                  </a:lnTo>
                  <a:lnTo>
                    <a:pt x="394549" y="117472"/>
                  </a:lnTo>
                  <a:lnTo>
                    <a:pt x="409240" y="109826"/>
                  </a:lnTo>
                  <a:lnTo>
                    <a:pt x="409240" y="98704"/>
                  </a:lnTo>
                  <a:lnTo>
                    <a:pt x="232252" y="0"/>
                  </a:lnTo>
                  <a:lnTo>
                    <a:pt x="0" y="129984"/>
                  </a:lnTo>
                  <a:lnTo>
                    <a:pt x="0" y="143886"/>
                  </a:lnTo>
                  <a:lnTo>
                    <a:pt x="232252" y="274565"/>
                  </a:lnTo>
                  <a:lnTo>
                    <a:pt x="440720" y="157788"/>
                  </a:lnTo>
                  <a:lnTo>
                    <a:pt x="440720" y="205751"/>
                  </a:lnTo>
                  <a:close/>
                </a:path>
              </a:pathLst>
            </a:custGeom>
            <a:solidFill>
              <a:srgbClr val="FF3621"/>
            </a:solidFill>
            <a:ln w="16570" cap="flat">
              <a:noFill/>
              <a:prstDash val="solid"/>
              <a:miter/>
            </a:ln>
            <a:effectLst>
              <a:outerShdw blurRad="228600" dist="38100" dir="2700000" algn="tl" rotWithShape="0">
                <a:prstClr val="black">
                  <a:alpha val="2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51468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7.40741E-7 L -2.08333E-7 0.03542 " pathEditMode="relative" rAng="0" ptsTypes="AA">
                                      <p:cBhvr>
                                        <p:cTn id="9" dur="700" spd="-100000" fill="hold"/>
                                        <p:tgtEl>
                                          <p:spTgt spid="2"/>
                                        </p:tgtEl>
                                        <p:attrNameLst>
                                          <p:attrName>ppt_x</p:attrName>
                                          <p:attrName>ppt_y</p:attrName>
                                        </p:attrNameLst>
                                      </p:cBhvr>
                                      <p:rCtr x="0" y="178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2.08333E-7 3.33333E-6 L -2.08333E-7 0.03541 " pathEditMode="relative" rAng="0" ptsTypes="AA">
                                      <p:cBhvr>
                                        <p:cTn id="14" dur="700" spd="-100000" fill="hold"/>
                                        <p:tgtEl>
                                          <p:spTgt spid="3"/>
                                        </p:tgtEl>
                                        <p:attrNameLst>
                                          <p:attrName>ppt_x</p:attrName>
                                          <p:attrName>ppt_y</p:attrName>
                                        </p:attrNameLst>
                                      </p:cBhvr>
                                      <p:rCtr x="0" y="1782"/>
                                    </p:animMotion>
                                  </p:childTnLst>
                                </p:cTn>
                              </p:par>
                              <p:par>
                                <p:cTn id="15" presetID="10" presetClass="entr" presetSubtype="0" fill="hold" nodeType="withEffect">
                                  <p:stCondLst>
                                    <p:cond delay="2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decel="50000" fill="hold" nodeType="withEffect">
                                  <p:stCondLst>
                                    <p:cond delay="2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50000" fill="hold" nodeType="withEffect">
                                  <p:stCondLst>
                                    <p:cond delay="200"/>
                                  </p:stCondLst>
                                  <p:childTnLst>
                                    <p:animMotion origin="layout" path="M -2.08333E-7 2.59259E-6 L 0.02057 0.00046 " pathEditMode="relative" rAng="0" ptsTypes="AA">
                                      <p:cBhvr>
                                        <p:cTn id="22" dur="500" spd="-100000" fill="hold"/>
                                        <p:tgtEl>
                                          <p:spTgt spid="4"/>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2">
            <a:extLst>
              <a:ext uri="{FF2B5EF4-FFF2-40B4-BE49-F238E27FC236}">
                <a16:creationId xmlns:a16="http://schemas.microsoft.com/office/drawing/2014/main" id="{CEA95667-3C68-CFDA-602C-93B59993C3D0}"/>
              </a:ext>
            </a:extLst>
          </p:cNvPr>
          <p:cNvSpPr txBox="1">
            <a:spLocks/>
          </p:cNvSpPr>
          <p:nvPr/>
        </p:nvSpPr>
        <p:spPr>
          <a:xfrm>
            <a:off x="588263" y="457200"/>
            <a:ext cx="11018520" cy="553998"/>
          </a:xfrm>
          <a:prstGeom prst="rect">
            <a:avLst/>
          </a:prstGeom>
        </p:spPr>
        <p:txBody>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r>
              <a:rPr lang="en-CA"/>
              <a:t>Unifying data in OneLake</a:t>
            </a:r>
          </a:p>
        </p:txBody>
      </p:sp>
      <p:sp>
        <p:nvSpPr>
          <p:cNvPr id="3" name="Text Placeholder 43">
            <a:extLst>
              <a:ext uri="{FF2B5EF4-FFF2-40B4-BE49-F238E27FC236}">
                <a16:creationId xmlns:a16="http://schemas.microsoft.com/office/drawing/2014/main" id="{A6A0EEBE-E0C1-B0E3-CDDA-B64C0D70884E}"/>
              </a:ext>
            </a:extLst>
          </p:cNvPr>
          <p:cNvSpPr txBox="1">
            <a:spLocks/>
          </p:cNvSpPr>
          <p:nvPr/>
        </p:nvSpPr>
        <p:spPr>
          <a:xfrm>
            <a:off x="588263" y="1039774"/>
            <a:ext cx="11018520" cy="430887"/>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a:solidFill>
                  <a:srgbClr val="49C5B1"/>
                </a:solidFill>
              </a:rPr>
              <a:t>Shortcuts</a:t>
            </a:r>
          </a:p>
        </p:txBody>
      </p:sp>
      <p:grpSp>
        <p:nvGrpSpPr>
          <p:cNvPr id="4" name="Group 3">
            <a:extLst>
              <a:ext uri="{FF2B5EF4-FFF2-40B4-BE49-F238E27FC236}">
                <a16:creationId xmlns:a16="http://schemas.microsoft.com/office/drawing/2014/main" id="{16ABF8FE-BC60-4EEF-7728-9F72D6F38CE1}"/>
              </a:ext>
            </a:extLst>
          </p:cNvPr>
          <p:cNvGrpSpPr/>
          <p:nvPr/>
        </p:nvGrpSpPr>
        <p:grpSpPr>
          <a:xfrm>
            <a:off x="7597588" y="2023935"/>
            <a:ext cx="4011800" cy="4122075"/>
            <a:chOff x="7597588" y="2023935"/>
            <a:chExt cx="4011800" cy="4122075"/>
          </a:xfrm>
        </p:grpSpPr>
        <p:sp>
          <p:nvSpPr>
            <p:cNvPr id="5" name="Rounded Rectangle 31">
              <a:extLst>
                <a:ext uri="{FF2B5EF4-FFF2-40B4-BE49-F238E27FC236}">
                  <a16:creationId xmlns:a16="http://schemas.microsoft.com/office/drawing/2014/main" id="{03FF95E9-E4E1-B7F1-4253-C49832AC5EBD}"/>
                </a:ext>
                <a:ext uri="{C183D7F6-B498-43B3-948B-1728B52AA6E4}">
                  <adec:decorative xmlns:adec="http://schemas.microsoft.com/office/drawing/2017/decorative" val="1"/>
                </a:ext>
              </a:extLst>
            </p:cNvPr>
            <p:cNvSpPr/>
            <p:nvPr/>
          </p:nvSpPr>
          <p:spPr bwMode="auto">
            <a:xfrm>
              <a:off x="7597588" y="2023935"/>
              <a:ext cx="4011800" cy="4122075"/>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251098DA-62EF-3B8A-1961-B8F93B55A6EA}"/>
                </a:ext>
              </a:extLst>
            </p:cNvPr>
            <p:cNvSpPr txBox="1"/>
            <p:nvPr/>
          </p:nvSpPr>
          <p:spPr>
            <a:xfrm>
              <a:off x="7856182" y="2233183"/>
              <a:ext cx="3494612" cy="3724096"/>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Sharing data in OneLake is as easy as sharing files in OneDrive, removing the needs for data duplication</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With </a:t>
              </a:r>
              <a:r>
                <a:rPr kumimoji="0" lang="en-US" sz="1400" b="0" i="0" u="none" strike="noStrike" kern="0" cap="none" spc="0" normalizeH="0" baseline="0" noProof="0">
                  <a:ln>
                    <a:noFill/>
                  </a:ln>
                  <a:solidFill>
                    <a:srgbClr val="49C5B1"/>
                  </a:solidFill>
                  <a:effectLst/>
                  <a:uLnTx/>
                  <a:uFillTx/>
                  <a:latin typeface="Segoe UI" panose="020B0502040204020203" pitchFamily="34" charset="0"/>
                  <a:ea typeface="+mn-ea"/>
                  <a:cs typeface="Segoe UI" panose="020B0502040204020203" pitchFamily="34" charset="0"/>
                </a:rPr>
                <a:t>shortcuts</a:t>
              </a: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data throughout OneLake can be composed together without any data movement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Shortcuts also allow instant linking of data already existing in Azure and in other clouds, without any data duplication and movement, making </a:t>
              </a:r>
              <a:r>
                <a:rPr kumimoji="0" lang="en-US" sz="1400" b="0" i="0" u="none" strike="noStrike" kern="0" cap="none" spc="0" normalizeH="0" baseline="0" noProof="0">
                  <a:ln>
                    <a:noFill/>
                  </a:ln>
                  <a:solidFill>
                    <a:srgbClr val="49C5B1"/>
                  </a:solidFill>
                  <a:effectLst/>
                  <a:uLnTx/>
                  <a:uFillTx/>
                  <a:latin typeface="Segoe UI" panose="020B0502040204020203" pitchFamily="34" charset="0"/>
                  <a:ea typeface="+mn-ea"/>
                  <a:cs typeface="Segoe UI" panose="020B0502040204020203" pitchFamily="34" charset="0"/>
                </a:rPr>
                <a:t>OneLake the first multi-cloud data lake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With support for industry standard APIs, OneLake data can be directly accessed by any application or service</a:t>
              </a:r>
            </a:p>
          </p:txBody>
        </p:sp>
        <p:cxnSp>
          <p:nvCxnSpPr>
            <p:cNvPr id="7" name="Straight Connector 6">
              <a:extLst>
                <a:ext uri="{FF2B5EF4-FFF2-40B4-BE49-F238E27FC236}">
                  <a16:creationId xmlns:a16="http://schemas.microsoft.com/office/drawing/2014/main" id="{A31A4323-B713-36D5-D335-F01DC40D3609}"/>
                </a:ext>
              </a:extLst>
            </p:cNvPr>
            <p:cNvCxnSpPr>
              <a:cxnSpLocks/>
            </p:cNvCxnSpPr>
            <p:nvPr/>
          </p:nvCxnSpPr>
          <p:spPr>
            <a:xfrm>
              <a:off x="7856182" y="3018215"/>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B3DCD49-E887-07D2-9E8E-3355F3EF0947}"/>
                </a:ext>
              </a:extLst>
            </p:cNvPr>
            <p:cNvCxnSpPr>
              <a:cxnSpLocks/>
            </p:cNvCxnSpPr>
            <p:nvPr/>
          </p:nvCxnSpPr>
          <p:spPr>
            <a:xfrm>
              <a:off x="7856182" y="3860877"/>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96AADA9-B798-7A85-8377-FAC0103076CE}"/>
                </a:ext>
              </a:extLst>
            </p:cNvPr>
            <p:cNvCxnSpPr>
              <a:cxnSpLocks/>
            </p:cNvCxnSpPr>
            <p:nvPr/>
          </p:nvCxnSpPr>
          <p:spPr>
            <a:xfrm>
              <a:off x="7856182" y="5127852"/>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BB1D3DF-81B6-4BA3-3EBA-41CAF05F2A34}"/>
              </a:ext>
            </a:extLst>
          </p:cNvPr>
          <p:cNvGrpSpPr/>
          <p:nvPr/>
        </p:nvGrpSpPr>
        <p:grpSpPr>
          <a:xfrm>
            <a:off x="584201" y="2023934"/>
            <a:ext cx="6701167" cy="4122081"/>
            <a:chOff x="584201" y="2023934"/>
            <a:chExt cx="6701167" cy="4122081"/>
          </a:xfrm>
        </p:grpSpPr>
        <p:sp>
          <p:nvSpPr>
            <p:cNvPr id="11" name="Rounded Rectangle 38">
              <a:extLst>
                <a:ext uri="{FF2B5EF4-FFF2-40B4-BE49-F238E27FC236}">
                  <a16:creationId xmlns:a16="http://schemas.microsoft.com/office/drawing/2014/main" id="{E450C4BE-FE95-5FF1-E3F5-950A7C76EA57}"/>
                </a:ext>
              </a:extLst>
            </p:cNvPr>
            <p:cNvSpPr/>
            <p:nvPr/>
          </p:nvSpPr>
          <p:spPr bwMode="auto">
            <a:xfrm>
              <a:off x="584201" y="2023934"/>
              <a:ext cx="6701167" cy="4122081"/>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12" name="Rounded Rectangle 45">
              <a:extLst>
                <a:ext uri="{FF2B5EF4-FFF2-40B4-BE49-F238E27FC236}">
                  <a16:creationId xmlns:a16="http://schemas.microsoft.com/office/drawing/2014/main" id="{F495553B-54F7-07FF-2103-9451704EE1EB}"/>
                </a:ext>
              </a:extLst>
            </p:cNvPr>
            <p:cNvSpPr/>
            <p:nvPr/>
          </p:nvSpPr>
          <p:spPr>
            <a:xfrm>
              <a:off x="730299" y="3556548"/>
              <a:ext cx="6408971" cy="1203946"/>
            </a:xfrm>
            <a:prstGeom prst="roundRect">
              <a:avLst>
                <a:gd name="adj" fmla="val 652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6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rPr>
                <a:t>OneLake</a:t>
              </a:r>
            </a:p>
          </p:txBody>
        </p:sp>
        <p:pic>
          <p:nvPicPr>
            <p:cNvPr id="13" name="Picture 12" descr="Logo, company name&#10;&#10;Description automatically generated">
              <a:extLst>
                <a:ext uri="{FF2B5EF4-FFF2-40B4-BE49-F238E27FC236}">
                  <a16:creationId xmlns:a16="http://schemas.microsoft.com/office/drawing/2014/main" id="{6BD1B306-1A90-482C-E06C-16BAEEFF6CB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916" r="-7916"/>
            <a:stretch/>
          </p:blipFill>
          <p:spPr>
            <a:xfrm>
              <a:off x="3653419" y="3814350"/>
              <a:ext cx="562731" cy="486767"/>
            </a:xfrm>
            <a:prstGeom prst="rect">
              <a:avLst/>
            </a:prstGeom>
          </p:spPr>
        </p:pic>
        <p:grpSp>
          <p:nvGrpSpPr>
            <p:cNvPr id="14" name="Group 13">
              <a:extLst>
                <a:ext uri="{FF2B5EF4-FFF2-40B4-BE49-F238E27FC236}">
                  <a16:creationId xmlns:a16="http://schemas.microsoft.com/office/drawing/2014/main" id="{376A55EB-5ED7-C962-85AF-C0D7CC092C79}"/>
                </a:ext>
              </a:extLst>
            </p:cNvPr>
            <p:cNvGrpSpPr/>
            <p:nvPr/>
          </p:nvGrpSpPr>
          <p:grpSpPr>
            <a:xfrm>
              <a:off x="730299" y="2235482"/>
              <a:ext cx="901138" cy="1203945"/>
              <a:chOff x="730299" y="2207300"/>
              <a:chExt cx="991251" cy="1094495"/>
            </a:xfrm>
          </p:grpSpPr>
          <p:sp>
            <p:nvSpPr>
              <p:cNvPr id="85" name="Rounded Rectangle 14">
                <a:extLst>
                  <a:ext uri="{FF2B5EF4-FFF2-40B4-BE49-F238E27FC236}">
                    <a16:creationId xmlns:a16="http://schemas.microsoft.com/office/drawing/2014/main" id="{F49AAB88-1C20-8A6A-3A4E-C041E963BC93}"/>
                  </a:ext>
                </a:extLst>
              </p:cNvPr>
              <p:cNvSpPr/>
              <p:nvPr/>
            </p:nvSpPr>
            <p:spPr>
              <a:xfrm>
                <a:off x="730299"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86" name="Rounded Rectangle 14">
                <a:extLst>
                  <a:ext uri="{FF2B5EF4-FFF2-40B4-BE49-F238E27FC236}">
                    <a16:creationId xmlns:a16="http://schemas.microsoft.com/office/drawing/2014/main" id="{D7212AD9-F868-4FCF-D78F-2B31A3F0EFF2}"/>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15" name="Group 14">
              <a:extLst>
                <a:ext uri="{FF2B5EF4-FFF2-40B4-BE49-F238E27FC236}">
                  <a16:creationId xmlns:a16="http://schemas.microsoft.com/office/drawing/2014/main" id="{AB8AE07D-8BEE-FAD6-EA84-BF1F5B654D10}"/>
                </a:ext>
              </a:extLst>
            </p:cNvPr>
            <p:cNvGrpSpPr/>
            <p:nvPr/>
          </p:nvGrpSpPr>
          <p:grpSpPr>
            <a:xfrm>
              <a:off x="1648651" y="2235482"/>
              <a:ext cx="901138" cy="1203945"/>
              <a:chOff x="1813843" y="2207300"/>
              <a:chExt cx="991251" cy="1094495"/>
            </a:xfrm>
          </p:grpSpPr>
          <p:sp>
            <p:nvSpPr>
              <p:cNvPr id="83" name="Rounded Rectangle 15">
                <a:extLst>
                  <a:ext uri="{FF2B5EF4-FFF2-40B4-BE49-F238E27FC236}">
                    <a16:creationId xmlns:a16="http://schemas.microsoft.com/office/drawing/2014/main" id="{7F8E0D9D-1E09-98E5-5087-BC90DCFCB367}"/>
                  </a:ext>
                </a:extLst>
              </p:cNvPr>
              <p:cNvSpPr/>
              <p:nvPr/>
            </p:nvSpPr>
            <p:spPr>
              <a:xfrm>
                <a:off x="1813843"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84" name="Rounded Rectangle 15">
                <a:extLst>
                  <a:ext uri="{FF2B5EF4-FFF2-40B4-BE49-F238E27FC236}">
                    <a16:creationId xmlns:a16="http://schemas.microsoft.com/office/drawing/2014/main" id="{7C5DB1EF-38B1-3C0F-80E8-E6DF6D7BAB43}"/>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16" name="Group 15">
              <a:extLst>
                <a:ext uri="{FF2B5EF4-FFF2-40B4-BE49-F238E27FC236}">
                  <a16:creationId xmlns:a16="http://schemas.microsoft.com/office/drawing/2014/main" id="{595AD193-8000-24D2-9E2C-1B6992DB17E1}"/>
                </a:ext>
              </a:extLst>
            </p:cNvPr>
            <p:cNvGrpSpPr/>
            <p:nvPr/>
          </p:nvGrpSpPr>
          <p:grpSpPr>
            <a:xfrm>
              <a:off x="2567003" y="2235482"/>
              <a:ext cx="901138" cy="1203945"/>
              <a:chOff x="2897387" y="2207300"/>
              <a:chExt cx="991251" cy="1094495"/>
            </a:xfrm>
          </p:grpSpPr>
          <p:sp>
            <p:nvSpPr>
              <p:cNvPr id="81" name="Rounded Rectangle 17">
                <a:extLst>
                  <a:ext uri="{FF2B5EF4-FFF2-40B4-BE49-F238E27FC236}">
                    <a16:creationId xmlns:a16="http://schemas.microsoft.com/office/drawing/2014/main" id="{FBFB96C9-7577-4344-53E3-EEF2B780E14D}"/>
                  </a:ext>
                </a:extLst>
              </p:cNvPr>
              <p:cNvSpPr/>
              <p:nvPr/>
            </p:nvSpPr>
            <p:spPr>
              <a:xfrm>
                <a:off x="2897387"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82" name="Rounded Rectangle 17">
                <a:extLst>
                  <a:ext uri="{FF2B5EF4-FFF2-40B4-BE49-F238E27FC236}">
                    <a16:creationId xmlns:a16="http://schemas.microsoft.com/office/drawing/2014/main" id="{0BD94F14-6D17-B5F4-8F4D-1CD0E121DC15}"/>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17" name="Graphic 16">
              <a:extLst>
                <a:ext uri="{FF2B5EF4-FFF2-40B4-BE49-F238E27FC236}">
                  <a16:creationId xmlns:a16="http://schemas.microsoft.com/office/drawing/2014/main" id="{DB5FA177-7B6C-CC8F-EFC6-2296B13E1D0E}"/>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2453" r="-2453"/>
            <a:stretch/>
          </p:blipFill>
          <p:spPr>
            <a:xfrm>
              <a:off x="1008036" y="2442592"/>
              <a:ext cx="345665" cy="329502"/>
            </a:xfrm>
            <a:prstGeom prst="rect">
              <a:avLst/>
            </a:prstGeom>
          </p:spPr>
        </p:pic>
        <p:pic>
          <p:nvPicPr>
            <p:cNvPr id="18" name="Graphic 17">
              <a:extLst>
                <a:ext uri="{FF2B5EF4-FFF2-40B4-BE49-F238E27FC236}">
                  <a16:creationId xmlns:a16="http://schemas.microsoft.com/office/drawing/2014/main" id="{CC73C78F-8B12-22DB-E841-14455CAF9C47}"/>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453" r="-2453"/>
            <a:stretch/>
          </p:blipFill>
          <p:spPr>
            <a:xfrm>
              <a:off x="1926388" y="2442593"/>
              <a:ext cx="345664" cy="329500"/>
            </a:xfrm>
            <a:prstGeom prst="rect">
              <a:avLst/>
            </a:prstGeom>
          </p:spPr>
        </p:pic>
        <p:pic>
          <p:nvPicPr>
            <p:cNvPr id="19" name="Graphic 18">
              <a:extLst>
                <a:ext uri="{FF2B5EF4-FFF2-40B4-BE49-F238E27FC236}">
                  <a16:creationId xmlns:a16="http://schemas.microsoft.com/office/drawing/2014/main" id="{32A2FB23-287C-EBB5-4EBC-212014FBBA53}"/>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2453" r="-2453"/>
            <a:stretch/>
          </p:blipFill>
          <p:spPr>
            <a:xfrm>
              <a:off x="2844740" y="2442592"/>
              <a:ext cx="345665" cy="329502"/>
            </a:xfrm>
            <a:prstGeom prst="rect">
              <a:avLst/>
            </a:prstGeom>
          </p:spPr>
        </p:pic>
        <p:grpSp>
          <p:nvGrpSpPr>
            <p:cNvPr id="20" name="Group 19">
              <a:extLst>
                <a:ext uri="{FF2B5EF4-FFF2-40B4-BE49-F238E27FC236}">
                  <a16:creationId xmlns:a16="http://schemas.microsoft.com/office/drawing/2014/main" id="{86FAA847-30FB-50B2-5673-057EF19798C0}"/>
                </a:ext>
              </a:extLst>
            </p:cNvPr>
            <p:cNvGrpSpPr/>
            <p:nvPr/>
          </p:nvGrpSpPr>
          <p:grpSpPr>
            <a:xfrm>
              <a:off x="3485355" y="2235483"/>
              <a:ext cx="901138" cy="1203945"/>
              <a:chOff x="3980931" y="2207301"/>
              <a:chExt cx="991251" cy="1094495"/>
            </a:xfrm>
          </p:grpSpPr>
          <p:sp>
            <p:nvSpPr>
              <p:cNvPr id="79" name="Rounded Rectangle 16">
                <a:extLst>
                  <a:ext uri="{FF2B5EF4-FFF2-40B4-BE49-F238E27FC236}">
                    <a16:creationId xmlns:a16="http://schemas.microsoft.com/office/drawing/2014/main" id="{745DDE9B-8B42-BDEE-F066-756F3FE65BAB}"/>
                  </a:ext>
                </a:extLst>
              </p:cNvPr>
              <p:cNvSpPr/>
              <p:nvPr/>
            </p:nvSpPr>
            <p:spPr>
              <a:xfrm>
                <a:off x="3980931" y="2207301"/>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80" name="Rounded Rectangle 303">
                <a:extLst>
                  <a:ext uri="{FF2B5EF4-FFF2-40B4-BE49-F238E27FC236}">
                    <a16:creationId xmlns:a16="http://schemas.microsoft.com/office/drawing/2014/main" id="{2CE2B35F-015E-26BF-3D83-EF3C36F37F30}"/>
                  </a:ext>
                </a:extLst>
              </p:cNvPr>
              <p:cNvSpPr/>
              <p:nvPr/>
            </p:nvSpPr>
            <p:spPr>
              <a:xfrm>
                <a:off x="4059104" y="2834603"/>
                <a:ext cx="833483" cy="26155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grpSp>
        <p:pic>
          <p:nvPicPr>
            <p:cNvPr id="21" name="Graphic 20">
              <a:extLst>
                <a:ext uri="{FF2B5EF4-FFF2-40B4-BE49-F238E27FC236}">
                  <a16:creationId xmlns:a16="http://schemas.microsoft.com/office/drawing/2014/main" id="{20DD5FBB-E077-E8EF-CB98-0A99D3F67EA3}"/>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453" r="-2453"/>
            <a:stretch/>
          </p:blipFill>
          <p:spPr>
            <a:xfrm>
              <a:off x="3753230" y="2433192"/>
              <a:ext cx="365388" cy="348303"/>
            </a:xfrm>
            <a:prstGeom prst="rect">
              <a:avLst/>
            </a:prstGeom>
          </p:spPr>
        </p:pic>
        <p:grpSp>
          <p:nvGrpSpPr>
            <p:cNvPr id="22" name="Group 21">
              <a:extLst>
                <a:ext uri="{FF2B5EF4-FFF2-40B4-BE49-F238E27FC236}">
                  <a16:creationId xmlns:a16="http://schemas.microsoft.com/office/drawing/2014/main" id="{5941B0F4-F540-9CD5-D455-3FAA9329A9C5}"/>
                </a:ext>
              </a:extLst>
            </p:cNvPr>
            <p:cNvGrpSpPr/>
            <p:nvPr/>
          </p:nvGrpSpPr>
          <p:grpSpPr>
            <a:xfrm>
              <a:off x="4403707" y="2235482"/>
              <a:ext cx="901138" cy="1203945"/>
              <a:chOff x="5064475" y="2207300"/>
              <a:chExt cx="991251" cy="1094495"/>
            </a:xfrm>
          </p:grpSpPr>
          <p:sp>
            <p:nvSpPr>
              <p:cNvPr id="77" name="Rounded Rectangle 18">
                <a:extLst>
                  <a:ext uri="{FF2B5EF4-FFF2-40B4-BE49-F238E27FC236}">
                    <a16:creationId xmlns:a16="http://schemas.microsoft.com/office/drawing/2014/main" id="{C106D57B-740D-7A56-1D99-5E2BCCEAE88E}"/>
                  </a:ext>
                </a:extLst>
              </p:cNvPr>
              <p:cNvSpPr/>
              <p:nvPr/>
            </p:nvSpPr>
            <p:spPr>
              <a:xfrm>
                <a:off x="5064475"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78" name="Rounded Rectangle 18">
                <a:extLst>
                  <a:ext uri="{FF2B5EF4-FFF2-40B4-BE49-F238E27FC236}">
                    <a16:creationId xmlns:a16="http://schemas.microsoft.com/office/drawing/2014/main" id="{76DF7D6B-CDFC-70B6-DF3E-3C83D960F513}"/>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23" name="Graphic 22">
              <a:extLst>
                <a:ext uri="{FF2B5EF4-FFF2-40B4-BE49-F238E27FC236}">
                  <a16:creationId xmlns:a16="http://schemas.microsoft.com/office/drawing/2014/main" id="{91FFDC42-40B4-8B22-149E-2FBBAE98B40F}"/>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l="-2453" r="-2453"/>
            <a:stretch/>
          </p:blipFill>
          <p:spPr>
            <a:xfrm>
              <a:off x="4673509" y="2435028"/>
              <a:ext cx="361534" cy="344629"/>
            </a:xfrm>
            <a:prstGeom prst="rect">
              <a:avLst/>
            </a:prstGeom>
          </p:spPr>
        </p:pic>
        <p:grpSp>
          <p:nvGrpSpPr>
            <p:cNvPr id="24" name="Group 23">
              <a:extLst>
                <a:ext uri="{FF2B5EF4-FFF2-40B4-BE49-F238E27FC236}">
                  <a16:creationId xmlns:a16="http://schemas.microsoft.com/office/drawing/2014/main" id="{130AE494-37AA-FA4D-34CD-4A4B902E07FD}"/>
                </a:ext>
              </a:extLst>
            </p:cNvPr>
            <p:cNvGrpSpPr/>
            <p:nvPr/>
          </p:nvGrpSpPr>
          <p:grpSpPr>
            <a:xfrm>
              <a:off x="5322059" y="2235482"/>
              <a:ext cx="900000" cy="1203945"/>
              <a:chOff x="6148019" y="2207300"/>
              <a:chExt cx="989999" cy="1094495"/>
            </a:xfrm>
          </p:grpSpPr>
          <p:sp>
            <p:nvSpPr>
              <p:cNvPr id="75" name="Rounded Rectangle 19">
                <a:extLst>
                  <a:ext uri="{FF2B5EF4-FFF2-40B4-BE49-F238E27FC236}">
                    <a16:creationId xmlns:a16="http://schemas.microsoft.com/office/drawing/2014/main" id="{EF8F1172-6888-FA3D-B038-4164C9157B9E}"/>
                  </a:ext>
                </a:extLst>
              </p:cNvPr>
              <p:cNvSpPr/>
              <p:nvPr/>
            </p:nvSpPr>
            <p:spPr>
              <a:xfrm>
                <a:off x="6148019" y="2207300"/>
                <a:ext cx="989999"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76" name="Rounded Rectangle 19">
                <a:extLst>
                  <a:ext uri="{FF2B5EF4-FFF2-40B4-BE49-F238E27FC236}">
                    <a16:creationId xmlns:a16="http://schemas.microsoft.com/office/drawing/2014/main" id="{75BBEA29-324E-5EA5-43F6-7CABA57EC57B}"/>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25" name="Graphic 24">
              <a:extLst>
                <a:ext uri="{FF2B5EF4-FFF2-40B4-BE49-F238E27FC236}">
                  <a16:creationId xmlns:a16="http://schemas.microsoft.com/office/drawing/2014/main" id="{778F9F74-EF37-8A4E-155E-54204E67C3BA}"/>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2453" r="-2453"/>
            <a:stretch/>
          </p:blipFill>
          <p:spPr>
            <a:xfrm>
              <a:off x="5599227" y="2442592"/>
              <a:ext cx="345665" cy="329502"/>
            </a:xfrm>
            <a:prstGeom prst="rect">
              <a:avLst/>
            </a:prstGeom>
          </p:spPr>
        </p:pic>
        <p:grpSp>
          <p:nvGrpSpPr>
            <p:cNvPr id="26" name="Group 25">
              <a:extLst>
                <a:ext uri="{FF2B5EF4-FFF2-40B4-BE49-F238E27FC236}">
                  <a16:creationId xmlns:a16="http://schemas.microsoft.com/office/drawing/2014/main" id="{0A05C482-7E45-82A5-87B3-B148AAF4EB99}"/>
                </a:ext>
              </a:extLst>
            </p:cNvPr>
            <p:cNvGrpSpPr/>
            <p:nvPr/>
          </p:nvGrpSpPr>
          <p:grpSpPr>
            <a:xfrm>
              <a:off x="6239270" y="2235482"/>
              <a:ext cx="900000" cy="1203945"/>
              <a:chOff x="7231563" y="2207300"/>
              <a:chExt cx="990000" cy="1094495"/>
            </a:xfrm>
          </p:grpSpPr>
          <p:sp>
            <p:nvSpPr>
              <p:cNvPr id="73" name="Rounded Rectangle 19">
                <a:extLst>
                  <a:ext uri="{FF2B5EF4-FFF2-40B4-BE49-F238E27FC236}">
                    <a16:creationId xmlns:a16="http://schemas.microsoft.com/office/drawing/2014/main" id="{85F86708-E32B-905B-C0B1-647B05CC4E71}"/>
                  </a:ext>
                </a:extLst>
              </p:cNvPr>
              <p:cNvSpPr/>
              <p:nvPr/>
            </p:nvSpPr>
            <p:spPr>
              <a:xfrm>
                <a:off x="7231563" y="2207300"/>
                <a:ext cx="990000"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74" name="Rounded Rectangle 19">
                <a:extLst>
                  <a:ext uri="{FF2B5EF4-FFF2-40B4-BE49-F238E27FC236}">
                    <a16:creationId xmlns:a16="http://schemas.microsoft.com/office/drawing/2014/main" id="{7E8F7DD2-FCAC-47FC-5CEF-EA6E4132C01A}"/>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27" name="Graphic 26">
              <a:extLst>
                <a:ext uri="{FF2B5EF4-FFF2-40B4-BE49-F238E27FC236}">
                  <a16:creationId xmlns:a16="http://schemas.microsoft.com/office/drawing/2014/main" id="{559A26BF-F648-A461-B068-A71188000B40}"/>
                </a:ext>
              </a:extLst>
            </p:cNvPr>
            <p:cNvPicPr>
              <a:picLocks noChangeAspect="1"/>
            </p:cNvPicPr>
            <p:nvPr/>
          </p:nvPicPr>
          <p:blipFill>
            <a:blip r:embed="rId15" cstate="print">
              <a:alphaModFix/>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559530" y="2525092"/>
              <a:ext cx="259480" cy="260494"/>
            </a:xfrm>
            <a:prstGeom prst="rect">
              <a:avLst/>
            </a:prstGeom>
          </p:spPr>
        </p:pic>
        <p:grpSp>
          <p:nvGrpSpPr>
            <p:cNvPr id="28" name="Group 27">
              <a:extLst>
                <a:ext uri="{FF2B5EF4-FFF2-40B4-BE49-F238E27FC236}">
                  <a16:creationId xmlns:a16="http://schemas.microsoft.com/office/drawing/2014/main" id="{B3C37076-67F0-2A05-424D-CDA294D74101}"/>
                </a:ext>
              </a:extLst>
            </p:cNvPr>
            <p:cNvGrpSpPr/>
            <p:nvPr/>
          </p:nvGrpSpPr>
          <p:grpSpPr>
            <a:xfrm>
              <a:off x="1017692" y="3749323"/>
              <a:ext cx="1818470" cy="786523"/>
              <a:chOff x="1026270" y="3708292"/>
              <a:chExt cx="1818470" cy="786523"/>
            </a:xfrm>
          </p:grpSpPr>
          <p:sp>
            <p:nvSpPr>
              <p:cNvPr id="70" name="Cylinder 22">
                <a:extLst>
                  <a:ext uri="{FF2B5EF4-FFF2-40B4-BE49-F238E27FC236}">
                    <a16:creationId xmlns:a16="http://schemas.microsoft.com/office/drawing/2014/main" id="{CA6D4AEF-33AC-DA9E-095F-33922FC7C304}"/>
                  </a:ext>
                </a:extLst>
              </p:cNvPr>
              <p:cNvSpPr/>
              <p:nvPr/>
            </p:nvSpPr>
            <p:spPr bwMode="auto">
              <a:xfrm>
                <a:off x="1026270" y="3948540"/>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Customers</a:t>
                </a:r>
                <a:b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360</a:t>
                </a:r>
              </a:p>
            </p:txBody>
          </p:sp>
          <p:sp>
            <p:nvSpPr>
              <p:cNvPr id="71" name="Cylinder 88">
                <a:extLst>
                  <a:ext uri="{FF2B5EF4-FFF2-40B4-BE49-F238E27FC236}">
                    <a16:creationId xmlns:a16="http://schemas.microsoft.com/office/drawing/2014/main" id="{97A512E3-960C-AB01-51A1-BA74AAEB35EE}"/>
                  </a:ext>
                </a:extLst>
              </p:cNvPr>
              <p:cNvSpPr/>
              <p:nvPr/>
            </p:nvSpPr>
            <p:spPr bwMode="auto">
              <a:xfrm>
                <a:off x="2109814" y="3948540"/>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sp>
            <p:nvSpPr>
              <p:cNvPr id="72" name="Arc 71">
                <a:extLst>
                  <a:ext uri="{FF2B5EF4-FFF2-40B4-BE49-F238E27FC236}">
                    <a16:creationId xmlns:a16="http://schemas.microsoft.com/office/drawing/2014/main" id="{B03D4687-9287-2800-2F91-FD7FD48309B9}"/>
                  </a:ext>
                </a:extLst>
              </p:cNvPr>
              <p:cNvSpPr/>
              <p:nvPr/>
            </p:nvSpPr>
            <p:spPr>
              <a:xfrm flipH="1">
                <a:off x="1589681" y="3708292"/>
                <a:ext cx="600560" cy="451210"/>
              </a:xfrm>
              <a:prstGeom prst="arc">
                <a:avLst>
                  <a:gd name="adj1" fmla="val 10606347"/>
                  <a:gd name="adj2" fmla="val 0"/>
                </a:avLst>
              </a:prstGeom>
              <a:noFill/>
              <a:ln w="19050" cap="rnd" cmpd="sng" algn="ctr">
                <a:solidFill>
                  <a:schemeClr val="tx1"/>
                </a:solidFill>
                <a:prstDash val="dash"/>
                <a:headEnd type="arrow" w="lg" len="sm"/>
                <a:tailEnd type="none" w="lg"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5594A7CC-C398-DF50-E451-F17B5D6F940E}"/>
                </a:ext>
              </a:extLst>
            </p:cNvPr>
            <p:cNvGrpSpPr/>
            <p:nvPr/>
          </p:nvGrpSpPr>
          <p:grpSpPr>
            <a:xfrm>
              <a:off x="5033407" y="3749323"/>
              <a:ext cx="1818470" cy="786523"/>
              <a:chOff x="5041985" y="3708292"/>
              <a:chExt cx="1818470" cy="786523"/>
            </a:xfrm>
          </p:grpSpPr>
          <p:sp>
            <p:nvSpPr>
              <p:cNvPr id="67" name="Cylinder 89">
                <a:extLst>
                  <a:ext uri="{FF2B5EF4-FFF2-40B4-BE49-F238E27FC236}">
                    <a16:creationId xmlns:a16="http://schemas.microsoft.com/office/drawing/2014/main" id="{98B21ED2-E940-5D43-99B3-3989090C9E53}"/>
                  </a:ext>
                </a:extLst>
              </p:cNvPr>
              <p:cNvSpPr/>
              <p:nvPr/>
            </p:nvSpPr>
            <p:spPr bwMode="auto">
              <a:xfrm>
                <a:off x="5041985" y="3948540"/>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Service</a:t>
                </a:r>
                <a:b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Telemetry</a:t>
                </a:r>
              </a:p>
            </p:txBody>
          </p:sp>
          <p:sp>
            <p:nvSpPr>
              <p:cNvPr id="68" name="Cylinder 91">
                <a:extLst>
                  <a:ext uri="{FF2B5EF4-FFF2-40B4-BE49-F238E27FC236}">
                    <a16:creationId xmlns:a16="http://schemas.microsoft.com/office/drawing/2014/main" id="{48D228D5-33D3-DDA1-2A4B-8199C9316461}"/>
                  </a:ext>
                </a:extLst>
              </p:cNvPr>
              <p:cNvSpPr/>
              <p:nvPr/>
            </p:nvSpPr>
            <p:spPr bwMode="auto">
              <a:xfrm>
                <a:off x="6125529" y="3948540"/>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Business</a:t>
                </a:r>
                <a:b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800" b="0" i="0" u="none" strike="noStrike" kern="0" cap="none" spc="0" normalizeH="0" baseline="0" noProof="0">
                    <a:ln>
                      <a:noFill/>
                    </a:ln>
                    <a:solidFill>
                      <a:srgbClr val="FFFFFF"/>
                    </a:solidFill>
                    <a:effectLst/>
                    <a:uLnTx/>
                    <a:uFillTx/>
                    <a:latin typeface="Segoe UI Semibold"/>
                    <a:ea typeface="+mn-ea"/>
                    <a:cs typeface="Segoe UI" pitchFamily="34" charset="0"/>
                  </a:rPr>
                  <a:t>KPIs</a:t>
                </a:r>
              </a:p>
            </p:txBody>
          </p:sp>
          <p:sp>
            <p:nvSpPr>
              <p:cNvPr id="69" name="Arc 68">
                <a:extLst>
                  <a:ext uri="{FF2B5EF4-FFF2-40B4-BE49-F238E27FC236}">
                    <a16:creationId xmlns:a16="http://schemas.microsoft.com/office/drawing/2014/main" id="{6DBD07D8-6EFB-75C6-6730-BBE9B71CE13D}"/>
                  </a:ext>
                </a:extLst>
              </p:cNvPr>
              <p:cNvSpPr/>
              <p:nvPr/>
            </p:nvSpPr>
            <p:spPr>
              <a:xfrm>
                <a:off x="5669139" y="3708292"/>
                <a:ext cx="600560" cy="451210"/>
              </a:xfrm>
              <a:prstGeom prst="arc">
                <a:avLst>
                  <a:gd name="adj1" fmla="val 10606347"/>
                  <a:gd name="adj2" fmla="val 0"/>
                </a:avLst>
              </a:prstGeom>
              <a:noFill/>
              <a:ln w="19050" cap="rnd" cmpd="sng" algn="ctr">
                <a:solidFill>
                  <a:schemeClr val="tx1"/>
                </a:solidFill>
                <a:prstDash val="dash"/>
                <a:headEnd type="arrow" w="lg" len="sm"/>
                <a:tailEnd type="none" w="lg"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90E33748-81D5-1666-3A1E-677A7BF20279}"/>
                </a:ext>
              </a:extLst>
            </p:cNvPr>
            <p:cNvGrpSpPr/>
            <p:nvPr/>
          </p:nvGrpSpPr>
          <p:grpSpPr>
            <a:xfrm>
              <a:off x="2024028" y="4884633"/>
              <a:ext cx="1076005" cy="1164212"/>
              <a:chOff x="2059302" y="4880522"/>
              <a:chExt cx="1076005" cy="1164212"/>
            </a:xfrm>
          </p:grpSpPr>
          <p:grpSp>
            <p:nvGrpSpPr>
              <p:cNvPr id="63" name="Group 62">
                <a:extLst>
                  <a:ext uri="{FF2B5EF4-FFF2-40B4-BE49-F238E27FC236}">
                    <a16:creationId xmlns:a16="http://schemas.microsoft.com/office/drawing/2014/main" id="{5E8CBF08-2A47-D971-E7B7-BB6E8F936BAF}"/>
                  </a:ext>
                </a:extLst>
              </p:cNvPr>
              <p:cNvGrpSpPr/>
              <p:nvPr/>
            </p:nvGrpSpPr>
            <p:grpSpPr>
              <a:xfrm>
                <a:off x="2059302" y="4880522"/>
                <a:ext cx="1076005" cy="1164212"/>
                <a:chOff x="730299" y="4849059"/>
                <a:chExt cx="1076005" cy="1164212"/>
              </a:xfrm>
            </p:grpSpPr>
            <p:sp>
              <p:nvSpPr>
                <p:cNvPr id="65" name="Rounded Rectangle 157">
                  <a:extLst>
                    <a:ext uri="{FF2B5EF4-FFF2-40B4-BE49-F238E27FC236}">
                      <a16:creationId xmlns:a16="http://schemas.microsoft.com/office/drawing/2014/main" id="{71DA8737-D747-8456-2704-7DCBAA05B259}"/>
                    </a:ext>
                  </a:extLst>
                </p:cNvPr>
                <p:cNvSpPr/>
                <p:nvPr/>
              </p:nvSpPr>
              <p:spPr bwMode="auto">
                <a:xfrm>
                  <a:off x="730299" y="5187615"/>
                  <a:ext cx="107600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6" name="Straight Connector 65">
                  <a:extLst>
                    <a:ext uri="{FF2B5EF4-FFF2-40B4-BE49-F238E27FC236}">
                      <a16:creationId xmlns:a16="http://schemas.microsoft.com/office/drawing/2014/main" id="{E38DCD63-FDEE-F63F-4972-2CF0682500F4}"/>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pic>
            <p:nvPicPr>
              <p:cNvPr id="64" name="Graphic 63">
                <a:extLst>
                  <a:ext uri="{FF2B5EF4-FFF2-40B4-BE49-F238E27FC236}">
                    <a16:creationId xmlns:a16="http://schemas.microsoft.com/office/drawing/2014/main" id="{9A373B4F-0843-5209-B3D6-0B19012A921A}"/>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2413413" y="5361360"/>
                <a:ext cx="344223" cy="361245"/>
              </a:xfrm>
              <a:prstGeom prst="rect">
                <a:avLst/>
              </a:prstGeom>
            </p:spPr>
          </p:pic>
        </p:grpSp>
        <p:grpSp>
          <p:nvGrpSpPr>
            <p:cNvPr id="31" name="Group 30">
              <a:extLst>
                <a:ext uri="{FF2B5EF4-FFF2-40B4-BE49-F238E27FC236}">
                  <a16:creationId xmlns:a16="http://schemas.microsoft.com/office/drawing/2014/main" id="{D9E22E43-088F-C94B-E078-CF16FC603CD0}"/>
                </a:ext>
              </a:extLst>
            </p:cNvPr>
            <p:cNvGrpSpPr/>
            <p:nvPr/>
          </p:nvGrpSpPr>
          <p:grpSpPr>
            <a:xfrm>
              <a:off x="748320" y="4884633"/>
              <a:ext cx="1076006" cy="1164212"/>
              <a:chOff x="748320" y="4880522"/>
              <a:chExt cx="1076006" cy="1164212"/>
            </a:xfrm>
          </p:grpSpPr>
          <p:sp>
            <p:nvSpPr>
              <p:cNvPr id="55" name="TextBox 54">
                <a:extLst>
                  <a:ext uri="{FF2B5EF4-FFF2-40B4-BE49-F238E27FC236}">
                    <a16:creationId xmlns:a16="http://schemas.microsoft.com/office/drawing/2014/main" id="{61BB480F-A82C-7CD4-C9D6-5B080467A041}"/>
                  </a:ext>
                </a:extLst>
              </p:cNvPr>
              <p:cNvSpPr txBox="1"/>
              <p:nvPr/>
            </p:nvSpPr>
            <p:spPr>
              <a:xfrm>
                <a:off x="748320" y="5796944"/>
                <a:ext cx="104241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Azure Storage</a:t>
                </a:r>
              </a:p>
            </p:txBody>
          </p:sp>
          <p:grpSp>
            <p:nvGrpSpPr>
              <p:cNvPr id="56" name="Group 55">
                <a:extLst>
                  <a:ext uri="{FF2B5EF4-FFF2-40B4-BE49-F238E27FC236}">
                    <a16:creationId xmlns:a16="http://schemas.microsoft.com/office/drawing/2014/main" id="{9CE6410C-5EDE-D014-45B2-214D79BBBAF8}"/>
                  </a:ext>
                </a:extLst>
              </p:cNvPr>
              <p:cNvGrpSpPr/>
              <p:nvPr/>
            </p:nvGrpSpPr>
            <p:grpSpPr>
              <a:xfrm>
                <a:off x="748321" y="4880522"/>
                <a:ext cx="1076005" cy="1164212"/>
                <a:chOff x="730299" y="4849059"/>
                <a:chExt cx="1076005" cy="1164212"/>
              </a:xfrm>
            </p:grpSpPr>
            <p:grpSp>
              <p:nvGrpSpPr>
                <p:cNvPr id="57" name="Group 56">
                  <a:extLst>
                    <a:ext uri="{FF2B5EF4-FFF2-40B4-BE49-F238E27FC236}">
                      <a16:creationId xmlns:a16="http://schemas.microsoft.com/office/drawing/2014/main" id="{18513734-E3FC-6A45-481D-AD21910235A6}"/>
                    </a:ext>
                  </a:extLst>
                </p:cNvPr>
                <p:cNvGrpSpPr/>
                <p:nvPr/>
              </p:nvGrpSpPr>
              <p:grpSpPr>
                <a:xfrm>
                  <a:off x="927159" y="5366073"/>
                  <a:ext cx="679249" cy="283016"/>
                  <a:chOff x="1178626" y="4392581"/>
                  <a:chExt cx="679249" cy="283016"/>
                </a:xfrm>
              </p:grpSpPr>
              <p:pic>
                <p:nvPicPr>
                  <p:cNvPr id="61" name="Picture 60" descr="Icon&#10;&#10;Description automatically generated">
                    <a:extLst>
                      <a:ext uri="{FF2B5EF4-FFF2-40B4-BE49-F238E27FC236}">
                        <a16:creationId xmlns:a16="http://schemas.microsoft.com/office/drawing/2014/main" id="{DF526B6F-DE2F-484B-514C-5B6194432251}"/>
                      </a:ext>
                    </a:extLst>
                  </p:cNvPr>
                  <p:cNvPicPr>
                    <a:picLocks noChangeAspect="1"/>
                  </p:cNvPicPr>
                  <p:nvPr/>
                </p:nvPicPr>
                <p:blipFill rotWithShape="1">
                  <a:blip r:embed="rId19" cstate="print">
                    <a:extLst>
                      <a:ext uri="{28A0092B-C50C-407E-A947-70E740481C1C}">
                        <a14:useLocalDpi xmlns:a14="http://schemas.microsoft.com/office/drawing/2010/main"/>
                      </a:ext>
                      <a:ext uri="{837473B0-CC2E-450A-ABE3-18F120FF3D39}">
                        <a1611:picAttrSrcUrl xmlns:a1611="http://schemas.microsoft.com/office/drawing/2016/11/main" r:id="rId20"/>
                      </a:ext>
                    </a:extLst>
                  </a:blip>
                  <a:srcRect/>
                  <a:stretch/>
                </p:blipFill>
                <p:spPr>
                  <a:xfrm>
                    <a:off x="1178626" y="4392581"/>
                    <a:ext cx="249365" cy="283016"/>
                  </a:xfrm>
                  <a:prstGeom prst="rect">
                    <a:avLst/>
                  </a:prstGeom>
                </p:spPr>
              </p:pic>
              <p:pic>
                <p:nvPicPr>
                  <p:cNvPr id="62" name="Picture 61" descr="Icon&#10;&#10;Description automatically generated">
                    <a:extLst>
                      <a:ext uri="{FF2B5EF4-FFF2-40B4-BE49-F238E27FC236}">
                        <a16:creationId xmlns:a16="http://schemas.microsoft.com/office/drawing/2014/main" id="{1A938789-4717-D996-B8B6-68CA6DC07B2D}"/>
                      </a:ext>
                    </a:extLst>
                  </p:cNvPr>
                  <p:cNvPicPr>
                    <a:picLocks noChangeAspect="1"/>
                  </p:cNvPicPr>
                  <p:nvPr/>
                </p:nvPicPr>
                <p:blipFill rotWithShape="1">
                  <a:blip r:embed="rId19" cstate="print">
                    <a:extLst>
                      <a:ext uri="{28A0092B-C50C-407E-A947-70E740481C1C}">
                        <a14:useLocalDpi xmlns:a14="http://schemas.microsoft.com/office/drawing/2010/main"/>
                      </a:ext>
                      <a:ext uri="{837473B0-CC2E-450A-ABE3-18F120FF3D39}">
                        <a1611:picAttrSrcUrl xmlns:a1611="http://schemas.microsoft.com/office/drawing/2016/11/main" r:id="rId20"/>
                      </a:ext>
                    </a:extLst>
                  </a:blip>
                  <a:srcRect/>
                  <a:stretch/>
                </p:blipFill>
                <p:spPr>
                  <a:xfrm>
                    <a:off x="1608510" y="4392581"/>
                    <a:ext cx="249365" cy="283016"/>
                  </a:xfrm>
                  <a:prstGeom prst="rect">
                    <a:avLst/>
                  </a:prstGeom>
                </p:spPr>
              </p:pic>
            </p:grpSp>
            <p:grpSp>
              <p:nvGrpSpPr>
                <p:cNvPr id="58" name="Group 57">
                  <a:extLst>
                    <a:ext uri="{FF2B5EF4-FFF2-40B4-BE49-F238E27FC236}">
                      <a16:creationId xmlns:a16="http://schemas.microsoft.com/office/drawing/2014/main" id="{282D296C-1743-E932-854D-646FF3564F56}"/>
                    </a:ext>
                  </a:extLst>
                </p:cNvPr>
                <p:cNvGrpSpPr/>
                <p:nvPr/>
              </p:nvGrpSpPr>
              <p:grpSpPr>
                <a:xfrm>
                  <a:off x="730299" y="4849059"/>
                  <a:ext cx="1076005" cy="1164212"/>
                  <a:chOff x="730299" y="4849059"/>
                  <a:chExt cx="1076005" cy="1164212"/>
                </a:xfrm>
              </p:grpSpPr>
              <p:sp>
                <p:nvSpPr>
                  <p:cNvPr id="59" name="Rounded Rectangle 157">
                    <a:extLst>
                      <a:ext uri="{FF2B5EF4-FFF2-40B4-BE49-F238E27FC236}">
                        <a16:creationId xmlns:a16="http://schemas.microsoft.com/office/drawing/2014/main" id="{3B6E26CE-0FC7-5F67-9EEB-91CD2CF31248}"/>
                      </a:ext>
                    </a:extLst>
                  </p:cNvPr>
                  <p:cNvSpPr/>
                  <p:nvPr/>
                </p:nvSpPr>
                <p:spPr bwMode="auto">
                  <a:xfrm>
                    <a:off x="730299" y="5187615"/>
                    <a:ext cx="107600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0" name="Straight Connector 59">
                    <a:extLst>
                      <a:ext uri="{FF2B5EF4-FFF2-40B4-BE49-F238E27FC236}">
                        <a16:creationId xmlns:a16="http://schemas.microsoft.com/office/drawing/2014/main" id="{13445D40-C104-C292-8D4B-08E2B55B805F}"/>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grpSp>
        </p:grpSp>
        <p:grpSp>
          <p:nvGrpSpPr>
            <p:cNvPr id="32" name="Group 31">
              <a:extLst>
                <a:ext uri="{FF2B5EF4-FFF2-40B4-BE49-F238E27FC236}">
                  <a16:creationId xmlns:a16="http://schemas.microsoft.com/office/drawing/2014/main" id="{90206514-87F7-E7C0-6E88-5BFF8B3BD573}"/>
                </a:ext>
              </a:extLst>
            </p:cNvPr>
            <p:cNvGrpSpPr/>
            <p:nvPr/>
          </p:nvGrpSpPr>
          <p:grpSpPr>
            <a:xfrm>
              <a:off x="6046752" y="4884633"/>
              <a:ext cx="1076005" cy="1164212"/>
              <a:chOff x="6101483" y="4880522"/>
              <a:chExt cx="1076005" cy="1164212"/>
            </a:xfrm>
          </p:grpSpPr>
          <p:pic>
            <p:nvPicPr>
              <p:cNvPr id="50" name="Picture 49">
                <a:extLst>
                  <a:ext uri="{FF2B5EF4-FFF2-40B4-BE49-F238E27FC236}">
                    <a16:creationId xmlns:a16="http://schemas.microsoft.com/office/drawing/2014/main" id="{6CE2EE5D-DB8E-5B02-0B21-E7EC41257E0B}"/>
                  </a:ext>
                </a:extLst>
              </p:cNvPr>
              <p:cNvPicPr>
                <a:picLocks noChangeAspect="1"/>
              </p:cNvPicPr>
              <p:nvPr/>
            </p:nvPicPr>
            <p:blipFill>
              <a:blip r:embed="rId21"/>
              <a:stretch>
                <a:fillRect/>
              </a:stretch>
            </p:blipFill>
            <p:spPr>
              <a:xfrm>
                <a:off x="6501081" y="5393561"/>
                <a:ext cx="309151" cy="290965"/>
              </a:xfrm>
              <a:prstGeom prst="rect">
                <a:avLst/>
              </a:prstGeom>
            </p:spPr>
          </p:pic>
          <p:grpSp>
            <p:nvGrpSpPr>
              <p:cNvPr id="51" name="Group 50">
                <a:extLst>
                  <a:ext uri="{FF2B5EF4-FFF2-40B4-BE49-F238E27FC236}">
                    <a16:creationId xmlns:a16="http://schemas.microsoft.com/office/drawing/2014/main" id="{D183B3CB-C9C4-E731-10D1-5FCD33D0D74B}"/>
                  </a:ext>
                </a:extLst>
              </p:cNvPr>
              <p:cNvGrpSpPr/>
              <p:nvPr/>
            </p:nvGrpSpPr>
            <p:grpSpPr>
              <a:xfrm>
                <a:off x="6101483" y="4880522"/>
                <a:ext cx="1076005" cy="1164212"/>
                <a:chOff x="730299" y="4849059"/>
                <a:chExt cx="1076005" cy="1164212"/>
              </a:xfrm>
            </p:grpSpPr>
            <p:sp>
              <p:nvSpPr>
                <p:cNvPr id="53" name="Rounded Rectangle 157">
                  <a:extLst>
                    <a:ext uri="{FF2B5EF4-FFF2-40B4-BE49-F238E27FC236}">
                      <a16:creationId xmlns:a16="http://schemas.microsoft.com/office/drawing/2014/main" id="{EB979AAB-690F-BEF7-D6D1-0F8A76A87BBB}"/>
                    </a:ext>
                  </a:extLst>
                </p:cNvPr>
                <p:cNvSpPr/>
                <p:nvPr/>
              </p:nvSpPr>
              <p:spPr bwMode="auto">
                <a:xfrm>
                  <a:off x="730299" y="5187615"/>
                  <a:ext cx="107600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4" name="Straight Connector 53">
                  <a:extLst>
                    <a:ext uri="{FF2B5EF4-FFF2-40B4-BE49-F238E27FC236}">
                      <a16:creationId xmlns:a16="http://schemas.microsoft.com/office/drawing/2014/main" id="{C9651778-4EE3-468A-35DB-842377D5141D}"/>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52" name="TextBox 51">
                <a:extLst>
                  <a:ext uri="{FF2B5EF4-FFF2-40B4-BE49-F238E27FC236}">
                    <a16:creationId xmlns:a16="http://schemas.microsoft.com/office/drawing/2014/main" id="{56E07E30-D8B3-D286-7521-8A206947213D}"/>
                  </a:ext>
                </a:extLst>
              </p:cNvPr>
              <p:cNvSpPr txBox="1"/>
              <p:nvPr/>
            </p:nvSpPr>
            <p:spPr>
              <a:xfrm>
                <a:off x="6118276" y="5796944"/>
                <a:ext cx="104241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Dataverse</a:t>
                </a:r>
              </a:p>
            </p:txBody>
          </p:sp>
        </p:grpSp>
        <p:grpSp>
          <p:nvGrpSpPr>
            <p:cNvPr id="33" name="Group 32">
              <a:extLst>
                <a:ext uri="{FF2B5EF4-FFF2-40B4-BE49-F238E27FC236}">
                  <a16:creationId xmlns:a16="http://schemas.microsoft.com/office/drawing/2014/main" id="{78F2001F-A88A-870E-F253-084CEA9A361B}"/>
                </a:ext>
              </a:extLst>
            </p:cNvPr>
            <p:cNvGrpSpPr/>
            <p:nvPr/>
          </p:nvGrpSpPr>
          <p:grpSpPr>
            <a:xfrm>
              <a:off x="3361897" y="4884633"/>
              <a:ext cx="1082421" cy="1164212"/>
              <a:chOff x="3447527" y="4880522"/>
              <a:chExt cx="1082421" cy="1164212"/>
            </a:xfrm>
          </p:grpSpPr>
          <p:grpSp>
            <p:nvGrpSpPr>
              <p:cNvPr id="43" name="Group 42">
                <a:extLst>
                  <a:ext uri="{FF2B5EF4-FFF2-40B4-BE49-F238E27FC236}">
                    <a16:creationId xmlns:a16="http://schemas.microsoft.com/office/drawing/2014/main" id="{F917751B-9F09-8E65-9C1B-96DF968ADC36}"/>
                  </a:ext>
                </a:extLst>
              </p:cNvPr>
              <p:cNvGrpSpPr/>
              <p:nvPr/>
            </p:nvGrpSpPr>
            <p:grpSpPr>
              <a:xfrm>
                <a:off x="3453943" y="4880522"/>
                <a:ext cx="1076005" cy="1164212"/>
                <a:chOff x="730299" y="4849059"/>
                <a:chExt cx="1076005" cy="1164212"/>
              </a:xfrm>
            </p:grpSpPr>
            <p:sp>
              <p:nvSpPr>
                <p:cNvPr id="48" name="Rounded Rectangle 157">
                  <a:extLst>
                    <a:ext uri="{FF2B5EF4-FFF2-40B4-BE49-F238E27FC236}">
                      <a16:creationId xmlns:a16="http://schemas.microsoft.com/office/drawing/2014/main" id="{B20ABFB0-32B8-ABAB-F743-CC87BD753041}"/>
                    </a:ext>
                  </a:extLst>
                </p:cNvPr>
                <p:cNvSpPr/>
                <p:nvPr/>
              </p:nvSpPr>
              <p:spPr bwMode="auto">
                <a:xfrm>
                  <a:off x="730299" y="5187615"/>
                  <a:ext cx="107600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 name="Straight Connector 48">
                  <a:extLst>
                    <a:ext uri="{FF2B5EF4-FFF2-40B4-BE49-F238E27FC236}">
                      <a16:creationId xmlns:a16="http://schemas.microsoft.com/office/drawing/2014/main" id="{89BB0AA5-A5E6-CFF7-52D0-45E2DB7B1998}"/>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44" name="TextBox 43">
                <a:extLst>
                  <a:ext uri="{FF2B5EF4-FFF2-40B4-BE49-F238E27FC236}">
                    <a16:creationId xmlns:a16="http://schemas.microsoft.com/office/drawing/2014/main" id="{26E4ABC1-3212-6C76-8BDD-6A1A2544D541}"/>
                  </a:ext>
                </a:extLst>
              </p:cNvPr>
              <p:cNvSpPr txBox="1"/>
              <p:nvPr/>
            </p:nvSpPr>
            <p:spPr>
              <a:xfrm>
                <a:off x="3447527" y="5796944"/>
                <a:ext cx="104241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Amazon S3</a:t>
                </a:r>
              </a:p>
            </p:txBody>
          </p:sp>
          <p:grpSp>
            <p:nvGrpSpPr>
              <p:cNvPr id="45" name="Group 44">
                <a:extLst>
                  <a:ext uri="{FF2B5EF4-FFF2-40B4-BE49-F238E27FC236}">
                    <a16:creationId xmlns:a16="http://schemas.microsoft.com/office/drawing/2014/main" id="{A6CBD8F8-FCBA-5B12-B23B-BC8C83C3A68D}"/>
                  </a:ext>
                </a:extLst>
              </p:cNvPr>
              <p:cNvGrpSpPr/>
              <p:nvPr/>
            </p:nvGrpSpPr>
            <p:grpSpPr>
              <a:xfrm>
                <a:off x="3593588" y="5412647"/>
                <a:ext cx="736645" cy="283016"/>
                <a:chOff x="3455955" y="4392581"/>
                <a:chExt cx="736645" cy="283016"/>
              </a:xfrm>
            </p:grpSpPr>
            <p:pic>
              <p:nvPicPr>
                <p:cNvPr id="46" name="Picture 45">
                  <a:extLst>
                    <a:ext uri="{FF2B5EF4-FFF2-40B4-BE49-F238E27FC236}">
                      <a16:creationId xmlns:a16="http://schemas.microsoft.com/office/drawing/2014/main" id="{1A50CB6B-A78D-661A-B284-F1C8707EA3AC}"/>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a:off x="3455955" y="4392581"/>
                  <a:ext cx="256601" cy="283016"/>
                </a:xfrm>
                <a:prstGeom prst="rect">
                  <a:avLst/>
                </a:prstGeom>
              </p:spPr>
            </p:pic>
            <p:pic>
              <p:nvPicPr>
                <p:cNvPr id="47" name="Picture 46">
                  <a:extLst>
                    <a:ext uri="{FF2B5EF4-FFF2-40B4-BE49-F238E27FC236}">
                      <a16:creationId xmlns:a16="http://schemas.microsoft.com/office/drawing/2014/main" id="{695E5011-972C-FE9F-B630-DEB15B869DCD}"/>
                    </a:ext>
                  </a:extLst>
                </p:cNvPr>
                <p:cNvPicPr>
                  <a:picLocks noChangeAspect="1"/>
                </p:cNvPicPr>
                <p:nvPr/>
              </p:nvPicPr>
              <p:blipFill>
                <a:blip r:embed="rId22" cstate="print">
                  <a:extLst>
                    <a:ext uri="{28A0092B-C50C-407E-A947-70E740481C1C}">
                      <a14:useLocalDpi xmlns:a14="http://schemas.microsoft.com/office/drawing/2010/main"/>
                    </a:ext>
                  </a:extLst>
                </a:blip>
                <a:srcRect/>
                <a:stretch/>
              </p:blipFill>
              <p:spPr>
                <a:xfrm>
                  <a:off x="3935999" y="4392581"/>
                  <a:ext cx="256601" cy="283016"/>
                </a:xfrm>
                <a:prstGeom prst="rect">
                  <a:avLst/>
                </a:prstGeom>
              </p:spPr>
            </p:pic>
          </p:grpSp>
        </p:grpSp>
        <p:grpSp>
          <p:nvGrpSpPr>
            <p:cNvPr id="34" name="Group 33">
              <a:extLst>
                <a:ext uri="{FF2B5EF4-FFF2-40B4-BE49-F238E27FC236}">
                  <a16:creationId xmlns:a16="http://schemas.microsoft.com/office/drawing/2014/main" id="{39A5179B-ED70-C907-FD62-48F3C210D397}"/>
                </a:ext>
              </a:extLst>
            </p:cNvPr>
            <p:cNvGrpSpPr/>
            <p:nvPr/>
          </p:nvGrpSpPr>
          <p:grpSpPr>
            <a:xfrm>
              <a:off x="4707531" y="4884633"/>
              <a:ext cx="1076006" cy="1164212"/>
              <a:chOff x="4756538" y="4880522"/>
              <a:chExt cx="1076006" cy="1164212"/>
            </a:xfrm>
          </p:grpSpPr>
          <p:grpSp>
            <p:nvGrpSpPr>
              <p:cNvPr id="36" name="Group 35">
                <a:extLst>
                  <a:ext uri="{FF2B5EF4-FFF2-40B4-BE49-F238E27FC236}">
                    <a16:creationId xmlns:a16="http://schemas.microsoft.com/office/drawing/2014/main" id="{B8E79111-41D1-D90E-EA94-51CE5FA852FC}"/>
                  </a:ext>
                </a:extLst>
              </p:cNvPr>
              <p:cNvGrpSpPr/>
              <p:nvPr/>
            </p:nvGrpSpPr>
            <p:grpSpPr>
              <a:xfrm>
                <a:off x="4756539" y="4880522"/>
                <a:ext cx="1076005" cy="1164212"/>
                <a:chOff x="730299" y="4849059"/>
                <a:chExt cx="1076005" cy="1164212"/>
              </a:xfrm>
            </p:grpSpPr>
            <p:sp>
              <p:nvSpPr>
                <p:cNvPr id="41" name="Rounded Rectangle 157">
                  <a:extLst>
                    <a:ext uri="{FF2B5EF4-FFF2-40B4-BE49-F238E27FC236}">
                      <a16:creationId xmlns:a16="http://schemas.microsoft.com/office/drawing/2014/main" id="{051CB4E7-45C7-6B31-4764-254E9820EB03}"/>
                    </a:ext>
                  </a:extLst>
                </p:cNvPr>
                <p:cNvSpPr/>
                <p:nvPr/>
              </p:nvSpPr>
              <p:spPr bwMode="auto">
                <a:xfrm>
                  <a:off x="730299" y="5187615"/>
                  <a:ext cx="1076005" cy="825656"/>
                </a:xfrm>
                <a:prstGeom prst="roundRect">
                  <a:avLst>
                    <a:gd name="adj" fmla="val 7450"/>
                  </a:avLst>
                </a:prstGeom>
                <a:noFill/>
                <a:ln w="1270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2" name="Straight Connector 41">
                  <a:extLst>
                    <a:ext uri="{FF2B5EF4-FFF2-40B4-BE49-F238E27FC236}">
                      <a16:creationId xmlns:a16="http://schemas.microsoft.com/office/drawing/2014/main" id="{6816CEBE-3EC3-C8D4-5912-91A64063F372}"/>
                    </a:ext>
                  </a:extLst>
                </p:cNvPr>
                <p:cNvCxnSpPr>
                  <a:cxnSpLocks/>
                </p:cNvCxnSpPr>
                <p:nvPr/>
              </p:nvCxnSpPr>
              <p:spPr>
                <a:xfrm flipV="1">
                  <a:off x="1275335" y="4849059"/>
                  <a:ext cx="0" cy="338556"/>
                </a:xfrm>
                <a:prstGeom prst="line">
                  <a:avLst/>
                </a:prstGeom>
                <a:noFill/>
                <a:ln w="12700" cap="rnd" cmpd="sng" algn="ctr">
                  <a:solidFill>
                    <a:schemeClr val="tx1"/>
                  </a:solidFill>
                  <a:prstDash val="sysDash"/>
                  <a:headEnd type="none" w="med" len="med"/>
                  <a:tailEnd type="arrow" w="lg" len="sm"/>
                </a:ln>
                <a:effectLst/>
              </p:spPr>
            </p:cxnSp>
          </p:grpSp>
          <p:sp>
            <p:nvSpPr>
              <p:cNvPr id="37" name="TextBox 36">
                <a:extLst>
                  <a:ext uri="{FF2B5EF4-FFF2-40B4-BE49-F238E27FC236}">
                    <a16:creationId xmlns:a16="http://schemas.microsoft.com/office/drawing/2014/main" id="{0D476110-F7E1-BA79-2D1D-BC337F119211}"/>
                  </a:ext>
                </a:extLst>
              </p:cNvPr>
              <p:cNvSpPr txBox="1"/>
              <p:nvPr/>
            </p:nvSpPr>
            <p:spPr>
              <a:xfrm>
                <a:off x="4756538" y="5796944"/>
                <a:ext cx="104241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Google</a:t>
                </a:r>
              </a:p>
            </p:txBody>
          </p:sp>
          <p:grpSp>
            <p:nvGrpSpPr>
              <p:cNvPr id="38" name="Group 37">
                <a:extLst>
                  <a:ext uri="{FF2B5EF4-FFF2-40B4-BE49-F238E27FC236}">
                    <a16:creationId xmlns:a16="http://schemas.microsoft.com/office/drawing/2014/main" id="{4ACACEED-2C6A-11E2-D3AF-C1B1F430A936}"/>
                  </a:ext>
                </a:extLst>
              </p:cNvPr>
              <p:cNvGrpSpPr/>
              <p:nvPr/>
            </p:nvGrpSpPr>
            <p:grpSpPr>
              <a:xfrm>
                <a:off x="4950270" y="5437854"/>
                <a:ext cx="688541" cy="235350"/>
                <a:chOff x="4209817" y="4416414"/>
                <a:chExt cx="688541" cy="235350"/>
              </a:xfrm>
            </p:grpSpPr>
            <p:pic>
              <p:nvPicPr>
                <p:cNvPr id="39" name="Picture 38">
                  <a:extLst>
                    <a:ext uri="{FF2B5EF4-FFF2-40B4-BE49-F238E27FC236}">
                      <a16:creationId xmlns:a16="http://schemas.microsoft.com/office/drawing/2014/main" id="{DB3EF575-B163-CE7C-07DD-14F5A0668610}"/>
                    </a:ext>
                  </a:extLst>
                </p:cNvPr>
                <p:cNvPicPr>
                  <a:picLocks noChangeAspect="1"/>
                </p:cNvPicPr>
                <p:nvPr/>
              </p:nvPicPr>
              <p:blipFill>
                <a:blip r:embed="rId23" cstate="print">
                  <a:extLst>
                    <a:ext uri="{28A0092B-C50C-407E-A947-70E740481C1C}">
                      <a14:useLocalDpi xmlns:a14="http://schemas.microsoft.com/office/drawing/2010/main"/>
                    </a:ext>
                  </a:extLst>
                </a:blip>
                <a:srcRect/>
                <a:stretch/>
              </p:blipFill>
              <p:spPr>
                <a:xfrm>
                  <a:off x="4209817" y="4416414"/>
                  <a:ext cx="234468" cy="235350"/>
                </a:xfrm>
                <a:prstGeom prst="rect">
                  <a:avLst/>
                </a:prstGeom>
              </p:spPr>
            </p:pic>
            <p:pic>
              <p:nvPicPr>
                <p:cNvPr id="40" name="Picture 39">
                  <a:extLst>
                    <a:ext uri="{FF2B5EF4-FFF2-40B4-BE49-F238E27FC236}">
                      <a16:creationId xmlns:a16="http://schemas.microsoft.com/office/drawing/2014/main" id="{68A4B0E3-FC75-9544-8543-E2E512E58050}"/>
                    </a:ext>
                  </a:extLst>
                </p:cNvPr>
                <p:cNvPicPr>
                  <a:picLocks noChangeAspect="1"/>
                </p:cNvPicPr>
                <p:nvPr/>
              </p:nvPicPr>
              <p:blipFill>
                <a:blip r:embed="rId23" cstate="print">
                  <a:extLst>
                    <a:ext uri="{28A0092B-C50C-407E-A947-70E740481C1C}">
                      <a14:useLocalDpi xmlns:a14="http://schemas.microsoft.com/office/drawing/2010/main"/>
                    </a:ext>
                  </a:extLst>
                </a:blip>
                <a:srcRect/>
                <a:stretch/>
              </p:blipFill>
              <p:spPr>
                <a:xfrm>
                  <a:off x="4663890" y="4416414"/>
                  <a:ext cx="234468" cy="235350"/>
                </a:xfrm>
                <a:prstGeom prst="rect">
                  <a:avLst/>
                </a:prstGeom>
              </p:spPr>
            </p:pic>
          </p:grpSp>
        </p:grpSp>
        <p:sp>
          <p:nvSpPr>
            <p:cNvPr id="35" name="TextBox 34">
              <a:extLst>
                <a:ext uri="{FF2B5EF4-FFF2-40B4-BE49-F238E27FC236}">
                  <a16:creationId xmlns:a16="http://schemas.microsoft.com/office/drawing/2014/main" id="{D20B5D9A-4C09-F261-EA7E-DE2BFBB298D7}"/>
                </a:ext>
              </a:extLst>
            </p:cNvPr>
            <p:cNvSpPr txBox="1"/>
            <p:nvPr/>
          </p:nvSpPr>
          <p:spPr>
            <a:xfrm>
              <a:off x="2049331" y="5802004"/>
              <a:ext cx="104241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FFFFFF"/>
                      </a:gs>
                      <a:gs pos="0">
                        <a:srgbClr val="FFFFFF"/>
                      </a:gs>
                    </a:gsLst>
                    <a:path path="circle">
                      <a:fillToRect l="100000" t="100000"/>
                    </a:path>
                  </a:gradFill>
                  <a:effectLst/>
                  <a:uLnTx/>
                  <a:uFillTx/>
                  <a:latin typeface="Segoe UI Semibold"/>
                  <a:ea typeface="+mn-ea"/>
                  <a:cs typeface="+mn-cs"/>
                </a:rPr>
                <a:t>Databricks</a:t>
              </a:r>
            </a:p>
          </p:txBody>
        </p:sp>
      </p:grpSp>
    </p:spTree>
    <p:extLst>
      <p:ext uri="{BB962C8B-B14F-4D97-AF65-F5344CB8AC3E}">
        <p14:creationId xmlns:p14="http://schemas.microsoft.com/office/powerpoint/2010/main" val="3314476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54167E-6 2.96296E-6 L 3.54167E-6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3.54167E-6 -2.96296E-6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decel="50000" fill="hold" nodeType="withEffect">
                                  <p:stCondLst>
                                    <p:cond delay="2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50000" fill="hold" nodeType="withEffect">
                                  <p:stCondLst>
                                    <p:cond delay="200"/>
                                  </p:stCondLst>
                                  <p:childTnLst>
                                    <p:animMotion origin="layout" path="M 3.54167E-6 -4.44444E-6 L 0.02057 0.00047 " pathEditMode="relative" rAng="0" ptsTypes="AA">
                                      <p:cBhvr>
                                        <p:cTn id="22" dur="500" spd="-100000" fill="hold"/>
                                        <p:tgtEl>
                                          <p:spTgt spid="4"/>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a:extLst>
              <a:ext uri="{FF2B5EF4-FFF2-40B4-BE49-F238E27FC236}">
                <a16:creationId xmlns:a16="http://schemas.microsoft.com/office/drawing/2014/main" id="{9FEA3A47-164A-CF5D-A57E-F1D65B12E0F0}"/>
              </a:ext>
            </a:extLst>
          </p:cNvPr>
          <p:cNvSpPr/>
          <p:nvPr/>
        </p:nvSpPr>
        <p:spPr bwMode="auto">
          <a:xfrm>
            <a:off x="2914910" y="5061221"/>
            <a:ext cx="6292489" cy="458705"/>
          </a:xfrm>
          <a:prstGeom prst="roundRect">
            <a:avLst>
              <a:gd name="adj" fmla="val 15072"/>
            </a:avLst>
          </a:prstGeom>
          <a:solidFill>
            <a:srgbClr val="3A4953"/>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143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3" name="Title 42">
            <a:extLst>
              <a:ext uri="{FF2B5EF4-FFF2-40B4-BE49-F238E27FC236}">
                <a16:creationId xmlns:a16="http://schemas.microsoft.com/office/drawing/2014/main" id="{66438DDE-DDE1-4347-C433-2C3CAF2888ED}"/>
              </a:ext>
            </a:extLst>
          </p:cNvPr>
          <p:cNvSpPr txBox="1">
            <a:spLocks/>
          </p:cNvSpPr>
          <p:nvPr/>
        </p:nvSpPr>
        <p:spPr>
          <a:xfrm>
            <a:off x="588263" y="457200"/>
            <a:ext cx="11018520" cy="553998"/>
          </a:xfrm>
          <a:prstGeom prst="rect">
            <a:avLst/>
          </a:prstGeom>
        </p:spPr>
        <p:txBody>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r>
              <a:rPr lang="en-CA"/>
              <a:t>Unifying data in OneLake</a:t>
            </a:r>
          </a:p>
        </p:txBody>
      </p:sp>
      <p:sp>
        <p:nvSpPr>
          <p:cNvPr id="4" name="Text Placeholder 43">
            <a:extLst>
              <a:ext uri="{FF2B5EF4-FFF2-40B4-BE49-F238E27FC236}">
                <a16:creationId xmlns:a16="http://schemas.microsoft.com/office/drawing/2014/main" id="{99FF8ABB-8106-9604-7EE4-146E2F67EF30}"/>
              </a:ext>
            </a:extLst>
          </p:cNvPr>
          <p:cNvSpPr txBox="1">
            <a:spLocks/>
          </p:cNvSpPr>
          <p:nvPr/>
        </p:nvSpPr>
        <p:spPr>
          <a:xfrm>
            <a:off x="588263" y="1039774"/>
            <a:ext cx="11018520" cy="430887"/>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lang="en-US">
                <a:solidFill>
                  <a:srgbClr val="49C5B1"/>
                </a:solidFill>
              </a:rPr>
              <a:t>Frictionless Linking of External Databases</a:t>
            </a:r>
          </a:p>
        </p:txBody>
      </p:sp>
      <p:grpSp>
        <p:nvGrpSpPr>
          <p:cNvPr id="5" name="Group 4">
            <a:extLst>
              <a:ext uri="{FF2B5EF4-FFF2-40B4-BE49-F238E27FC236}">
                <a16:creationId xmlns:a16="http://schemas.microsoft.com/office/drawing/2014/main" id="{3B39BD56-07F2-0347-BADB-72A3D04F1D88}"/>
              </a:ext>
            </a:extLst>
          </p:cNvPr>
          <p:cNvGrpSpPr/>
          <p:nvPr/>
        </p:nvGrpSpPr>
        <p:grpSpPr>
          <a:xfrm>
            <a:off x="609600" y="1816463"/>
            <a:ext cx="10972800" cy="4376864"/>
            <a:chOff x="609600" y="1816463"/>
            <a:chExt cx="10972800" cy="4376864"/>
          </a:xfrm>
        </p:grpSpPr>
        <p:sp>
          <p:nvSpPr>
            <p:cNvPr id="6" name="Rounded Rectangle 38">
              <a:extLst>
                <a:ext uri="{FF2B5EF4-FFF2-40B4-BE49-F238E27FC236}">
                  <a16:creationId xmlns:a16="http://schemas.microsoft.com/office/drawing/2014/main" id="{A3349C9E-F28F-7458-6A30-B62164387971}"/>
                </a:ext>
              </a:extLst>
            </p:cNvPr>
            <p:cNvSpPr/>
            <p:nvPr/>
          </p:nvSpPr>
          <p:spPr bwMode="auto">
            <a:xfrm>
              <a:off x="609600" y="1816463"/>
              <a:ext cx="10972800" cy="4376864"/>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466E563F-05FC-92E1-4C36-B66289486945}"/>
                </a:ext>
              </a:extLst>
            </p:cNvPr>
            <p:cNvGrpSpPr/>
            <p:nvPr/>
          </p:nvGrpSpPr>
          <p:grpSpPr>
            <a:xfrm>
              <a:off x="980514" y="3498988"/>
              <a:ext cx="10237313" cy="1354643"/>
              <a:chOff x="976371" y="3886265"/>
              <a:chExt cx="10237313" cy="1354643"/>
            </a:xfrm>
            <a:solidFill>
              <a:schemeClr val="accent3"/>
            </a:solidFill>
          </p:grpSpPr>
          <p:sp>
            <p:nvSpPr>
              <p:cNvPr id="78" name="Rounded Rectangle 48">
                <a:extLst>
                  <a:ext uri="{FF2B5EF4-FFF2-40B4-BE49-F238E27FC236}">
                    <a16:creationId xmlns:a16="http://schemas.microsoft.com/office/drawing/2014/main" id="{A493BB9F-E92F-1CF3-D5BD-AAA3E0B0D8E9}"/>
                  </a:ext>
                </a:extLst>
              </p:cNvPr>
              <p:cNvSpPr/>
              <p:nvPr/>
            </p:nvSpPr>
            <p:spPr>
              <a:xfrm>
                <a:off x="976371" y="3886265"/>
                <a:ext cx="10237313" cy="1354643"/>
              </a:xfrm>
              <a:prstGeom prst="roundRect">
                <a:avLst>
                  <a:gd name="adj" fmla="val 6684"/>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143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79" name="Picture 78" descr="Logo, company name&#10;&#10;Description automatically generated">
                <a:extLst>
                  <a:ext uri="{FF2B5EF4-FFF2-40B4-BE49-F238E27FC236}">
                    <a16:creationId xmlns:a16="http://schemas.microsoft.com/office/drawing/2014/main" id="{AD896784-504C-8348-C740-52F4DB1C739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7916" r="-7916"/>
              <a:stretch/>
            </p:blipFill>
            <p:spPr>
              <a:xfrm>
                <a:off x="5815070" y="4105149"/>
                <a:ext cx="559914" cy="484332"/>
              </a:xfrm>
              <a:prstGeom prst="rect">
                <a:avLst/>
              </a:prstGeom>
              <a:noFill/>
              <a:ln>
                <a:noFill/>
              </a:ln>
              <a:effectLst/>
            </p:spPr>
          </p:pic>
          <p:sp>
            <p:nvSpPr>
              <p:cNvPr id="80" name="Rounded Rectangle 45">
                <a:extLst>
                  <a:ext uri="{FF2B5EF4-FFF2-40B4-BE49-F238E27FC236}">
                    <a16:creationId xmlns:a16="http://schemas.microsoft.com/office/drawing/2014/main" id="{8C726508-9CAF-B230-3BC7-0CBCDD1706D2}"/>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8" name="Group 7">
              <a:extLst>
                <a:ext uri="{FF2B5EF4-FFF2-40B4-BE49-F238E27FC236}">
                  <a16:creationId xmlns:a16="http://schemas.microsoft.com/office/drawing/2014/main" id="{7635D0D9-4066-945E-D8C7-B6CAD420C9BD}"/>
                </a:ext>
              </a:extLst>
            </p:cNvPr>
            <p:cNvGrpSpPr/>
            <p:nvPr/>
          </p:nvGrpSpPr>
          <p:grpSpPr>
            <a:xfrm>
              <a:off x="976370" y="2035093"/>
              <a:ext cx="1354643" cy="1354643"/>
              <a:chOff x="976370" y="2425449"/>
              <a:chExt cx="1354643" cy="1354643"/>
            </a:xfrm>
          </p:grpSpPr>
          <p:sp>
            <p:nvSpPr>
              <p:cNvPr id="75" name="Rounded Rectangle 14">
                <a:extLst>
                  <a:ext uri="{FF2B5EF4-FFF2-40B4-BE49-F238E27FC236}">
                    <a16:creationId xmlns:a16="http://schemas.microsoft.com/office/drawing/2014/main" id="{3C2A5169-6092-41DD-4013-6CF7E29C760E}"/>
                  </a:ext>
                </a:extLst>
              </p:cNvPr>
              <p:cNvSpPr/>
              <p:nvPr/>
            </p:nvSpPr>
            <p:spPr>
              <a:xfrm>
                <a:off x="976370"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76" name="Rounded Rectangle 14">
                <a:extLst>
                  <a:ext uri="{FF2B5EF4-FFF2-40B4-BE49-F238E27FC236}">
                    <a16:creationId xmlns:a16="http://schemas.microsoft.com/office/drawing/2014/main" id="{30202A20-8689-E072-34F1-CB48734C5494}"/>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77" name="Graphic 76">
                <a:extLst>
                  <a:ext uri="{FF2B5EF4-FFF2-40B4-BE49-F238E27FC236}">
                    <a16:creationId xmlns:a16="http://schemas.microsoft.com/office/drawing/2014/main" id="{A29195BB-638C-146A-08CC-49290FD5AC5D}"/>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7916" r="-7916"/>
              <a:stretch/>
            </p:blipFill>
            <p:spPr>
              <a:xfrm>
                <a:off x="1416526" y="2614054"/>
                <a:ext cx="472385" cy="407820"/>
              </a:xfrm>
              <a:prstGeom prst="rect">
                <a:avLst/>
              </a:prstGeom>
              <a:effectLst/>
            </p:spPr>
          </p:pic>
        </p:grpSp>
        <p:grpSp>
          <p:nvGrpSpPr>
            <p:cNvPr id="9" name="Group 8">
              <a:extLst>
                <a:ext uri="{FF2B5EF4-FFF2-40B4-BE49-F238E27FC236}">
                  <a16:creationId xmlns:a16="http://schemas.microsoft.com/office/drawing/2014/main" id="{A54C7B85-5260-7DCE-B999-73371CC7FA58}"/>
                </a:ext>
              </a:extLst>
            </p:cNvPr>
            <p:cNvGrpSpPr/>
            <p:nvPr/>
          </p:nvGrpSpPr>
          <p:grpSpPr>
            <a:xfrm>
              <a:off x="2456979" y="2035093"/>
              <a:ext cx="1354643" cy="1354643"/>
              <a:chOff x="2456979" y="2425449"/>
              <a:chExt cx="1354643" cy="1354643"/>
            </a:xfrm>
          </p:grpSpPr>
          <p:sp>
            <p:nvSpPr>
              <p:cNvPr id="72" name="Rounded Rectangle 23">
                <a:extLst>
                  <a:ext uri="{FF2B5EF4-FFF2-40B4-BE49-F238E27FC236}">
                    <a16:creationId xmlns:a16="http://schemas.microsoft.com/office/drawing/2014/main" id="{B7427AAD-2B8B-6034-CE29-ACD49013E488}"/>
                  </a:ext>
                </a:extLst>
              </p:cNvPr>
              <p:cNvSpPr/>
              <p:nvPr/>
            </p:nvSpPr>
            <p:spPr>
              <a:xfrm>
                <a:off x="2456979"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73" name="Rounded Rectangle 15">
                <a:extLst>
                  <a:ext uri="{FF2B5EF4-FFF2-40B4-BE49-F238E27FC236}">
                    <a16:creationId xmlns:a16="http://schemas.microsoft.com/office/drawing/2014/main" id="{564FD402-5A8D-4A8C-5DF1-8E0649DD4251}"/>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74" name="Graphic 73">
                <a:extLst>
                  <a:ext uri="{FF2B5EF4-FFF2-40B4-BE49-F238E27FC236}">
                    <a16:creationId xmlns:a16="http://schemas.microsoft.com/office/drawing/2014/main" id="{5D466526-FC04-8AE6-A0A6-897AD7ECAA30}"/>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7916" r="-7916"/>
              <a:stretch/>
            </p:blipFill>
            <p:spPr>
              <a:xfrm>
                <a:off x="2897136" y="2614055"/>
                <a:ext cx="472383" cy="407818"/>
              </a:xfrm>
              <a:prstGeom prst="rect">
                <a:avLst/>
              </a:prstGeom>
            </p:spPr>
          </p:pic>
        </p:grpSp>
        <p:grpSp>
          <p:nvGrpSpPr>
            <p:cNvPr id="10" name="Group 9">
              <a:extLst>
                <a:ext uri="{FF2B5EF4-FFF2-40B4-BE49-F238E27FC236}">
                  <a16:creationId xmlns:a16="http://schemas.microsoft.com/office/drawing/2014/main" id="{83E9A08C-5183-24C4-B7BE-75AD49165FF3}"/>
                </a:ext>
              </a:extLst>
            </p:cNvPr>
            <p:cNvGrpSpPr/>
            <p:nvPr/>
          </p:nvGrpSpPr>
          <p:grpSpPr>
            <a:xfrm>
              <a:off x="3937588" y="2035093"/>
              <a:ext cx="1354643" cy="1354643"/>
              <a:chOff x="3937588" y="2425449"/>
              <a:chExt cx="1354643" cy="1354643"/>
            </a:xfrm>
          </p:grpSpPr>
          <p:sp>
            <p:nvSpPr>
              <p:cNvPr id="69" name="Rounded Rectangle 17">
                <a:extLst>
                  <a:ext uri="{FF2B5EF4-FFF2-40B4-BE49-F238E27FC236}">
                    <a16:creationId xmlns:a16="http://schemas.microsoft.com/office/drawing/2014/main" id="{12E82E68-9D89-034B-207B-85BB113C7BC4}"/>
                  </a:ext>
                </a:extLst>
              </p:cNvPr>
              <p:cNvSpPr/>
              <p:nvPr/>
            </p:nvSpPr>
            <p:spPr>
              <a:xfrm>
                <a:off x="3937588"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70" name="Rounded Rectangle 17">
                <a:extLst>
                  <a:ext uri="{FF2B5EF4-FFF2-40B4-BE49-F238E27FC236}">
                    <a16:creationId xmlns:a16="http://schemas.microsoft.com/office/drawing/2014/main" id="{2F78A1C2-C75A-1CC9-DB08-AD9B6A87AF4A}"/>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71" name="Graphic 70">
                <a:extLst>
                  <a:ext uri="{FF2B5EF4-FFF2-40B4-BE49-F238E27FC236}">
                    <a16:creationId xmlns:a16="http://schemas.microsoft.com/office/drawing/2014/main" id="{EF2B916F-CA08-73D6-FE00-1168A38EFAED}"/>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7916" r="-7916"/>
              <a:stretch/>
            </p:blipFill>
            <p:spPr>
              <a:xfrm>
                <a:off x="4377744" y="2614054"/>
                <a:ext cx="472385" cy="407820"/>
              </a:xfrm>
              <a:prstGeom prst="rect">
                <a:avLst/>
              </a:prstGeom>
            </p:spPr>
          </p:pic>
        </p:grpSp>
        <p:grpSp>
          <p:nvGrpSpPr>
            <p:cNvPr id="11" name="Group 10">
              <a:extLst>
                <a:ext uri="{FF2B5EF4-FFF2-40B4-BE49-F238E27FC236}">
                  <a16:creationId xmlns:a16="http://schemas.microsoft.com/office/drawing/2014/main" id="{7B6CA668-BF10-2FEE-A8FB-987497401F5E}"/>
                </a:ext>
              </a:extLst>
            </p:cNvPr>
            <p:cNvGrpSpPr/>
            <p:nvPr/>
          </p:nvGrpSpPr>
          <p:grpSpPr>
            <a:xfrm>
              <a:off x="5418197" y="2035093"/>
              <a:ext cx="1354643" cy="1354643"/>
              <a:chOff x="5418197" y="2425449"/>
              <a:chExt cx="1354643" cy="1354643"/>
            </a:xfrm>
          </p:grpSpPr>
          <p:sp>
            <p:nvSpPr>
              <p:cNvPr id="66" name="Rounded Rectangle 16">
                <a:extLst>
                  <a:ext uri="{FF2B5EF4-FFF2-40B4-BE49-F238E27FC236}">
                    <a16:creationId xmlns:a16="http://schemas.microsoft.com/office/drawing/2014/main" id="{5159B452-D74E-2005-63F3-8398F5800663}"/>
                  </a:ext>
                </a:extLst>
              </p:cNvPr>
              <p:cNvSpPr/>
              <p:nvPr/>
            </p:nvSpPr>
            <p:spPr>
              <a:xfrm>
                <a:off x="5418197"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7" name="Rounded Rectangle 16">
                <a:extLst>
                  <a:ext uri="{FF2B5EF4-FFF2-40B4-BE49-F238E27FC236}">
                    <a16:creationId xmlns:a16="http://schemas.microsoft.com/office/drawing/2014/main" id="{19BA05BD-43B9-B745-7D94-48A2EE2FA528}"/>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68" name="Graphic 67">
                <a:extLst>
                  <a:ext uri="{FF2B5EF4-FFF2-40B4-BE49-F238E27FC236}">
                    <a16:creationId xmlns:a16="http://schemas.microsoft.com/office/drawing/2014/main" id="{3DFB88E8-CBF3-A244-D2AA-4E75E1D70DA1}"/>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l="-7916" r="-7916"/>
              <a:stretch/>
            </p:blipFill>
            <p:spPr>
              <a:xfrm>
                <a:off x="5844876" y="2602419"/>
                <a:ext cx="499339" cy="431090"/>
              </a:xfrm>
              <a:prstGeom prst="rect">
                <a:avLst/>
              </a:prstGeom>
            </p:spPr>
          </p:pic>
        </p:grpSp>
        <p:grpSp>
          <p:nvGrpSpPr>
            <p:cNvPr id="12" name="Group 11">
              <a:extLst>
                <a:ext uri="{FF2B5EF4-FFF2-40B4-BE49-F238E27FC236}">
                  <a16:creationId xmlns:a16="http://schemas.microsoft.com/office/drawing/2014/main" id="{0327A042-79FE-8C29-C5F3-88C198149D97}"/>
                </a:ext>
              </a:extLst>
            </p:cNvPr>
            <p:cNvGrpSpPr/>
            <p:nvPr/>
          </p:nvGrpSpPr>
          <p:grpSpPr>
            <a:xfrm>
              <a:off x="6898806" y="2035093"/>
              <a:ext cx="1354643" cy="1354643"/>
              <a:chOff x="6898806" y="2425449"/>
              <a:chExt cx="1354643" cy="1354643"/>
            </a:xfrm>
          </p:grpSpPr>
          <p:sp>
            <p:nvSpPr>
              <p:cNvPr id="63" name="Rounded Rectangle 18">
                <a:extLst>
                  <a:ext uri="{FF2B5EF4-FFF2-40B4-BE49-F238E27FC236}">
                    <a16:creationId xmlns:a16="http://schemas.microsoft.com/office/drawing/2014/main" id="{4F30109A-F44C-B544-C865-91B1D2BD22B0}"/>
                  </a:ext>
                </a:extLst>
              </p:cNvPr>
              <p:cNvSpPr/>
              <p:nvPr/>
            </p:nvSpPr>
            <p:spPr>
              <a:xfrm>
                <a:off x="6898806"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4" name="Rounded Rectangle 18">
                <a:extLst>
                  <a:ext uri="{FF2B5EF4-FFF2-40B4-BE49-F238E27FC236}">
                    <a16:creationId xmlns:a16="http://schemas.microsoft.com/office/drawing/2014/main" id="{DD837464-0952-CC7D-6E7C-4476AC983016}"/>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65" name="Graphic 64">
                <a:extLst>
                  <a:ext uri="{FF2B5EF4-FFF2-40B4-BE49-F238E27FC236}">
                    <a16:creationId xmlns:a16="http://schemas.microsoft.com/office/drawing/2014/main" id="{83703266-3AE7-D6D0-FA89-DD07CFD04CF9}"/>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l="-7916" r="-7916"/>
              <a:stretch/>
            </p:blipFill>
            <p:spPr>
              <a:xfrm>
                <a:off x="7328119" y="2604692"/>
                <a:ext cx="494072" cy="426543"/>
              </a:xfrm>
              <a:prstGeom prst="rect">
                <a:avLst/>
              </a:prstGeom>
            </p:spPr>
          </p:pic>
        </p:grpSp>
        <p:grpSp>
          <p:nvGrpSpPr>
            <p:cNvPr id="13" name="Group 12">
              <a:extLst>
                <a:ext uri="{FF2B5EF4-FFF2-40B4-BE49-F238E27FC236}">
                  <a16:creationId xmlns:a16="http://schemas.microsoft.com/office/drawing/2014/main" id="{34AE9E35-DDCF-663F-8E73-0C082C0B2321}"/>
                </a:ext>
              </a:extLst>
            </p:cNvPr>
            <p:cNvGrpSpPr/>
            <p:nvPr/>
          </p:nvGrpSpPr>
          <p:grpSpPr>
            <a:xfrm>
              <a:off x="8380217" y="2035093"/>
              <a:ext cx="1354643" cy="1354643"/>
              <a:chOff x="8380217" y="2425449"/>
              <a:chExt cx="1354643" cy="1354643"/>
            </a:xfrm>
          </p:grpSpPr>
          <p:sp>
            <p:nvSpPr>
              <p:cNvPr id="60" name="Rounded Rectangle 19">
                <a:extLst>
                  <a:ext uri="{FF2B5EF4-FFF2-40B4-BE49-F238E27FC236}">
                    <a16:creationId xmlns:a16="http://schemas.microsoft.com/office/drawing/2014/main" id="{AAE746A3-1A14-EB21-4594-542F6E405C35}"/>
                  </a:ext>
                </a:extLst>
              </p:cNvPr>
              <p:cNvSpPr/>
              <p:nvPr/>
            </p:nvSpPr>
            <p:spPr>
              <a:xfrm>
                <a:off x="8380217"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61" name="Rounded Rectangle 19">
                <a:extLst>
                  <a:ext uri="{FF2B5EF4-FFF2-40B4-BE49-F238E27FC236}">
                    <a16:creationId xmlns:a16="http://schemas.microsoft.com/office/drawing/2014/main" id="{559FA205-3938-7153-39DA-5477CBB444EB}"/>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62" name="Graphic 61">
                <a:extLst>
                  <a:ext uri="{FF2B5EF4-FFF2-40B4-BE49-F238E27FC236}">
                    <a16:creationId xmlns:a16="http://schemas.microsoft.com/office/drawing/2014/main" id="{538BF4F9-FA80-24B1-AFBB-6960FDF1D5D1}"/>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l="-7916" r="-7916"/>
              <a:stretch/>
            </p:blipFill>
            <p:spPr>
              <a:xfrm>
                <a:off x="8820373" y="2614054"/>
                <a:ext cx="472385" cy="407820"/>
              </a:xfrm>
              <a:prstGeom prst="rect">
                <a:avLst/>
              </a:prstGeom>
            </p:spPr>
          </p:pic>
        </p:grpSp>
        <p:grpSp>
          <p:nvGrpSpPr>
            <p:cNvPr id="14" name="Group 13">
              <a:extLst>
                <a:ext uri="{FF2B5EF4-FFF2-40B4-BE49-F238E27FC236}">
                  <a16:creationId xmlns:a16="http://schemas.microsoft.com/office/drawing/2014/main" id="{39F24E76-D506-D232-488E-7E367B11E9E4}"/>
                </a:ext>
              </a:extLst>
            </p:cNvPr>
            <p:cNvGrpSpPr/>
            <p:nvPr/>
          </p:nvGrpSpPr>
          <p:grpSpPr>
            <a:xfrm>
              <a:off x="9860987" y="2035093"/>
              <a:ext cx="1354643" cy="1354643"/>
              <a:chOff x="9860987" y="2425449"/>
              <a:chExt cx="1354643" cy="1354643"/>
            </a:xfrm>
          </p:grpSpPr>
          <p:sp>
            <p:nvSpPr>
              <p:cNvPr id="57" name="Rounded Rectangle 19">
                <a:extLst>
                  <a:ext uri="{FF2B5EF4-FFF2-40B4-BE49-F238E27FC236}">
                    <a16:creationId xmlns:a16="http://schemas.microsoft.com/office/drawing/2014/main" id="{68AF49D8-8C36-E9A7-793B-65CC98DE5198}"/>
                  </a:ext>
                </a:extLst>
              </p:cNvPr>
              <p:cNvSpPr/>
              <p:nvPr/>
            </p:nvSpPr>
            <p:spPr>
              <a:xfrm>
                <a:off x="9860987" y="2425449"/>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8" name="Rounded Rectangle 19">
                <a:extLst>
                  <a:ext uri="{FF2B5EF4-FFF2-40B4-BE49-F238E27FC236}">
                    <a16:creationId xmlns:a16="http://schemas.microsoft.com/office/drawing/2014/main" id="{61F525C7-C8C8-E072-7998-26393EB13D65}"/>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59" name="Graphic 58">
                <a:extLst>
                  <a:ext uri="{FF2B5EF4-FFF2-40B4-BE49-F238E27FC236}">
                    <a16:creationId xmlns:a16="http://schemas.microsoft.com/office/drawing/2014/main" id="{0795C407-F02A-BC14-D515-DF8A7ED90053}"/>
                  </a:ext>
                </a:extLst>
              </p:cNvPr>
              <p:cNvPicPr>
                <a:picLocks noChangeAspect="1"/>
              </p:cNvPicPr>
              <p:nvPr/>
            </p:nvPicPr>
            <p:blipFill>
              <a:blip r:embed="rId15" cstate="print">
                <a:alphaModFix/>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10365481" y="2652178"/>
                <a:ext cx="343708" cy="345051"/>
              </a:xfrm>
              <a:prstGeom prst="rect">
                <a:avLst/>
              </a:prstGeom>
            </p:spPr>
          </p:pic>
        </p:grpSp>
        <p:grpSp>
          <p:nvGrpSpPr>
            <p:cNvPr id="15" name="Group 14">
              <a:extLst>
                <a:ext uri="{FF2B5EF4-FFF2-40B4-BE49-F238E27FC236}">
                  <a16:creationId xmlns:a16="http://schemas.microsoft.com/office/drawing/2014/main" id="{134D4172-4886-6DDC-060A-BAF784D1A9C3}"/>
                </a:ext>
              </a:extLst>
            </p:cNvPr>
            <p:cNvGrpSpPr/>
            <p:nvPr/>
          </p:nvGrpSpPr>
          <p:grpSpPr>
            <a:xfrm>
              <a:off x="6469940" y="5610950"/>
              <a:ext cx="560893" cy="206789"/>
              <a:chOff x="3429012" y="4362864"/>
              <a:chExt cx="790531" cy="342450"/>
            </a:xfrm>
          </p:grpSpPr>
          <p:pic>
            <p:nvPicPr>
              <p:cNvPr id="55" name="Picture 54">
                <a:extLst>
                  <a:ext uri="{FF2B5EF4-FFF2-40B4-BE49-F238E27FC236}">
                    <a16:creationId xmlns:a16="http://schemas.microsoft.com/office/drawing/2014/main" id="{7E41CBF6-183E-97B9-EEC8-43B2155777D1}"/>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3429012" y="4362864"/>
                <a:ext cx="310487" cy="342450"/>
              </a:xfrm>
              <a:prstGeom prst="rect">
                <a:avLst/>
              </a:prstGeom>
            </p:spPr>
          </p:pic>
          <p:pic>
            <p:nvPicPr>
              <p:cNvPr id="56" name="Picture 55">
                <a:extLst>
                  <a:ext uri="{FF2B5EF4-FFF2-40B4-BE49-F238E27FC236}">
                    <a16:creationId xmlns:a16="http://schemas.microsoft.com/office/drawing/2014/main" id="{3261D59A-8EDA-761E-7746-07889DE0C778}"/>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3909056" y="4362864"/>
                <a:ext cx="310487" cy="342450"/>
              </a:xfrm>
              <a:prstGeom prst="rect">
                <a:avLst/>
              </a:prstGeom>
            </p:spPr>
          </p:pic>
        </p:grpSp>
        <p:sp>
          <p:nvSpPr>
            <p:cNvPr id="16" name="TextBox 15">
              <a:extLst>
                <a:ext uri="{FF2B5EF4-FFF2-40B4-BE49-F238E27FC236}">
                  <a16:creationId xmlns:a16="http://schemas.microsoft.com/office/drawing/2014/main" id="{1DBF125E-0662-648B-1DD8-B31320B49EAD}"/>
                </a:ext>
              </a:extLst>
            </p:cNvPr>
            <p:cNvSpPr txBox="1"/>
            <p:nvPr/>
          </p:nvSpPr>
          <p:spPr>
            <a:xfrm>
              <a:off x="5951542" y="5831073"/>
              <a:ext cx="15976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Amazon</a:t>
              </a:r>
            </a:p>
          </p:txBody>
        </p:sp>
        <p:grpSp>
          <p:nvGrpSpPr>
            <p:cNvPr id="17" name="Group 16">
              <a:extLst>
                <a:ext uri="{FF2B5EF4-FFF2-40B4-BE49-F238E27FC236}">
                  <a16:creationId xmlns:a16="http://schemas.microsoft.com/office/drawing/2014/main" id="{87F6E321-64C1-0556-199F-77045335F9A3}"/>
                </a:ext>
              </a:extLst>
            </p:cNvPr>
            <p:cNvGrpSpPr/>
            <p:nvPr/>
          </p:nvGrpSpPr>
          <p:grpSpPr>
            <a:xfrm>
              <a:off x="8218534" y="5611150"/>
              <a:ext cx="504350" cy="210798"/>
              <a:chOff x="4185198" y="4391702"/>
              <a:chExt cx="737780" cy="284774"/>
            </a:xfrm>
          </p:grpSpPr>
          <p:pic>
            <p:nvPicPr>
              <p:cNvPr id="53" name="Picture 52">
                <a:extLst>
                  <a:ext uri="{FF2B5EF4-FFF2-40B4-BE49-F238E27FC236}">
                    <a16:creationId xmlns:a16="http://schemas.microsoft.com/office/drawing/2014/main" id="{EAE33B62-8549-2204-F157-2249FE410511}"/>
                  </a:ext>
                </a:extLst>
              </p:cNvPr>
              <p:cNvPicPr>
                <a:picLocks noChangeAspect="1"/>
              </p:cNvPicPr>
              <p:nvPr/>
            </p:nvPicPr>
            <p:blipFill>
              <a:blip r:embed="rId18" cstate="print">
                <a:extLst>
                  <a:ext uri="{28A0092B-C50C-407E-A947-70E740481C1C}">
                    <a14:useLocalDpi xmlns:a14="http://schemas.microsoft.com/office/drawing/2010/main"/>
                  </a:ext>
                </a:extLst>
              </a:blip>
              <a:srcRect/>
              <a:stretch/>
            </p:blipFill>
            <p:spPr>
              <a:xfrm>
                <a:off x="4185198" y="4391702"/>
                <a:ext cx="283707" cy="284774"/>
              </a:xfrm>
              <a:prstGeom prst="rect">
                <a:avLst/>
              </a:prstGeom>
            </p:spPr>
          </p:pic>
          <p:pic>
            <p:nvPicPr>
              <p:cNvPr id="54" name="Picture 53">
                <a:extLst>
                  <a:ext uri="{FF2B5EF4-FFF2-40B4-BE49-F238E27FC236}">
                    <a16:creationId xmlns:a16="http://schemas.microsoft.com/office/drawing/2014/main" id="{08E38B34-32AB-C01B-A132-AC83AD8C8FB8}"/>
                  </a:ext>
                </a:extLst>
              </p:cNvPr>
              <p:cNvPicPr>
                <a:picLocks noChangeAspect="1"/>
              </p:cNvPicPr>
              <p:nvPr/>
            </p:nvPicPr>
            <p:blipFill>
              <a:blip r:embed="rId18" cstate="print">
                <a:extLst>
                  <a:ext uri="{28A0092B-C50C-407E-A947-70E740481C1C}">
                    <a14:useLocalDpi xmlns:a14="http://schemas.microsoft.com/office/drawing/2010/main"/>
                  </a:ext>
                </a:extLst>
              </a:blip>
              <a:srcRect/>
              <a:stretch/>
            </p:blipFill>
            <p:spPr>
              <a:xfrm>
                <a:off x="4639271" y="4391702"/>
                <a:ext cx="283707" cy="284774"/>
              </a:xfrm>
              <a:prstGeom prst="rect">
                <a:avLst/>
              </a:prstGeom>
            </p:spPr>
          </p:pic>
        </p:grpSp>
        <p:sp>
          <p:nvSpPr>
            <p:cNvPr id="18" name="TextBox 17">
              <a:extLst>
                <a:ext uri="{FF2B5EF4-FFF2-40B4-BE49-F238E27FC236}">
                  <a16:creationId xmlns:a16="http://schemas.microsoft.com/office/drawing/2014/main" id="{3FB49281-F435-57FE-5427-1073F22D3B19}"/>
                </a:ext>
              </a:extLst>
            </p:cNvPr>
            <p:cNvSpPr txBox="1"/>
            <p:nvPr/>
          </p:nvSpPr>
          <p:spPr>
            <a:xfrm>
              <a:off x="7671865" y="5831073"/>
              <a:ext cx="15976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Google</a:t>
              </a:r>
            </a:p>
          </p:txBody>
        </p:sp>
        <p:sp>
          <p:nvSpPr>
            <p:cNvPr id="19" name="TextBox 18">
              <a:extLst>
                <a:ext uri="{FF2B5EF4-FFF2-40B4-BE49-F238E27FC236}">
                  <a16:creationId xmlns:a16="http://schemas.microsoft.com/office/drawing/2014/main" id="{4EDE4471-AFCE-77EB-BAC5-B8B645E27094}"/>
                </a:ext>
              </a:extLst>
            </p:cNvPr>
            <p:cNvSpPr txBox="1"/>
            <p:nvPr/>
          </p:nvSpPr>
          <p:spPr>
            <a:xfrm>
              <a:off x="3546343" y="5831073"/>
              <a:ext cx="15976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a:t>
              </a:r>
            </a:p>
          </p:txBody>
        </p:sp>
        <p:grpSp>
          <p:nvGrpSpPr>
            <p:cNvPr id="20" name="Group 19">
              <a:extLst>
                <a:ext uri="{FF2B5EF4-FFF2-40B4-BE49-F238E27FC236}">
                  <a16:creationId xmlns:a16="http://schemas.microsoft.com/office/drawing/2014/main" id="{9DFD8FA9-B264-A898-DA26-B6241B8DF54E}"/>
                </a:ext>
              </a:extLst>
            </p:cNvPr>
            <p:cNvGrpSpPr/>
            <p:nvPr/>
          </p:nvGrpSpPr>
          <p:grpSpPr>
            <a:xfrm>
              <a:off x="3653971" y="5611260"/>
              <a:ext cx="1452444" cy="212991"/>
              <a:chOff x="1212990" y="4362864"/>
              <a:chExt cx="2148416" cy="342450"/>
            </a:xfrm>
          </p:grpSpPr>
          <p:pic>
            <p:nvPicPr>
              <p:cNvPr id="47" name="Picture 46" descr="Icon&#10;&#10;Description automatically generated">
                <a:extLst>
                  <a:ext uri="{FF2B5EF4-FFF2-40B4-BE49-F238E27FC236}">
                    <a16:creationId xmlns:a16="http://schemas.microsoft.com/office/drawing/2014/main" id="{A2869C17-1CF0-F20A-0929-63D1E7A96EAC}"/>
                  </a:ext>
                </a:extLst>
              </p:cNvPr>
              <p:cNvPicPr>
                <a:picLocks noChangeAspect="1"/>
              </p:cNvPicPr>
              <p:nvPr/>
            </p:nvPicPr>
            <p:blipFill rotWithShape="1">
              <a:blip r:embed="rId19" cstate="print">
                <a:extLst>
                  <a:ext uri="{28A0092B-C50C-407E-A947-70E740481C1C}">
                    <a14:useLocalDpi xmlns:a14="http://schemas.microsoft.com/office/drawing/2010/main"/>
                  </a:ext>
                  <a:ext uri="{837473B0-CC2E-450A-ABE3-18F120FF3D39}">
                    <a1611:picAttrSrcUrl xmlns:a1611="http://schemas.microsoft.com/office/drawing/2016/11/main" r:id="rId20"/>
                  </a:ext>
                </a:extLst>
              </a:blip>
              <a:srcRect/>
              <a:stretch/>
            </p:blipFill>
            <p:spPr>
              <a:xfrm>
                <a:off x="2321001" y="4362864"/>
                <a:ext cx="301731" cy="342450"/>
              </a:xfrm>
              <a:prstGeom prst="rect">
                <a:avLst/>
              </a:prstGeom>
            </p:spPr>
          </p:pic>
          <p:pic>
            <p:nvPicPr>
              <p:cNvPr id="48" name="Picture 47" descr="Icon&#10;&#10;Description automatically generated">
                <a:extLst>
                  <a:ext uri="{FF2B5EF4-FFF2-40B4-BE49-F238E27FC236}">
                    <a16:creationId xmlns:a16="http://schemas.microsoft.com/office/drawing/2014/main" id="{9CB56412-96EB-7D8C-9684-167080D74850}"/>
                  </a:ext>
                </a:extLst>
              </p:cNvPr>
              <p:cNvPicPr>
                <a:picLocks noChangeAspect="1"/>
              </p:cNvPicPr>
              <p:nvPr/>
            </p:nvPicPr>
            <p:blipFill rotWithShape="1">
              <a:blip r:embed="rId19" cstate="print">
                <a:extLst>
                  <a:ext uri="{28A0092B-C50C-407E-A947-70E740481C1C}">
                    <a14:useLocalDpi xmlns:a14="http://schemas.microsoft.com/office/drawing/2010/main"/>
                  </a:ext>
                  <a:ext uri="{837473B0-CC2E-450A-ABE3-18F120FF3D39}">
                    <a1611:picAttrSrcUrl xmlns:a1611="http://schemas.microsoft.com/office/drawing/2016/11/main" r:id="rId20"/>
                  </a:ext>
                </a:extLst>
              </a:blip>
              <a:srcRect/>
              <a:stretch/>
            </p:blipFill>
            <p:spPr>
              <a:xfrm>
                <a:off x="2690338" y="4362864"/>
                <a:ext cx="301731" cy="342450"/>
              </a:xfrm>
              <a:prstGeom prst="rect">
                <a:avLst/>
              </a:prstGeom>
            </p:spPr>
          </p:pic>
          <p:pic>
            <p:nvPicPr>
              <p:cNvPr id="49" name="Picture 48" descr="Icon&#10;&#10;Description automatically generated">
                <a:extLst>
                  <a:ext uri="{FF2B5EF4-FFF2-40B4-BE49-F238E27FC236}">
                    <a16:creationId xmlns:a16="http://schemas.microsoft.com/office/drawing/2014/main" id="{BBCBBFCF-2FFE-2BEC-B7E9-5C01F19226F7}"/>
                  </a:ext>
                </a:extLst>
              </p:cNvPr>
              <p:cNvPicPr>
                <a:picLocks noChangeAspect="1"/>
              </p:cNvPicPr>
              <p:nvPr/>
            </p:nvPicPr>
            <p:blipFill rotWithShape="1">
              <a:blip r:embed="rId19" cstate="print">
                <a:extLst>
                  <a:ext uri="{28A0092B-C50C-407E-A947-70E740481C1C}">
                    <a14:useLocalDpi xmlns:a14="http://schemas.microsoft.com/office/drawing/2010/main"/>
                  </a:ext>
                  <a:ext uri="{837473B0-CC2E-450A-ABE3-18F120FF3D39}">
                    <a1611:picAttrSrcUrl xmlns:a1611="http://schemas.microsoft.com/office/drawing/2016/11/main" r:id="rId20"/>
                  </a:ext>
                </a:extLst>
              </a:blip>
              <a:srcRect/>
              <a:stretch/>
            </p:blipFill>
            <p:spPr>
              <a:xfrm>
                <a:off x="3059675" y="4362864"/>
                <a:ext cx="301731" cy="342450"/>
              </a:xfrm>
              <a:prstGeom prst="rect">
                <a:avLst/>
              </a:prstGeom>
            </p:spPr>
          </p:pic>
          <p:pic>
            <p:nvPicPr>
              <p:cNvPr id="50" name="Picture 49" descr="Icon&#10;&#10;Description automatically generated">
                <a:extLst>
                  <a:ext uri="{FF2B5EF4-FFF2-40B4-BE49-F238E27FC236}">
                    <a16:creationId xmlns:a16="http://schemas.microsoft.com/office/drawing/2014/main" id="{779A8C36-488E-7EC1-6993-419784A61A9C}"/>
                  </a:ext>
                </a:extLst>
              </p:cNvPr>
              <p:cNvPicPr>
                <a:picLocks noChangeAspect="1"/>
              </p:cNvPicPr>
              <p:nvPr/>
            </p:nvPicPr>
            <p:blipFill rotWithShape="1">
              <a:blip r:embed="rId19" cstate="print">
                <a:extLst>
                  <a:ext uri="{28A0092B-C50C-407E-A947-70E740481C1C}">
                    <a14:useLocalDpi xmlns:a14="http://schemas.microsoft.com/office/drawing/2010/main"/>
                  </a:ext>
                  <a:ext uri="{837473B0-CC2E-450A-ABE3-18F120FF3D39}">
                    <a1611:picAttrSrcUrl xmlns:a1611="http://schemas.microsoft.com/office/drawing/2016/11/main" r:id="rId20"/>
                  </a:ext>
                </a:extLst>
              </a:blip>
              <a:srcRect/>
              <a:stretch/>
            </p:blipFill>
            <p:spPr>
              <a:xfrm>
                <a:off x="1212990" y="4362864"/>
                <a:ext cx="301731" cy="342450"/>
              </a:xfrm>
              <a:prstGeom prst="rect">
                <a:avLst/>
              </a:prstGeom>
            </p:spPr>
          </p:pic>
          <p:pic>
            <p:nvPicPr>
              <p:cNvPr id="51" name="Picture 50" descr="Icon&#10;&#10;Description automatically generated">
                <a:extLst>
                  <a:ext uri="{FF2B5EF4-FFF2-40B4-BE49-F238E27FC236}">
                    <a16:creationId xmlns:a16="http://schemas.microsoft.com/office/drawing/2014/main" id="{61752DBA-8524-88CB-76A1-973D19451671}"/>
                  </a:ext>
                </a:extLst>
              </p:cNvPr>
              <p:cNvPicPr>
                <a:picLocks noChangeAspect="1"/>
              </p:cNvPicPr>
              <p:nvPr/>
            </p:nvPicPr>
            <p:blipFill rotWithShape="1">
              <a:blip r:embed="rId19" cstate="print">
                <a:extLst>
                  <a:ext uri="{28A0092B-C50C-407E-A947-70E740481C1C}">
                    <a14:useLocalDpi xmlns:a14="http://schemas.microsoft.com/office/drawing/2010/main"/>
                  </a:ext>
                  <a:ext uri="{837473B0-CC2E-450A-ABE3-18F120FF3D39}">
                    <a1611:picAttrSrcUrl xmlns:a1611="http://schemas.microsoft.com/office/drawing/2016/11/main" r:id="rId20"/>
                  </a:ext>
                </a:extLst>
              </a:blip>
              <a:srcRect/>
              <a:stretch/>
            </p:blipFill>
            <p:spPr>
              <a:xfrm>
                <a:off x="1582327" y="4362864"/>
                <a:ext cx="301731" cy="342450"/>
              </a:xfrm>
              <a:prstGeom prst="rect">
                <a:avLst/>
              </a:prstGeom>
            </p:spPr>
          </p:pic>
          <p:pic>
            <p:nvPicPr>
              <p:cNvPr id="52" name="Picture 51" descr="Icon&#10;&#10;Description automatically generated">
                <a:extLst>
                  <a:ext uri="{FF2B5EF4-FFF2-40B4-BE49-F238E27FC236}">
                    <a16:creationId xmlns:a16="http://schemas.microsoft.com/office/drawing/2014/main" id="{4F5D8C74-FB1A-6F6E-339D-6F2534F357F0}"/>
                  </a:ext>
                </a:extLst>
              </p:cNvPr>
              <p:cNvPicPr>
                <a:picLocks noChangeAspect="1"/>
              </p:cNvPicPr>
              <p:nvPr/>
            </p:nvPicPr>
            <p:blipFill rotWithShape="1">
              <a:blip r:embed="rId19" cstate="print">
                <a:extLst>
                  <a:ext uri="{28A0092B-C50C-407E-A947-70E740481C1C}">
                    <a14:useLocalDpi xmlns:a14="http://schemas.microsoft.com/office/drawing/2010/main"/>
                  </a:ext>
                  <a:ext uri="{837473B0-CC2E-450A-ABE3-18F120FF3D39}">
                    <a1611:picAttrSrcUrl xmlns:a1611="http://schemas.microsoft.com/office/drawing/2016/11/main" r:id="rId20"/>
                  </a:ext>
                </a:extLst>
              </a:blip>
              <a:srcRect/>
              <a:stretch/>
            </p:blipFill>
            <p:spPr>
              <a:xfrm>
                <a:off x="1951664" y="4362864"/>
                <a:ext cx="301731" cy="342450"/>
              </a:xfrm>
              <a:prstGeom prst="rect">
                <a:avLst/>
              </a:prstGeom>
            </p:spPr>
          </p:pic>
        </p:grpSp>
        <p:sp>
          <p:nvSpPr>
            <p:cNvPr id="21" name="Rounded Rectangle 155">
              <a:extLst>
                <a:ext uri="{FF2B5EF4-FFF2-40B4-BE49-F238E27FC236}">
                  <a16:creationId xmlns:a16="http://schemas.microsoft.com/office/drawing/2014/main" id="{BFF25435-3B7F-8A10-D699-0F673B4CE90E}"/>
                </a:ext>
              </a:extLst>
            </p:cNvPr>
            <p:cNvSpPr/>
            <p:nvPr/>
          </p:nvSpPr>
          <p:spPr bwMode="auto">
            <a:xfrm>
              <a:off x="5959617" y="4995204"/>
              <a:ext cx="1581539" cy="1094008"/>
            </a:xfrm>
            <a:prstGeom prst="roundRect">
              <a:avLst>
                <a:gd name="adj" fmla="val 7450"/>
              </a:avLst>
            </a:prstGeom>
            <a:noFill/>
            <a:ln w="1905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 name="Rounded Rectangle 156">
              <a:extLst>
                <a:ext uri="{FF2B5EF4-FFF2-40B4-BE49-F238E27FC236}">
                  <a16:creationId xmlns:a16="http://schemas.microsoft.com/office/drawing/2014/main" id="{FE8267FA-AD18-CFC8-6930-5C768EEDCB25}"/>
                </a:ext>
              </a:extLst>
            </p:cNvPr>
            <p:cNvSpPr/>
            <p:nvPr/>
          </p:nvSpPr>
          <p:spPr bwMode="auto">
            <a:xfrm>
              <a:off x="7675903" y="4995204"/>
              <a:ext cx="1589613" cy="1094008"/>
            </a:xfrm>
            <a:prstGeom prst="roundRect">
              <a:avLst>
                <a:gd name="adj" fmla="val 7450"/>
              </a:avLst>
            </a:prstGeom>
            <a:noFill/>
            <a:ln w="1905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 name="Rounded Rectangle 157">
              <a:extLst>
                <a:ext uri="{FF2B5EF4-FFF2-40B4-BE49-F238E27FC236}">
                  <a16:creationId xmlns:a16="http://schemas.microsoft.com/office/drawing/2014/main" id="{C3E515A5-8711-4BAE-85BF-41D9DAAE2A75}"/>
                </a:ext>
              </a:extLst>
            </p:cNvPr>
            <p:cNvSpPr/>
            <p:nvPr/>
          </p:nvSpPr>
          <p:spPr bwMode="auto">
            <a:xfrm>
              <a:off x="2862451" y="4995204"/>
              <a:ext cx="2965472" cy="1094008"/>
            </a:xfrm>
            <a:prstGeom prst="roundRect">
              <a:avLst>
                <a:gd name="adj" fmla="val 7450"/>
              </a:avLst>
            </a:prstGeom>
            <a:noFill/>
            <a:ln w="19050" cap="rnd" cmpd="sng" algn="ctr">
              <a:solidFill>
                <a:schemeClr val="tx1"/>
              </a:solidFill>
              <a:prstDash val="sysDash"/>
              <a:headEnd type="none" w="med" len="med"/>
              <a:tailEnd type="arrow" w="lg" len="sm"/>
            </a:ln>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4" name="Straight Connector 23">
              <a:extLst>
                <a:ext uri="{FF2B5EF4-FFF2-40B4-BE49-F238E27FC236}">
                  <a16:creationId xmlns:a16="http://schemas.microsoft.com/office/drawing/2014/main" id="{1D4F065A-E842-9B60-6437-E1E75C6DF24A}"/>
                </a:ext>
              </a:extLst>
            </p:cNvPr>
            <p:cNvCxnSpPr>
              <a:cxnSpLocks/>
            </p:cNvCxnSpPr>
            <p:nvPr/>
          </p:nvCxnSpPr>
          <p:spPr>
            <a:xfrm flipV="1">
              <a:off x="4566602" y="4572555"/>
              <a:ext cx="0" cy="307778"/>
            </a:xfrm>
            <a:prstGeom prst="line">
              <a:avLst/>
            </a:prstGeom>
            <a:noFill/>
            <a:ln w="19050" cap="rnd" cmpd="sng" algn="ctr">
              <a:solidFill>
                <a:schemeClr val="tx1"/>
              </a:solidFill>
              <a:prstDash val="sysDash"/>
              <a:headEnd type="none" w="med" len="med"/>
              <a:tailEnd type="arrow" w="lg" len="sm"/>
            </a:ln>
            <a:effectLst/>
          </p:spPr>
        </p:cxnSp>
        <p:cxnSp>
          <p:nvCxnSpPr>
            <p:cNvPr id="25" name="Straight Connector 24">
              <a:extLst>
                <a:ext uri="{FF2B5EF4-FFF2-40B4-BE49-F238E27FC236}">
                  <a16:creationId xmlns:a16="http://schemas.microsoft.com/office/drawing/2014/main" id="{94753F75-7288-456A-9AA3-E43637B89DB7}"/>
                </a:ext>
              </a:extLst>
            </p:cNvPr>
            <p:cNvCxnSpPr>
              <a:cxnSpLocks/>
            </p:cNvCxnSpPr>
            <p:nvPr/>
          </p:nvCxnSpPr>
          <p:spPr>
            <a:xfrm flipV="1">
              <a:off x="3238115" y="4572555"/>
              <a:ext cx="0" cy="307778"/>
            </a:xfrm>
            <a:prstGeom prst="line">
              <a:avLst/>
            </a:prstGeom>
            <a:noFill/>
            <a:ln w="19050" cap="rnd" cmpd="sng" algn="ctr">
              <a:solidFill>
                <a:schemeClr val="tx1"/>
              </a:solidFill>
              <a:prstDash val="sysDash"/>
              <a:headEnd type="none" w="med" len="med"/>
              <a:tailEnd type="arrow" w="lg" len="sm"/>
            </a:ln>
            <a:effectLst/>
          </p:spPr>
        </p:cxnSp>
        <p:cxnSp>
          <p:nvCxnSpPr>
            <p:cNvPr id="26" name="Straight Connector 25">
              <a:extLst>
                <a:ext uri="{FF2B5EF4-FFF2-40B4-BE49-F238E27FC236}">
                  <a16:creationId xmlns:a16="http://schemas.microsoft.com/office/drawing/2014/main" id="{3CF4DD1E-D01C-5709-585F-9E79FBB234FE}"/>
                </a:ext>
              </a:extLst>
            </p:cNvPr>
            <p:cNvCxnSpPr>
              <a:cxnSpLocks/>
            </p:cNvCxnSpPr>
            <p:nvPr/>
          </p:nvCxnSpPr>
          <p:spPr>
            <a:xfrm flipV="1">
              <a:off x="3680944" y="4572555"/>
              <a:ext cx="0" cy="307778"/>
            </a:xfrm>
            <a:prstGeom prst="line">
              <a:avLst/>
            </a:prstGeom>
            <a:noFill/>
            <a:ln w="19050" cap="rnd" cmpd="sng" algn="ctr">
              <a:solidFill>
                <a:schemeClr val="tx1"/>
              </a:solidFill>
              <a:prstDash val="sysDash"/>
              <a:headEnd type="none" w="med" len="med"/>
              <a:tailEnd type="arrow" w="lg" len="sm"/>
            </a:ln>
            <a:effectLst/>
          </p:spPr>
        </p:cxnSp>
        <p:cxnSp>
          <p:nvCxnSpPr>
            <p:cNvPr id="27" name="Straight Connector 26">
              <a:extLst>
                <a:ext uri="{FF2B5EF4-FFF2-40B4-BE49-F238E27FC236}">
                  <a16:creationId xmlns:a16="http://schemas.microsoft.com/office/drawing/2014/main" id="{B04097CE-D482-3091-D0D7-20B2CDF9AAB8}"/>
                </a:ext>
              </a:extLst>
            </p:cNvPr>
            <p:cNvCxnSpPr>
              <a:cxnSpLocks/>
            </p:cNvCxnSpPr>
            <p:nvPr/>
          </p:nvCxnSpPr>
          <p:spPr>
            <a:xfrm flipV="1">
              <a:off x="4123773" y="4572555"/>
              <a:ext cx="0" cy="307778"/>
            </a:xfrm>
            <a:prstGeom prst="line">
              <a:avLst/>
            </a:prstGeom>
            <a:noFill/>
            <a:ln w="19050" cap="rnd" cmpd="sng" algn="ctr">
              <a:solidFill>
                <a:schemeClr val="tx1"/>
              </a:solidFill>
              <a:prstDash val="sysDash"/>
              <a:headEnd type="none" w="med" len="med"/>
              <a:tailEnd type="arrow" w="lg" len="sm"/>
            </a:ln>
            <a:effectLst/>
          </p:spPr>
        </p:cxnSp>
        <p:cxnSp>
          <p:nvCxnSpPr>
            <p:cNvPr id="28" name="Straight Connector 27">
              <a:extLst>
                <a:ext uri="{FF2B5EF4-FFF2-40B4-BE49-F238E27FC236}">
                  <a16:creationId xmlns:a16="http://schemas.microsoft.com/office/drawing/2014/main" id="{4E032E00-48B3-A58A-45DF-473E1395CB69}"/>
                </a:ext>
              </a:extLst>
            </p:cNvPr>
            <p:cNvCxnSpPr>
              <a:cxnSpLocks/>
            </p:cNvCxnSpPr>
            <p:nvPr/>
          </p:nvCxnSpPr>
          <p:spPr>
            <a:xfrm flipV="1">
              <a:off x="5009431" y="4572555"/>
              <a:ext cx="0" cy="307778"/>
            </a:xfrm>
            <a:prstGeom prst="line">
              <a:avLst/>
            </a:prstGeom>
            <a:noFill/>
            <a:ln w="19050" cap="rnd" cmpd="sng" algn="ctr">
              <a:solidFill>
                <a:schemeClr val="tx1"/>
              </a:solidFill>
              <a:prstDash val="sysDash"/>
              <a:headEnd type="none" w="med" len="med"/>
              <a:tailEnd type="arrow" w="lg" len="sm"/>
            </a:ln>
            <a:effectLst/>
          </p:spPr>
        </p:cxnSp>
        <p:cxnSp>
          <p:nvCxnSpPr>
            <p:cNvPr id="29" name="Straight Connector 28">
              <a:extLst>
                <a:ext uri="{FF2B5EF4-FFF2-40B4-BE49-F238E27FC236}">
                  <a16:creationId xmlns:a16="http://schemas.microsoft.com/office/drawing/2014/main" id="{B1B4725C-60D3-737F-4C45-5DDF2ECF19CA}"/>
                </a:ext>
              </a:extLst>
            </p:cNvPr>
            <p:cNvCxnSpPr>
              <a:cxnSpLocks/>
            </p:cNvCxnSpPr>
            <p:nvPr/>
          </p:nvCxnSpPr>
          <p:spPr>
            <a:xfrm flipV="1">
              <a:off x="5452259" y="4572555"/>
              <a:ext cx="0" cy="307778"/>
            </a:xfrm>
            <a:prstGeom prst="line">
              <a:avLst/>
            </a:prstGeom>
            <a:noFill/>
            <a:ln w="19050" cap="rnd" cmpd="sng" algn="ctr">
              <a:solidFill>
                <a:schemeClr val="tx1"/>
              </a:solidFill>
              <a:prstDash val="sysDash"/>
              <a:headEnd type="none" w="med" len="med"/>
              <a:tailEnd type="arrow" w="lg" len="sm"/>
            </a:ln>
            <a:effectLst/>
          </p:spPr>
        </p:cxnSp>
        <p:cxnSp>
          <p:nvCxnSpPr>
            <p:cNvPr id="30" name="Straight Connector 29">
              <a:extLst>
                <a:ext uri="{FF2B5EF4-FFF2-40B4-BE49-F238E27FC236}">
                  <a16:creationId xmlns:a16="http://schemas.microsoft.com/office/drawing/2014/main" id="{B95C9E8E-5C3D-BD63-5041-A7513007B55B}"/>
                </a:ext>
              </a:extLst>
            </p:cNvPr>
            <p:cNvCxnSpPr>
              <a:cxnSpLocks/>
            </p:cNvCxnSpPr>
            <p:nvPr/>
          </p:nvCxnSpPr>
          <p:spPr>
            <a:xfrm flipV="1">
              <a:off x="6482847" y="4572555"/>
              <a:ext cx="0" cy="307778"/>
            </a:xfrm>
            <a:prstGeom prst="line">
              <a:avLst/>
            </a:prstGeom>
            <a:noFill/>
            <a:ln w="19050" cap="rnd" cmpd="sng" algn="ctr">
              <a:solidFill>
                <a:schemeClr val="tx1"/>
              </a:solidFill>
              <a:prstDash val="sysDash"/>
              <a:headEnd type="none" w="med" len="med"/>
              <a:tailEnd type="arrow" w="lg" len="sm"/>
            </a:ln>
            <a:effectLst/>
          </p:spPr>
        </p:cxnSp>
        <p:cxnSp>
          <p:nvCxnSpPr>
            <p:cNvPr id="31" name="Straight Connector 30">
              <a:extLst>
                <a:ext uri="{FF2B5EF4-FFF2-40B4-BE49-F238E27FC236}">
                  <a16:creationId xmlns:a16="http://schemas.microsoft.com/office/drawing/2014/main" id="{D65CF538-EEEE-FBCC-4B97-75E421C90F33}"/>
                </a:ext>
              </a:extLst>
            </p:cNvPr>
            <p:cNvCxnSpPr>
              <a:cxnSpLocks/>
            </p:cNvCxnSpPr>
            <p:nvPr/>
          </p:nvCxnSpPr>
          <p:spPr>
            <a:xfrm flipV="1">
              <a:off x="7017926" y="4572555"/>
              <a:ext cx="0" cy="307778"/>
            </a:xfrm>
            <a:prstGeom prst="line">
              <a:avLst/>
            </a:prstGeom>
            <a:noFill/>
            <a:ln w="19050" cap="rnd" cmpd="sng" algn="ctr">
              <a:solidFill>
                <a:schemeClr val="tx1"/>
              </a:solidFill>
              <a:prstDash val="sysDash"/>
              <a:headEnd type="none" w="med" len="med"/>
              <a:tailEnd type="arrow" w="lg" len="sm"/>
            </a:ln>
            <a:effectLst/>
          </p:spPr>
        </p:cxnSp>
        <p:cxnSp>
          <p:nvCxnSpPr>
            <p:cNvPr id="32" name="Straight Connector 31">
              <a:extLst>
                <a:ext uri="{FF2B5EF4-FFF2-40B4-BE49-F238E27FC236}">
                  <a16:creationId xmlns:a16="http://schemas.microsoft.com/office/drawing/2014/main" id="{5EB03163-7F09-E40C-2281-F9D8DE59AF6D}"/>
                </a:ext>
              </a:extLst>
            </p:cNvPr>
            <p:cNvCxnSpPr>
              <a:cxnSpLocks/>
            </p:cNvCxnSpPr>
            <p:nvPr/>
          </p:nvCxnSpPr>
          <p:spPr>
            <a:xfrm flipV="1">
              <a:off x="8203170" y="4572555"/>
              <a:ext cx="0" cy="307778"/>
            </a:xfrm>
            <a:prstGeom prst="line">
              <a:avLst/>
            </a:prstGeom>
            <a:noFill/>
            <a:ln w="19050" cap="rnd" cmpd="sng" algn="ctr">
              <a:solidFill>
                <a:schemeClr val="tx1"/>
              </a:solidFill>
              <a:prstDash val="sysDash"/>
              <a:headEnd type="none" w="med" len="med"/>
              <a:tailEnd type="arrow" w="lg" len="sm"/>
            </a:ln>
            <a:effectLst/>
          </p:spPr>
        </p:cxnSp>
        <p:cxnSp>
          <p:nvCxnSpPr>
            <p:cNvPr id="33" name="Straight Connector 32">
              <a:extLst>
                <a:ext uri="{FF2B5EF4-FFF2-40B4-BE49-F238E27FC236}">
                  <a16:creationId xmlns:a16="http://schemas.microsoft.com/office/drawing/2014/main" id="{CF6180B5-7BBB-5EAE-E114-7C3CC4160B9B}"/>
                </a:ext>
              </a:extLst>
            </p:cNvPr>
            <p:cNvCxnSpPr>
              <a:cxnSpLocks/>
            </p:cNvCxnSpPr>
            <p:nvPr/>
          </p:nvCxnSpPr>
          <p:spPr>
            <a:xfrm flipV="1">
              <a:off x="8738249" y="4572555"/>
              <a:ext cx="0" cy="307778"/>
            </a:xfrm>
            <a:prstGeom prst="line">
              <a:avLst/>
            </a:prstGeom>
            <a:noFill/>
            <a:ln w="19050" cap="rnd" cmpd="sng" algn="ctr">
              <a:solidFill>
                <a:schemeClr val="tx1"/>
              </a:solidFill>
              <a:prstDash val="sysDash"/>
              <a:headEnd type="none" w="med" len="med"/>
              <a:tailEnd type="arrow" w="lg" len="sm"/>
            </a:ln>
            <a:effectLst/>
          </p:spPr>
        </p:cxnSp>
        <p:pic>
          <p:nvPicPr>
            <p:cNvPr id="34" name="Picture 2" descr="Auroraクラスタを他のAWSアカウントに複製したい場合、リストアとクローンのどちらがいいのか - 本日も乙">
              <a:extLst>
                <a:ext uri="{FF2B5EF4-FFF2-40B4-BE49-F238E27FC236}">
                  <a16:creationId xmlns:a16="http://schemas.microsoft.com/office/drawing/2014/main" id="{05623DC7-86F2-90B3-DE4C-E4BD233F1A56}"/>
                </a:ext>
              </a:extLst>
            </p:cNvPr>
            <p:cNvPicPr>
              <a:picLocks noChangeAspect="1" noChangeArrowheads="1"/>
            </p:cNvPicPr>
            <p:nvPr/>
          </p:nvPicPr>
          <p:blipFill rotWithShape="1">
            <a:blip r:embed="rId21" cstate="print">
              <a:extLst>
                <a:ext uri="{28A0092B-C50C-407E-A947-70E740481C1C}">
                  <a14:useLocalDpi xmlns:a14="http://schemas.microsoft.com/office/drawing/2010/main"/>
                </a:ext>
              </a:extLst>
            </a:blip>
            <a:srcRect/>
            <a:stretch/>
          </p:blipFill>
          <p:spPr bwMode="auto">
            <a:xfrm>
              <a:off x="6184047" y="5157660"/>
              <a:ext cx="285459" cy="2847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nstantly see into all your systems, apps, and services | Datadog">
              <a:extLst>
                <a:ext uri="{FF2B5EF4-FFF2-40B4-BE49-F238E27FC236}">
                  <a16:creationId xmlns:a16="http://schemas.microsoft.com/office/drawing/2014/main" id="{2B6DCB9A-16BD-6E41-5B91-CE2288ADC6F2}"/>
                </a:ext>
              </a:extLst>
            </p:cNvPr>
            <p:cNvPicPr>
              <a:picLocks noChangeAspect="1" noChangeArrowheads="1"/>
            </p:cNvPicPr>
            <p:nvPr/>
          </p:nvPicPr>
          <p:blipFill rotWithShape="1">
            <a:blip r:embed="rId22" cstate="print">
              <a:extLst>
                <a:ext uri="{28A0092B-C50C-407E-A947-70E740481C1C}">
                  <a14:useLocalDpi xmlns:a14="http://schemas.microsoft.com/office/drawing/2010/main"/>
                </a:ext>
              </a:extLst>
            </a:blip>
            <a:srcRect/>
            <a:stretch/>
          </p:blipFill>
          <p:spPr bwMode="auto">
            <a:xfrm>
              <a:off x="6643830" y="5157743"/>
              <a:ext cx="285458" cy="2855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AWS Marketplace: Snowflake">
              <a:extLst>
                <a:ext uri="{FF2B5EF4-FFF2-40B4-BE49-F238E27FC236}">
                  <a16:creationId xmlns:a16="http://schemas.microsoft.com/office/drawing/2014/main" id="{0B7F2EA1-5186-AAEC-941E-0596864BAB10}"/>
                </a:ext>
              </a:extLst>
            </p:cNvPr>
            <p:cNvPicPr>
              <a:picLocks noChangeAspect="1" noChangeArrowheads="1"/>
            </p:cNvPicPr>
            <p:nvPr/>
          </p:nvPicPr>
          <p:blipFill rotWithShape="1">
            <a:blip r:embed="rId23" cstate="print">
              <a:extLst>
                <a:ext uri="{28A0092B-C50C-407E-A947-70E740481C1C}">
                  <a14:useLocalDpi xmlns:a14="http://schemas.microsoft.com/office/drawing/2010/main"/>
                </a:ext>
              </a:extLst>
            </a:blip>
            <a:srcRect/>
            <a:stretch/>
          </p:blipFill>
          <p:spPr bwMode="auto">
            <a:xfrm>
              <a:off x="7059732" y="5157759"/>
              <a:ext cx="287698" cy="285657"/>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a:extLst>
                <a:ext uri="{FF2B5EF4-FFF2-40B4-BE49-F238E27FC236}">
                  <a16:creationId xmlns:a16="http://schemas.microsoft.com/office/drawing/2014/main" id="{F1AAE412-EC83-5320-6912-D3390DF9496A}"/>
                </a:ext>
              </a:extLst>
            </p:cNvPr>
            <p:cNvGrpSpPr/>
            <p:nvPr/>
          </p:nvGrpSpPr>
          <p:grpSpPr>
            <a:xfrm>
              <a:off x="3478008" y="5135100"/>
              <a:ext cx="1734352" cy="310919"/>
              <a:chOff x="795936" y="5240246"/>
              <a:chExt cx="2308426" cy="413835"/>
            </a:xfrm>
          </p:grpSpPr>
          <p:pic>
            <p:nvPicPr>
              <p:cNvPr id="42" name="Picture 41" descr="See the source image">
                <a:extLst>
                  <a:ext uri="{FF2B5EF4-FFF2-40B4-BE49-F238E27FC236}">
                    <a16:creationId xmlns:a16="http://schemas.microsoft.com/office/drawing/2014/main" id="{A4768997-F15D-F507-5A36-0085649E2994}"/>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795936" y="5303762"/>
                <a:ext cx="289525" cy="28680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3" name="Picture 2" descr="Bringing Azure SQL Data Warehouse and SQL Server Stretch Database to the Azure Government ...">
                <a:extLst>
                  <a:ext uri="{FF2B5EF4-FFF2-40B4-BE49-F238E27FC236}">
                    <a16:creationId xmlns:a16="http://schemas.microsoft.com/office/drawing/2014/main" id="{DF5E6476-6C78-9C23-D54D-B33C56EFAED0}"/>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2231964" y="5247288"/>
                <a:ext cx="403546" cy="39975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Azure Cosmos DB – Review of all 5 APIs - Nordcloud">
                <a:extLst>
                  <a:ext uri="{FF2B5EF4-FFF2-40B4-BE49-F238E27FC236}">
                    <a16:creationId xmlns:a16="http://schemas.microsoft.com/office/drawing/2014/main" id="{A6F48339-64D3-7F4E-1105-DFAE265E0A62}"/>
                  </a:ext>
                </a:extLst>
              </p:cNvPr>
              <p:cNvPicPr>
                <a:picLocks noChangeAspect="1" noChangeArrowheads="1"/>
              </p:cNvPicPr>
              <p:nvPr/>
            </p:nvPicPr>
            <p:blipFill rotWithShape="1">
              <a:blip r:embed="rId26" cstate="print">
                <a:extLst>
                  <a:ext uri="{28A0092B-C50C-407E-A947-70E740481C1C}">
                    <a14:useLocalDpi xmlns:a14="http://schemas.microsoft.com/office/drawing/2010/main"/>
                  </a:ext>
                </a:extLst>
              </a:blip>
              <a:srcRect/>
              <a:stretch/>
            </p:blipFill>
            <p:spPr bwMode="auto">
              <a:xfrm>
                <a:off x="1220604" y="5289192"/>
                <a:ext cx="370537" cy="3159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Real-Time Data Movement for Microsoft Azure Analytics Services | Striim">
                <a:extLst>
                  <a:ext uri="{FF2B5EF4-FFF2-40B4-BE49-F238E27FC236}">
                    <a16:creationId xmlns:a16="http://schemas.microsoft.com/office/drawing/2014/main" id="{5F13F6B9-BD28-ECD6-6901-EBEEA33D503A}"/>
                  </a:ext>
                </a:extLst>
              </p:cNvPr>
              <p:cNvPicPr>
                <a:picLocks noChangeAspect="1" noChangeArrowheads="1"/>
              </p:cNvPicPr>
              <p:nvPr/>
            </p:nvPicPr>
            <p:blipFill rotWithShape="1">
              <a:blip r:embed="rId27" cstate="print">
                <a:extLst>
                  <a:ext uri="{28A0092B-C50C-407E-A947-70E740481C1C}">
                    <a14:useLocalDpi xmlns:a14="http://schemas.microsoft.com/office/drawing/2010/main"/>
                  </a:ext>
                </a:extLst>
              </a:blip>
              <a:srcRect/>
              <a:stretch/>
            </p:blipFill>
            <p:spPr bwMode="auto">
              <a:xfrm>
                <a:off x="2770653" y="5247288"/>
                <a:ext cx="333709" cy="399751"/>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Azure Database for MySQL – Fully-Managed Service | Microsoft Azure">
                <a:extLst>
                  <a:ext uri="{FF2B5EF4-FFF2-40B4-BE49-F238E27FC236}">
                    <a16:creationId xmlns:a16="http://schemas.microsoft.com/office/drawing/2014/main" id="{EBEA480A-CFD1-B3B2-2619-EC034173E45C}"/>
                  </a:ext>
                </a:extLst>
              </p:cNvPr>
              <p:cNvPicPr>
                <a:picLocks noChangeAspect="1" noChangeArrowheads="1"/>
              </p:cNvPicPr>
              <p:nvPr/>
            </p:nvPicPr>
            <p:blipFill rotWithShape="1">
              <a:blip r:embed="rId28" cstate="print">
                <a:extLst>
                  <a:ext uri="{28A0092B-C50C-407E-A947-70E740481C1C}">
                    <a14:useLocalDpi xmlns:a14="http://schemas.microsoft.com/office/drawing/2010/main"/>
                  </a:ext>
                </a:extLst>
              </a:blip>
              <a:srcRect/>
              <a:stretch/>
            </p:blipFill>
            <p:spPr bwMode="auto">
              <a:xfrm>
                <a:off x="1726284" y="5240246"/>
                <a:ext cx="370537" cy="4138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5E55FB0D-2E41-B238-99AF-44D2D8EFB85A}"/>
                </a:ext>
              </a:extLst>
            </p:cNvPr>
            <p:cNvGrpSpPr/>
            <p:nvPr/>
          </p:nvGrpSpPr>
          <p:grpSpPr>
            <a:xfrm>
              <a:off x="7891758" y="5130839"/>
              <a:ext cx="1158067" cy="331785"/>
              <a:chOff x="5663542" y="5296628"/>
              <a:chExt cx="1292279" cy="381664"/>
            </a:xfrm>
          </p:grpSpPr>
          <p:pic>
            <p:nvPicPr>
              <p:cNvPr id="39" name="Picture 10" descr="Enhance your Google BigQuery with Treasure Data Result Output. - Treasure Data Blog">
                <a:extLst>
                  <a:ext uri="{FF2B5EF4-FFF2-40B4-BE49-F238E27FC236}">
                    <a16:creationId xmlns:a16="http://schemas.microsoft.com/office/drawing/2014/main" id="{5DF87706-3582-8DAE-30B1-E52A21DE0BCB}"/>
                  </a:ext>
                </a:extLst>
              </p:cNvPr>
              <p:cNvPicPr>
                <a:picLocks noChangeAspect="1" noChangeArrowheads="1"/>
              </p:cNvPicPr>
              <p:nvPr/>
            </p:nvPicPr>
            <p:blipFill rotWithShape="1">
              <a:blip r:embed="rId29" cstate="print">
                <a:extLst>
                  <a:ext uri="{28A0092B-C50C-407E-A947-70E740481C1C}">
                    <a14:useLocalDpi xmlns:a14="http://schemas.microsoft.com/office/drawing/2010/main"/>
                  </a:ext>
                </a:extLst>
              </a:blip>
              <a:srcRect l="23273" r="23259"/>
              <a:stretch/>
            </p:blipFill>
            <p:spPr bwMode="auto">
              <a:xfrm>
                <a:off x="5663542" y="5299511"/>
                <a:ext cx="386070" cy="37878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Looker Database Support | Looker">
                <a:extLst>
                  <a:ext uri="{FF2B5EF4-FFF2-40B4-BE49-F238E27FC236}">
                    <a16:creationId xmlns:a16="http://schemas.microsoft.com/office/drawing/2014/main" id="{80D29451-7303-9A87-ED24-823D3723676F}"/>
                  </a:ext>
                </a:extLst>
              </p:cNvPr>
              <p:cNvPicPr>
                <a:picLocks noChangeAspect="1" noChangeArrowheads="1"/>
              </p:cNvPicPr>
              <p:nvPr/>
            </p:nvPicPr>
            <p:blipFill rotWithShape="1">
              <a:blip r:embed="rId30" cstate="print">
                <a:extLst>
                  <a:ext uri="{28A0092B-C50C-407E-A947-70E740481C1C}">
                    <a14:useLocalDpi xmlns:a14="http://schemas.microsoft.com/office/drawing/2010/main"/>
                  </a:ext>
                </a:extLst>
              </a:blip>
              <a:srcRect l="16290" t="15489" r="50695" b="16533"/>
              <a:stretch/>
            </p:blipFill>
            <p:spPr bwMode="auto">
              <a:xfrm flipH="1">
                <a:off x="6121541" y="5301149"/>
                <a:ext cx="404781" cy="35504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4" descr="Opensource - Eloquent Studio">
                <a:extLst>
                  <a:ext uri="{FF2B5EF4-FFF2-40B4-BE49-F238E27FC236}">
                    <a16:creationId xmlns:a16="http://schemas.microsoft.com/office/drawing/2014/main" id="{DADBFBB2-F6E4-BD95-9D39-1C1209760C3D}"/>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6591730" y="5296628"/>
                <a:ext cx="364091" cy="36409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728114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2.91667E-6 4.07407E-6 L -2.91667E-6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200"/>
                                  </p:stCondLst>
                                  <p:childTnLst>
                                    <p:animMotion origin="layout" path="M -2.70833E-6 -1.85185E-6 L -2.70833E-6 0.03542 " pathEditMode="relative" rAng="0" ptsTypes="AA">
                                      <p:cBhvr>
                                        <p:cTn id="14" dur="700" spd="-100000" fill="hold"/>
                                        <p:tgtEl>
                                          <p:spTgt spid="5"/>
                                        </p:tgtEl>
                                        <p:attrNameLst>
                                          <p:attrName>ppt_x</p:attrName>
                                          <p:attrName>ppt_y</p:attrName>
                                        </p:attrNameLst>
                                      </p:cBhvr>
                                      <p:rCtr x="0" y="1759"/>
                                    </p:animMotion>
                                  </p:childTnLst>
                                </p:cTn>
                              </p:par>
                            </p:childTnLst>
                          </p:cTn>
                        </p:par>
                        <p:par>
                          <p:cTn id="15" fill="hold">
                            <p:stCondLst>
                              <p:cond delay="900"/>
                            </p:stCondLst>
                            <p:childTnLst>
                              <p:par>
                                <p:cTn id="16" presetID="10" presetClass="entr" presetSubtype="0"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4"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18EEB-EA2A-1E20-CE3D-CDF65E24B521}"/>
              </a:ext>
            </a:extLst>
          </p:cNvPr>
          <p:cNvSpPr txBox="1">
            <a:spLocks/>
          </p:cNvSpPr>
          <p:nvPr/>
        </p:nvSpPr>
        <p:spPr>
          <a:xfrm>
            <a:off x="588262"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a:defRPr/>
            </a:pPr>
            <a:r>
              <a:rPr lang="en-CA" spc="-30">
                <a:solidFill>
                  <a:srgbClr val="FFFFFF"/>
                </a:solidFill>
                <a:latin typeface="Segoe UI Semibold"/>
              </a:rPr>
              <a:t>Mirroring in Fabric</a:t>
            </a:r>
          </a:p>
        </p:txBody>
      </p:sp>
      <p:sp>
        <p:nvSpPr>
          <p:cNvPr id="3" name="Text Placeholder 103">
            <a:extLst>
              <a:ext uri="{FF2B5EF4-FFF2-40B4-BE49-F238E27FC236}">
                <a16:creationId xmlns:a16="http://schemas.microsoft.com/office/drawing/2014/main" id="{8B3EE1BC-72BB-E983-CFD3-E5FC159C413A}"/>
              </a:ext>
            </a:extLst>
          </p:cNvPr>
          <p:cNvSpPr txBox="1">
            <a:spLocks/>
          </p:cNvSpPr>
          <p:nvPr/>
        </p:nvSpPr>
        <p:spPr>
          <a:xfrm>
            <a:off x="588262" y="1039774"/>
            <a:ext cx="7731145" cy="861774"/>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Near real-time replication of proprietary database stores with zero-ETL </a:t>
            </a:r>
          </a:p>
        </p:txBody>
      </p:sp>
      <p:grpSp>
        <p:nvGrpSpPr>
          <p:cNvPr id="4" name="Group 3">
            <a:extLst>
              <a:ext uri="{FF2B5EF4-FFF2-40B4-BE49-F238E27FC236}">
                <a16:creationId xmlns:a16="http://schemas.microsoft.com/office/drawing/2014/main" id="{E04435E4-6644-A804-A145-472AC60E2427}"/>
              </a:ext>
            </a:extLst>
          </p:cNvPr>
          <p:cNvGrpSpPr/>
          <p:nvPr/>
        </p:nvGrpSpPr>
        <p:grpSpPr>
          <a:xfrm>
            <a:off x="730174" y="2446414"/>
            <a:ext cx="10731651" cy="2769716"/>
            <a:chOff x="1417040" y="2616497"/>
            <a:chExt cx="8869133" cy="2936099"/>
          </a:xfrm>
        </p:grpSpPr>
        <p:cxnSp>
          <p:nvCxnSpPr>
            <p:cNvPr id="5" name="Straight Arrow Connector 4">
              <a:extLst>
                <a:ext uri="{FF2B5EF4-FFF2-40B4-BE49-F238E27FC236}">
                  <a16:creationId xmlns:a16="http://schemas.microsoft.com/office/drawing/2014/main" id="{E4BA71FD-7601-9F79-2CEC-FC9459F8F48D}"/>
                </a:ext>
              </a:extLst>
            </p:cNvPr>
            <p:cNvCxnSpPr>
              <a:cxnSpLocks/>
            </p:cNvCxnSpPr>
            <p:nvPr/>
          </p:nvCxnSpPr>
          <p:spPr>
            <a:xfrm flipV="1">
              <a:off x="8829422" y="3070480"/>
              <a:ext cx="0" cy="286781"/>
            </a:xfrm>
            <a:prstGeom prst="straightConnector1">
              <a:avLst/>
            </a:prstGeom>
            <a:ln w="19050">
              <a:solidFill>
                <a:schemeClr val="accent6">
                  <a:lumMod val="90000"/>
                </a:schemeClr>
              </a:solidFill>
              <a:headEnd type="none" w="sm" len="sm"/>
              <a:tailEnd type="triangle"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0973568-1F40-9AA1-15ED-93C18115A849}"/>
                </a:ext>
              </a:extLst>
            </p:cNvPr>
            <p:cNvSpPr txBox="1"/>
            <p:nvPr/>
          </p:nvSpPr>
          <p:spPr>
            <a:xfrm>
              <a:off x="8403023" y="2616497"/>
              <a:ext cx="85279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XMLA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(Data Plane)</a:t>
              </a:r>
            </a:p>
          </p:txBody>
        </p:sp>
        <p:cxnSp>
          <p:nvCxnSpPr>
            <p:cNvPr id="7" name="Straight Arrow Connector 6">
              <a:extLst>
                <a:ext uri="{FF2B5EF4-FFF2-40B4-BE49-F238E27FC236}">
                  <a16:creationId xmlns:a16="http://schemas.microsoft.com/office/drawing/2014/main" id="{D51E8982-B073-1A04-E457-2F105E005B1C}"/>
                </a:ext>
              </a:extLst>
            </p:cNvPr>
            <p:cNvCxnSpPr>
              <a:cxnSpLocks/>
            </p:cNvCxnSpPr>
            <p:nvPr/>
          </p:nvCxnSpPr>
          <p:spPr>
            <a:xfrm flipV="1">
              <a:off x="9818173" y="3070480"/>
              <a:ext cx="0" cy="286781"/>
            </a:xfrm>
            <a:prstGeom prst="straightConnector1">
              <a:avLst/>
            </a:prstGeom>
            <a:ln w="19050">
              <a:solidFill>
                <a:schemeClr val="accent6">
                  <a:lumMod val="90000"/>
                </a:schemeClr>
              </a:solidFill>
              <a:headEnd type="none" w="sm" len="sm"/>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948FDC-3A4F-7C0E-92EE-4CA336E85FF4}"/>
                </a:ext>
              </a:extLst>
            </p:cNvPr>
            <p:cNvSpPr txBox="1"/>
            <p:nvPr/>
          </p:nvSpPr>
          <p:spPr>
            <a:xfrm>
              <a:off x="9391774" y="2616497"/>
              <a:ext cx="85279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Delta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(Data Plane)</a:t>
              </a:r>
            </a:p>
          </p:txBody>
        </p:sp>
        <p:sp>
          <p:nvSpPr>
            <p:cNvPr id="9" name="Rounded Rectangle 21">
              <a:extLst>
                <a:ext uri="{FF2B5EF4-FFF2-40B4-BE49-F238E27FC236}">
                  <a16:creationId xmlns:a16="http://schemas.microsoft.com/office/drawing/2014/main" id="{19B7262E-7CB3-8CCE-BFC6-667EC746B9B7}"/>
                </a:ext>
              </a:extLst>
            </p:cNvPr>
            <p:cNvSpPr/>
            <p:nvPr/>
          </p:nvSpPr>
          <p:spPr bwMode="auto">
            <a:xfrm>
              <a:off x="9350173" y="3283946"/>
              <a:ext cx="936000" cy="768064"/>
            </a:xfrm>
            <a:prstGeom prst="roundRect">
              <a:avLst>
                <a:gd name="adj" fmla="val 14988"/>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Fabric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Spark</a:t>
              </a:r>
            </a:p>
          </p:txBody>
        </p:sp>
        <p:sp>
          <p:nvSpPr>
            <p:cNvPr id="10" name="Rounded Rectangle 22">
              <a:extLst>
                <a:ext uri="{FF2B5EF4-FFF2-40B4-BE49-F238E27FC236}">
                  <a16:creationId xmlns:a16="http://schemas.microsoft.com/office/drawing/2014/main" id="{BACAFB05-6EE8-603B-ABA0-102D72948FF7}"/>
                </a:ext>
              </a:extLst>
            </p:cNvPr>
            <p:cNvSpPr/>
            <p:nvPr/>
          </p:nvSpPr>
          <p:spPr bwMode="auto">
            <a:xfrm>
              <a:off x="8361422" y="3283946"/>
              <a:ext cx="936000" cy="768064"/>
            </a:xfrm>
            <a:prstGeom prst="roundRect">
              <a:avLst>
                <a:gd name="adj" fmla="val 14988"/>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Power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BI</a:t>
              </a:r>
            </a:p>
          </p:txBody>
        </p:sp>
        <p:sp>
          <p:nvSpPr>
            <p:cNvPr id="11" name="Arrow: Right 22">
              <a:extLst>
                <a:ext uri="{FF2B5EF4-FFF2-40B4-BE49-F238E27FC236}">
                  <a16:creationId xmlns:a16="http://schemas.microsoft.com/office/drawing/2014/main" id="{7ED9070B-BCA2-ACE1-2CC0-12B01E6AC8BB}"/>
                </a:ext>
              </a:extLst>
            </p:cNvPr>
            <p:cNvSpPr/>
            <p:nvPr/>
          </p:nvSpPr>
          <p:spPr bwMode="auto">
            <a:xfrm>
              <a:off x="6925513" y="4648331"/>
              <a:ext cx="446415" cy="405353"/>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2" name="!!AC3">
              <a:extLst>
                <a:ext uri="{FF2B5EF4-FFF2-40B4-BE49-F238E27FC236}">
                  <a16:creationId xmlns:a16="http://schemas.microsoft.com/office/drawing/2014/main" id="{8C35A152-EFED-A612-00C1-564A1741B224}"/>
                </a:ext>
              </a:extLst>
            </p:cNvPr>
            <p:cNvCxnSpPr>
              <a:cxnSpLocks/>
            </p:cNvCxnSpPr>
            <p:nvPr/>
          </p:nvCxnSpPr>
          <p:spPr>
            <a:xfrm flipV="1">
              <a:off x="7840671" y="3058843"/>
              <a:ext cx="0" cy="298418"/>
            </a:xfrm>
            <a:prstGeom prst="straightConnector1">
              <a:avLst/>
            </a:prstGeom>
            <a:ln w="19050">
              <a:solidFill>
                <a:schemeClr val="accent6">
                  <a:lumMod val="90000"/>
                </a:schemeClr>
              </a:solidFill>
              <a:headEnd type="none" w="sm" len="sm"/>
              <a:tailEnd type="triangl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2A1A1FB-02EE-78D4-0226-CF89D49003B3}"/>
                </a:ext>
              </a:extLst>
            </p:cNvPr>
            <p:cNvSpPr txBox="1"/>
            <p:nvPr/>
          </p:nvSpPr>
          <p:spPr>
            <a:xfrm>
              <a:off x="7414272" y="2616497"/>
              <a:ext cx="85279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(Data Plane)</a:t>
              </a:r>
            </a:p>
          </p:txBody>
        </p:sp>
        <p:sp>
          <p:nvSpPr>
            <p:cNvPr id="14" name="!!Trident Synapse">
              <a:extLst>
                <a:ext uri="{FF2B5EF4-FFF2-40B4-BE49-F238E27FC236}">
                  <a16:creationId xmlns:a16="http://schemas.microsoft.com/office/drawing/2014/main" id="{A1112C7C-B347-8D2B-306E-F350FBF6C110}"/>
                </a:ext>
              </a:extLst>
            </p:cNvPr>
            <p:cNvSpPr/>
            <p:nvPr/>
          </p:nvSpPr>
          <p:spPr bwMode="auto">
            <a:xfrm>
              <a:off x="7372671" y="3285210"/>
              <a:ext cx="936000" cy="768064"/>
            </a:xfrm>
            <a:prstGeom prst="roundRect">
              <a:avLst>
                <a:gd name="adj" fmla="val 14988"/>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46304" rIns="14400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Fabric DW</a:t>
              </a:r>
            </a:p>
          </p:txBody>
        </p:sp>
        <p:sp>
          <p:nvSpPr>
            <p:cNvPr id="15" name="Arrow: Right 24">
              <a:extLst>
                <a:ext uri="{FF2B5EF4-FFF2-40B4-BE49-F238E27FC236}">
                  <a16:creationId xmlns:a16="http://schemas.microsoft.com/office/drawing/2014/main" id="{257C8FB0-02AF-55B5-DD92-90AE9CCF0142}"/>
                </a:ext>
              </a:extLst>
            </p:cNvPr>
            <p:cNvSpPr/>
            <p:nvPr/>
          </p:nvSpPr>
          <p:spPr bwMode="auto">
            <a:xfrm>
              <a:off x="3647856" y="4648331"/>
              <a:ext cx="1621992" cy="405353"/>
            </a:xfrm>
            <a:prstGeom prs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6" name="!!AC4">
              <a:extLst>
                <a:ext uri="{FF2B5EF4-FFF2-40B4-BE49-F238E27FC236}">
                  <a16:creationId xmlns:a16="http://schemas.microsoft.com/office/drawing/2014/main" id="{4AACD6AA-09BB-6C5D-17F0-930274BD6985}"/>
                </a:ext>
              </a:extLst>
            </p:cNvPr>
            <p:cNvCxnSpPr>
              <a:cxnSpLocks/>
              <a:stCxn id="23" idx="3"/>
              <a:endCxn id="14" idx="1"/>
            </p:cNvCxnSpPr>
            <p:nvPr/>
          </p:nvCxnSpPr>
          <p:spPr>
            <a:xfrm>
              <a:off x="6926254" y="3668610"/>
              <a:ext cx="446417" cy="632"/>
            </a:xfrm>
            <a:prstGeom prst="straightConnector1">
              <a:avLst/>
            </a:prstGeom>
            <a:ln w="19050">
              <a:solidFill>
                <a:schemeClr val="accent6">
                  <a:lumMod val="90000"/>
                </a:schemeClr>
              </a:solidFill>
              <a:headEnd type="none" w="sm" len="sm"/>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AC2">
              <a:extLst>
                <a:ext uri="{FF2B5EF4-FFF2-40B4-BE49-F238E27FC236}">
                  <a16:creationId xmlns:a16="http://schemas.microsoft.com/office/drawing/2014/main" id="{D3979868-DAE7-6A8C-94B9-80873CEF5CFF}"/>
                </a:ext>
              </a:extLst>
            </p:cNvPr>
            <p:cNvCxnSpPr>
              <a:cxnSpLocks/>
            </p:cNvCxnSpPr>
            <p:nvPr/>
          </p:nvCxnSpPr>
          <p:spPr>
            <a:xfrm>
              <a:off x="6114887" y="4061270"/>
              <a:ext cx="1" cy="405706"/>
            </a:xfrm>
            <a:prstGeom prst="straightConnector1">
              <a:avLst/>
            </a:prstGeom>
            <a:ln w="19050">
              <a:solidFill>
                <a:schemeClr val="accent6">
                  <a:lumMod val="90000"/>
                </a:schemeClr>
              </a:solidFill>
              <a:headEnd type="none" w="sm" len="sm"/>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A6F36D1-46CD-A4FC-77E4-F323B13BBE1F}"/>
                </a:ext>
              </a:extLst>
            </p:cNvPr>
            <p:cNvSpPr txBox="1"/>
            <p:nvPr/>
          </p:nvSpPr>
          <p:spPr>
            <a:xfrm>
              <a:off x="4310574" y="4466976"/>
              <a:ext cx="29655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CDC</a:t>
              </a:r>
            </a:p>
          </p:txBody>
        </p:sp>
        <p:sp>
          <p:nvSpPr>
            <p:cNvPr id="19" name="Cylinder 40">
              <a:extLst>
                <a:ext uri="{FF2B5EF4-FFF2-40B4-BE49-F238E27FC236}">
                  <a16:creationId xmlns:a16="http://schemas.microsoft.com/office/drawing/2014/main" id="{8D13905E-B21F-1949-18BE-36E8E8EA6E7F}"/>
                </a:ext>
              </a:extLst>
            </p:cNvPr>
            <p:cNvSpPr/>
            <p:nvPr/>
          </p:nvSpPr>
          <p:spPr bwMode="auto">
            <a:xfrm>
              <a:off x="7371929" y="4226303"/>
              <a:ext cx="2914244" cy="1008668"/>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mn-ea"/>
                  <a:cs typeface="Segoe UI" pitchFamily="34" charset="0"/>
                </a:rPr>
                <a:t>Consumption Replica</a:t>
              </a:r>
            </a:p>
          </p:txBody>
        </p:sp>
        <p:sp>
          <p:nvSpPr>
            <p:cNvPr id="20" name="TextBox 19">
              <a:extLst>
                <a:ext uri="{FF2B5EF4-FFF2-40B4-BE49-F238E27FC236}">
                  <a16:creationId xmlns:a16="http://schemas.microsoft.com/office/drawing/2014/main" id="{DEE58D56-9FA5-DE3A-6181-A0C2181E78AF}"/>
                </a:ext>
              </a:extLst>
            </p:cNvPr>
            <p:cNvSpPr txBox="1"/>
            <p:nvPr/>
          </p:nvSpPr>
          <p:spPr>
            <a:xfrm>
              <a:off x="7839929" y="5367930"/>
              <a:ext cx="197824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Delta Parquet in OneLake</a:t>
              </a:r>
            </a:p>
          </p:txBody>
        </p:sp>
        <p:sp>
          <p:nvSpPr>
            <p:cNvPr id="21" name="TextBox 20">
              <a:extLst>
                <a:ext uri="{FF2B5EF4-FFF2-40B4-BE49-F238E27FC236}">
                  <a16:creationId xmlns:a16="http://schemas.microsoft.com/office/drawing/2014/main" id="{761BA825-2EC0-5BBD-A717-6410DEAEB9E9}"/>
                </a:ext>
              </a:extLst>
            </p:cNvPr>
            <p:cNvSpPr txBox="1"/>
            <p:nvPr/>
          </p:nvSpPr>
          <p:spPr>
            <a:xfrm>
              <a:off x="4857847" y="5367930"/>
              <a:ext cx="2514082"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High throughput, low latency</a:t>
              </a:r>
            </a:p>
          </p:txBody>
        </p:sp>
        <p:cxnSp>
          <p:nvCxnSpPr>
            <p:cNvPr id="22" name="!!AC1">
              <a:extLst>
                <a:ext uri="{FF2B5EF4-FFF2-40B4-BE49-F238E27FC236}">
                  <a16:creationId xmlns:a16="http://schemas.microsoft.com/office/drawing/2014/main" id="{5D72EDED-9DF0-7A31-5243-2AB6130C90F7}"/>
                </a:ext>
              </a:extLst>
            </p:cNvPr>
            <p:cNvCxnSpPr>
              <a:cxnSpLocks/>
              <a:stCxn id="23" idx="1"/>
            </p:cNvCxnSpPr>
            <p:nvPr/>
          </p:nvCxnSpPr>
          <p:spPr>
            <a:xfrm flipH="1">
              <a:off x="3695316" y="3668610"/>
              <a:ext cx="1608205" cy="632"/>
            </a:xfrm>
            <a:prstGeom prst="straightConnector1">
              <a:avLst/>
            </a:prstGeom>
            <a:ln w="19050">
              <a:solidFill>
                <a:schemeClr val="accent6">
                  <a:lumMod val="90000"/>
                </a:schemeClr>
              </a:solidFill>
              <a:headEnd type="none" w="sm" len="sm"/>
              <a:tailEnd type="triangle" w="med" len="med"/>
            </a:ln>
          </p:spPr>
          <p:style>
            <a:lnRef idx="1">
              <a:schemeClr val="accent1"/>
            </a:lnRef>
            <a:fillRef idx="0">
              <a:schemeClr val="accent1"/>
            </a:fillRef>
            <a:effectRef idx="0">
              <a:schemeClr val="accent1"/>
            </a:effectRef>
            <a:fontRef idx="minor">
              <a:schemeClr val="tx1"/>
            </a:fontRef>
          </p:style>
        </p:cxnSp>
        <p:sp>
          <p:nvSpPr>
            <p:cNvPr id="23" name="!!MG2DW">
              <a:extLst>
                <a:ext uri="{FF2B5EF4-FFF2-40B4-BE49-F238E27FC236}">
                  <a16:creationId xmlns:a16="http://schemas.microsoft.com/office/drawing/2014/main" id="{7CCF6C47-0483-AFAA-3541-79F724E689F6}"/>
                </a:ext>
              </a:extLst>
            </p:cNvPr>
            <p:cNvSpPr/>
            <p:nvPr/>
          </p:nvSpPr>
          <p:spPr bwMode="auto">
            <a:xfrm>
              <a:off x="5303521" y="3285210"/>
              <a:ext cx="1622733" cy="766800"/>
            </a:xfrm>
            <a:prstGeom prst="round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Calibri" panose="020F0502020204030204" pitchFamily="34" charset="0"/>
                </a:rPr>
                <a:t>Mirrored Database</a:t>
              </a:r>
            </a:p>
          </p:txBody>
        </p:sp>
        <p:sp>
          <p:nvSpPr>
            <p:cNvPr id="24" name="!!MG2DW">
              <a:extLst>
                <a:ext uri="{FF2B5EF4-FFF2-40B4-BE49-F238E27FC236}">
                  <a16:creationId xmlns:a16="http://schemas.microsoft.com/office/drawing/2014/main" id="{261CBA75-0674-0DD8-3AB3-C45B87183332}"/>
                </a:ext>
              </a:extLst>
            </p:cNvPr>
            <p:cNvSpPr/>
            <p:nvPr/>
          </p:nvSpPr>
          <p:spPr bwMode="auto">
            <a:xfrm>
              <a:off x="5303521" y="4466976"/>
              <a:ext cx="1622733" cy="766800"/>
            </a:xfrm>
            <a:prstGeom prst="round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Calibri" panose="020F0502020204030204" pitchFamily="34" charset="0"/>
                </a:rPr>
                <a:t>Replicator</a:t>
              </a:r>
            </a:p>
          </p:txBody>
        </p:sp>
        <p:grpSp>
          <p:nvGrpSpPr>
            <p:cNvPr id="25" name="Group 24">
              <a:extLst>
                <a:ext uri="{FF2B5EF4-FFF2-40B4-BE49-F238E27FC236}">
                  <a16:creationId xmlns:a16="http://schemas.microsoft.com/office/drawing/2014/main" id="{FE06E15D-FEF2-765D-C7B1-429B4563C31B}"/>
                </a:ext>
              </a:extLst>
            </p:cNvPr>
            <p:cNvGrpSpPr/>
            <p:nvPr/>
          </p:nvGrpSpPr>
          <p:grpSpPr>
            <a:xfrm>
              <a:off x="1417040" y="3243453"/>
              <a:ext cx="2327483" cy="844870"/>
              <a:chOff x="2035525" y="3935077"/>
              <a:chExt cx="2327483" cy="844870"/>
            </a:xfrm>
            <a:solidFill>
              <a:schemeClr val="accent1"/>
            </a:solidFill>
          </p:grpSpPr>
          <p:sp>
            <p:nvSpPr>
              <p:cNvPr id="27" name="Rounded Rectangle 67">
                <a:extLst>
                  <a:ext uri="{FF2B5EF4-FFF2-40B4-BE49-F238E27FC236}">
                    <a16:creationId xmlns:a16="http://schemas.microsoft.com/office/drawing/2014/main" id="{AFDD8D3F-B090-57C3-0B21-E944707DCFBC}"/>
                  </a:ext>
                </a:extLst>
              </p:cNvPr>
              <p:cNvSpPr/>
              <p:nvPr/>
            </p:nvSpPr>
            <p:spPr bwMode="auto">
              <a:xfrm>
                <a:off x="2086312" y="3935077"/>
                <a:ext cx="2225912" cy="844870"/>
              </a:xfrm>
              <a:prstGeom prst="roundRect">
                <a:avLst/>
              </a:prstGeom>
              <a:grp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8" name="TextBox 27">
                <a:extLst>
                  <a:ext uri="{FF2B5EF4-FFF2-40B4-BE49-F238E27FC236}">
                    <a16:creationId xmlns:a16="http://schemas.microsoft.com/office/drawing/2014/main" id="{DF6D7976-D640-008F-D753-2B8E080B1875}"/>
                  </a:ext>
                </a:extLst>
              </p:cNvPr>
              <p:cNvSpPr txBox="1"/>
              <p:nvPr/>
            </p:nvSpPr>
            <p:spPr>
              <a:xfrm>
                <a:off x="2035525" y="4137428"/>
                <a:ext cx="2327483" cy="45597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Semibold"/>
                    <a:ea typeface="+mn-ea"/>
                    <a:cs typeface="Calibri" panose="020F0502020204030204" pitchFamily="34" charset="0"/>
                  </a:rPr>
                  <a:t>Cosmos DB, SQL DB,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Semibold"/>
                    <a:ea typeface="+mn-ea"/>
                    <a:cs typeface="Calibri" panose="020F0502020204030204" pitchFamily="34" charset="0"/>
                  </a:rPr>
                  <a:t>Snowflake, ++</a:t>
                </a:r>
              </a:p>
            </p:txBody>
          </p:sp>
        </p:grpSp>
        <p:sp>
          <p:nvSpPr>
            <p:cNvPr id="26" name="Cylinder 25">
              <a:extLst>
                <a:ext uri="{FF2B5EF4-FFF2-40B4-BE49-F238E27FC236}">
                  <a16:creationId xmlns:a16="http://schemas.microsoft.com/office/drawing/2014/main" id="{CEA943C0-6E60-AB07-DE9D-F0713BE30E7E}"/>
                </a:ext>
              </a:extLst>
            </p:cNvPr>
            <p:cNvSpPr/>
            <p:nvPr/>
          </p:nvSpPr>
          <p:spPr bwMode="auto">
            <a:xfrm>
              <a:off x="1467827" y="4220438"/>
              <a:ext cx="2225911" cy="1008668"/>
            </a:xfrm>
            <a:prstGeom prst="ca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8800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Proprietary Store</a:t>
              </a:r>
            </a:p>
          </p:txBody>
        </p:sp>
      </p:grpSp>
      <p:sp>
        <p:nvSpPr>
          <p:cNvPr id="29" name="TextBox 28">
            <a:extLst>
              <a:ext uri="{FF2B5EF4-FFF2-40B4-BE49-F238E27FC236}">
                <a16:creationId xmlns:a16="http://schemas.microsoft.com/office/drawing/2014/main" id="{832454FE-903B-7BF5-4DB5-E727F4AA158D}"/>
              </a:ext>
            </a:extLst>
          </p:cNvPr>
          <p:cNvSpPr txBox="1"/>
          <p:nvPr/>
        </p:nvSpPr>
        <p:spPr>
          <a:xfrm>
            <a:off x="4529223" y="486172"/>
            <a:ext cx="1993497" cy="46227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000000">
                <a:alpha val="49804"/>
              </a:srgbClr>
            </a:outerShdw>
          </a:effectLst>
        </p:spPr>
        <p:txBody>
          <a:bodyPr wrap="none" lIns="0" tIns="0" rIns="0" bIns="0" anchor="ctr"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69540">
                      <a:srgbClr val="091F2C"/>
                    </a:gs>
                    <a:gs pos="41954">
                      <a:srgbClr val="091F2C"/>
                    </a:gs>
                  </a:gsLst>
                  <a:path path="circle">
                    <a:fillToRect l="100000" b="100000"/>
                  </a:path>
                </a:gradFill>
                <a:effectLst/>
                <a:uLnTx/>
                <a:uFillTx/>
                <a:latin typeface="Segoe UI Semibold"/>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b="1" i="0" u="none" strike="noStrike" kern="1200" cap="none" spc="0" normalizeH="0" baseline="0" noProof="0" dirty="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rPr>
              <a:t>Private</a:t>
            </a:r>
            <a:r>
              <a:rPr kumimoji="0" lang="en-CA" b="1" i="0" u="none" strike="noStrike" kern="1200" cap="none" spc="0" normalizeH="0" noProof="0" dirty="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rPr>
              <a:t> Preview</a:t>
            </a:r>
            <a:endParaRPr kumimoji="0" lang="en-CA" b="1" i="0" u="none" strike="noStrike" kern="1200" cap="none" spc="0" normalizeH="0" baseline="0" noProof="0" dirty="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337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81481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4.58333E-6 -1.85185E-6 L -4.58333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00"/>
                                  </p:stCondLst>
                                  <p:childTnLst>
                                    <p:animMotion origin="layout" path="M -4.58333E-6 -1.85185E-6 L -4.58333E-6 0.03542 " pathEditMode="relative" rAng="0" ptsTypes="AA">
                                      <p:cBhvr>
                                        <p:cTn id="19" dur="700" spd="-100000" fill="hold"/>
                                        <p:tgtEl>
                                          <p:spTgt spid="4"/>
                                        </p:tgtEl>
                                        <p:attrNameLst>
                                          <p:attrName>ppt_x</p:attrName>
                                          <p:attrName>ppt_y</p:attrName>
                                        </p:attrNameLst>
                                      </p:cBhvr>
                                      <p:rCtr x="0" y="1759"/>
                                    </p:animMotion>
                                  </p:childTnLst>
                                </p:cTn>
                              </p:par>
                              <p:par>
                                <p:cTn id="20" presetID="2" presetClass="entr" presetSubtype="1" decel="10000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2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0412CF2-B3C5-F880-5565-BF0B4C8D9F6A}"/>
              </a:ext>
            </a:extLst>
          </p:cNvPr>
          <p:cNvGrpSpPr/>
          <p:nvPr/>
        </p:nvGrpSpPr>
        <p:grpSpPr>
          <a:xfrm>
            <a:off x="6172572" y="2339127"/>
            <a:ext cx="2631967" cy="3272239"/>
            <a:chOff x="6172572" y="2339127"/>
            <a:chExt cx="2631967" cy="3272239"/>
          </a:xfrm>
        </p:grpSpPr>
        <p:sp>
          <p:nvSpPr>
            <p:cNvPr id="3" name="Rounded Rectangle 13">
              <a:extLst>
                <a:ext uri="{FF2B5EF4-FFF2-40B4-BE49-F238E27FC236}">
                  <a16:creationId xmlns:a16="http://schemas.microsoft.com/office/drawing/2014/main" id="{BEA7FC5D-B418-9BC3-75C5-DB8B9FFC5C38}"/>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 name="Rectangle: Rounded Corners 5">
              <a:extLst>
                <a:ext uri="{FF2B5EF4-FFF2-40B4-BE49-F238E27FC236}">
                  <a16:creationId xmlns:a16="http://schemas.microsoft.com/office/drawing/2014/main" id="{5992CF26-8384-5EED-0E9C-8FA1B43A5F8A}"/>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cxnSp>
          <p:nvCxnSpPr>
            <p:cNvPr id="5" name="Straight Connector 4">
              <a:extLst>
                <a:ext uri="{FF2B5EF4-FFF2-40B4-BE49-F238E27FC236}">
                  <a16:creationId xmlns:a16="http://schemas.microsoft.com/office/drawing/2014/main" id="{2EE66854-BE95-4F7F-3C8F-7C848DB1A910}"/>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709699F-996B-70E3-3CC5-BE9BA16D13E0}"/>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CD75CFA-7854-FC87-412B-46159396E0E2}"/>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8" name="TextBox 7">
              <a:extLst>
                <a:ext uri="{FF2B5EF4-FFF2-40B4-BE49-F238E27FC236}">
                  <a16:creationId xmlns:a16="http://schemas.microsoft.com/office/drawing/2014/main" id="{806BA1BB-7413-BAFA-267B-D95E11EF4C50}"/>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9" name="TextBox 8">
              <a:extLst>
                <a:ext uri="{FF2B5EF4-FFF2-40B4-BE49-F238E27FC236}">
                  <a16:creationId xmlns:a16="http://schemas.microsoft.com/office/drawing/2014/main" id="{B3AE8A08-DE90-37FD-52D7-43CC71BD6E74}"/>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grpSp>
      <p:sp>
        <p:nvSpPr>
          <p:cNvPr id="10" name="Rounded Rectangle 2">
            <a:extLst>
              <a:ext uri="{FF2B5EF4-FFF2-40B4-BE49-F238E27FC236}">
                <a16:creationId xmlns:a16="http://schemas.microsoft.com/office/drawing/2014/main" id="{6869CA5E-5F1D-D9F0-FDD1-8A8CCD1DE907}"/>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1" name="Rounded Rectangle 5">
            <a:extLst>
              <a:ext uri="{FF2B5EF4-FFF2-40B4-BE49-F238E27FC236}">
                <a16:creationId xmlns:a16="http://schemas.microsoft.com/office/drawing/2014/main" id="{D7AAD9F5-F7AB-7CAF-FDA4-E68A4A3570E7}"/>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19">
            <a:extLst>
              <a:ext uri="{FF2B5EF4-FFF2-40B4-BE49-F238E27FC236}">
                <a16:creationId xmlns:a16="http://schemas.microsoft.com/office/drawing/2014/main" id="{724F6CEA-7C99-AE33-90CA-11ED62833712}"/>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3" name="Rectangle: Rounded Corners 5">
            <a:extLst>
              <a:ext uri="{FF2B5EF4-FFF2-40B4-BE49-F238E27FC236}">
                <a16:creationId xmlns:a16="http://schemas.microsoft.com/office/drawing/2014/main" id="{366E7BF7-3D4A-DDA3-E84D-8A99892D2733}"/>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14" name="Straight Connector 13">
            <a:extLst>
              <a:ext uri="{FF2B5EF4-FFF2-40B4-BE49-F238E27FC236}">
                <a16:creationId xmlns:a16="http://schemas.microsoft.com/office/drawing/2014/main" id="{DC9DCBA4-AFC5-04DB-DB80-D00702080434}"/>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8319E3-8EBD-E7EA-BD8A-64B5584655F8}"/>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Rounded Corners 5">
            <a:extLst>
              <a:ext uri="{FF2B5EF4-FFF2-40B4-BE49-F238E27FC236}">
                <a16:creationId xmlns:a16="http://schemas.microsoft.com/office/drawing/2014/main" id="{03084378-5533-F3F5-C2B9-AEC4785F0BC5}"/>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sp>
        <p:nvSpPr>
          <p:cNvPr id="17" name="Rectangle: Rounded Corners 5">
            <a:extLst>
              <a:ext uri="{FF2B5EF4-FFF2-40B4-BE49-F238E27FC236}">
                <a16:creationId xmlns:a16="http://schemas.microsoft.com/office/drawing/2014/main" id="{C6F349D5-2A21-69CA-34CB-ACC646CC05DF}"/>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sp>
        <p:nvSpPr>
          <p:cNvPr id="18" name="TextBox 17">
            <a:extLst>
              <a:ext uri="{FF2B5EF4-FFF2-40B4-BE49-F238E27FC236}">
                <a16:creationId xmlns:a16="http://schemas.microsoft.com/office/drawing/2014/main" id="{C296134D-B141-B51F-32CD-B8E095A0A644}"/>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19" name="TextBox 18">
            <a:extLst>
              <a:ext uri="{FF2B5EF4-FFF2-40B4-BE49-F238E27FC236}">
                <a16:creationId xmlns:a16="http://schemas.microsoft.com/office/drawing/2014/main" id="{37DB5D82-9071-9F73-CF0E-4C2671BADD59}"/>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21533BAC-7369-452E-BD1E-52677431A3B9}"/>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cxnSp>
        <p:nvCxnSpPr>
          <p:cNvPr id="21" name="Straight Connector 20">
            <a:extLst>
              <a:ext uri="{FF2B5EF4-FFF2-40B4-BE49-F238E27FC236}">
                <a16:creationId xmlns:a16="http://schemas.microsoft.com/office/drawing/2014/main" id="{CD83CB9E-7DBD-48A4-6FA7-A3A599A53570}"/>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DF852C-2E42-5785-F7D6-2E9C6B72795F}"/>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CEB247-959A-E1A6-7330-E2B403E3481D}"/>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24" name="TextBox 23">
            <a:extLst>
              <a:ext uri="{FF2B5EF4-FFF2-40B4-BE49-F238E27FC236}">
                <a16:creationId xmlns:a16="http://schemas.microsoft.com/office/drawing/2014/main" id="{3980E846-E4CB-12F4-1BB4-2271E492D7DE}"/>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25" name="TextBox 24">
            <a:extLst>
              <a:ext uri="{FF2B5EF4-FFF2-40B4-BE49-F238E27FC236}">
                <a16:creationId xmlns:a16="http://schemas.microsoft.com/office/drawing/2014/main" id="{40659D5D-1629-66B2-B616-F433D6256845}"/>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grpSp>
        <p:nvGrpSpPr>
          <p:cNvPr id="26" name="Group 25">
            <a:extLst>
              <a:ext uri="{FF2B5EF4-FFF2-40B4-BE49-F238E27FC236}">
                <a16:creationId xmlns:a16="http://schemas.microsoft.com/office/drawing/2014/main" id="{D4E8D53E-29E0-D1E8-C7EE-F8EBE44B2791}"/>
              </a:ext>
            </a:extLst>
          </p:cNvPr>
          <p:cNvGrpSpPr/>
          <p:nvPr/>
        </p:nvGrpSpPr>
        <p:grpSpPr>
          <a:xfrm>
            <a:off x="6172572" y="2339127"/>
            <a:ext cx="2631967" cy="3272239"/>
            <a:chOff x="6172572" y="2339127"/>
            <a:chExt cx="2631967" cy="3272239"/>
          </a:xfrm>
        </p:grpSpPr>
        <p:sp>
          <p:nvSpPr>
            <p:cNvPr id="27" name="Rounded Rectangle 6">
              <a:extLst>
                <a:ext uri="{FF2B5EF4-FFF2-40B4-BE49-F238E27FC236}">
                  <a16:creationId xmlns:a16="http://schemas.microsoft.com/office/drawing/2014/main" id="{82B1DE98-1373-72FB-5678-8AF554C8E4BB}"/>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gradFill>
              <a:gsLst>
                <a:gs pos="72000">
                  <a:srgbClr val="49C5B1"/>
                </a:gs>
                <a:gs pos="0">
                  <a:srgbClr val="8DE971"/>
                </a:gs>
              </a:gsLst>
              <a:path path="circle">
                <a:fillToRect l="100000" t="100000"/>
              </a:path>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8" name="Rectangle: Rounded Corners 5">
              <a:extLst>
                <a:ext uri="{FF2B5EF4-FFF2-40B4-BE49-F238E27FC236}">
                  <a16:creationId xmlns:a16="http://schemas.microsoft.com/office/drawing/2014/main" id="{0DF0D880-1566-934D-E832-D65832FB5F10}"/>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a:rPr>
                <a:t>Empower Every Business User</a:t>
              </a:r>
            </a:p>
          </p:txBody>
        </p:sp>
        <p:cxnSp>
          <p:nvCxnSpPr>
            <p:cNvPr id="29" name="Straight Connector 28">
              <a:extLst>
                <a:ext uri="{FF2B5EF4-FFF2-40B4-BE49-F238E27FC236}">
                  <a16:creationId xmlns:a16="http://schemas.microsoft.com/office/drawing/2014/main" id="{75EB8788-89D1-179F-B7CA-BDF4096BF94B}"/>
                </a:ext>
              </a:extLst>
            </p:cNvPr>
            <p:cNvCxnSpPr>
              <a:cxnSpLocks/>
            </p:cNvCxnSpPr>
            <p:nvPr/>
          </p:nvCxnSpPr>
          <p:spPr>
            <a:xfrm>
              <a:off x="6386509" y="4417272"/>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7514567-00F8-2481-6D7F-84BD70C56197}"/>
                </a:ext>
              </a:extLst>
            </p:cNvPr>
            <p:cNvCxnSpPr>
              <a:cxnSpLocks/>
            </p:cNvCxnSpPr>
            <p:nvPr/>
          </p:nvCxnSpPr>
          <p:spPr>
            <a:xfrm>
              <a:off x="6386509" y="4895903"/>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5BB98639-8D5D-F302-2DFE-829B4E12AE00}"/>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Familiar and intuitive</a:t>
              </a:r>
            </a:p>
          </p:txBody>
        </p:sp>
        <p:sp>
          <p:nvSpPr>
            <p:cNvPr id="32" name="TextBox 31">
              <a:extLst>
                <a:ext uri="{FF2B5EF4-FFF2-40B4-BE49-F238E27FC236}">
                  <a16:creationId xmlns:a16="http://schemas.microsoft.com/office/drawing/2014/main" id="{14B11505-FA60-C6F2-4EB6-DCFC05C48765}"/>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Built into Microsoft 365</a:t>
              </a:r>
            </a:p>
          </p:txBody>
        </p:sp>
        <p:sp>
          <p:nvSpPr>
            <p:cNvPr id="33" name="TextBox 32">
              <a:extLst>
                <a:ext uri="{FF2B5EF4-FFF2-40B4-BE49-F238E27FC236}">
                  <a16:creationId xmlns:a16="http://schemas.microsoft.com/office/drawing/2014/main" id="{19CE65B0-A8E8-419A-9D03-71668B488236}"/>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Insight to action</a:t>
              </a:r>
            </a:p>
          </p:txBody>
        </p:sp>
      </p:grpSp>
      <p:cxnSp>
        <p:nvCxnSpPr>
          <p:cNvPr id="34" name="Straight Connector 33">
            <a:extLst>
              <a:ext uri="{FF2B5EF4-FFF2-40B4-BE49-F238E27FC236}">
                <a16:creationId xmlns:a16="http://schemas.microsoft.com/office/drawing/2014/main" id="{5473C960-2AD6-98DF-E7DA-52664E3B5785}"/>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0472B2D-C813-F282-407C-18B6A6302DBB}"/>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BF140A47-8A65-FFA5-0648-1D46695F2154}"/>
              </a:ext>
            </a:extLst>
          </p:cNvPr>
          <p:cNvSpPr txBox="1">
            <a:spLocks/>
          </p:cNvSpPr>
          <p:nvPr/>
        </p:nvSpPr>
        <p:spPr>
          <a:xfrm>
            <a:off x="895768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37" name="TextBox 36">
            <a:extLst>
              <a:ext uri="{FF2B5EF4-FFF2-40B4-BE49-F238E27FC236}">
                <a16:creationId xmlns:a16="http://schemas.microsoft.com/office/drawing/2014/main" id="{9989501B-4945-E4A1-6016-6C92E140EDD1}"/>
              </a:ext>
            </a:extLst>
          </p:cNvPr>
          <p:cNvSpPr txBox="1">
            <a:spLocks/>
          </p:cNvSpPr>
          <p:nvPr/>
        </p:nvSpPr>
        <p:spPr>
          <a:xfrm>
            <a:off x="895768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Gen AI on your data</a:t>
            </a:r>
          </a:p>
        </p:txBody>
      </p:sp>
      <p:sp>
        <p:nvSpPr>
          <p:cNvPr id="38" name="TextBox 37">
            <a:extLst>
              <a:ext uri="{FF2B5EF4-FFF2-40B4-BE49-F238E27FC236}">
                <a16:creationId xmlns:a16="http://schemas.microsoft.com/office/drawing/2014/main" id="{5428C39C-4E17-AE13-5B1F-1B6C90D5A3B1}"/>
              </a:ext>
            </a:extLst>
          </p:cNvPr>
          <p:cNvSpPr txBox="1">
            <a:spLocks/>
          </p:cNvSpPr>
          <p:nvPr/>
        </p:nvSpPr>
        <p:spPr>
          <a:xfrm>
            <a:off x="895768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sp>
        <p:nvSpPr>
          <p:cNvPr id="39" name="Rectangle 38">
            <a:extLst>
              <a:ext uri="{FF2B5EF4-FFF2-40B4-BE49-F238E27FC236}">
                <a16:creationId xmlns:a16="http://schemas.microsoft.com/office/drawing/2014/main" id="{8AD033C9-F86A-4A4C-6374-1C67E0D19325}"/>
              </a:ext>
            </a:extLst>
          </p:cNvPr>
          <p:cNvSpPr/>
          <p:nvPr/>
        </p:nvSpPr>
        <p:spPr bwMode="auto">
          <a:xfrm>
            <a:off x="8957682" y="2122033"/>
            <a:ext cx="2847411"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09336A9-A577-70BE-ACD7-3723778AB5DB}"/>
              </a:ext>
            </a:extLst>
          </p:cNvPr>
          <p:cNvSpPr/>
          <p:nvPr/>
        </p:nvSpPr>
        <p:spPr bwMode="auto">
          <a:xfrm>
            <a:off x="293765" y="2122033"/>
            <a:ext cx="5724897"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1" name="Picture 40" descr="Icon&#10;&#10;Description automatically generated">
            <a:extLst>
              <a:ext uri="{FF2B5EF4-FFF2-40B4-BE49-F238E27FC236}">
                <a16:creationId xmlns:a16="http://schemas.microsoft.com/office/drawing/2014/main" id="{BA69B2CD-CF74-3E64-8E9E-881520C1E49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42" name="Straight Connector 41">
            <a:extLst>
              <a:ext uri="{FF2B5EF4-FFF2-40B4-BE49-F238E27FC236}">
                <a16:creationId xmlns:a16="http://schemas.microsoft.com/office/drawing/2014/main" id="{C7172C77-6CC9-0DDE-368E-043A93F16CB3}"/>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itle 1">
            <a:extLst>
              <a:ext uri="{FF2B5EF4-FFF2-40B4-BE49-F238E27FC236}">
                <a16:creationId xmlns:a16="http://schemas.microsoft.com/office/drawing/2014/main" id="{F8C3FE6B-B382-27E7-E9DC-C39150C4DEA2}"/>
              </a:ext>
            </a:extLst>
          </p:cNvPr>
          <p:cNvSpPr txBox="1">
            <a:spLocks/>
          </p:cNvSpPr>
          <p:nvPr/>
        </p:nvSpPr>
        <p:spPr>
          <a:xfrm>
            <a:off x="2179645"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a:defRPr/>
            </a:pPr>
            <a:r>
              <a:rPr lang="en-CA" spc="-30">
                <a:solidFill>
                  <a:srgbClr val="FFFFFF"/>
                </a:solidFill>
                <a:latin typeface="Segoe UI Semibold"/>
              </a:rPr>
              <a:t>Microsoft Fabric</a:t>
            </a:r>
          </a:p>
        </p:txBody>
      </p:sp>
      <p:sp>
        <p:nvSpPr>
          <p:cNvPr id="44" name="Text Placeholder 103">
            <a:extLst>
              <a:ext uri="{FF2B5EF4-FFF2-40B4-BE49-F238E27FC236}">
                <a16:creationId xmlns:a16="http://schemas.microsoft.com/office/drawing/2014/main" id="{E9D3BAA7-594D-CD32-A1DD-AE63A21FC168}"/>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4623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213F-FD35-4C73-0842-3C353A0D72EC}"/>
              </a:ext>
              <a:ext uri="{C183D7F6-B498-43B3-948B-1728B52AA6E4}">
                <adec:decorative xmlns:adec="http://schemas.microsoft.com/office/drawing/2017/decorative" val="1"/>
              </a:ext>
            </a:extLst>
          </p:cNvPr>
          <p:cNvSpPr txBox="1">
            <a:spLocks/>
          </p:cNvSpPr>
          <p:nvPr/>
        </p:nvSpPr>
        <p:spPr>
          <a:xfrm>
            <a:off x="589867" y="453010"/>
            <a:ext cx="11012270" cy="61520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026">
              <a:defRPr/>
            </a:pPr>
            <a:r>
              <a:rPr lang="en-US" sz="3529" b="1" spc="0">
                <a:ln>
                  <a:noFill/>
                </a:ln>
                <a:gradFill flip="none" rotWithShape="1">
                  <a:gsLst>
                    <a:gs pos="0">
                      <a:srgbClr val="1271EC"/>
                    </a:gs>
                    <a:gs pos="64000">
                      <a:srgbClr val="D82E9B"/>
                    </a:gs>
                    <a:gs pos="100000">
                      <a:srgbClr val="FFA38A"/>
                    </a:gs>
                  </a:gsLst>
                  <a:lin ang="0" scaled="1"/>
                  <a:tileRect/>
                </a:gradFill>
                <a:latin typeface="Segoe UI Semibold"/>
                <a:cs typeface="Segoe UI"/>
              </a:rPr>
              <a:t>Retrieval Augmented Generation (RAG)</a:t>
            </a:r>
            <a:br>
              <a:rPr lang="en-US" sz="3529" b="1" spc="0">
                <a:ln>
                  <a:noFill/>
                </a:ln>
                <a:gradFill flip="none" rotWithShape="1">
                  <a:gsLst>
                    <a:gs pos="0">
                      <a:srgbClr val="1271EC"/>
                    </a:gs>
                    <a:gs pos="64000">
                      <a:srgbClr val="D82E9B"/>
                    </a:gs>
                    <a:gs pos="100000">
                      <a:srgbClr val="FFA38A"/>
                    </a:gs>
                  </a:gsLst>
                  <a:lin ang="0" scaled="1"/>
                  <a:tileRect/>
                </a:gradFill>
                <a:latin typeface="Segoe UI Semibold"/>
                <a:cs typeface="Segoe UI"/>
              </a:rPr>
            </a:br>
            <a:r>
              <a:rPr lang="en-US" sz="2800">
                <a:solidFill>
                  <a:srgbClr val="000000"/>
                </a:solidFill>
                <a:latin typeface="Segoe Sans Text"/>
              </a:rPr>
              <a:t>Anatomy of the workflow</a:t>
            </a:r>
            <a:endParaRPr lang="en-US" sz="4000">
              <a:solidFill>
                <a:srgbClr val="000000"/>
              </a:solidFill>
              <a:latin typeface="Segoe Sans Text"/>
              <a:cs typeface="Segoe UI Light"/>
            </a:endParaRPr>
          </a:p>
        </p:txBody>
      </p:sp>
      <p:sp>
        <p:nvSpPr>
          <p:cNvPr id="81" name="TextBox 80">
            <a:extLst>
              <a:ext uri="{FF2B5EF4-FFF2-40B4-BE49-F238E27FC236}">
                <a16:creationId xmlns:a16="http://schemas.microsoft.com/office/drawing/2014/main" id="{AAF8D47C-731E-4612-254E-7BBFE9E6021C}"/>
              </a:ext>
              <a:ext uri="{C183D7F6-B498-43B3-948B-1728B52AA6E4}">
                <adec:decorative xmlns:adec="http://schemas.microsoft.com/office/drawing/2017/decorative" val="1"/>
              </a:ext>
            </a:extLst>
          </p:cNvPr>
          <p:cNvSpPr txBox="1"/>
          <p:nvPr/>
        </p:nvSpPr>
        <p:spPr>
          <a:xfrm>
            <a:off x="1505103" y="4845029"/>
            <a:ext cx="1801002" cy="374634"/>
          </a:xfrm>
          <a:prstGeom prst="rect">
            <a:avLst/>
          </a:prstGeom>
          <a:noFill/>
        </p:spPr>
        <p:txBody>
          <a:bodyPr wrap="square">
            <a:spAutoFit/>
          </a:bodyPr>
          <a:lstStyle/>
          <a:p>
            <a:pPr algn="ctr" defTabSz="913698">
              <a:defRPr/>
            </a:pPr>
            <a:r>
              <a:rPr lang="en-US">
                <a:solidFill>
                  <a:srgbClr val="000000"/>
                </a:solidFill>
                <a:latin typeface="Segoe UI Semibold"/>
                <a:cs typeface="Segoe UI Semibold" panose="020B0702040204020203" pitchFamily="34" charset="0"/>
              </a:rPr>
              <a:t>App UX</a:t>
            </a:r>
          </a:p>
        </p:txBody>
      </p:sp>
      <p:sp>
        <p:nvSpPr>
          <p:cNvPr id="90" name="Freeform 89">
            <a:extLst>
              <a:ext uri="{FF2B5EF4-FFF2-40B4-BE49-F238E27FC236}">
                <a16:creationId xmlns:a16="http://schemas.microsoft.com/office/drawing/2014/main" id="{3659F259-AFF7-C542-986C-0CD3F9159044}"/>
              </a:ext>
            </a:extLst>
          </p:cNvPr>
          <p:cNvSpPr>
            <a:spLocks/>
          </p:cNvSpPr>
          <p:nvPr/>
        </p:nvSpPr>
        <p:spPr bwMode="auto">
          <a:xfrm>
            <a:off x="2216382" y="3482520"/>
            <a:ext cx="378446" cy="642008"/>
          </a:xfrm>
          <a:custGeom>
            <a:avLst/>
            <a:gdLst>
              <a:gd name="connsiteX0" fmla="*/ 39770 w 468400"/>
              <a:gd name="connsiteY0" fmla="*/ 0 h 794607"/>
              <a:gd name="connsiteX1" fmla="*/ 424211 w 468400"/>
              <a:gd name="connsiteY1" fmla="*/ 0 h 794607"/>
              <a:gd name="connsiteX2" fmla="*/ 468400 w 468400"/>
              <a:gd name="connsiteY2" fmla="*/ 39775 h 794607"/>
              <a:gd name="connsiteX3" fmla="*/ 468400 w 468400"/>
              <a:gd name="connsiteY3" fmla="*/ 39790 h 794607"/>
              <a:gd name="connsiteX4" fmla="*/ 468400 w 468400"/>
              <a:gd name="connsiteY4" fmla="*/ 40915 h 794607"/>
              <a:gd name="connsiteX5" fmla="*/ 468400 w 468400"/>
              <a:gd name="connsiteY5" fmla="*/ 48890 h 794607"/>
              <a:gd name="connsiteX6" fmla="*/ 468400 w 468400"/>
              <a:gd name="connsiteY6" fmla="*/ 70539 h 794607"/>
              <a:gd name="connsiteX7" fmla="*/ 468400 w 468400"/>
              <a:gd name="connsiteY7" fmla="*/ 112696 h 794607"/>
              <a:gd name="connsiteX8" fmla="*/ 468400 w 468400"/>
              <a:gd name="connsiteY8" fmla="*/ 150318 h 794607"/>
              <a:gd name="connsiteX9" fmla="*/ 468400 w 468400"/>
              <a:gd name="connsiteY9" fmla="*/ 182198 h 794607"/>
              <a:gd name="connsiteX10" fmla="*/ 468400 w 468400"/>
              <a:gd name="connsiteY10" fmla="*/ 623140 h 794607"/>
              <a:gd name="connsiteX11" fmla="*/ 467646 w 468400"/>
              <a:gd name="connsiteY11" fmla="*/ 623133 h 794607"/>
              <a:gd name="connsiteX12" fmla="*/ 465799 w 468400"/>
              <a:gd name="connsiteY12" fmla="*/ 623116 h 794607"/>
              <a:gd name="connsiteX13" fmla="*/ 468400 w 468400"/>
              <a:gd name="connsiteY13" fmla="*/ 623914 h 794607"/>
              <a:gd name="connsiteX14" fmla="*/ 468400 w 468400"/>
              <a:gd name="connsiteY14" fmla="*/ 749688 h 794607"/>
              <a:gd name="connsiteX15" fmla="*/ 424211 w 468400"/>
              <a:gd name="connsiteY15" fmla="*/ 794607 h 794607"/>
              <a:gd name="connsiteX16" fmla="*/ 39770 w 468400"/>
              <a:gd name="connsiteY16" fmla="*/ 794607 h 794607"/>
              <a:gd name="connsiteX17" fmla="*/ 0 w 468400"/>
              <a:gd name="connsiteY17" fmla="*/ 749688 h 794607"/>
              <a:gd name="connsiteX18" fmla="*/ 0 w 468400"/>
              <a:gd name="connsiteY18" fmla="*/ 623914 h 794607"/>
              <a:gd name="connsiteX19" fmla="*/ 12350 w 468400"/>
              <a:gd name="connsiteY19" fmla="*/ 620124 h 794607"/>
              <a:gd name="connsiteX20" fmla="*/ 16418 w 468400"/>
              <a:gd name="connsiteY20" fmla="*/ 618876 h 794607"/>
              <a:gd name="connsiteX21" fmla="*/ 234 w 468400"/>
              <a:gd name="connsiteY21" fmla="*/ 618723 h 794607"/>
              <a:gd name="connsiteX22" fmla="*/ 0 w 468400"/>
              <a:gd name="connsiteY22" fmla="*/ 618957 h 794607"/>
              <a:gd name="connsiteX23" fmla="*/ 0 w 468400"/>
              <a:gd name="connsiteY23" fmla="*/ 618721 h 794607"/>
              <a:gd name="connsiteX24" fmla="*/ 0 w 468400"/>
              <a:gd name="connsiteY24" fmla="*/ 617826 h 794607"/>
              <a:gd name="connsiteX25" fmla="*/ 0 w 468400"/>
              <a:gd name="connsiteY25" fmla="*/ 617590 h 794607"/>
              <a:gd name="connsiteX26" fmla="*/ 0 w 468400"/>
              <a:gd name="connsiteY26" fmla="*/ 609908 h 794607"/>
              <a:gd name="connsiteX27" fmla="*/ 0 w 468400"/>
              <a:gd name="connsiteY27" fmla="*/ 609675 h 794607"/>
              <a:gd name="connsiteX28" fmla="*/ 0 w 468400"/>
              <a:gd name="connsiteY28" fmla="*/ 588415 h 794607"/>
              <a:gd name="connsiteX29" fmla="*/ 0 w 468400"/>
              <a:gd name="connsiteY29" fmla="*/ 588190 h 794607"/>
              <a:gd name="connsiteX30" fmla="*/ 0 w 468400"/>
              <a:gd name="connsiteY30" fmla="*/ 546561 h 794607"/>
              <a:gd name="connsiteX31" fmla="*/ 0 w 468400"/>
              <a:gd name="connsiteY31" fmla="*/ 546352 h 794607"/>
              <a:gd name="connsiteX32" fmla="*/ 0 w 468400"/>
              <a:gd name="connsiteY32" fmla="*/ 477559 h 794607"/>
              <a:gd name="connsiteX33" fmla="*/ 0 w 468400"/>
              <a:gd name="connsiteY33" fmla="*/ 477377 h 794607"/>
              <a:gd name="connsiteX34" fmla="*/ 0 w 468400"/>
              <a:gd name="connsiteY34" fmla="*/ 430756 h 794607"/>
              <a:gd name="connsiteX35" fmla="*/ 0 w 468400"/>
              <a:gd name="connsiteY35" fmla="*/ 430592 h 794607"/>
              <a:gd name="connsiteX36" fmla="*/ 0 w 468400"/>
              <a:gd name="connsiteY36" fmla="*/ 374621 h 794607"/>
              <a:gd name="connsiteX37" fmla="*/ 0 w 468400"/>
              <a:gd name="connsiteY37" fmla="*/ 374478 h 794607"/>
              <a:gd name="connsiteX38" fmla="*/ 0 w 468400"/>
              <a:gd name="connsiteY38" fmla="*/ 308305 h 794607"/>
              <a:gd name="connsiteX39" fmla="*/ 0 w 468400"/>
              <a:gd name="connsiteY39" fmla="*/ 308188 h 794607"/>
              <a:gd name="connsiteX40" fmla="*/ 0 w 468400"/>
              <a:gd name="connsiteY40" fmla="*/ 230960 h 794607"/>
              <a:gd name="connsiteX41" fmla="*/ 0 w 468400"/>
              <a:gd name="connsiteY41" fmla="*/ 230872 h 794607"/>
              <a:gd name="connsiteX42" fmla="*/ 0 w 468400"/>
              <a:gd name="connsiteY42" fmla="*/ 141738 h 794607"/>
              <a:gd name="connsiteX43" fmla="*/ 0 w 468400"/>
              <a:gd name="connsiteY43" fmla="*/ 141684 h 794607"/>
              <a:gd name="connsiteX44" fmla="*/ 0 w 468400"/>
              <a:gd name="connsiteY44" fmla="*/ 39790 h 794607"/>
              <a:gd name="connsiteX45" fmla="*/ 0 w 468400"/>
              <a:gd name="connsiteY45" fmla="*/ 39775 h 794607"/>
              <a:gd name="connsiteX46" fmla="*/ 39770 w 468400"/>
              <a:gd name="connsiteY46" fmla="*/ 0 h 7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8400" h="794607">
                <a:moveTo>
                  <a:pt x="39770" y="0"/>
                </a:moveTo>
                <a:cubicBezTo>
                  <a:pt x="39770" y="0"/>
                  <a:pt x="39770" y="0"/>
                  <a:pt x="424211" y="0"/>
                </a:cubicBezTo>
                <a:cubicBezTo>
                  <a:pt x="450725" y="0"/>
                  <a:pt x="468400" y="17678"/>
                  <a:pt x="468400" y="39775"/>
                </a:cubicBezTo>
                <a:lnTo>
                  <a:pt x="468400" y="39790"/>
                </a:lnTo>
                <a:lnTo>
                  <a:pt x="468400" y="40915"/>
                </a:lnTo>
                <a:lnTo>
                  <a:pt x="468400" y="48890"/>
                </a:lnTo>
                <a:lnTo>
                  <a:pt x="468400" y="70539"/>
                </a:lnTo>
                <a:lnTo>
                  <a:pt x="468400" y="112696"/>
                </a:lnTo>
                <a:lnTo>
                  <a:pt x="468400" y="150318"/>
                </a:lnTo>
                <a:lnTo>
                  <a:pt x="468400" y="182198"/>
                </a:lnTo>
                <a:cubicBezTo>
                  <a:pt x="468400" y="267652"/>
                  <a:pt x="468400" y="404378"/>
                  <a:pt x="468400" y="623140"/>
                </a:cubicBezTo>
                <a:cubicBezTo>
                  <a:pt x="468400" y="623140"/>
                  <a:pt x="468400" y="623140"/>
                  <a:pt x="467646" y="623133"/>
                </a:cubicBezTo>
                <a:lnTo>
                  <a:pt x="465799" y="623116"/>
                </a:lnTo>
                <a:lnTo>
                  <a:pt x="468400" y="623914"/>
                </a:lnTo>
                <a:cubicBezTo>
                  <a:pt x="468400" y="623914"/>
                  <a:pt x="468400" y="623914"/>
                  <a:pt x="468400" y="749688"/>
                </a:cubicBezTo>
                <a:cubicBezTo>
                  <a:pt x="468400" y="772148"/>
                  <a:pt x="450725" y="794607"/>
                  <a:pt x="424211" y="794607"/>
                </a:cubicBezTo>
                <a:cubicBezTo>
                  <a:pt x="424211" y="794607"/>
                  <a:pt x="424211" y="794607"/>
                  <a:pt x="39770" y="794607"/>
                </a:cubicBezTo>
                <a:cubicBezTo>
                  <a:pt x="17675" y="794607"/>
                  <a:pt x="0" y="772148"/>
                  <a:pt x="0" y="749688"/>
                </a:cubicBezTo>
                <a:cubicBezTo>
                  <a:pt x="0" y="749688"/>
                  <a:pt x="0" y="749688"/>
                  <a:pt x="0" y="623914"/>
                </a:cubicBezTo>
                <a:cubicBezTo>
                  <a:pt x="0" y="623914"/>
                  <a:pt x="0" y="623914"/>
                  <a:pt x="12350" y="620124"/>
                </a:cubicBezTo>
                <a:lnTo>
                  <a:pt x="16418" y="618876"/>
                </a:lnTo>
                <a:lnTo>
                  <a:pt x="234" y="618723"/>
                </a:lnTo>
                <a:lnTo>
                  <a:pt x="0" y="618957"/>
                </a:lnTo>
                <a:lnTo>
                  <a:pt x="0" y="618721"/>
                </a:lnTo>
                <a:lnTo>
                  <a:pt x="0" y="617826"/>
                </a:lnTo>
                <a:lnTo>
                  <a:pt x="0" y="617590"/>
                </a:lnTo>
                <a:lnTo>
                  <a:pt x="0" y="609908"/>
                </a:lnTo>
                <a:lnTo>
                  <a:pt x="0" y="609675"/>
                </a:lnTo>
                <a:lnTo>
                  <a:pt x="0" y="588415"/>
                </a:lnTo>
                <a:lnTo>
                  <a:pt x="0" y="588190"/>
                </a:lnTo>
                <a:lnTo>
                  <a:pt x="0" y="546561"/>
                </a:lnTo>
                <a:lnTo>
                  <a:pt x="0" y="546352"/>
                </a:lnTo>
                <a:lnTo>
                  <a:pt x="0" y="477559"/>
                </a:lnTo>
                <a:lnTo>
                  <a:pt x="0" y="477377"/>
                </a:lnTo>
                <a:lnTo>
                  <a:pt x="0" y="430756"/>
                </a:lnTo>
                <a:lnTo>
                  <a:pt x="0" y="430592"/>
                </a:lnTo>
                <a:lnTo>
                  <a:pt x="0" y="374621"/>
                </a:lnTo>
                <a:lnTo>
                  <a:pt x="0" y="374478"/>
                </a:lnTo>
                <a:lnTo>
                  <a:pt x="0" y="308305"/>
                </a:lnTo>
                <a:lnTo>
                  <a:pt x="0" y="308188"/>
                </a:lnTo>
                <a:lnTo>
                  <a:pt x="0" y="230960"/>
                </a:lnTo>
                <a:lnTo>
                  <a:pt x="0" y="230872"/>
                </a:lnTo>
                <a:lnTo>
                  <a:pt x="0" y="141738"/>
                </a:lnTo>
                <a:lnTo>
                  <a:pt x="0" y="141684"/>
                </a:lnTo>
                <a:lnTo>
                  <a:pt x="0" y="39790"/>
                </a:lnTo>
                <a:lnTo>
                  <a:pt x="0" y="39775"/>
                </a:lnTo>
                <a:cubicBezTo>
                  <a:pt x="0" y="17678"/>
                  <a:pt x="17675" y="0"/>
                  <a:pt x="39770" y="0"/>
                </a:cubicBezTo>
                <a:close/>
              </a:path>
            </a:pathLst>
          </a:custGeom>
          <a:gradFill>
            <a:gsLst>
              <a:gs pos="100000">
                <a:srgbClr val="0078D4"/>
              </a:gs>
              <a:gs pos="63000">
                <a:schemeClr val="accent2">
                  <a:lumMod val="75000"/>
                </a:schemeClr>
              </a:gs>
            </a:gsLst>
            <a:lin ang="2700000" scaled="1"/>
          </a:gradFill>
          <a:ln w="5681" cap="flat">
            <a:noFill/>
            <a:prstDash val="solid"/>
            <a:miter/>
          </a:ln>
          <a:effectLst/>
        </p:spPr>
        <p:txBody>
          <a:bodyPr vert="horz" wrap="square" lIns="89592" tIns="44796" rIns="89592" bIns="44796" numCol="1" anchor="t" anchorCtr="0" compatLnSpc="1">
            <a:prstTxWarp prst="textNoShape">
              <a:avLst/>
            </a:prstTxWarp>
          </a:bodyPr>
          <a:lstStyle/>
          <a:p>
            <a:pPr algn="ctr" defTabSz="895698" fontAlgn="base">
              <a:defRPr/>
            </a:pPr>
            <a:endParaRPr lang="en-US" sz="1667">
              <a:solidFill>
                <a:srgbClr val="000000"/>
              </a:solidFill>
              <a:latin typeface="Segoe UI"/>
            </a:endParaRPr>
          </a:p>
        </p:txBody>
      </p:sp>
      <p:grpSp>
        <p:nvGrpSpPr>
          <p:cNvPr id="64" name="phone" descr="phone">
            <a:extLst>
              <a:ext uri="{FF2B5EF4-FFF2-40B4-BE49-F238E27FC236}">
                <a16:creationId xmlns:a16="http://schemas.microsoft.com/office/drawing/2014/main" id="{1E9E1417-263A-8FF6-40CE-83F1F9D6DAAF}"/>
              </a:ext>
            </a:extLst>
          </p:cNvPr>
          <p:cNvGrpSpPr/>
          <p:nvPr/>
        </p:nvGrpSpPr>
        <p:grpSpPr>
          <a:xfrm>
            <a:off x="2216382" y="3410467"/>
            <a:ext cx="378446" cy="642007"/>
            <a:chOff x="7648576" y="1841501"/>
            <a:chExt cx="177800" cy="301625"/>
          </a:xfrm>
        </p:grpSpPr>
        <p:sp>
          <p:nvSpPr>
            <p:cNvPr id="65" name="Freeform 48">
              <a:extLst>
                <a:ext uri="{FF2B5EF4-FFF2-40B4-BE49-F238E27FC236}">
                  <a16:creationId xmlns:a16="http://schemas.microsoft.com/office/drawing/2014/main" id="{5574F105-93FF-2AD1-4194-B4CC905F75BC}"/>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592" tIns="44796" rIns="89592" bIns="44796" numCol="1" anchor="t" anchorCtr="0" compatLnSpc="1">
              <a:prstTxWarp prst="textNoShape">
                <a:avLst/>
              </a:prstTxWarp>
            </a:bodyPr>
            <a:lstStyle/>
            <a:p>
              <a:pPr algn="ctr" defTabSz="895698" fontAlgn="base">
                <a:defRPr/>
              </a:pPr>
              <a:endParaRPr lang="en-US" sz="1667">
                <a:solidFill>
                  <a:srgbClr val="000000"/>
                </a:solidFill>
                <a:latin typeface="Segoe UI"/>
              </a:endParaRPr>
            </a:p>
          </p:txBody>
        </p:sp>
        <p:sp>
          <p:nvSpPr>
            <p:cNvPr id="66" name="Rectangle 65">
              <a:extLst>
                <a:ext uri="{FF2B5EF4-FFF2-40B4-BE49-F238E27FC236}">
                  <a16:creationId xmlns:a16="http://schemas.microsoft.com/office/drawing/2014/main" id="{BB2C003C-7AA4-8123-BB9E-0039CF7900C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592" tIns="44796" rIns="89592" bIns="44796" numCol="1" anchor="t" anchorCtr="0" compatLnSpc="1">
              <a:prstTxWarp prst="textNoShape">
                <a:avLst/>
              </a:prstTxWarp>
            </a:bodyPr>
            <a:lstStyle/>
            <a:p>
              <a:pPr algn="ctr" defTabSz="895698" fontAlgn="base">
                <a:defRPr/>
              </a:pPr>
              <a:endParaRPr lang="en-US" sz="1667">
                <a:solidFill>
                  <a:srgbClr val="000000"/>
                </a:solidFill>
                <a:latin typeface="Segoe UI"/>
              </a:endParaRPr>
            </a:p>
          </p:txBody>
        </p:sp>
        <p:sp>
          <p:nvSpPr>
            <p:cNvPr id="67" name="Freeform 50">
              <a:extLst>
                <a:ext uri="{FF2B5EF4-FFF2-40B4-BE49-F238E27FC236}">
                  <a16:creationId xmlns:a16="http://schemas.microsoft.com/office/drawing/2014/main" id="{3F2FC436-0F2A-5B29-F264-E0057A25CFF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algn="ctr" defTabSz="895698" fontAlgn="base">
                <a:defRPr/>
              </a:pPr>
              <a:endParaRPr lang="en-US" sz="1667">
                <a:solidFill>
                  <a:srgbClr val="000000"/>
                </a:solidFill>
                <a:latin typeface="Segoe UI"/>
              </a:endParaRPr>
            </a:p>
          </p:txBody>
        </p:sp>
        <p:sp>
          <p:nvSpPr>
            <p:cNvPr id="68" name="Freeform 175">
              <a:extLst>
                <a:ext uri="{FF2B5EF4-FFF2-40B4-BE49-F238E27FC236}">
                  <a16:creationId xmlns:a16="http://schemas.microsoft.com/office/drawing/2014/main" id="{D129376C-C6C0-F276-9B6B-16604665C3B8}"/>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592" tIns="44796" rIns="89592" bIns="44796" numCol="1" anchor="t" anchorCtr="0" compatLnSpc="1">
              <a:prstTxWarp prst="textNoShape">
                <a:avLst/>
              </a:prstTxWarp>
            </a:bodyPr>
            <a:lstStyle/>
            <a:p>
              <a:pPr algn="ctr" defTabSz="895698" fontAlgn="base">
                <a:defRPr/>
              </a:pPr>
              <a:endParaRPr lang="en-US" sz="1667">
                <a:solidFill>
                  <a:srgbClr val="000000"/>
                </a:solidFill>
                <a:latin typeface="Segoe UI"/>
              </a:endParaRPr>
            </a:p>
          </p:txBody>
        </p:sp>
      </p:grpSp>
      <p:sp>
        <p:nvSpPr>
          <p:cNvPr id="5" name="TextBox 4">
            <a:extLst>
              <a:ext uri="{FF2B5EF4-FFF2-40B4-BE49-F238E27FC236}">
                <a16:creationId xmlns:a16="http://schemas.microsoft.com/office/drawing/2014/main" id="{F62930A8-AAC7-431F-4FAD-A334A6ACC05F}"/>
              </a:ext>
              <a:ext uri="{C183D7F6-B498-43B3-948B-1728B52AA6E4}">
                <adec:decorative xmlns:adec="http://schemas.microsoft.com/office/drawing/2017/decorative" val="1"/>
              </a:ext>
            </a:extLst>
          </p:cNvPr>
          <p:cNvSpPr txBox="1"/>
          <p:nvPr/>
        </p:nvSpPr>
        <p:spPr>
          <a:xfrm>
            <a:off x="4019668" y="4845029"/>
            <a:ext cx="1564065" cy="374634"/>
          </a:xfrm>
          <a:prstGeom prst="rect">
            <a:avLst/>
          </a:prstGeom>
          <a:noFill/>
        </p:spPr>
        <p:txBody>
          <a:bodyPr wrap="square">
            <a:spAutoFit/>
          </a:bodyPr>
          <a:lstStyle/>
          <a:p>
            <a:pPr algn="ctr" defTabSz="913698">
              <a:defRPr/>
            </a:pPr>
            <a:r>
              <a:rPr lang="en-US">
                <a:solidFill>
                  <a:srgbClr val="000000"/>
                </a:solidFill>
                <a:latin typeface="Segoe UI Semibold"/>
                <a:cs typeface="Segoe UI Semibold" panose="020B0702040204020203" pitchFamily="34" charset="0"/>
              </a:rPr>
              <a:t>Orchestrator</a:t>
            </a:r>
          </a:p>
        </p:txBody>
      </p:sp>
      <p:sp>
        <p:nvSpPr>
          <p:cNvPr id="6" name="Freeform: Shape 5">
            <a:extLst>
              <a:ext uri="{FF2B5EF4-FFF2-40B4-BE49-F238E27FC236}">
                <a16:creationId xmlns:a16="http://schemas.microsoft.com/office/drawing/2014/main" id="{EEC2D99F-E2BE-000F-813E-7515DE32A796}"/>
              </a:ext>
            </a:extLst>
          </p:cNvPr>
          <p:cNvSpPr/>
          <p:nvPr/>
        </p:nvSpPr>
        <p:spPr>
          <a:xfrm>
            <a:off x="4564521" y="3546348"/>
            <a:ext cx="530161" cy="497874"/>
          </a:xfrm>
          <a:custGeom>
            <a:avLst/>
            <a:gdLst>
              <a:gd name="connsiteX0" fmla="*/ 347077 w 359154"/>
              <a:gd name="connsiteY0" fmla="*/ 0 h 240030"/>
              <a:gd name="connsiteX1" fmla="*/ 359155 w 359154"/>
              <a:gd name="connsiteY1" fmla="*/ 0 h 240030"/>
              <a:gd name="connsiteX2" fmla="*/ 359155 w 359154"/>
              <a:gd name="connsiteY2" fmla="*/ 240030 h 240030"/>
              <a:gd name="connsiteX3" fmla="*/ 347077 w 359154"/>
              <a:gd name="connsiteY3" fmla="*/ 240030 h 240030"/>
              <a:gd name="connsiteX4" fmla="*/ 12078 w 359154"/>
              <a:gd name="connsiteY4" fmla="*/ 240030 h 240030"/>
              <a:gd name="connsiteX5" fmla="*/ 0 w 359154"/>
              <a:gd name="connsiteY5" fmla="*/ 240030 h 240030"/>
              <a:gd name="connsiteX6" fmla="*/ 0 w 359154"/>
              <a:gd name="connsiteY6" fmla="*/ 0 h 240030"/>
              <a:gd name="connsiteX7" fmla="*/ 12078 w 359154"/>
              <a:gd name="connsiteY7"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154" h="240030">
                <a:moveTo>
                  <a:pt x="347077" y="0"/>
                </a:moveTo>
                <a:cubicBezTo>
                  <a:pt x="353747" y="0"/>
                  <a:pt x="359155" y="0"/>
                  <a:pt x="359155" y="0"/>
                </a:cubicBezTo>
                <a:lnTo>
                  <a:pt x="359155" y="240030"/>
                </a:lnTo>
                <a:cubicBezTo>
                  <a:pt x="359155" y="240030"/>
                  <a:pt x="353747" y="240030"/>
                  <a:pt x="347077" y="240030"/>
                </a:cubicBezTo>
                <a:lnTo>
                  <a:pt x="12078" y="240030"/>
                </a:lnTo>
                <a:cubicBezTo>
                  <a:pt x="5408" y="240030"/>
                  <a:pt x="0" y="240030"/>
                  <a:pt x="0" y="240030"/>
                </a:cubicBezTo>
                <a:lnTo>
                  <a:pt x="0" y="0"/>
                </a:lnTo>
                <a:cubicBezTo>
                  <a:pt x="0" y="0"/>
                  <a:pt x="5408" y="0"/>
                  <a:pt x="12078" y="0"/>
                </a:cubicBezTo>
                <a:close/>
              </a:path>
            </a:pathLst>
          </a:custGeom>
          <a:solidFill>
            <a:srgbClr val="0078D4"/>
          </a:solidFill>
          <a:ln w="35454" cap="flat">
            <a:noFill/>
            <a:prstDash val="solid"/>
            <a:miter/>
          </a:ln>
        </p:spPr>
        <p:txBody>
          <a:bodyPr rtlCol="0" anchor="ctr"/>
          <a:lstStyle/>
          <a:p>
            <a:pPr defTabSz="913698">
              <a:defRPr/>
            </a:pPr>
            <a:endParaRPr lang="en-US" sz="1200">
              <a:solidFill>
                <a:srgbClr val="000000"/>
              </a:solidFill>
              <a:latin typeface="Segoe UI"/>
            </a:endParaRPr>
          </a:p>
        </p:txBody>
      </p:sp>
      <p:sp>
        <p:nvSpPr>
          <p:cNvPr id="7" name="Freeform: Shape 6">
            <a:extLst>
              <a:ext uri="{FF2B5EF4-FFF2-40B4-BE49-F238E27FC236}">
                <a16:creationId xmlns:a16="http://schemas.microsoft.com/office/drawing/2014/main" id="{58A62BF0-0E4F-76DB-A93E-45F56390A7E5}"/>
              </a:ext>
            </a:extLst>
          </p:cNvPr>
          <p:cNvSpPr/>
          <p:nvPr/>
        </p:nvSpPr>
        <p:spPr>
          <a:xfrm>
            <a:off x="4829865" y="3723368"/>
            <a:ext cx="88097" cy="217587"/>
          </a:xfrm>
          <a:custGeom>
            <a:avLst/>
            <a:gdLst>
              <a:gd name="connsiteX0" fmla="*/ 59682 w 59681"/>
              <a:gd name="connsiteY0" fmla="*/ 0 h 104901"/>
              <a:gd name="connsiteX1" fmla="*/ 59682 w 59681"/>
              <a:gd name="connsiteY1" fmla="*/ 69698 h 104901"/>
              <a:gd name="connsiteX2" fmla="*/ 0 w 59681"/>
              <a:gd name="connsiteY2" fmla="*/ 104902 h 104901"/>
              <a:gd name="connsiteX3" fmla="*/ 0 w 59681"/>
              <a:gd name="connsiteY3" fmla="*/ 34849 h 104901"/>
              <a:gd name="connsiteX4" fmla="*/ 59682 w 59681"/>
              <a:gd name="connsiteY4" fmla="*/ 0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81" h="104901">
                <a:moveTo>
                  <a:pt x="59682" y="0"/>
                </a:moveTo>
                <a:lnTo>
                  <a:pt x="59682" y="69698"/>
                </a:lnTo>
                <a:lnTo>
                  <a:pt x="0" y="104902"/>
                </a:lnTo>
                <a:lnTo>
                  <a:pt x="0" y="34849"/>
                </a:lnTo>
                <a:lnTo>
                  <a:pt x="59682" y="0"/>
                </a:lnTo>
                <a:close/>
              </a:path>
            </a:pathLst>
          </a:custGeom>
          <a:solidFill>
            <a:srgbClr val="50E6FF"/>
          </a:solidFill>
          <a:ln w="35454" cap="flat">
            <a:noFill/>
            <a:prstDash val="solid"/>
            <a:miter/>
          </a:ln>
        </p:spPr>
        <p:txBody>
          <a:bodyPr rtlCol="0" anchor="ctr"/>
          <a:lstStyle/>
          <a:p>
            <a:pPr defTabSz="913698">
              <a:defRPr/>
            </a:pPr>
            <a:endParaRPr lang="en-US" sz="1200">
              <a:solidFill>
                <a:srgbClr val="000000"/>
              </a:solidFill>
              <a:latin typeface="Segoe UI"/>
            </a:endParaRPr>
          </a:p>
        </p:txBody>
      </p:sp>
      <p:sp>
        <p:nvSpPr>
          <p:cNvPr id="8" name="Freeform: Shape 7">
            <a:extLst>
              <a:ext uri="{FF2B5EF4-FFF2-40B4-BE49-F238E27FC236}">
                <a16:creationId xmlns:a16="http://schemas.microsoft.com/office/drawing/2014/main" id="{B893FCD7-6C43-94EF-72F4-F5F9DB1F5D2E}"/>
              </a:ext>
            </a:extLst>
          </p:cNvPr>
          <p:cNvSpPr/>
          <p:nvPr/>
        </p:nvSpPr>
        <p:spPr>
          <a:xfrm>
            <a:off x="4741240" y="3650349"/>
            <a:ext cx="176720" cy="145304"/>
          </a:xfrm>
          <a:custGeom>
            <a:avLst/>
            <a:gdLst>
              <a:gd name="connsiteX0" fmla="*/ 119718 w 119718"/>
              <a:gd name="connsiteY0" fmla="*/ 35204 h 70053"/>
              <a:gd name="connsiteX1" fmla="*/ 60037 w 119718"/>
              <a:gd name="connsiteY1" fmla="*/ 70053 h 70053"/>
              <a:gd name="connsiteX2" fmla="*/ 0 w 119718"/>
              <a:gd name="connsiteY2" fmla="*/ 35204 h 70053"/>
              <a:gd name="connsiteX3" fmla="*/ 60037 w 119718"/>
              <a:gd name="connsiteY3" fmla="*/ 0 h 70053"/>
              <a:gd name="connsiteX4" fmla="*/ 119718 w 119718"/>
              <a:gd name="connsiteY4" fmla="*/ 35204 h 7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8" h="70053">
                <a:moveTo>
                  <a:pt x="119718" y="35204"/>
                </a:moveTo>
                <a:lnTo>
                  <a:pt x="60037" y="70053"/>
                </a:lnTo>
                <a:lnTo>
                  <a:pt x="0" y="35204"/>
                </a:lnTo>
                <a:lnTo>
                  <a:pt x="60037" y="0"/>
                </a:lnTo>
                <a:lnTo>
                  <a:pt x="119718" y="35204"/>
                </a:lnTo>
                <a:close/>
              </a:path>
            </a:pathLst>
          </a:custGeom>
          <a:solidFill>
            <a:srgbClr val="C3F1FF"/>
          </a:solidFill>
          <a:ln w="35454" cap="flat">
            <a:noFill/>
            <a:prstDash val="solid"/>
            <a:miter/>
          </a:ln>
        </p:spPr>
        <p:txBody>
          <a:bodyPr rtlCol="0" anchor="ctr"/>
          <a:lstStyle/>
          <a:p>
            <a:pPr defTabSz="913698">
              <a:defRPr/>
            </a:pPr>
            <a:endParaRPr lang="en-US" sz="1200">
              <a:solidFill>
                <a:srgbClr val="000000"/>
              </a:solidFill>
              <a:latin typeface="Segoe UI"/>
            </a:endParaRPr>
          </a:p>
        </p:txBody>
      </p:sp>
      <p:sp>
        <p:nvSpPr>
          <p:cNvPr id="9" name="Freeform: Shape 8">
            <a:extLst>
              <a:ext uri="{FF2B5EF4-FFF2-40B4-BE49-F238E27FC236}">
                <a16:creationId xmlns:a16="http://schemas.microsoft.com/office/drawing/2014/main" id="{07BDDBDE-B107-E34A-E18A-DBF7DC4DFAA2}"/>
              </a:ext>
            </a:extLst>
          </p:cNvPr>
          <p:cNvSpPr/>
          <p:nvPr/>
        </p:nvSpPr>
        <p:spPr>
          <a:xfrm>
            <a:off x="4741241" y="3723368"/>
            <a:ext cx="88621" cy="217587"/>
          </a:xfrm>
          <a:custGeom>
            <a:avLst/>
            <a:gdLst>
              <a:gd name="connsiteX0" fmla="*/ 60037 w 60036"/>
              <a:gd name="connsiteY0" fmla="*/ 34849 h 104901"/>
              <a:gd name="connsiteX1" fmla="*/ 60037 w 60036"/>
              <a:gd name="connsiteY1" fmla="*/ 104902 h 104901"/>
              <a:gd name="connsiteX2" fmla="*/ 0 w 60036"/>
              <a:gd name="connsiteY2" fmla="*/ 69698 h 104901"/>
              <a:gd name="connsiteX3" fmla="*/ 0 w 60036"/>
              <a:gd name="connsiteY3" fmla="*/ 0 h 104901"/>
              <a:gd name="connsiteX4" fmla="*/ 60037 w 60036"/>
              <a:gd name="connsiteY4" fmla="*/ 34849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6" h="104901">
                <a:moveTo>
                  <a:pt x="60037" y="34849"/>
                </a:moveTo>
                <a:lnTo>
                  <a:pt x="60037" y="104902"/>
                </a:lnTo>
                <a:lnTo>
                  <a:pt x="0" y="69698"/>
                </a:lnTo>
                <a:lnTo>
                  <a:pt x="0" y="0"/>
                </a:lnTo>
                <a:lnTo>
                  <a:pt x="60037" y="34849"/>
                </a:lnTo>
                <a:close/>
              </a:path>
            </a:pathLst>
          </a:custGeom>
          <a:solidFill>
            <a:srgbClr val="9CEBFF"/>
          </a:solidFill>
          <a:ln w="35454" cap="flat">
            <a:noFill/>
            <a:prstDash val="solid"/>
            <a:miter/>
          </a:ln>
        </p:spPr>
        <p:txBody>
          <a:bodyPr rtlCol="0" anchor="ctr"/>
          <a:lstStyle/>
          <a:p>
            <a:pPr defTabSz="913698">
              <a:defRPr/>
            </a:pPr>
            <a:endParaRPr lang="en-US" sz="1200">
              <a:solidFill>
                <a:srgbClr val="000000"/>
              </a:solidFill>
              <a:latin typeface="Segoe UI"/>
            </a:endParaRPr>
          </a:p>
        </p:txBody>
      </p:sp>
      <p:grpSp>
        <p:nvGrpSpPr>
          <p:cNvPr id="32" name="Group 31">
            <a:extLst>
              <a:ext uri="{FF2B5EF4-FFF2-40B4-BE49-F238E27FC236}">
                <a16:creationId xmlns:a16="http://schemas.microsoft.com/office/drawing/2014/main" id="{6667E9AA-9872-8415-DB6D-82A416B7A42B}"/>
              </a:ext>
            </a:extLst>
          </p:cNvPr>
          <p:cNvGrpSpPr/>
          <p:nvPr/>
        </p:nvGrpSpPr>
        <p:grpSpPr>
          <a:xfrm>
            <a:off x="2802434" y="3288193"/>
            <a:ext cx="1459665" cy="392806"/>
            <a:chOff x="2616860" y="3154729"/>
            <a:chExt cx="1460493" cy="393030"/>
          </a:xfrm>
        </p:grpSpPr>
        <p:cxnSp>
          <p:nvCxnSpPr>
            <p:cNvPr id="20" name="Straight Connector 19">
              <a:extLst>
                <a:ext uri="{FF2B5EF4-FFF2-40B4-BE49-F238E27FC236}">
                  <a16:creationId xmlns:a16="http://schemas.microsoft.com/office/drawing/2014/main" id="{0EAFE445-B0AF-F58C-30F7-7CC07CB6536F}"/>
                </a:ext>
              </a:extLst>
            </p:cNvPr>
            <p:cNvCxnSpPr>
              <a:cxnSpLocks/>
            </p:cNvCxnSpPr>
            <p:nvPr/>
          </p:nvCxnSpPr>
          <p:spPr>
            <a:xfrm flipH="1">
              <a:off x="2807107" y="3547759"/>
              <a:ext cx="1080000" cy="0"/>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9A467B-8AF5-4C23-8B8D-705C11794236}"/>
                </a:ext>
              </a:extLst>
            </p:cNvPr>
            <p:cNvSpPr txBox="1"/>
            <p:nvPr/>
          </p:nvSpPr>
          <p:spPr>
            <a:xfrm>
              <a:off x="2616860" y="3154729"/>
              <a:ext cx="1460493" cy="312073"/>
            </a:xfrm>
            <a:prstGeom prst="rect">
              <a:avLst/>
            </a:prstGeom>
            <a:noFill/>
          </p:spPr>
          <p:txBody>
            <a:bodyPr wrap="square">
              <a:spAutoFit/>
            </a:bodyPr>
            <a:lstStyle/>
            <a:p>
              <a:pPr algn="ctr" defTabSz="913698">
                <a:defRPr/>
              </a:pPr>
              <a:r>
                <a:rPr lang="en-US" sz="1400">
                  <a:solidFill>
                    <a:srgbClr val="000000"/>
                  </a:solidFill>
                  <a:latin typeface="Segoe UI Semibold"/>
                  <a:cs typeface="Segoe UI Semibold" panose="020B0702040204020203" pitchFamily="34" charset="0"/>
                </a:rPr>
                <a:t>User question</a:t>
              </a:r>
            </a:p>
          </p:txBody>
        </p:sp>
      </p:grpSp>
      <p:pic>
        <p:nvPicPr>
          <p:cNvPr id="13" name="Graphic 437806336">
            <a:extLst>
              <a:ext uri="{FF2B5EF4-FFF2-40B4-BE49-F238E27FC236}">
                <a16:creationId xmlns:a16="http://schemas.microsoft.com/office/drawing/2014/main" id="{F0C13908-0803-0CAD-EFFE-0F047F4BC57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1213" y="2193688"/>
            <a:ext cx="740444" cy="741179"/>
          </a:xfrm>
          <a:prstGeom prst="rect">
            <a:avLst/>
          </a:prstGeom>
        </p:spPr>
      </p:pic>
      <p:sp>
        <p:nvSpPr>
          <p:cNvPr id="15" name="TextBox 14">
            <a:extLst>
              <a:ext uri="{FF2B5EF4-FFF2-40B4-BE49-F238E27FC236}">
                <a16:creationId xmlns:a16="http://schemas.microsoft.com/office/drawing/2014/main" id="{B0AD0E96-9C14-1950-F8D4-12EC7904C372}"/>
              </a:ext>
              <a:ext uri="{C183D7F6-B498-43B3-948B-1728B52AA6E4}">
                <adec:decorative xmlns:adec="http://schemas.microsoft.com/office/drawing/2017/decorative" val="1"/>
              </a:ext>
            </a:extLst>
          </p:cNvPr>
          <p:cNvSpPr txBox="1"/>
          <p:nvPr/>
        </p:nvSpPr>
        <p:spPr>
          <a:xfrm>
            <a:off x="8248419" y="2185648"/>
            <a:ext cx="2063627" cy="656985"/>
          </a:xfrm>
          <a:prstGeom prst="rect">
            <a:avLst/>
          </a:prstGeom>
          <a:noFill/>
        </p:spPr>
        <p:txBody>
          <a:bodyPr wrap="square">
            <a:spAutoFit/>
          </a:bodyPr>
          <a:lstStyle/>
          <a:p>
            <a:pPr defTabSz="913698">
              <a:defRPr/>
            </a:pPr>
            <a:r>
              <a:rPr lang="en-US">
                <a:solidFill>
                  <a:srgbClr val="000000"/>
                </a:solidFill>
                <a:latin typeface="Segoe UI Semibold"/>
                <a:cs typeface="Segoe UI Semibold" panose="020B0702040204020203" pitchFamily="34" charset="0"/>
              </a:rPr>
              <a:t>Retriever over Knowledge Base</a:t>
            </a:r>
          </a:p>
        </p:txBody>
      </p:sp>
      <p:sp>
        <p:nvSpPr>
          <p:cNvPr id="16" name="TextBox 15">
            <a:extLst>
              <a:ext uri="{FF2B5EF4-FFF2-40B4-BE49-F238E27FC236}">
                <a16:creationId xmlns:a16="http://schemas.microsoft.com/office/drawing/2014/main" id="{DC399637-5764-0240-4D63-4C63D3CCA28A}"/>
              </a:ext>
              <a:ext uri="{C183D7F6-B498-43B3-948B-1728B52AA6E4}">
                <adec:decorative xmlns:adec="http://schemas.microsoft.com/office/drawing/2017/decorative" val="1"/>
              </a:ext>
            </a:extLst>
          </p:cNvPr>
          <p:cNvSpPr txBox="1"/>
          <p:nvPr/>
        </p:nvSpPr>
        <p:spPr>
          <a:xfrm>
            <a:off x="8248419" y="4435194"/>
            <a:ext cx="2063627" cy="656985"/>
          </a:xfrm>
          <a:prstGeom prst="rect">
            <a:avLst/>
          </a:prstGeom>
          <a:noFill/>
        </p:spPr>
        <p:txBody>
          <a:bodyPr wrap="square">
            <a:spAutoFit/>
          </a:bodyPr>
          <a:lstStyle/>
          <a:p>
            <a:pPr defTabSz="913698">
              <a:defRPr/>
            </a:pPr>
            <a:r>
              <a:rPr lang="en-US">
                <a:solidFill>
                  <a:srgbClr val="000000"/>
                </a:solidFill>
                <a:latin typeface="Segoe UI Semibold"/>
                <a:cs typeface="Segoe UI Semibold" panose="020B0702040204020203" pitchFamily="34" charset="0"/>
              </a:rPr>
              <a:t>Large Language Model</a:t>
            </a:r>
          </a:p>
        </p:txBody>
      </p:sp>
      <p:grpSp>
        <p:nvGrpSpPr>
          <p:cNvPr id="40" name="Group 39">
            <a:extLst>
              <a:ext uri="{FF2B5EF4-FFF2-40B4-BE49-F238E27FC236}">
                <a16:creationId xmlns:a16="http://schemas.microsoft.com/office/drawing/2014/main" id="{F7E0CD41-31D3-9EE6-D43E-391BA22631E3}"/>
              </a:ext>
            </a:extLst>
          </p:cNvPr>
          <p:cNvGrpSpPr/>
          <p:nvPr/>
        </p:nvGrpSpPr>
        <p:grpSpPr>
          <a:xfrm>
            <a:off x="4565780" y="2445900"/>
            <a:ext cx="2113495" cy="742610"/>
            <a:chOff x="4614737" y="2594829"/>
            <a:chExt cx="2114695" cy="743030"/>
          </a:xfrm>
        </p:grpSpPr>
        <p:cxnSp>
          <p:nvCxnSpPr>
            <p:cNvPr id="14" name="Straight Connector 13">
              <a:extLst>
                <a:ext uri="{FF2B5EF4-FFF2-40B4-BE49-F238E27FC236}">
                  <a16:creationId xmlns:a16="http://schemas.microsoft.com/office/drawing/2014/main" id="{71B6372E-2751-2E9C-1875-F5C3322F1847}"/>
                </a:ext>
              </a:extLst>
            </p:cNvPr>
            <p:cNvCxnSpPr>
              <a:cxnSpLocks/>
            </p:cNvCxnSpPr>
            <p:nvPr/>
          </p:nvCxnSpPr>
          <p:spPr>
            <a:xfrm flipH="1">
              <a:off x="5551135" y="2882631"/>
              <a:ext cx="1178297" cy="455228"/>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A76D9DB-2177-1C4E-F023-8FCF2B47F5F2}"/>
                </a:ext>
              </a:extLst>
            </p:cNvPr>
            <p:cNvSpPr txBox="1"/>
            <p:nvPr/>
          </p:nvSpPr>
          <p:spPr>
            <a:xfrm>
              <a:off x="4614737" y="2594829"/>
              <a:ext cx="1564952" cy="531812"/>
            </a:xfrm>
            <a:prstGeom prst="rect">
              <a:avLst/>
            </a:prstGeom>
            <a:noFill/>
          </p:spPr>
          <p:txBody>
            <a:bodyPr wrap="square">
              <a:spAutoFit/>
            </a:bodyPr>
            <a:lstStyle/>
            <a:p>
              <a:pPr algn="r" defTabSz="913698">
                <a:defRPr/>
              </a:pPr>
              <a:r>
                <a:rPr lang="en-US" sz="1400">
                  <a:solidFill>
                    <a:srgbClr val="000000"/>
                  </a:solidFill>
                  <a:latin typeface="Segoe UI Semibold"/>
                  <a:cs typeface="Segoe UI Semibold" panose="020B0702040204020203" pitchFamily="34" charset="0"/>
                </a:rPr>
                <a:t>Query for relevant content</a:t>
              </a:r>
            </a:p>
          </p:txBody>
        </p:sp>
      </p:grpSp>
      <p:grpSp>
        <p:nvGrpSpPr>
          <p:cNvPr id="49" name="Group 48">
            <a:extLst>
              <a:ext uri="{FF2B5EF4-FFF2-40B4-BE49-F238E27FC236}">
                <a16:creationId xmlns:a16="http://schemas.microsoft.com/office/drawing/2014/main" id="{422F1C0A-86A7-0D80-E708-7DC52B1BF134}"/>
              </a:ext>
            </a:extLst>
          </p:cNvPr>
          <p:cNvGrpSpPr/>
          <p:nvPr/>
        </p:nvGrpSpPr>
        <p:grpSpPr>
          <a:xfrm>
            <a:off x="2802434" y="3887534"/>
            <a:ext cx="1459665" cy="334311"/>
            <a:chOff x="2616860" y="3754407"/>
            <a:chExt cx="1460493" cy="334503"/>
          </a:xfrm>
        </p:grpSpPr>
        <p:cxnSp>
          <p:nvCxnSpPr>
            <p:cNvPr id="30" name="Straight Connector 29">
              <a:extLst>
                <a:ext uri="{FF2B5EF4-FFF2-40B4-BE49-F238E27FC236}">
                  <a16:creationId xmlns:a16="http://schemas.microsoft.com/office/drawing/2014/main" id="{FBB86950-5EA9-E69E-6AE8-32BB8E97EED6}"/>
                </a:ext>
              </a:extLst>
            </p:cNvPr>
            <p:cNvCxnSpPr>
              <a:cxnSpLocks/>
            </p:cNvCxnSpPr>
            <p:nvPr/>
          </p:nvCxnSpPr>
          <p:spPr>
            <a:xfrm>
              <a:off x="2807107" y="3754407"/>
              <a:ext cx="1080000" cy="0"/>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408F7C1-BD0E-7D6D-2F66-ECFCD586211F}"/>
                </a:ext>
              </a:extLst>
            </p:cNvPr>
            <p:cNvSpPr txBox="1"/>
            <p:nvPr/>
          </p:nvSpPr>
          <p:spPr>
            <a:xfrm>
              <a:off x="2616860" y="3776837"/>
              <a:ext cx="1460493" cy="312073"/>
            </a:xfrm>
            <a:prstGeom prst="rect">
              <a:avLst/>
            </a:prstGeom>
            <a:noFill/>
          </p:spPr>
          <p:txBody>
            <a:bodyPr wrap="square">
              <a:spAutoFit/>
            </a:bodyPr>
            <a:lstStyle/>
            <a:p>
              <a:pPr algn="ctr" defTabSz="913698">
                <a:defRPr/>
              </a:pPr>
              <a:r>
                <a:rPr lang="en-US" sz="1400">
                  <a:solidFill>
                    <a:srgbClr val="000000"/>
                  </a:solidFill>
                  <a:latin typeface="Segoe UI Semibold"/>
                  <a:cs typeface="Segoe UI Semibold" panose="020B0702040204020203" pitchFamily="34" charset="0"/>
                </a:rPr>
                <a:t>Answer</a:t>
              </a:r>
            </a:p>
          </p:txBody>
        </p:sp>
      </p:grpSp>
      <p:grpSp>
        <p:nvGrpSpPr>
          <p:cNvPr id="41" name="Group 40">
            <a:extLst>
              <a:ext uri="{FF2B5EF4-FFF2-40B4-BE49-F238E27FC236}">
                <a16:creationId xmlns:a16="http://schemas.microsoft.com/office/drawing/2014/main" id="{B14E749B-C780-0E44-CDFE-3A95258C5003}"/>
              </a:ext>
            </a:extLst>
          </p:cNvPr>
          <p:cNvGrpSpPr/>
          <p:nvPr/>
        </p:nvGrpSpPr>
        <p:grpSpPr>
          <a:xfrm>
            <a:off x="5501645" y="2943438"/>
            <a:ext cx="2186499" cy="517078"/>
            <a:chOff x="5551135" y="3092651"/>
            <a:chExt cx="2187740" cy="517371"/>
          </a:xfrm>
        </p:grpSpPr>
        <p:cxnSp>
          <p:nvCxnSpPr>
            <p:cNvPr id="22" name="Straight Connector 21">
              <a:extLst>
                <a:ext uri="{FF2B5EF4-FFF2-40B4-BE49-F238E27FC236}">
                  <a16:creationId xmlns:a16="http://schemas.microsoft.com/office/drawing/2014/main" id="{419C77DB-08D5-AA09-E4BC-C75EA4D9B4EB}"/>
                </a:ext>
              </a:extLst>
            </p:cNvPr>
            <p:cNvCxnSpPr>
              <a:cxnSpLocks/>
            </p:cNvCxnSpPr>
            <p:nvPr/>
          </p:nvCxnSpPr>
          <p:spPr>
            <a:xfrm flipV="1">
              <a:off x="5551135" y="3092651"/>
              <a:ext cx="1178297" cy="455228"/>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A03C13-3D17-3314-FBBE-CFF905EC6ADC}"/>
                </a:ext>
              </a:extLst>
            </p:cNvPr>
            <p:cNvSpPr txBox="1"/>
            <p:nvPr/>
          </p:nvSpPr>
          <p:spPr>
            <a:xfrm>
              <a:off x="6173923" y="3297949"/>
              <a:ext cx="1564952" cy="312073"/>
            </a:xfrm>
            <a:prstGeom prst="rect">
              <a:avLst/>
            </a:prstGeom>
            <a:noFill/>
          </p:spPr>
          <p:txBody>
            <a:bodyPr wrap="square">
              <a:spAutoFit/>
            </a:bodyPr>
            <a:lstStyle/>
            <a:p>
              <a:pPr defTabSz="913698">
                <a:defRPr/>
              </a:pPr>
              <a:r>
                <a:rPr lang="en-US" sz="1400">
                  <a:solidFill>
                    <a:srgbClr val="000000"/>
                  </a:solidFill>
                  <a:latin typeface="Segoe UI Semibold"/>
                  <a:cs typeface="Segoe UI Semibold" panose="020B0702040204020203" pitchFamily="34" charset="0"/>
                </a:rPr>
                <a:t>Search results</a:t>
              </a:r>
            </a:p>
          </p:txBody>
        </p:sp>
        <p:sp>
          <p:nvSpPr>
            <p:cNvPr id="18" name="Oval 17">
              <a:extLst>
                <a:ext uri="{FF2B5EF4-FFF2-40B4-BE49-F238E27FC236}">
                  <a16:creationId xmlns:a16="http://schemas.microsoft.com/office/drawing/2014/main" id="{D419EEC8-77CC-2D41-D368-7341B05564F9}"/>
                </a:ext>
              </a:extLst>
            </p:cNvPr>
            <p:cNvSpPr/>
            <p:nvPr/>
          </p:nvSpPr>
          <p:spPr bwMode="auto">
            <a:xfrm>
              <a:off x="6030322" y="3200947"/>
              <a:ext cx="216000" cy="216000"/>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ctr" anchorCtr="0" forceAA="0" compatLnSpc="1">
              <a:prstTxWarp prst="textNoShape">
                <a:avLst/>
              </a:prstTxWarp>
              <a:noAutofit/>
            </a:bodyPr>
            <a:lstStyle/>
            <a:p>
              <a:pPr algn="ctr" defTabSz="931757" fontAlgn="base">
                <a:spcBef>
                  <a:spcPct val="0"/>
                </a:spcBef>
                <a:spcAft>
                  <a:spcPct val="0"/>
                </a:spcAft>
                <a:defRPr/>
              </a:pPr>
              <a:r>
                <a:rPr lang="en-US" sz="1400">
                  <a:solidFill>
                    <a:srgbClr val="000000"/>
                  </a:solidFill>
                  <a:latin typeface="Segoe UI"/>
                  <a:ea typeface="Segoe UI" pitchFamily="34" charset="0"/>
                  <a:cs typeface="Segoe UI" pitchFamily="34" charset="0"/>
                </a:rPr>
                <a:t>R</a:t>
              </a:r>
            </a:p>
          </p:txBody>
        </p:sp>
      </p:grpSp>
      <p:grpSp>
        <p:nvGrpSpPr>
          <p:cNvPr id="42" name="Group 41">
            <a:extLst>
              <a:ext uri="{FF2B5EF4-FFF2-40B4-BE49-F238E27FC236}">
                <a16:creationId xmlns:a16="http://schemas.microsoft.com/office/drawing/2014/main" id="{DB6690A5-1354-BE32-F986-CA0A4759E0AE}"/>
              </a:ext>
            </a:extLst>
          </p:cNvPr>
          <p:cNvGrpSpPr/>
          <p:nvPr/>
        </p:nvGrpSpPr>
        <p:grpSpPr>
          <a:xfrm>
            <a:off x="5501646" y="3896414"/>
            <a:ext cx="2590148" cy="562999"/>
            <a:chOff x="5551135" y="4046165"/>
            <a:chExt cx="2591619" cy="563319"/>
          </a:xfrm>
        </p:grpSpPr>
        <p:cxnSp>
          <p:nvCxnSpPr>
            <p:cNvPr id="24" name="Straight Connector 23">
              <a:extLst>
                <a:ext uri="{FF2B5EF4-FFF2-40B4-BE49-F238E27FC236}">
                  <a16:creationId xmlns:a16="http://schemas.microsoft.com/office/drawing/2014/main" id="{CFE4DF97-D1D8-7959-2CED-2EDD7B777AF0}"/>
                </a:ext>
              </a:extLst>
            </p:cNvPr>
            <p:cNvCxnSpPr>
              <a:cxnSpLocks/>
            </p:cNvCxnSpPr>
            <p:nvPr/>
          </p:nvCxnSpPr>
          <p:spPr>
            <a:xfrm flipH="1" flipV="1">
              <a:off x="5551135" y="4154256"/>
              <a:ext cx="1178297" cy="455228"/>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05EF4E-CB90-8F48-9084-395CE64A913F}"/>
                </a:ext>
              </a:extLst>
            </p:cNvPr>
            <p:cNvSpPr txBox="1"/>
            <p:nvPr/>
          </p:nvSpPr>
          <p:spPr>
            <a:xfrm>
              <a:off x="6173924" y="4046165"/>
              <a:ext cx="1968830" cy="312073"/>
            </a:xfrm>
            <a:prstGeom prst="rect">
              <a:avLst/>
            </a:prstGeom>
            <a:noFill/>
          </p:spPr>
          <p:txBody>
            <a:bodyPr wrap="square">
              <a:spAutoFit/>
            </a:bodyPr>
            <a:lstStyle/>
            <a:p>
              <a:pPr defTabSz="913698">
                <a:defRPr/>
              </a:pPr>
              <a:r>
                <a:rPr lang="en-US" sz="1400">
                  <a:solidFill>
                    <a:srgbClr val="000000"/>
                  </a:solidFill>
                  <a:latin typeface="Segoe UI Semibold"/>
                  <a:cs typeface="Segoe UI Semibold" panose="020B0702040204020203" pitchFamily="34" charset="0"/>
                </a:rPr>
                <a:t>Prompt + Knowledge</a:t>
              </a:r>
            </a:p>
          </p:txBody>
        </p:sp>
        <p:sp>
          <p:nvSpPr>
            <p:cNvPr id="36" name="Oval 35">
              <a:extLst>
                <a:ext uri="{FF2B5EF4-FFF2-40B4-BE49-F238E27FC236}">
                  <a16:creationId xmlns:a16="http://schemas.microsoft.com/office/drawing/2014/main" id="{444625FA-8DBC-55A7-C564-BB35A4831E7E}"/>
                </a:ext>
              </a:extLst>
            </p:cNvPr>
            <p:cNvSpPr/>
            <p:nvPr/>
          </p:nvSpPr>
          <p:spPr bwMode="auto">
            <a:xfrm>
              <a:off x="6030322" y="4239683"/>
              <a:ext cx="216000" cy="216000"/>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ctr" anchorCtr="0" forceAA="0" compatLnSpc="1">
              <a:prstTxWarp prst="textNoShape">
                <a:avLst/>
              </a:prstTxWarp>
              <a:noAutofit/>
            </a:bodyPr>
            <a:lstStyle/>
            <a:p>
              <a:pPr algn="ctr" defTabSz="931757" fontAlgn="base">
                <a:spcBef>
                  <a:spcPct val="0"/>
                </a:spcBef>
                <a:spcAft>
                  <a:spcPct val="0"/>
                </a:spcAft>
                <a:defRPr/>
              </a:pPr>
              <a:r>
                <a:rPr lang="en-US" sz="1400">
                  <a:solidFill>
                    <a:srgbClr val="000000"/>
                  </a:solidFill>
                  <a:latin typeface="Segoe UI"/>
                  <a:cs typeface="Segoe UI" pitchFamily="34" charset="0"/>
                </a:rPr>
                <a:t>A</a:t>
              </a:r>
            </a:p>
          </p:txBody>
        </p:sp>
      </p:grpSp>
      <p:grpSp>
        <p:nvGrpSpPr>
          <p:cNvPr id="43" name="Group 42">
            <a:extLst>
              <a:ext uri="{FF2B5EF4-FFF2-40B4-BE49-F238E27FC236}">
                <a16:creationId xmlns:a16="http://schemas.microsoft.com/office/drawing/2014/main" id="{4D8A6669-0DF4-3800-968E-7C914CCEF31A}"/>
              </a:ext>
            </a:extLst>
          </p:cNvPr>
          <p:cNvGrpSpPr/>
          <p:nvPr/>
        </p:nvGrpSpPr>
        <p:grpSpPr>
          <a:xfrm>
            <a:off x="4574972" y="4214344"/>
            <a:ext cx="2104301" cy="579976"/>
            <a:chOff x="4623935" y="4364276"/>
            <a:chExt cx="2105497" cy="580306"/>
          </a:xfrm>
        </p:grpSpPr>
        <p:cxnSp>
          <p:nvCxnSpPr>
            <p:cNvPr id="25" name="Straight Connector 24">
              <a:extLst>
                <a:ext uri="{FF2B5EF4-FFF2-40B4-BE49-F238E27FC236}">
                  <a16:creationId xmlns:a16="http://schemas.microsoft.com/office/drawing/2014/main" id="{769323E4-0C9F-117C-13AD-204C06E9DCCA}"/>
                </a:ext>
              </a:extLst>
            </p:cNvPr>
            <p:cNvCxnSpPr>
              <a:cxnSpLocks/>
            </p:cNvCxnSpPr>
            <p:nvPr/>
          </p:nvCxnSpPr>
          <p:spPr>
            <a:xfrm>
              <a:off x="5551135" y="4364276"/>
              <a:ext cx="1178297" cy="455228"/>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563251-02A2-298E-EB24-AA11F1C48086}"/>
                </a:ext>
              </a:extLst>
            </p:cNvPr>
            <p:cNvSpPr txBox="1"/>
            <p:nvPr/>
          </p:nvSpPr>
          <p:spPr>
            <a:xfrm>
              <a:off x="4623935" y="4632509"/>
              <a:ext cx="1564952" cy="312073"/>
            </a:xfrm>
            <a:prstGeom prst="rect">
              <a:avLst/>
            </a:prstGeom>
            <a:noFill/>
          </p:spPr>
          <p:txBody>
            <a:bodyPr wrap="square">
              <a:spAutoFit/>
            </a:bodyPr>
            <a:lstStyle/>
            <a:p>
              <a:pPr algn="r" defTabSz="913698">
                <a:defRPr/>
              </a:pPr>
              <a:r>
                <a:rPr lang="en-US" sz="1400">
                  <a:solidFill>
                    <a:srgbClr val="000000"/>
                  </a:solidFill>
                  <a:latin typeface="Segoe UI Semibold"/>
                  <a:cs typeface="Segoe UI Semibold" panose="020B0702040204020203" pitchFamily="34" charset="0"/>
                </a:rPr>
                <a:t>Response</a:t>
              </a:r>
            </a:p>
          </p:txBody>
        </p:sp>
        <p:sp>
          <p:nvSpPr>
            <p:cNvPr id="37" name="Oval 36">
              <a:extLst>
                <a:ext uri="{FF2B5EF4-FFF2-40B4-BE49-F238E27FC236}">
                  <a16:creationId xmlns:a16="http://schemas.microsoft.com/office/drawing/2014/main" id="{DA5F8672-578A-7A48-2526-7F36597306EC}"/>
                </a:ext>
              </a:extLst>
            </p:cNvPr>
            <p:cNvSpPr/>
            <p:nvPr/>
          </p:nvSpPr>
          <p:spPr bwMode="auto">
            <a:xfrm>
              <a:off x="6030322" y="4492667"/>
              <a:ext cx="216000" cy="216000"/>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ctr" anchorCtr="0" forceAA="0" compatLnSpc="1">
              <a:prstTxWarp prst="textNoShape">
                <a:avLst/>
              </a:prstTxWarp>
              <a:noAutofit/>
            </a:bodyPr>
            <a:lstStyle/>
            <a:p>
              <a:pPr algn="ctr" defTabSz="931757" fontAlgn="base">
                <a:spcBef>
                  <a:spcPct val="0"/>
                </a:spcBef>
                <a:spcAft>
                  <a:spcPct val="0"/>
                </a:spcAft>
                <a:defRPr/>
              </a:pPr>
              <a:r>
                <a:rPr lang="en-US" sz="1400">
                  <a:solidFill>
                    <a:srgbClr val="000000"/>
                  </a:solidFill>
                  <a:latin typeface="Segoe UI"/>
                  <a:cs typeface="Segoe UI" pitchFamily="34" charset="0"/>
                </a:rPr>
                <a:t>G</a:t>
              </a:r>
            </a:p>
          </p:txBody>
        </p:sp>
      </p:grpSp>
      <p:pic>
        <p:nvPicPr>
          <p:cNvPr id="11" name="Graphic 10">
            <a:extLst>
              <a:ext uri="{FF2B5EF4-FFF2-40B4-BE49-F238E27FC236}">
                <a16:creationId xmlns:a16="http://schemas.microsoft.com/office/drawing/2014/main" id="{F1235442-C92D-4825-1096-6C1F9EEACA9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97703" y="4450601"/>
            <a:ext cx="650702" cy="650702"/>
          </a:xfrm>
          <a:prstGeom prst="rect">
            <a:avLst/>
          </a:prstGeom>
        </p:spPr>
      </p:pic>
    </p:spTree>
    <p:extLst>
      <p:ext uri="{BB962C8B-B14F-4D97-AF65-F5344CB8AC3E}">
        <p14:creationId xmlns:p14="http://schemas.microsoft.com/office/powerpoint/2010/main" val="81443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85185E-6 L 0 0.03541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AB4BCEB-F53F-BD34-C6FF-15D105B1F19C}"/>
              </a:ext>
            </a:extLst>
          </p:cNvPr>
          <p:cNvGrpSpPr/>
          <p:nvPr/>
        </p:nvGrpSpPr>
        <p:grpSpPr>
          <a:xfrm>
            <a:off x="8957682" y="2339127"/>
            <a:ext cx="2631967" cy="3272239"/>
            <a:chOff x="8957682" y="2339127"/>
            <a:chExt cx="2631967" cy="3272239"/>
          </a:xfrm>
        </p:grpSpPr>
        <p:sp>
          <p:nvSpPr>
            <p:cNvPr id="3" name="Rounded Rectangle 3">
              <a:extLst>
                <a:ext uri="{FF2B5EF4-FFF2-40B4-BE49-F238E27FC236}">
                  <a16:creationId xmlns:a16="http://schemas.microsoft.com/office/drawing/2014/main" id="{8BE95904-34E7-3AAC-0BE4-7B22A71A2F17}"/>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Rectangle: Rounded Corners 5">
              <a:extLst>
                <a:ext uri="{FF2B5EF4-FFF2-40B4-BE49-F238E27FC236}">
                  <a16:creationId xmlns:a16="http://schemas.microsoft.com/office/drawing/2014/main" id="{E64233D7-8129-48CF-936A-42D59A59E578}"/>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cxnSp>
          <p:nvCxnSpPr>
            <p:cNvPr id="5" name="Straight Connector 4">
              <a:extLst>
                <a:ext uri="{FF2B5EF4-FFF2-40B4-BE49-F238E27FC236}">
                  <a16:creationId xmlns:a16="http://schemas.microsoft.com/office/drawing/2014/main" id="{ADD5FF25-5644-EF66-91BD-2920F169528A}"/>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4C2255-18BD-B6FE-853F-7D7F2C9B2F2F}"/>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806382D-F7C0-DC82-3512-AA3FB127787C}"/>
                </a:ext>
              </a:extLst>
            </p:cNvPr>
            <p:cNvSpPr txBox="1">
              <a:spLocks/>
            </p:cNvSpPr>
            <p:nvPr/>
          </p:nvSpPr>
          <p:spPr>
            <a:xfrm>
              <a:off x="8957682" y="4024068"/>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8" name="TextBox 7">
              <a:extLst>
                <a:ext uri="{FF2B5EF4-FFF2-40B4-BE49-F238E27FC236}">
                  <a16:creationId xmlns:a16="http://schemas.microsoft.com/office/drawing/2014/main" id="{D9527FC6-1540-5330-C00B-5208A9A67AED}"/>
                </a:ext>
              </a:extLst>
            </p:cNvPr>
            <p:cNvSpPr txBox="1">
              <a:spLocks/>
            </p:cNvSpPr>
            <p:nvPr/>
          </p:nvSpPr>
          <p:spPr>
            <a:xfrm>
              <a:off x="8957682" y="4502699"/>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Gen AI on your data</a:t>
              </a:r>
            </a:p>
          </p:txBody>
        </p:sp>
        <p:sp>
          <p:nvSpPr>
            <p:cNvPr id="9" name="TextBox 8">
              <a:extLst>
                <a:ext uri="{FF2B5EF4-FFF2-40B4-BE49-F238E27FC236}">
                  <a16:creationId xmlns:a16="http://schemas.microsoft.com/office/drawing/2014/main" id="{3B621295-7A8D-DD83-C2C8-DF91E6C71315}"/>
                </a:ext>
              </a:extLst>
            </p:cNvPr>
            <p:cNvSpPr txBox="1">
              <a:spLocks/>
            </p:cNvSpPr>
            <p:nvPr/>
          </p:nvSpPr>
          <p:spPr>
            <a:xfrm>
              <a:off x="8957682" y="4981330"/>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grpSp>
      <p:sp>
        <p:nvSpPr>
          <p:cNvPr id="10" name="Rounded Rectangle 2">
            <a:extLst>
              <a:ext uri="{FF2B5EF4-FFF2-40B4-BE49-F238E27FC236}">
                <a16:creationId xmlns:a16="http://schemas.microsoft.com/office/drawing/2014/main" id="{66CF2EE3-17E3-7C54-8581-7AC259B1AC94}"/>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1" name="Rounded Rectangle 5">
            <a:extLst>
              <a:ext uri="{FF2B5EF4-FFF2-40B4-BE49-F238E27FC236}">
                <a16:creationId xmlns:a16="http://schemas.microsoft.com/office/drawing/2014/main" id="{B3CBE3C7-3525-8E44-DBF3-CEFA36011660}"/>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2" name="Rounded Rectangle 6">
            <a:extLst>
              <a:ext uri="{FF2B5EF4-FFF2-40B4-BE49-F238E27FC236}">
                <a16:creationId xmlns:a16="http://schemas.microsoft.com/office/drawing/2014/main" id="{A302184D-7D83-6E89-0C00-80FBB6797561}"/>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3" name="Rectangle: Rounded Corners 5">
            <a:extLst>
              <a:ext uri="{FF2B5EF4-FFF2-40B4-BE49-F238E27FC236}">
                <a16:creationId xmlns:a16="http://schemas.microsoft.com/office/drawing/2014/main" id="{F767278A-C9D0-44AA-476A-39DDB0EC12DE}"/>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14" name="Straight Connector 13">
            <a:extLst>
              <a:ext uri="{FF2B5EF4-FFF2-40B4-BE49-F238E27FC236}">
                <a16:creationId xmlns:a16="http://schemas.microsoft.com/office/drawing/2014/main" id="{B51276E3-3BB0-AE3D-3B25-66A05B7C4A2E}"/>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F0013AC-EB97-DFB1-5A45-8F82E25BEFC6}"/>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Rectangle: Rounded Corners 5">
            <a:extLst>
              <a:ext uri="{FF2B5EF4-FFF2-40B4-BE49-F238E27FC236}">
                <a16:creationId xmlns:a16="http://schemas.microsoft.com/office/drawing/2014/main" id="{07A55E8A-3664-CD9B-2C09-2F4F0BCB66D3}"/>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17" name="Rectangle: Rounded Corners 5">
            <a:extLst>
              <a:ext uri="{FF2B5EF4-FFF2-40B4-BE49-F238E27FC236}">
                <a16:creationId xmlns:a16="http://schemas.microsoft.com/office/drawing/2014/main" id="{BDE9A364-DA28-2296-5203-C747890ED19B}"/>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sp>
        <p:nvSpPr>
          <p:cNvPr id="18" name="TextBox 17">
            <a:extLst>
              <a:ext uri="{FF2B5EF4-FFF2-40B4-BE49-F238E27FC236}">
                <a16:creationId xmlns:a16="http://schemas.microsoft.com/office/drawing/2014/main" id="{44B8C3D5-9136-4BC0-B137-3CF746B6ED21}"/>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19" name="TextBox 18">
            <a:extLst>
              <a:ext uri="{FF2B5EF4-FFF2-40B4-BE49-F238E27FC236}">
                <a16:creationId xmlns:a16="http://schemas.microsoft.com/office/drawing/2014/main" id="{69209B7F-3035-02C3-2667-4FB14F4873EC}"/>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4F5439EE-8D80-4651-A754-EC1DD0111148}"/>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cxnSp>
        <p:nvCxnSpPr>
          <p:cNvPr id="21" name="Straight Connector 20">
            <a:extLst>
              <a:ext uri="{FF2B5EF4-FFF2-40B4-BE49-F238E27FC236}">
                <a16:creationId xmlns:a16="http://schemas.microsoft.com/office/drawing/2014/main" id="{A8B8C41E-460D-53FD-DEAA-BD5C366E9D08}"/>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79D2CC-C36B-7A67-3F3A-A4F018A4F09F}"/>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DB5306B-53AB-59CB-3A0C-48F20859FF8E}"/>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24" name="TextBox 23">
            <a:extLst>
              <a:ext uri="{FF2B5EF4-FFF2-40B4-BE49-F238E27FC236}">
                <a16:creationId xmlns:a16="http://schemas.microsoft.com/office/drawing/2014/main" id="{1BA15779-F8CF-8FBE-1E80-B0431A776986}"/>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25" name="TextBox 24">
            <a:extLst>
              <a:ext uri="{FF2B5EF4-FFF2-40B4-BE49-F238E27FC236}">
                <a16:creationId xmlns:a16="http://schemas.microsoft.com/office/drawing/2014/main" id="{6B2A8970-F952-9F21-4806-246DAD5F8DE3}"/>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cxnSp>
        <p:nvCxnSpPr>
          <p:cNvPr id="26" name="Straight Connector 25">
            <a:extLst>
              <a:ext uri="{FF2B5EF4-FFF2-40B4-BE49-F238E27FC236}">
                <a16:creationId xmlns:a16="http://schemas.microsoft.com/office/drawing/2014/main" id="{0AFCD2FA-FA13-1B37-2638-1DB943BF192F}"/>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918544C-CF60-418B-6C47-B67185D17306}"/>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87A196F-D28A-3EE4-3ABF-32AE636DE63E}"/>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29" name="TextBox 28">
            <a:extLst>
              <a:ext uri="{FF2B5EF4-FFF2-40B4-BE49-F238E27FC236}">
                <a16:creationId xmlns:a16="http://schemas.microsoft.com/office/drawing/2014/main" id="{691BC915-B3DF-C613-EE25-5EA3B93799F3}"/>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30" name="TextBox 29">
            <a:extLst>
              <a:ext uri="{FF2B5EF4-FFF2-40B4-BE49-F238E27FC236}">
                <a16:creationId xmlns:a16="http://schemas.microsoft.com/office/drawing/2014/main" id="{6F5C9E29-B41A-A994-62E5-BE6C0D5B6948}"/>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grpSp>
        <p:nvGrpSpPr>
          <p:cNvPr id="31" name="Group 30">
            <a:extLst>
              <a:ext uri="{FF2B5EF4-FFF2-40B4-BE49-F238E27FC236}">
                <a16:creationId xmlns:a16="http://schemas.microsoft.com/office/drawing/2014/main" id="{666601E7-9BB4-932F-5B36-267FCD067B80}"/>
              </a:ext>
            </a:extLst>
          </p:cNvPr>
          <p:cNvGrpSpPr/>
          <p:nvPr/>
        </p:nvGrpSpPr>
        <p:grpSpPr>
          <a:xfrm>
            <a:off x="8957681" y="2339127"/>
            <a:ext cx="2631967" cy="3272239"/>
            <a:chOff x="8957682" y="2339127"/>
            <a:chExt cx="2631967" cy="3272239"/>
          </a:xfrm>
        </p:grpSpPr>
        <p:sp>
          <p:nvSpPr>
            <p:cNvPr id="32" name="Rounded Rectangle 19">
              <a:extLst>
                <a:ext uri="{FF2B5EF4-FFF2-40B4-BE49-F238E27FC236}">
                  <a16:creationId xmlns:a16="http://schemas.microsoft.com/office/drawing/2014/main" id="{4DB03FF7-ECC2-87DD-7AA2-3940B7A3B2EF}"/>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gradFill>
              <a:gsLst>
                <a:gs pos="72000">
                  <a:srgbClr val="49C5B1"/>
                </a:gs>
                <a:gs pos="0">
                  <a:srgbClr val="8DE971"/>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3" name="Rectangle: Rounded Corners 5">
              <a:extLst>
                <a:ext uri="{FF2B5EF4-FFF2-40B4-BE49-F238E27FC236}">
                  <a16:creationId xmlns:a16="http://schemas.microsoft.com/office/drawing/2014/main" id="{2493E412-502A-9B01-18A9-387940632AD9}"/>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a:rPr>
                <a:t>AI</a:t>
              </a:r>
              <a:br>
                <a:rPr kumimoji="0" lang="en-US" sz="2400" b="0" i="0" u="none" strike="noStrike" kern="1200" cap="none" spc="0" normalizeH="0" baseline="0" noProof="0">
                  <a:ln>
                    <a:noFill/>
                  </a:ln>
                  <a:solidFill>
                    <a:srgbClr val="000000"/>
                  </a:solidFill>
                  <a:effectLst/>
                  <a:uLnTx/>
                  <a:uFillTx/>
                  <a:latin typeface="Segoe UI Semibold"/>
                  <a:ea typeface="+mn-ea"/>
                  <a:cs typeface="Segoe UI"/>
                </a:rPr>
              </a:br>
              <a:r>
                <a:rPr kumimoji="0" lang="en-US" sz="2400" b="0" i="0" u="none" strike="noStrike" kern="1200" cap="none" spc="0" normalizeH="0" baseline="0" noProof="0">
                  <a:ln>
                    <a:noFill/>
                  </a:ln>
                  <a:solidFill>
                    <a:srgbClr val="000000"/>
                  </a:solidFill>
                  <a:effectLst/>
                  <a:uLnTx/>
                  <a:uFillTx/>
                  <a:latin typeface="Segoe UI Semibold"/>
                  <a:ea typeface="+mn-ea"/>
                  <a:cs typeface="Segoe UI"/>
                </a:rPr>
                <a:t>Powered</a:t>
              </a:r>
            </a:p>
          </p:txBody>
        </p:sp>
        <p:cxnSp>
          <p:nvCxnSpPr>
            <p:cNvPr id="34" name="Straight Connector 33">
              <a:extLst>
                <a:ext uri="{FF2B5EF4-FFF2-40B4-BE49-F238E27FC236}">
                  <a16:creationId xmlns:a16="http://schemas.microsoft.com/office/drawing/2014/main" id="{26D79964-98D2-FCA6-6B28-D180F54ADB29}"/>
                </a:ext>
              </a:extLst>
            </p:cNvPr>
            <p:cNvCxnSpPr>
              <a:cxnSpLocks/>
            </p:cNvCxnSpPr>
            <p:nvPr/>
          </p:nvCxnSpPr>
          <p:spPr>
            <a:xfrm>
              <a:off x="9171619" y="4417272"/>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9D62BBF-B299-616E-C96C-8F6073A36533}"/>
                </a:ext>
              </a:extLst>
            </p:cNvPr>
            <p:cNvCxnSpPr>
              <a:cxnSpLocks/>
            </p:cNvCxnSpPr>
            <p:nvPr/>
          </p:nvCxnSpPr>
          <p:spPr>
            <a:xfrm>
              <a:off x="9171619" y="4895903"/>
              <a:ext cx="2204093" cy="0"/>
            </a:xfrm>
            <a:prstGeom prst="line">
              <a:avLst/>
            </a:prstGeom>
            <a:ln>
              <a:solidFill>
                <a:srgbClr val="000000">
                  <a:alpha val="2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1A429E9A-0AB7-E031-ED45-45B2753C569B}"/>
                </a:ext>
              </a:extLst>
            </p:cNvPr>
            <p:cNvSpPr txBox="1">
              <a:spLocks/>
            </p:cNvSpPr>
            <p:nvPr/>
          </p:nvSpPr>
          <p:spPr>
            <a:xfrm>
              <a:off x="895768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Copilot accelerated</a:t>
              </a:r>
            </a:p>
          </p:txBody>
        </p:sp>
        <p:sp>
          <p:nvSpPr>
            <p:cNvPr id="37" name="TextBox 36">
              <a:extLst>
                <a:ext uri="{FF2B5EF4-FFF2-40B4-BE49-F238E27FC236}">
                  <a16:creationId xmlns:a16="http://schemas.microsoft.com/office/drawing/2014/main" id="{876EF31F-3489-B89B-1772-899F984E35DC}"/>
                </a:ext>
              </a:extLst>
            </p:cNvPr>
            <p:cNvSpPr txBox="1">
              <a:spLocks/>
            </p:cNvSpPr>
            <p:nvPr/>
          </p:nvSpPr>
          <p:spPr>
            <a:xfrm>
              <a:off x="895768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Gen AI on your data</a:t>
              </a:r>
            </a:p>
          </p:txBody>
        </p:sp>
        <p:sp>
          <p:nvSpPr>
            <p:cNvPr id="38" name="TextBox 37">
              <a:extLst>
                <a:ext uri="{FF2B5EF4-FFF2-40B4-BE49-F238E27FC236}">
                  <a16:creationId xmlns:a16="http://schemas.microsoft.com/office/drawing/2014/main" id="{0681C27E-95EB-13EB-8425-B92853E799BF}"/>
                </a:ext>
              </a:extLst>
            </p:cNvPr>
            <p:cNvSpPr txBox="1">
              <a:spLocks/>
            </p:cNvSpPr>
            <p:nvPr/>
          </p:nvSpPr>
          <p:spPr>
            <a:xfrm>
              <a:off x="895768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AI-driven insights</a:t>
              </a:r>
            </a:p>
          </p:txBody>
        </p:sp>
      </p:grpSp>
      <p:sp>
        <p:nvSpPr>
          <p:cNvPr id="39" name="Rectangle 38">
            <a:extLst>
              <a:ext uri="{FF2B5EF4-FFF2-40B4-BE49-F238E27FC236}">
                <a16:creationId xmlns:a16="http://schemas.microsoft.com/office/drawing/2014/main" id="{967D10F7-B5BA-8D51-4139-24A3861AF008}"/>
              </a:ext>
            </a:extLst>
          </p:cNvPr>
          <p:cNvSpPr/>
          <p:nvPr/>
        </p:nvSpPr>
        <p:spPr bwMode="auto">
          <a:xfrm>
            <a:off x="464244" y="2110833"/>
            <a:ext cx="8386469" cy="3706426"/>
          </a:xfrm>
          <a:prstGeom prst="rect">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0" name="Picture 39" descr="Icon&#10;&#10;Description automatically generated">
            <a:extLst>
              <a:ext uri="{FF2B5EF4-FFF2-40B4-BE49-F238E27FC236}">
                <a16:creationId xmlns:a16="http://schemas.microsoft.com/office/drawing/2014/main" id="{062851C5-D282-BFB6-FA6A-D29892D0F8D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41" name="Straight Connector 40">
            <a:extLst>
              <a:ext uri="{FF2B5EF4-FFF2-40B4-BE49-F238E27FC236}">
                <a16:creationId xmlns:a16="http://schemas.microsoft.com/office/drawing/2014/main" id="{0BC95C1E-FD7A-A4DC-BB98-5B745A4CC597}"/>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1EDCD923-CEAC-2439-9E2B-E63E86277A83}"/>
              </a:ext>
            </a:extLst>
          </p:cNvPr>
          <p:cNvSpPr txBox="1">
            <a:spLocks/>
          </p:cNvSpPr>
          <p:nvPr/>
        </p:nvSpPr>
        <p:spPr>
          <a:xfrm>
            <a:off x="2179645"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l">
              <a:defRPr/>
            </a:pPr>
            <a:r>
              <a:rPr lang="en-CA" spc="-30">
                <a:solidFill>
                  <a:srgbClr val="FFFFFF"/>
                </a:solidFill>
                <a:latin typeface="Segoe UI Semibold"/>
              </a:rPr>
              <a:t>Microsoft Fabric</a:t>
            </a:r>
          </a:p>
        </p:txBody>
      </p:sp>
      <p:sp>
        <p:nvSpPr>
          <p:cNvPr id="43" name="Text Placeholder 103">
            <a:extLst>
              <a:ext uri="{FF2B5EF4-FFF2-40B4-BE49-F238E27FC236}">
                <a16:creationId xmlns:a16="http://schemas.microsoft.com/office/drawing/2014/main" id="{41C6DC80-8EF9-BCCC-C0AC-251BE8742707}"/>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204232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1F8188-9E59-E1EB-152E-3A309E631AE0}"/>
              </a:ext>
            </a:extLst>
          </p:cNvPr>
          <p:cNvSpPr txBox="1"/>
          <p:nvPr/>
        </p:nvSpPr>
        <p:spPr>
          <a:xfrm>
            <a:off x="2391933" y="1118410"/>
            <a:ext cx="7408135" cy="577530"/>
          </a:xfrm>
          <a:prstGeom prst="rect">
            <a:avLst/>
          </a:prstGeom>
          <a:noFill/>
        </p:spPr>
        <p:txBody>
          <a:bodyPr wrap="square">
            <a:spAutoFit/>
          </a:bodyPr>
          <a:lstStyle/>
          <a:p>
            <a:pPr marL="0" marR="0" lvl="0" indent="0" algn="ctr" defTabSz="914400" rtl="0" eaLnBrk="1" fontAlgn="auto" latinLnBrk="0" hangingPunct="1">
              <a:lnSpc>
                <a:spcPct val="150000"/>
              </a:lnSpc>
              <a:spcBef>
                <a:spcPts val="3600"/>
              </a:spcBef>
              <a:spcAft>
                <a:spcPts val="0"/>
              </a:spcAft>
              <a:buClrTx/>
              <a:buSzTx/>
              <a:buFontTx/>
              <a:buNone/>
              <a:tabLst/>
              <a:defRPr/>
            </a:pPr>
            <a:r>
              <a:rPr kumimoji="0" lang="en-CA"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Generative AI for every step of your data journey</a:t>
            </a:r>
          </a:p>
        </p:txBody>
      </p:sp>
      <p:sp>
        <p:nvSpPr>
          <p:cNvPr id="3" name="Title 2">
            <a:extLst>
              <a:ext uri="{FF2B5EF4-FFF2-40B4-BE49-F238E27FC236}">
                <a16:creationId xmlns:a16="http://schemas.microsoft.com/office/drawing/2014/main" id="{9A701035-04BF-6CA9-B3FD-9F01804407A8}"/>
              </a:ext>
            </a:extLst>
          </p:cNvPr>
          <p:cNvSpPr txBox="1">
            <a:spLocks/>
          </p:cNvSpPr>
          <p:nvPr/>
        </p:nvSpPr>
        <p:spPr>
          <a:xfrm>
            <a:off x="582614" y="620490"/>
            <a:ext cx="11026774" cy="6198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CA">
                <a:solidFill>
                  <a:srgbClr val="FFFFFF"/>
                </a:solidFill>
                <a:latin typeface="Segoe UI Semibold"/>
              </a:rPr>
              <a:t>Copilot in </a:t>
            </a:r>
            <a:r>
              <a:rPr lang="en-CA" spc="0">
                <a:ln>
                  <a:noFill/>
                </a:ln>
                <a:solidFill>
                  <a:srgbClr val="49C5B1"/>
                </a:solidFill>
                <a:latin typeface="Segoe UI Semibold"/>
              </a:rPr>
              <a:t>Microsoft</a:t>
            </a:r>
            <a:r>
              <a:rPr lang="en-CA">
                <a:solidFill>
                  <a:srgbClr val="FFFFFF"/>
                </a:solidFill>
                <a:latin typeface="Segoe UI Semibold"/>
              </a:rPr>
              <a:t> </a:t>
            </a:r>
            <a:r>
              <a:rPr lang="en-CA" spc="0">
                <a:ln>
                  <a:noFill/>
                </a:ln>
                <a:solidFill>
                  <a:srgbClr val="49C5B1"/>
                </a:solidFill>
                <a:latin typeface="Segoe UI Semibold"/>
              </a:rPr>
              <a:t>Fabric</a:t>
            </a:r>
            <a:endParaRPr lang="en-CA" sz="2800" spc="0">
              <a:ln>
                <a:noFill/>
              </a:ln>
              <a:solidFill>
                <a:srgbClr val="49C5B1"/>
              </a:solidFill>
              <a:latin typeface="Segoe UI Semibold"/>
            </a:endParaRPr>
          </a:p>
        </p:txBody>
      </p:sp>
      <p:grpSp>
        <p:nvGrpSpPr>
          <p:cNvPr id="4" name="Group 3">
            <a:extLst>
              <a:ext uri="{FF2B5EF4-FFF2-40B4-BE49-F238E27FC236}">
                <a16:creationId xmlns:a16="http://schemas.microsoft.com/office/drawing/2014/main" id="{41D05CCE-56CD-7A80-26F0-526420F20800}"/>
              </a:ext>
            </a:extLst>
          </p:cNvPr>
          <p:cNvGrpSpPr/>
          <p:nvPr/>
        </p:nvGrpSpPr>
        <p:grpSpPr>
          <a:xfrm>
            <a:off x="894610" y="2206496"/>
            <a:ext cx="3337990" cy="3749725"/>
            <a:chOff x="894610" y="2206496"/>
            <a:chExt cx="3337990" cy="3749725"/>
          </a:xfrm>
        </p:grpSpPr>
        <p:sp>
          <p:nvSpPr>
            <p:cNvPr id="5" name="!!CAP">
              <a:extLst>
                <a:ext uri="{FF2B5EF4-FFF2-40B4-BE49-F238E27FC236}">
                  <a16:creationId xmlns:a16="http://schemas.microsoft.com/office/drawing/2014/main" id="{F4AD655C-4D97-18D9-EC08-C56FB581895E}"/>
                </a:ext>
                <a:ext uri="{C183D7F6-B498-43B3-948B-1728B52AA6E4}">
                  <adec:decorative xmlns:adec="http://schemas.microsoft.com/office/drawing/2017/decorative" val="1"/>
                </a:ext>
              </a:extLst>
            </p:cNvPr>
            <p:cNvSpPr>
              <a:spLocks/>
            </p:cNvSpPr>
            <p:nvPr/>
          </p:nvSpPr>
          <p:spPr bwMode="auto">
            <a:xfrm>
              <a:off x="894610" y="2206496"/>
              <a:ext cx="3337990" cy="3749725"/>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F23B1855-B60C-93DA-BD91-450F5EB1139E}"/>
                </a:ext>
              </a:extLst>
            </p:cNvPr>
            <p:cNvSpPr txBox="1"/>
            <p:nvPr/>
          </p:nvSpPr>
          <p:spPr>
            <a:xfrm>
              <a:off x="1106825" y="3916445"/>
              <a:ext cx="2913560"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Unlock </a:t>
              </a:r>
              <a:b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Your Data</a:t>
              </a:r>
            </a:p>
          </p:txBody>
        </p:sp>
        <p:sp>
          <p:nvSpPr>
            <p:cNvPr id="7" name="Freeform 14">
              <a:extLst>
                <a:ext uri="{FF2B5EF4-FFF2-40B4-BE49-F238E27FC236}">
                  <a16:creationId xmlns:a16="http://schemas.microsoft.com/office/drawing/2014/main" id="{B6864E58-2203-8E56-B914-F546693EE476}"/>
                </a:ext>
              </a:extLst>
            </p:cNvPr>
            <p:cNvSpPr/>
            <p:nvPr/>
          </p:nvSpPr>
          <p:spPr>
            <a:xfrm>
              <a:off x="2194519" y="2768442"/>
              <a:ext cx="685586" cy="703148"/>
            </a:xfrm>
            <a:prstGeom prst="rect">
              <a:avLst/>
            </a:prstGeom>
            <a:solidFill>
              <a:srgbClr val="49C5B1"/>
            </a:solidFill>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grpSp>
      <p:grpSp>
        <p:nvGrpSpPr>
          <p:cNvPr id="8" name="Group 7">
            <a:extLst>
              <a:ext uri="{FF2B5EF4-FFF2-40B4-BE49-F238E27FC236}">
                <a16:creationId xmlns:a16="http://schemas.microsoft.com/office/drawing/2014/main" id="{F9C55616-92E2-F581-F186-75A83E21F48E}"/>
              </a:ext>
            </a:extLst>
          </p:cNvPr>
          <p:cNvGrpSpPr/>
          <p:nvPr/>
        </p:nvGrpSpPr>
        <p:grpSpPr>
          <a:xfrm>
            <a:off x="1314895" y="2206496"/>
            <a:ext cx="6509994" cy="3749725"/>
            <a:chOff x="1314895" y="2206496"/>
            <a:chExt cx="6509994" cy="3749725"/>
          </a:xfrm>
        </p:grpSpPr>
        <p:sp>
          <p:nvSpPr>
            <p:cNvPr id="9" name="!!CAP">
              <a:extLst>
                <a:ext uri="{FF2B5EF4-FFF2-40B4-BE49-F238E27FC236}">
                  <a16:creationId xmlns:a16="http://schemas.microsoft.com/office/drawing/2014/main" id="{27F6BD3A-DCC7-ED80-366A-2F46EAD92774}"/>
                </a:ext>
                <a:ext uri="{C183D7F6-B498-43B3-948B-1728B52AA6E4}">
                  <adec:decorative xmlns:adec="http://schemas.microsoft.com/office/drawing/2017/decorative" val="1"/>
                </a:ext>
              </a:extLst>
            </p:cNvPr>
            <p:cNvSpPr>
              <a:spLocks/>
            </p:cNvSpPr>
            <p:nvPr/>
          </p:nvSpPr>
          <p:spPr bwMode="auto">
            <a:xfrm>
              <a:off x="4486899" y="2206496"/>
              <a:ext cx="3337990" cy="3749725"/>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EEB264E1-D051-1E61-83AE-A27F1D81A187}"/>
                </a:ext>
              </a:extLst>
            </p:cNvPr>
            <p:cNvSpPr txBox="1"/>
            <p:nvPr/>
          </p:nvSpPr>
          <p:spPr>
            <a:xfrm>
              <a:off x="1314895" y="4719388"/>
              <a:ext cx="2497419"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 Intelligent data prep and integration for every data source</a:t>
              </a:r>
            </a:p>
          </p:txBody>
        </p:sp>
        <p:sp>
          <p:nvSpPr>
            <p:cNvPr id="11" name="TextBox 10">
              <a:extLst>
                <a:ext uri="{FF2B5EF4-FFF2-40B4-BE49-F238E27FC236}">
                  <a16:creationId xmlns:a16="http://schemas.microsoft.com/office/drawing/2014/main" id="{74D14E4F-F03D-D73B-D351-7FA7B669459D}"/>
                </a:ext>
              </a:extLst>
            </p:cNvPr>
            <p:cNvSpPr txBox="1"/>
            <p:nvPr/>
          </p:nvSpPr>
          <p:spPr>
            <a:xfrm>
              <a:off x="4699114" y="3916445"/>
              <a:ext cx="2913560"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Enhance </a:t>
              </a:r>
              <a:b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Productivity</a:t>
              </a:r>
            </a:p>
          </p:txBody>
        </p:sp>
        <p:sp>
          <p:nvSpPr>
            <p:cNvPr id="12" name="Graphic 22">
              <a:extLst>
                <a:ext uri="{FF2B5EF4-FFF2-40B4-BE49-F238E27FC236}">
                  <a16:creationId xmlns:a16="http://schemas.microsoft.com/office/drawing/2014/main" id="{C9936AB9-DC51-B535-D897-6F124D1D6547}"/>
                </a:ext>
              </a:extLst>
            </p:cNvPr>
            <p:cNvSpPr/>
            <p:nvPr/>
          </p:nvSpPr>
          <p:spPr>
            <a:xfrm>
              <a:off x="5813102" y="2803677"/>
              <a:ext cx="685584" cy="667700"/>
            </a:xfrm>
            <a:prstGeom prst="rect">
              <a:avLst/>
            </a:prstGeom>
            <a:solidFill>
              <a:srgbClr val="49C5B1"/>
            </a:solidFill>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grpSp>
      <p:grpSp>
        <p:nvGrpSpPr>
          <p:cNvPr id="13" name="Group 12">
            <a:extLst>
              <a:ext uri="{FF2B5EF4-FFF2-40B4-BE49-F238E27FC236}">
                <a16:creationId xmlns:a16="http://schemas.microsoft.com/office/drawing/2014/main" id="{96CF8F88-FF52-0975-DDFC-7FFD323707EC}"/>
              </a:ext>
            </a:extLst>
          </p:cNvPr>
          <p:cNvGrpSpPr/>
          <p:nvPr/>
        </p:nvGrpSpPr>
        <p:grpSpPr>
          <a:xfrm>
            <a:off x="8079187" y="2206496"/>
            <a:ext cx="3337990" cy="3749725"/>
            <a:chOff x="8079187" y="2206496"/>
            <a:chExt cx="3337990" cy="3749725"/>
          </a:xfrm>
        </p:grpSpPr>
        <p:sp>
          <p:nvSpPr>
            <p:cNvPr id="14" name="!!CAP">
              <a:extLst>
                <a:ext uri="{FF2B5EF4-FFF2-40B4-BE49-F238E27FC236}">
                  <a16:creationId xmlns:a16="http://schemas.microsoft.com/office/drawing/2014/main" id="{C875AD27-59F6-5EF9-B56C-78DBDCF64E33}"/>
                </a:ext>
                <a:ext uri="{C183D7F6-B498-43B3-948B-1728B52AA6E4}">
                  <adec:decorative xmlns:adec="http://schemas.microsoft.com/office/drawing/2017/decorative" val="1"/>
                </a:ext>
              </a:extLst>
            </p:cNvPr>
            <p:cNvSpPr>
              <a:spLocks/>
            </p:cNvSpPr>
            <p:nvPr/>
          </p:nvSpPr>
          <p:spPr bwMode="auto">
            <a:xfrm>
              <a:off x="8079187" y="2206496"/>
              <a:ext cx="3337990" cy="3749725"/>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12C41023-E839-FBF7-B2EE-F68CF75028F2}"/>
                </a:ext>
              </a:extLst>
            </p:cNvPr>
            <p:cNvSpPr txBox="1"/>
            <p:nvPr/>
          </p:nvSpPr>
          <p:spPr>
            <a:xfrm>
              <a:off x="8291402" y="3916445"/>
              <a:ext cx="2913560" cy="707886"/>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Accelerate </a:t>
              </a:r>
              <a:b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Insight Discovery</a:t>
              </a:r>
            </a:p>
          </p:txBody>
        </p:sp>
        <p:sp>
          <p:nvSpPr>
            <p:cNvPr id="16" name="TextBox 15">
              <a:extLst>
                <a:ext uri="{FF2B5EF4-FFF2-40B4-BE49-F238E27FC236}">
                  <a16:creationId xmlns:a16="http://schemas.microsoft.com/office/drawing/2014/main" id="{22A02284-CF53-1609-4107-29336F3DE285}"/>
                </a:ext>
              </a:extLst>
            </p:cNvPr>
            <p:cNvSpPr txBox="1"/>
            <p:nvPr/>
          </p:nvSpPr>
          <p:spPr>
            <a:xfrm>
              <a:off x="8587974" y="4765827"/>
              <a:ext cx="2320416" cy="584775"/>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Analyze and explore your data faster </a:t>
              </a:r>
            </a:p>
          </p:txBody>
        </p:sp>
        <p:sp>
          <p:nvSpPr>
            <p:cNvPr id="17" name="Graphic 25">
              <a:extLst>
                <a:ext uri="{FF2B5EF4-FFF2-40B4-BE49-F238E27FC236}">
                  <a16:creationId xmlns:a16="http://schemas.microsoft.com/office/drawing/2014/main" id="{986B53C1-87F3-000C-E644-6ED57960C170}"/>
                </a:ext>
              </a:extLst>
            </p:cNvPr>
            <p:cNvSpPr/>
            <p:nvPr/>
          </p:nvSpPr>
          <p:spPr>
            <a:xfrm>
              <a:off x="9387164" y="2776690"/>
              <a:ext cx="722036" cy="721674"/>
            </a:xfrm>
            <a:prstGeom prst="rect">
              <a:avLst/>
            </a:prstGeom>
            <a:solidFill>
              <a:srgbClr val="49C5B1"/>
            </a:solidFill>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endParaRPr>
            </a:p>
          </p:txBody>
        </p:sp>
      </p:grpSp>
      <p:sp>
        <p:nvSpPr>
          <p:cNvPr id="18" name="TextBox 17">
            <a:extLst>
              <a:ext uri="{FF2B5EF4-FFF2-40B4-BE49-F238E27FC236}">
                <a16:creationId xmlns:a16="http://schemas.microsoft.com/office/drawing/2014/main" id="{7312ABA1-E5C2-4295-D850-D7C95E0C5A61}"/>
              </a:ext>
            </a:extLst>
          </p:cNvPr>
          <p:cNvSpPr txBox="1"/>
          <p:nvPr/>
        </p:nvSpPr>
        <p:spPr>
          <a:xfrm>
            <a:off x="4847290" y="4765827"/>
            <a:ext cx="2497419" cy="83099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360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 Harness the power of AI to turn your ideas into solutions</a:t>
            </a:r>
          </a:p>
        </p:txBody>
      </p:sp>
      <p:pic>
        <p:nvPicPr>
          <p:cNvPr id="19" name="Picture 18" descr="Copilot logo">
            <a:extLst>
              <a:ext uri="{FF2B5EF4-FFF2-40B4-BE49-F238E27FC236}">
                <a16:creationId xmlns:a16="http://schemas.microsoft.com/office/drawing/2014/main" id="{EE501F7F-FD27-726D-D8E8-1EBC64EF0C0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63092" y="385036"/>
            <a:ext cx="992574" cy="1090746"/>
          </a:xfrm>
          <a:prstGeom prst="rect">
            <a:avLst/>
          </a:prstGeom>
        </p:spPr>
      </p:pic>
      <p:sp>
        <p:nvSpPr>
          <p:cNvPr id="20" name="TextBox 19">
            <a:extLst>
              <a:ext uri="{FF2B5EF4-FFF2-40B4-BE49-F238E27FC236}">
                <a16:creationId xmlns:a16="http://schemas.microsoft.com/office/drawing/2014/main" id="{9CD9DAB2-A476-949C-F4DE-1CA782C9E517}"/>
              </a:ext>
            </a:extLst>
          </p:cNvPr>
          <p:cNvSpPr txBox="1"/>
          <p:nvPr/>
        </p:nvSpPr>
        <p:spPr>
          <a:xfrm>
            <a:off x="9006727" y="704604"/>
            <a:ext cx="2410450" cy="496510"/>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000000">
                <a:alpha val="49804"/>
              </a:srgbClr>
            </a:outerShdw>
          </a:effectLst>
        </p:spPr>
        <p:txBody>
          <a:bodyPr wrap="none" lIns="0" tIns="0" rIns="0" bIns="0" anchor="ctr"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69540">
                      <a:srgbClr val="091F2C"/>
                    </a:gs>
                    <a:gs pos="41954">
                      <a:srgbClr val="091F2C"/>
                    </a:gs>
                  </a:gsLst>
                  <a:path path="circle">
                    <a:fillToRect l="100000" b="100000"/>
                  </a:path>
                </a:gradFill>
                <a:effectLst/>
                <a:uLnTx/>
                <a:uFillTx/>
                <a:latin typeface="Segoe UI Semibold"/>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69540">
                      <a:srgbClr val="091F2C"/>
                    </a:gs>
                    <a:gs pos="41954">
                      <a:srgbClr val="091F2C"/>
                    </a:gs>
                  </a:gsLst>
                  <a:path path="circle">
                    <a:fillToRect l="100000" b="100000"/>
                  </a:path>
                </a:gradFill>
                <a:effectLst/>
                <a:uLnTx/>
                <a:uFillTx/>
                <a:latin typeface="Segoe UI Semibold"/>
                <a:ea typeface="+mn-ea"/>
                <a:cs typeface="Segoe UI" pitchFamily="34" charset="0"/>
              </a:rPr>
              <a:t>Private Preview</a:t>
            </a:r>
          </a:p>
        </p:txBody>
      </p:sp>
    </p:spTree>
    <p:extLst>
      <p:ext uri="{BB962C8B-B14F-4D97-AF65-F5344CB8AC3E}">
        <p14:creationId xmlns:p14="http://schemas.microsoft.com/office/powerpoint/2010/main" val="4235589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33333E-6 1.85185E-6 L -3.33333E-6 0.02222 " pathEditMode="relative" rAng="0" ptsTypes="AA">
                                      <p:cBhvr>
                                        <p:cTn id="9" dur="500" spd="-100000" fill="hold"/>
                                        <p:tgtEl>
                                          <p:spTgt spid="3"/>
                                        </p:tgtEl>
                                        <p:attrNameLst>
                                          <p:attrName>ppt_x</p:attrName>
                                          <p:attrName>ppt_y</p:attrName>
                                        </p:attrNameLst>
                                      </p:cBhvr>
                                      <p:rCtr x="0" y="1111"/>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0 -2.59259E-6 L 0 0.02222 " pathEditMode="relative" rAng="0" ptsTypes="AA">
                                      <p:cBhvr>
                                        <p:cTn id="14" dur="500" spd="-100000" fill="hold"/>
                                        <p:tgtEl>
                                          <p:spTgt spid="2"/>
                                        </p:tgtEl>
                                        <p:attrNameLst>
                                          <p:attrName>ppt_x</p:attrName>
                                          <p:attrName>ppt_y</p:attrName>
                                        </p:attrNameLst>
                                      </p:cBhvr>
                                      <p:rCtr x="0" y="1111"/>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00"/>
                                  </p:stCondLst>
                                  <p:childTnLst>
                                    <p:animMotion origin="layout" path="M 3.54167E-6 1.11111E-6 L 3.54167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nodeType="withEffect">
                                  <p:stCondLst>
                                    <p:cond delay="300"/>
                                  </p:stCondLst>
                                  <p:childTnLst>
                                    <p:animMotion origin="layout" path="M 4.16667E-7 1.11111E-6 L 4.16667E-7 0.03542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nodeType="withEffect">
                                  <p:stCondLst>
                                    <p:cond delay="4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nodeType="withEffect">
                                  <p:stCondLst>
                                    <p:cond delay="400"/>
                                  </p:stCondLst>
                                  <p:childTnLst>
                                    <p:animMotion origin="layout" path="M 0 -7.40741E-7 L 0 0.03542 " pathEditMode="relative" rAng="0" ptsTypes="AA">
                                      <p:cBhvr>
                                        <p:cTn id="29" dur="700" spd="-100000" fill="hold"/>
                                        <p:tgtEl>
                                          <p:spTgt spid="13"/>
                                        </p:tgtEl>
                                        <p:attrNameLst>
                                          <p:attrName>ppt_x</p:attrName>
                                          <p:attrName>ppt_y</p:attrName>
                                        </p:attrNameLst>
                                      </p:cBhvr>
                                      <p:rCtr x="0" y="1759"/>
                                    </p:animMotion>
                                  </p:childTnLst>
                                </p:cTn>
                              </p:par>
                              <p:par>
                                <p:cTn id="30" presetID="2" presetClass="entr" presetSubtype="1" decel="100000" fill="hold" grpId="0" nodeType="withEffect">
                                  <p:stCondLst>
                                    <p:cond delay="50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A4CEC-FC99-9A70-A476-89B57438FF66}"/>
              </a:ext>
            </a:extLst>
          </p:cNvPr>
          <p:cNvSpPr>
            <a:spLocks noGrp="1"/>
          </p:cNvSpPr>
          <p:nvPr>
            <p:ph type="title" idx="4294967295"/>
          </p:nvPr>
        </p:nvSpPr>
        <p:spPr>
          <a:xfrm>
            <a:off x="1174750" y="457200"/>
            <a:ext cx="11017250" cy="554038"/>
          </a:xfrm>
        </p:spPr>
        <p:txBody>
          <a:bodyPr/>
          <a:lstStyle/>
          <a:p>
            <a:pPr algn="ctr"/>
            <a:r>
              <a:rPr lang="en-US" dirty="0"/>
              <a:t>Customer Momentum</a:t>
            </a:r>
          </a:p>
        </p:txBody>
      </p:sp>
      <p:sp>
        <p:nvSpPr>
          <p:cNvPr id="12" name="Rectangle: Rounded Corners 11">
            <a:extLst>
              <a:ext uri="{FF2B5EF4-FFF2-40B4-BE49-F238E27FC236}">
                <a16:creationId xmlns:a16="http://schemas.microsoft.com/office/drawing/2014/main" id="{4C550D1D-1385-EC98-C3A4-E3E9CB84DD85}"/>
              </a:ext>
            </a:extLst>
          </p:cNvPr>
          <p:cNvSpPr/>
          <p:nvPr/>
        </p:nvSpPr>
        <p:spPr bwMode="auto">
          <a:xfrm>
            <a:off x="1638606" y="1464443"/>
            <a:ext cx="8914788" cy="4558651"/>
          </a:xfrm>
          <a:prstGeom prst="roundRect">
            <a:avLst>
              <a:gd name="adj" fmla="val 3054"/>
            </a:avLst>
          </a:prstGeom>
          <a:solidFill>
            <a:schemeClr val="tx1"/>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13" name="Picture 2">
            <a:extLst>
              <a:ext uri="{FF2B5EF4-FFF2-40B4-BE49-F238E27FC236}">
                <a16:creationId xmlns:a16="http://schemas.microsoft.com/office/drawing/2014/main" id="{9019E5FE-AB2E-90D8-1133-B1E60277F8F5}"/>
              </a:ext>
            </a:extLst>
          </p:cNvPr>
          <p:cNvPicPr>
            <a:picLocks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659084" y="3430195"/>
            <a:ext cx="525435" cy="52543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F595667D-9343-0780-DFBB-EB6E347719A4}"/>
              </a:ext>
            </a:extLst>
          </p:cNvPr>
          <p:cNvPicPr>
            <a:picLocks noChangeArrowheads="1"/>
          </p:cNvPicPr>
          <p:nvPr/>
        </p:nvPicPr>
        <p:blipFill>
          <a:blip r:embed="rId3">
            <a:extLst>
              <a:ext uri="{28A0092B-C50C-407E-A947-70E740481C1C}">
                <a14:useLocalDpi xmlns:a14="http://schemas.microsoft.com/office/drawing/2010/main"/>
              </a:ext>
            </a:extLst>
          </a:blip>
          <a:srcRect/>
          <a:stretch/>
        </p:blipFill>
        <p:spPr bwMode="auto">
          <a:xfrm>
            <a:off x="7695776" y="2065306"/>
            <a:ext cx="1828800" cy="67959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a:extLst>
              <a:ext uri="{FF2B5EF4-FFF2-40B4-BE49-F238E27FC236}">
                <a16:creationId xmlns:a16="http://schemas.microsoft.com/office/drawing/2014/main" id="{75309C4C-8800-B1CE-84E9-F4D38D36FF5A}"/>
              </a:ext>
            </a:extLst>
          </p:cNvPr>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11978" y="4927520"/>
            <a:ext cx="1600293" cy="2104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6" descr="T-Mobile_New_Logo_Primary_RGB_M-on-W_Transparent - Stax Music Academy">
            <a:extLst>
              <a:ext uri="{FF2B5EF4-FFF2-40B4-BE49-F238E27FC236}">
                <a16:creationId xmlns:a16="http://schemas.microsoft.com/office/drawing/2014/main" id="{ADD57B8C-FE7A-E5AF-7ED4-704B10843222}"/>
              </a:ext>
            </a:extLst>
          </p:cNvPr>
          <p:cNvPicPr>
            <a:picLocks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641555" y="3557195"/>
            <a:ext cx="1141775" cy="2778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8" descr="PensionDanmark – Findbank.dk">
            <a:extLst>
              <a:ext uri="{FF2B5EF4-FFF2-40B4-BE49-F238E27FC236}">
                <a16:creationId xmlns:a16="http://schemas.microsoft.com/office/drawing/2014/main" id="{447905C4-9ECD-B286-80F4-C5218F08C61A}"/>
              </a:ext>
            </a:extLst>
          </p:cNvPr>
          <p:cNvPicPr>
            <a:picLocks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577236" y="3596272"/>
            <a:ext cx="2065881" cy="19832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close-up of a logo&#10;&#10;Description automatically generated">
            <a:extLst>
              <a:ext uri="{FF2B5EF4-FFF2-40B4-BE49-F238E27FC236}">
                <a16:creationId xmlns:a16="http://schemas.microsoft.com/office/drawing/2014/main" id="{A50B7CE0-E1B9-AA7A-D248-FA258D31FA7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244260" y="4672709"/>
            <a:ext cx="1159979" cy="412754"/>
          </a:xfrm>
          <a:prstGeom prst="rect">
            <a:avLst/>
          </a:prstGeom>
        </p:spPr>
      </p:pic>
      <p:pic>
        <p:nvPicPr>
          <p:cNvPr id="3" name="Picture 2" descr="A black and grey text&#10;&#10;Description automatically generated">
            <a:extLst>
              <a:ext uri="{FF2B5EF4-FFF2-40B4-BE49-F238E27FC236}">
                <a16:creationId xmlns:a16="http://schemas.microsoft.com/office/drawing/2014/main" id="{DB17F6C1-F1C2-CF1C-6540-C53986D4FF2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53122" y="2050652"/>
            <a:ext cx="1943833" cy="706072"/>
          </a:xfrm>
          <a:prstGeom prst="rect">
            <a:avLst/>
          </a:prstGeom>
        </p:spPr>
      </p:pic>
      <p:pic>
        <p:nvPicPr>
          <p:cNvPr id="4" name="Picture 3" descr="A close-up of a logo&#10;&#10;Description automatically generated">
            <a:extLst>
              <a:ext uri="{FF2B5EF4-FFF2-40B4-BE49-F238E27FC236}">
                <a16:creationId xmlns:a16="http://schemas.microsoft.com/office/drawing/2014/main" id="{620CAC63-31FC-7C93-F852-15C6D2DF7B17}"/>
              </a:ext>
            </a:extLst>
          </p:cNvPr>
          <p:cNvPicPr>
            <a:picLocks noChangeAspect="1"/>
          </p:cNvPicPr>
          <p:nvPr/>
        </p:nvPicPr>
        <p:blipFill>
          <a:blip r:embed="rId9"/>
          <a:stretch>
            <a:fillRect/>
          </a:stretch>
        </p:blipFill>
        <p:spPr>
          <a:xfrm>
            <a:off x="7904505" y="4700710"/>
            <a:ext cx="1404327" cy="543658"/>
          </a:xfrm>
          <a:prstGeom prst="rect">
            <a:avLst/>
          </a:prstGeom>
        </p:spPr>
      </p:pic>
      <p:pic>
        <p:nvPicPr>
          <p:cNvPr id="5" name="Picture 4" descr="A black and yellow logo&#10;&#10;Description automatically generated">
            <a:extLst>
              <a:ext uri="{FF2B5EF4-FFF2-40B4-BE49-F238E27FC236}">
                <a16:creationId xmlns:a16="http://schemas.microsoft.com/office/drawing/2014/main" id="{F674EA71-474D-9F3D-129E-E05F147C5CA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876017" y="1996831"/>
            <a:ext cx="677180" cy="812802"/>
          </a:xfrm>
          <a:prstGeom prst="rect">
            <a:avLst/>
          </a:prstGeom>
        </p:spPr>
      </p:pic>
    </p:spTree>
    <p:extLst>
      <p:ext uri="{BB962C8B-B14F-4D97-AF65-F5344CB8AC3E}">
        <p14:creationId xmlns:p14="http://schemas.microsoft.com/office/powerpoint/2010/main" val="40843501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433AE59-93EC-236C-CB61-9FCE2DF047D3}"/>
              </a:ext>
            </a:extLst>
          </p:cNvPr>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583912" y="918865"/>
            <a:ext cx="8299984" cy="531198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255881EF-C9D2-4563-198E-AA3FEA204E0C}"/>
              </a:ext>
            </a:extLst>
          </p:cNvPr>
          <p:cNvSpPr>
            <a:spLocks noGrp="1"/>
          </p:cNvSpPr>
          <p:nvPr>
            <p:ph type="title"/>
          </p:nvPr>
        </p:nvSpPr>
        <p:spPr>
          <a:xfrm>
            <a:off x="588263" y="457200"/>
            <a:ext cx="11018520" cy="461665"/>
          </a:xfrm>
        </p:spPr>
        <p:txBody>
          <a:bodyPr/>
          <a:lstStyle/>
          <a:p>
            <a:r>
              <a:rPr lang="en-US" sz="3000" dirty="0">
                <a:solidFill>
                  <a:schemeClr val="tx1"/>
                </a:solidFill>
              </a:rPr>
              <a:t>Chat your data in Microsoft Fabric with Semantic Kernel</a:t>
            </a:r>
          </a:p>
        </p:txBody>
      </p:sp>
      <p:sp>
        <p:nvSpPr>
          <p:cNvPr id="6" name="TextBox 5">
            <a:extLst>
              <a:ext uri="{FF2B5EF4-FFF2-40B4-BE49-F238E27FC236}">
                <a16:creationId xmlns:a16="http://schemas.microsoft.com/office/drawing/2014/main" id="{1C8BCB28-7D19-960B-EACB-D54746E18DBC}"/>
              </a:ext>
            </a:extLst>
          </p:cNvPr>
          <p:cNvSpPr txBox="1"/>
          <p:nvPr/>
        </p:nvSpPr>
        <p:spPr>
          <a:xfrm>
            <a:off x="164478" y="6521466"/>
            <a:ext cx="10368572" cy="369332"/>
          </a:xfrm>
          <a:prstGeom prst="rect">
            <a:avLst/>
          </a:prstGeom>
          <a:noFill/>
        </p:spPr>
        <p:txBody>
          <a:bodyPr wrap="square">
            <a:spAutoFit/>
          </a:bodyPr>
          <a:lstStyle/>
          <a:p>
            <a:r>
              <a:rPr lang="en-US" dirty="0">
                <a:hlinkClick r:id="rId3"/>
              </a:rPr>
              <a:t>Chat your data in Microsoft Fabric with Semantic Kernel | Microsoft Fabric Blog | Microsoft Fabric</a:t>
            </a:r>
            <a:endParaRPr lang="en-US" dirty="0"/>
          </a:p>
        </p:txBody>
      </p:sp>
      <p:sp>
        <p:nvSpPr>
          <p:cNvPr id="8" name="TextBox 7">
            <a:extLst>
              <a:ext uri="{FF2B5EF4-FFF2-40B4-BE49-F238E27FC236}">
                <a16:creationId xmlns:a16="http://schemas.microsoft.com/office/drawing/2014/main" id="{AB0B5F6B-042C-9D9A-7292-4E3EFFC296CF}"/>
              </a:ext>
            </a:extLst>
          </p:cNvPr>
          <p:cNvSpPr txBox="1"/>
          <p:nvPr/>
        </p:nvSpPr>
        <p:spPr>
          <a:xfrm>
            <a:off x="164477" y="6211669"/>
            <a:ext cx="10368571" cy="369332"/>
          </a:xfrm>
          <a:prstGeom prst="rect">
            <a:avLst/>
          </a:prstGeom>
          <a:noFill/>
        </p:spPr>
        <p:txBody>
          <a:bodyPr wrap="square">
            <a:spAutoFit/>
          </a:bodyPr>
          <a:lstStyle/>
          <a:p>
            <a:r>
              <a:rPr lang="en-US" dirty="0">
                <a:hlinkClick r:id="rId4"/>
              </a:rPr>
              <a:t>Use Semantic Kernel with Lakehouse in Microsoft Fabric | Microsoft Fabric Blog | Microsoft Fabric</a:t>
            </a:r>
            <a:endParaRPr lang="en-US" dirty="0"/>
          </a:p>
        </p:txBody>
      </p:sp>
    </p:spTree>
    <p:extLst>
      <p:ext uri="{BB962C8B-B14F-4D97-AF65-F5344CB8AC3E}">
        <p14:creationId xmlns:p14="http://schemas.microsoft.com/office/powerpoint/2010/main" val="200841952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1CDEA5-768D-C86B-DDAD-9C52723FD3BE}"/>
              </a:ext>
            </a:extLst>
          </p:cNvPr>
          <p:cNvSpPr>
            <a:spLocks noGrp="1"/>
          </p:cNvSpPr>
          <p:nvPr>
            <p:ph type="title"/>
          </p:nvPr>
        </p:nvSpPr>
        <p:spPr/>
        <p:txBody>
          <a:bodyPr/>
          <a:lstStyle/>
          <a:p>
            <a:r>
              <a:rPr lang="en-US" dirty="0"/>
              <a:t>Cosmos DB</a:t>
            </a:r>
          </a:p>
        </p:txBody>
      </p:sp>
      <p:pic>
        <p:nvPicPr>
          <p:cNvPr id="5" name="Graphic 4" descr="Azure Cosmos DB icon">
            <a:extLst>
              <a:ext uri="{FF2B5EF4-FFF2-40B4-BE49-F238E27FC236}">
                <a16:creationId xmlns:a16="http://schemas.microsoft.com/office/drawing/2014/main" id="{73D2D652-5874-8DA7-58CD-169B0DC7DA7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822003" y="2228920"/>
            <a:ext cx="1844361" cy="1844361"/>
          </a:xfrm>
          <a:prstGeom prst="rect">
            <a:avLst/>
          </a:prstGeom>
        </p:spPr>
      </p:pic>
      <p:pic>
        <p:nvPicPr>
          <p:cNvPr id="6" name="Picture 5">
            <a:extLst>
              <a:ext uri="{FF2B5EF4-FFF2-40B4-BE49-F238E27FC236}">
                <a16:creationId xmlns:a16="http://schemas.microsoft.com/office/drawing/2014/main" id="{30E74ECF-1479-C9E0-A410-40878FC4D69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78967" y="1918357"/>
            <a:ext cx="2487311" cy="24873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76C9B6-6625-06DC-FC02-CC280984D202}"/>
              </a:ext>
            </a:extLst>
          </p:cNvPr>
          <p:cNvSpPr txBox="1"/>
          <p:nvPr/>
        </p:nvSpPr>
        <p:spPr>
          <a:xfrm>
            <a:off x="6091350" y="2557231"/>
            <a:ext cx="948016"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6040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9C4B-71B6-FA15-16FA-67B7BA073C90}"/>
              </a:ext>
            </a:extLst>
          </p:cNvPr>
          <p:cNvSpPr>
            <a:spLocks noGrp="1"/>
          </p:cNvSpPr>
          <p:nvPr>
            <p:ph type="title"/>
          </p:nvPr>
        </p:nvSpPr>
        <p:spPr/>
        <p:txBody>
          <a:bodyPr/>
          <a:lstStyle/>
          <a:p>
            <a:r>
              <a:rPr lang="en-US" dirty="0"/>
              <a:t>What is Cosmos DB?</a:t>
            </a:r>
          </a:p>
        </p:txBody>
      </p:sp>
      <p:pic>
        <p:nvPicPr>
          <p:cNvPr id="8" name="Picture 7">
            <a:extLst>
              <a:ext uri="{FF2B5EF4-FFF2-40B4-BE49-F238E27FC236}">
                <a16:creationId xmlns:a16="http://schemas.microsoft.com/office/drawing/2014/main" id="{4454C686-CE9C-2F9C-1D84-178AF776CA7D}"/>
              </a:ext>
            </a:extLst>
          </p:cNvPr>
          <p:cNvPicPr>
            <a:picLocks noChangeAspect="1"/>
          </p:cNvPicPr>
          <p:nvPr/>
        </p:nvPicPr>
        <p:blipFill>
          <a:blip r:embed="rId2"/>
          <a:stretch>
            <a:fillRect/>
          </a:stretch>
        </p:blipFill>
        <p:spPr>
          <a:xfrm>
            <a:off x="1826002" y="1183542"/>
            <a:ext cx="8622620" cy="5293947"/>
          </a:xfrm>
          <a:prstGeom prst="rect">
            <a:avLst/>
          </a:prstGeom>
        </p:spPr>
      </p:pic>
      <p:pic>
        <p:nvPicPr>
          <p:cNvPr id="3" name="Graphic 2" descr="Azure Cosmos DB icon">
            <a:extLst>
              <a:ext uri="{FF2B5EF4-FFF2-40B4-BE49-F238E27FC236}">
                <a16:creationId xmlns:a16="http://schemas.microsoft.com/office/drawing/2014/main" id="{DE89BD58-9F3E-F692-D9E6-1863E9BF62A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8988" y="156525"/>
            <a:ext cx="940845" cy="940845"/>
          </a:xfrm>
          <a:prstGeom prst="rect">
            <a:avLst/>
          </a:prstGeom>
        </p:spPr>
      </p:pic>
    </p:spTree>
    <p:extLst>
      <p:ext uri="{BB962C8B-B14F-4D97-AF65-F5344CB8AC3E}">
        <p14:creationId xmlns:p14="http://schemas.microsoft.com/office/powerpoint/2010/main" val="47560998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BDCF-BC79-3880-A0B2-C9507CE59F1B}"/>
              </a:ext>
            </a:extLst>
          </p:cNvPr>
          <p:cNvSpPr>
            <a:spLocks noGrp="1"/>
          </p:cNvSpPr>
          <p:nvPr>
            <p:ph type="title"/>
          </p:nvPr>
        </p:nvSpPr>
        <p:spPr/>
        <p:txBody>
          <a:bodyPr/>
          <a:lstStyle/>
          <a:p>
            <a:r>
              <a:rPr lang="en-US" dirty="0"/>
              <a:t>Cosmos DB Use Case</a:t>
            </a:r>
          </a:p>
        </p:txBody>
      </p:sp>
      <p:pic>
        <p:nvPicPr>
          <p:cNvPr id="6" name="Picture 5">
            <a:extLst>
              <a:ext uri="{FF2B5EF4-FFF2-40B4-BE49-F238E27FC236}">
                <a16:creationId xmlns:a16="http://schemas.microsoft.com/office/drawing/2014/main" id="{694B7D90-200F-3E46-A106-8DDB369E5935}"/>
              </a:ext>
            </a:extLst>
          </p:cNvPr>
          <p:cNvPicPr>
            <a:picLocks noChangeAspect="1"/>
          </p:cNvPicPr>
          <p:nvPr/>
        </p:nvPicPr>
        <p:blipFill>
          <a:blip r:embed="rId2"/>
          <a:stretch>
            <a:fillRect/>
          </a:stretch>
        </p:blipFill>
        <p:spPr>
          <a:xfrm>
            <a:off x="2204136" y="1135726"/>
            <a:ext cx="7783727" cy="5538856"/>
          </a:xfrm>
          <a:prstGeom prst="rect">
            <a:avLst/>
          </a:prstGeom>
        </p:spPr>
      </p:pic>
    </p:spTree>
    <p:extLst>
      <p:ext uri="{BB962C8B-B14F-4D97-AF65-F5344CB8AC3E}">
        <p14:creationId xmlns:p14="http://schemas.microsoft.com/office/powerpoint/2010/main" val="401396478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15AB-2F73-D52A-D26F-C8559055D7AD}"/>
              </a:ext>
            </a:extLst>
          </p:cNvPr>
          <p:cNvSpPr>
            <a:spLocks noGrp="1"/>
          </p:cNvSpPr>
          <p:nvPr>
            <p:ph type="title"/>
          </p:nvPr>
        </p:nvSpPr>
        <p:spPr/>
        <p:txBody>
          <a:bodyPr/>
          <a:lstStyle/>
          <a:p>
            <a:r>
              <a:rPr lang="en-US" dirty="0"/>
              <a:t>What is Azure Cosmos DB for MongoDB?</a:t>
            </a:r>
          </a:p>
        </p:txBody>
      </p:sp>
      <p:sp>
        <p:nvSpPr>
          <p:cNvPr id="3" name="Content Placeholder 2">
            <a:extLst>
              <a:ext uri="{FF2B5EF4-FFF2-40B4-BE49-F238E27FC236}">
                <a16:creationId xmlns:a16="http://schemas.microsoft.com/office/drawing/2014/main" id="{CE109D3A-B889-A57D-FC9E-449D61A75DF3}"/>
              </a:ext>
            </a:extLst>
          </p:cNvPr>
          <p:cNvSpPr txBox="1">
            <a:spLocks/>
          </p:cNvSpPr>
          <p:nvPr/>
        </p:nvSpPr>
        <p:spPr>
          <a:xfrm>
            <a:off x="504714" y="2016775"/>
            <a:ext cx="7084806" cy="3530454"/>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chemeClr val="bg1"/>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chemeClr val="bg1"/>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chemeClr val="bg1"/>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chemeClr val="bg1"/>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marR="0" lvl="0" indent="-457200" algn="l"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2549" b="0" i="0" u="none" strike="noStrike" kern="1200" cap="none" spc="0" normalizeH="0" baseline="0" noProof="0">
                <a:ln>
                  <a:noFill/>
                </a:ln>
                <a:solidFill>
                  <a:sysClr val="window" lastClr="FFFFFF"/>
                </a:solidFill>
                <a:effectLst/>
                <a:uLnTx/>
                <a:uFillTx/>
                <a:latin typeface="Segoe UI"/>
                <a:ea typeface="+mn-ea"/>
                <a:cs typeface="+mn-cs"/>
              </a:rPr>
              <a:t>Azure Cosmos DB for MongoDB makes it easy to use Azure Cosmos DB as if it were a MongoDB database. You can use your existing MongoDB skills and continue to use your favorite MongoDB drivers, SDKs, and tools by pointing your application to the connection string for your account using the API for MongoDB.</a:t>
            </a:r>
          </a:p>
          <a:p>
            <a:pPr marL="457200" marR="0" lvl="0" indent="-457200" algn="l"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2549" b="0" i="0" u="none" strike="noStrike" kern="1200" cap="none" spc="0" normalizeH="0" baseline="0" noProof="0">
              <a:ln>
                <a:noFill/>
              </a:ln>
              <a:solidFill>
                <a:sysClr val="window" lastClr="FFFFFF"/>
              </a:solidFill>
              <a:effectLst/>
              <a:uLnTx/>
              <a:uFillTx/>
              <a:latin typeface="Segoe UI"/>
              <a:ea typeface="+mn-ea"/>
              <a:cs typeface="+mn-cs"/>
            </a:endParaRPr>
          </a:p>
          <a:p>
            <a:pPr marL="457200" marR="0" lvl="0" indent="-457200" algn="l" defTabSz="914367"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2549" b="0" i="0" u="none" strike="noStrike" kern="1200" cap="none" spc="0" normalizeH="0" baseline="0" noProof="0">
                <a:ln>
                  <a:noFill/>
                </a:ln>
                <a:solidFill>
                  <a:sysClr val="window" lastClr="FFFFFF"/>
                </a:solidFill>
                <a:effectLst/>
                <a:uLnTx/>
                <a:uFillTx/>
                <a:latin typeface="Segoe UI"/>
                <a:ea typeface="+mn-ea"/>
                <a:cs typeface="+mn-cs"/>
                <a:hlinkClick r:id="rId2"/>
              </a:rPr>
              <a:t>Request Unit (RU)based and vCore-based</a:t>
            </a:r>
            <a:endParaRPr kumimoji="0" lang="en-US" sz="2549" b="0" i="0" u="none" strike="noStrike" kern="1200" cap="none" spc="0" normalizeH="0" baseline="0" noProof="0" dirty="0">
              <a:ln>
                <a:noFill/>
              </a:ln>
              <a:solidFill>
                <a:sysClr val="window" lastClr="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2D6F2595-60A4-6003-FD8D-94B01BAD6E64}"/>
              </a:ext>
            </a:extLst>
          </p:cNvPr>
          <p:cNvSpPr txBox="1"/>
          <p:nvPr/>
        </p:nvSpPr>
        <p:spPr>
          <a:xfrm>
            <a:off x="2342713" y="6315650"/>
            <a:ext cx="8834481" cy="369332"/>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hlinkClick r:id="rId3"/>
              </a:rPr>
              <a:t>Introduction/Overview - Azure Cosmos DB for MongoDB | Microsoft Learn</a:t>
            </a:r>
            <a:endParaRPr kumimoji="0" lang="en-US" sz="1800" b="0" i="0" u="none" strike="noStrike" kern="0" cap="none" spc="0" normalizeH="0" baseline="0" noProof="0" dirty="0">
              <a:ln>
                <a:noFill/>
              </a:ln>
              <a:solidFill>
                <a:prstClr val="black"/>
              </a:solidFill>
              <a:effectLst/>
              <a:uLnTx/>
              <a:uFillTx/>
            </a:endParaRPr>
          </a:p>
        </p:txBody>
      </p:sp>
      <p:pic>
        <p:nvPicPr>
          <p:cNvPr id="5" name="Picture 4">
            <a:hlinkClick r:id="rId4"/>
            <a:extLst>
              <a:ext uri="{FF2B5EF4-FFF2-40B4-BE49-F238E27FC236}">
                <a16:creationId xmlns:a16="http://schemas.microsoft.com/office/drawing/2014/main" id="{F4775379-5B18-F426-7E66-51046A562295}"/>
              </a:ext>
            </a:extLst>
          </p:cNvPr>
          <p:cNvPicPr>
            <a:picLocks noChangeAspect="1"/>
          </p:cNvPicPr>
          <p:nvPr/>
        </p:nvPicPr>
        <p:blipFill>
          <a:blip r:embed="rId5"/>
          <a:stretch>
            <a:fillRect/>
          </a:stretch>
        </p:blipFill>
        <p:spPr>
          <a:xfrm>
            <a:off x="8195216" y="2061212"/>
            <a:ext cx="3218645" cy="2148348"/>
          </a:xfrm>
          <a:prstGeom prst="rect">
            <a:avLst/>
          </a:prstGeom>
        </p:spPr>
      </p:pic>
    </p:spTree>
    <p:extLst>
      <p:ext uri="{BB962C8B-B14F-4D97-AF65-F5344CB8AC3E}">
        <p14:creationId xmlns:p14="http://schemas.microsoft.com/office/powerpoint/2010/main" val="260176416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891D-B2D9-799E-1249-9AF7F12F7053}"/>
              </a:ext>
            </a:extLst>
          </p:cNvPr>
          <p:cNvSpPr>
            <a:spLocks noGrp="1"/>
          </p:cNvSpPr>
          <p:nvPr>
            <p:ph type="title"/>
          </p:nvPr>
        </p:nvSpPr>
        <p:spPr/>
        <p:txBody>
          <a:bodyPr/>
          <a:lstStyle/>
          <a:p>
            <a:r>
              <a:rPr lang="en-US" sz="3600" dirty="0">
                <a:latin typeface="Aptos" panose="020B0004020202020204" pitchFamily="34" charset="0"/>
                <a:cs typeface="Segoe UI"/>
              </a:rPr>
              <a:t>Azure Cosmos DB for MongoDB </a:t>
            </a:r>
            <a:r>
              <a:rPr lang="en-US" sz="3600" dirty="0" err="1">
                <a:latin typeface="Aptos" panose="020B0004020202020204" pitchFamily="34" charset="0"/>
                <a:cs typeface="Segoe UI"/>
              </a:rPr>
              <a:t>vCore</a:t>
            </a:r>
            <a:endParaRPr lang="en-US" dirty="0"/>
          </a:p>
        </p:txBody>
      </p:sp>
      <p:sp>
        <p:nvSpPr>
          <p:cNvPr id="3" name="Title 1">
            <a:extLst>
              <a:ext uri="{FF2B5EF4-FFF2-40B4-BE49-F238E27FC236}">
                <a16:creationId xmlns:a16="http://schemas.microsoft.com/office/drawing/2014/main" id="{050F943E-C338-979F-7057-01CBB1FDC6CD}"/>
              </a:ext>
            </a:extLst>
          </p:cNvPr>
          <p:cNvSpPr txBox="1">
            <a:spLocks/>
          </p:cNvSpPr>
          <p:nvPr/>
        </p:nvSpPr>
        <p:spPr>
          <a:xfrm>
            <a:off x="293811" y="1454083"/>
            <a:ext cx="3581401" cy="30162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br>
              <a:rPr>
                <a:solidFill>
                  <a:prstClr val="white"/>
                </a:solidFill>
                <a:latin typeface="Aptos" panose="020B0004020202020204" pitchFamily="34" charset="0"/>
              </a:rPr>
            </a:br>
            <a:r>
              <a:rPr sz="2000">
                <a:solidFill>
                  <a:prstClr val="white"/>
                </a:solidFill>
                <a:latin typeface="Aptos" panose="020B0004020202020204" pitchFamily="34" charset="0"/>
              </a:rPr>
              <a:t>Unlock the full potential of the Azure ecosystem with a MongoDB compatible database that simply works.</a:t>
            </a:r>
          </a:p>
          <a:p>
            <a:pPr>
              <a:defRPr/>
            </a:pPr>
            <a:endParaRPr sz="2000">
              <a:solidFill>
                <a:prstClr val="white"/>
              </a:solidFill>
              <a:latin typeface="Aptos" panose="020B0004020202020204" pitchFamily="34" charset="0"/>
            </a:endParaRPr>
          </a:p>
          <a:p>
            <a:pPr>
              <a:defRPr/>
            </a:pPr>
            <a:r>
              <a:rPr sz="2000">
                <a:solidFill>
                  <a:prstClr val="white"/>
                </a:solidFill>
                <a:latin typeface="Aptos" panose="020B0004020202020204" pitchFamily="34" charset="0"/>
              </a:rPr>
              <a:t>A new architecture designed to provide seamless integration and unbeatable performance</a:t>
            </a:r>
            <a:endParaRPr>
              <a:solidFill>
                <a:srgbClr val="75757A">
                  <a:lumMod val="20000"/>
                  <a:lumOff val="80000"/>
                </a:srgbClr>
              </a:solidFill>
              <a:latin typeface="Aptos" panose="020B0004020202020204" pitchFamily="34" charset="0"/>
            </a:endParaRPr>
          </a:p>
        </p:txBody>
      </p:sp>
      <p:sp>
        <p:nvSpPr>
          <p:cNvPr id="4" name="TextBox 3">
            <a:extLst>
              <a:ext uri="{FF2B5EF4-FFF2-40B4-BE49-F238E27FC236}">
                <a16:creationId xmlns:a16="http://schemas.microsoft.com/office/drawing/2014/main" id="{BA38CBF8-E73B-EDF2-D23B-C3EC75F6B370}"/>
              </a:ext>
            </a:extLst>
          </p:cNvPr>
          <p:cNvSpPr txBox="1"/>
          <p:nvPr/>
        </p:nvSpPr>
        <p:spPr>
          <a:xfrm>
            <a:off x="5607511" y="1070487"/>
            <a:ext cx="6710212" cy="6647974"/>
          </a:xfrm>
          <a:prstGeom prst="rect">
            <a:avLst/>
          </a:prstGeom>
          <a:noFill/>
        </p:spPr>
        <p:txBody>
          <a:bodyPr wrap="square" lIns="0" tIns="0" rIns="0" bIns="0" rtlCol="0">
            <a:spAutoFit/>
          </a:bodyPr>
          <a:lstStyle/>
          <a:p>
            <a:pPr>
              <a:defRPr/>
            </a:pPr>
            <a:r>
              <a:rPr lang="en-US" b="1" dirty="0">
                <a:solidFill>
                  <a:prstClr val="white"/>
                </a:solidFill>
                <a:latin typeface="Aptos" panose="020B0004020202020204" pitchFamily="34" charset="0"/>
              </a:rPr>
              <a:t>Effortless </a:t>
            </a:r>
            <a:r>
              <a:rPr lang="en-US" b="1" u="sng" dirty="0">
                <a:solidFill>
                  <a:prstClr val="white"/>
                </a:solidFill>
                <a:latin typeface="Aptos" panose="020B0004020202020204" pitchFamily="34" charset="0"/>
              </a:rPr>
              <a:t>Integration</a:t>
            </a:r>
            <a:r>
              <a:rPr lang="en-US" b="1" dirty="0">
                <a:solidFill>
                  <a:prstClr val="white"/>
                </a:solidFill>
                <a:latin typeface="Aptos" panose="020B0004020202020204" pitchFamily="34" charset="0"/>
              </a:rPr>
              <a:t> with Azure Platform</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Seamless resource management with familiar tools</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Boost efficiency with deep integration into Azure products</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Enjoy peace of mind with one support team for all services</a:t>
            </a:r>
          </a:p>
          <a:p>
            <a:pPr>
              <a:defRPr/>
            </a:pPr>
            <a:endParaRPr lang="en-US" dirty="0">
              <a:solidFill>
                <a:prstClr val="white"/>
              </a:solidFill>
              <a:latin typeface="Aptos" panose="020B0004020202020204" pitchFamily="34" charset="0"/>
            </a:endParaRPr>
          </a:p>
          <a:p>
            <a:pPr>
              <a:defRPr/>
            </a:pPr>
            <a:r>
              <a:rPr lang="en-US" b="1" u="sng" dirty="0">
                <a:solidFill>
                  <a:prstClr val="white"/>
                </a:solidFill>
                <a:latin typeface="Aptos" panose="020B0004020202020204" pitchFamily="34" charset="0"/>
              </a:rPr>
              <a:t>Flexibility</a:t>
            </a:r>
            <a:r>
              <a:rPr lang="en-US" b="1" dirty="0">
                <a:solidFill>
                  <a:prstClr val="white"/>
                </a:solidFill>
                <a:latin typeface="Aptos" panose="020B0004020202020204" pitchFamily="34" charset="0"/>
              </a:rPr>
              <a:t> for Developers</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No shard key required until database surpasses TBs</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Pricing based on </a:t>
            </a:r>
            <a:r>
              <a:rPr lang="en-US" u="sng" dirty="0">
                <a:solidFill>
                  <a:prstClr val="white"/>
                </a:solidFill>
                <a:latin typeface="Aptos" panose="020B0004020202020204" pitchFamily="34" charset="0"/>
              </a:rPr>
              <a:t>vCPUs</a:t>
            </a:r>
            <a:r>
              <a:rPr lang="en-US" dirty="0">
                <a:solidFill>
                  <a:prstClr val="white"/>
                </a:solidFill>
                <a:latin typeface="Aptos" panose="020B0004020202020204" pitchFamily="34" charset="0"/>
              </a:rPr>
              <a:t> and </a:t>
            </a:r>
            <a:r>
              <a:rPr lang="en-US" u="sng" dirty="0">
                <a:solidFill>
                  <a:prstClr val="white"/>
                </a:solidFill>
                <a:latin typeface="Aptos" panose="020B0004020202020204" pitchFamily="34" charset="0"/>
              </a:rPr>
              <a:t>disks</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No limit on number of collections in DB</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Choose the architecture that works best for your workload</a:t>
            </a:r>
          </a:p>
          <a:p>
            <a:pPr>
              <a:defRPr/>
            </a:pPr>
            <a:endParaRPr lang="en-US" dirty="0">
              <a:solidFill>
                <a:prstClr val="white"/>
              </a:solidFill>
              <a:latin typeface="Aptos" panose="020B0004020202020204" pitchFamily="34" charset="0"/>
            </a:endParaRPr>
          </a:p>
          <a:p>
            <a:pPr>
              <a:defRPr/>
            </a:pPr>
            <a:r>
              <a:rPr lang="en-US" b="1" dirty="0">
                <a:solidFill>
                  <a:prstClr val="white"/>
                </a:solidFill>
                <a:latin typeface="Aptos" panose="020B0004020202020204" pitchFamily="34" charset="0"/>
              </a:rPr>
              <a:t>A </a:t>
            </a:r>
            <a:r>
              <a:rPr lang="en-US" b="1" u="sng" dirty="0">
                <a:solidFill>
                  <a:prstClr val="white"/>
                </a:solidFill>
                <a:latin typeface="Aptos" panose="020B0004020202020204" pitchFamily="34" charset="0"/>
              </a:rPr>
              <a:t>Fast</a:t>
            </a:r>
            <a:r>
              <a:rPr lang="en-US" b="1" dirty="0">
                <a:solidFill>
                  <a:prstClr val="white"/>
                </a:solidFill>
                <a:latin typeface="Aptos" panose="020B0004020202020204" pitchFamily="34" charset="0"/>
              </a:rPr>
              <a:t> Solution That Simply Works</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Effortlessly transition with a simple lift and shift</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TCO- Architecture performance- we pass the savings to you</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Architecture and features match expectations</a:t>
            </a:r>
          </a:p>
          <a:p>
            <a:pPr marL="342900" indent="-342900">
              <a:buFont typeface="Arial" panose="020B0604020202020204" pitchFamily="34" charset="0"/>
              <a:buChar char="•"/>
              <a:defRPr/>
            </a:pPr>
            <a:endParaRPr lang="en-US" dirty="0">
              <a:solidFill>
                <a:prstClr val="white"/>
              </a:solidFill>
              <a:latin typeface="Aptos" panose="020B0004020202020204" pitchFamily="34" charset="0"/>
            </a:endParaRPr>
          </a:p>
          <a:p>
            <a:pPr>
              <a:defRPr/>
            </a:pPr>
            <a:r>
              <a:rPr lang="en-US" b="1" u="sng" dirty="0">
                <a:solidFill>
                  <a:srgbClr val="0078D4"/>
                </a:solidFill>
                <a:latin typeface="Aptos" panose="020B0004020202020204" pitchFamily="34" charset="0"/>
              </a:rPr>
              <a:t>Native</a:t>
            </a:r>
            <a:r>
              <a:rPr lang="en-US" b="1" dirty="0">
                <a:solidFill>
                  <a:prstClr val="white"/>
                </a:solidFill>
                <a:latin typeface="Aptos" panose="020B0004020202020204" pitchFamily="34" charset="0"/>
              </a:rPr>
              <a:t> support for vector similarity search</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Find the most relevant documents using </a:t>
            </a:r>
            <a:r>
              <a:rPr lang="en-US" dirty="0" err="1">
                <a:solidFill>
                  <a:prstClr val="white"/>
                </a:solidFill>
                <a:latin typeface="Aptos" panose="020B0004020202020204" pitchFamily="34" charset="0"/>
              </a:rPr>
              <a:t>OpenAI</a:t>
            </a:r>
            <a:r>
              <a:rPr lang="en-US" dirty="0">
                <a:solidFill>
                  <a:prstClr val="white"/>
                </a:solidFill>
                <a:latin typeface="Aptos" panose="020B0004020202020204" pitchFamily="34" charset="0"/>
              </a:rPr>
              <a:t> embeddings</a:t>
            </a:r>
          </a:p>
          <a:p>
            <a:pPr marL="342900" indent="-342900">
              <a:buFont typeface="Arial" panose="020B0604020202020204" pitchFamily="34" charset="0"/>
              <a:buChar char="•"/>
              <a:defRPr/>
            </a:pPr>
            <a:r>
              <a:rPr lang="en-US" b="1" dirty="0">
                <a:solidFill>
                  <a:srgbClr val="0078D4"/>
                </a:solidFill>
                <a:latin typeface="Aptos" panose="020B0004020202020204" pitchFamily="34" charset="0"/>
              </a:rPr>
              <a:t>Store vectors and data in one place</a:t>
            </a:r>
          </a:p>
          <a:p>
            <a:pPr marL="342900" indent="-342900">
              <a:buFont typeface="Arial" panose="020B0604020202020204" pitchFamily="34" charset="0"/>
              <a:buChar char="•"/>
              <a:defRPr/>
            </a:pPr>
            <a:r>
              <a:rPr lang="en-US" dirty="0">
                <a:solidFill>
                  <a:prstClr val="white"/>
                </a:solidFill>
                <a:latin typeface="Aptos" panose="020B0004020202020204" pitchFamily="34" charset="0"/>
              </a:rPr>
              <a:t>Scale to scenarios with millions of vectors</a:t>
            </a:r>
          </a:p>
          <a:p>
            <a:pPr marL="342900" indent="-342900">
              <a:buFont typeface="Arial" panose="020B0604020202020204" pitchFamily="34" charset="0"/>
              <a:buChar char="•"/>
              <a:defRPr/>
            </a:pPr>
            <a:endParaRPr lang="en-US" dirty="0">
              <a:solidFill>
                <a:prstClr val="white"/>
              </a:solidFill>
              <a:latin typeface="Aptos" panose="020B0004020202020204" pitchFamily="34" charset="0"/>
            </a:endParaRPr>
          </a:p>
          <a:p>
            <a:pPr marL="342900" indent="-342900">
              <a:buFontTx/>
              <a:buChar char="-"/>
              <a:defRPr/>
            </a:pPr>
            <a:endParaRPr lang="en-US" dirty="0">
              <a:solidFill>
                <a:prstClr val="white"/>
              </a:solidFill>
              <a:latin typeface="Aptos" panose="020B0004020202020204" pitchFamily="34" charset="0"/>
            </a:endParaRPr>
          </a:p>
          <a:p>
            <a:pPr marL="342900" indent="-342900">
              <a:buFontTx/>
              <a:buChar char="-"/>
              <a:defRPr/>
            </a:pPr>
            <a:endParaRPr lang="en-US" dirty="0">
              <a:solidFill>
                <a:prstClr val="white"/>
              </a:solidFill>
              <a:latin typeface="Aptos" panose="020B0004020202020204" pitchFamily="34" charset="0"/>
            </a:endParaRPr>
          </a:p>
          <a:p>
            <a:pPr>
              <a:defRPr/>
            </a:pPr>
            <a:endParaRPr lang="en-US" dirty="0">
              <a:solidFill>
                <a:prstClr val="white"/>
              </a:solidFill>
              <a:latin typeface="Aptos" panose="020B0004020202020204" pitchFamily="34" charset="0"/>
            </a:endParaRPr>
          </a:p>
        </p:txBody>
      </p:sp>
      <p:cxnSp>
        <p:nvCxnSpPr>
          <p:cNvPr id="5" name="Straight Connector 4">
            <a:extLst>
              <a:ext uri="{FF2B5EF4-FFF2-40B4-BE49-F238E27FC236}">
                <a16:creationId xmlns:a16="http://schemas.microsoft.com/office/drawing/2014/main" id="{6899258F-4DBB-4110-0995-7A69814103A5}"/>
              </a:ext>
            </a:extLst>
          </p:cNvPr>
          <p:cNvCxnSpPr>
            <a:cxnSpLocks/>
          </p:cNvCxnSpPr>
          <p:nvPr/>
        </p:nvCxnSpPr>
        <p:spPr>
          <a:xfrm>
            <a:off x="4444227" y="1454083"/>
            <a:ext cx="0" cy="4948517"/>
          </a:xfrm>
          <a:prstGeom prst="line">
            <a:avLst/>
          </a:prstGeom>
          <a:noFill/>
          <a:ln w="28575" cap="flat" cmpd="sng" algn="ctr">
            <a:solidFill>
              <a:sysClr val="window" lastClr="FFFFFF"/>
            </a:solidFill>
            <a:prstDash val="solid"/>
            <a:headEnd type="none" w="lg" len="med"/>
            <a:tailEnd type="none" w="lg" len="med"/>
          </a:ln>
          <a:effectLst/>
        </p:spPr>
      </p:cxnSp>
      <p:pic>
        <p:nvPicPr>
          <p:cNvPr id="6" name="Picture 2" descr="Integration - Free business and finance icons">
            <a:extLst>
              <a:ext uri="{FF2B5EF4-FFF2-40B4-BE49-F238E27FC236}">
                <a16:creationId xmlns:a16="http://schemas.microsoft.com/office/drawing/2014/main" id="{CA513A47-EACA-E2D9-D22C-09D505971F0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586419" y="1235990"/>
            <a:ext cx="904155" cy="9041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lexible Icon Png #196714 - Free Icons Library">
            <a:extLst>
              <a:ext uri="{FF2B5EF4-FFF2-40B4-BE49-F238E27FC236}">
                <a16:creationId xmlns:a16="http://schemas.microsoft.com/office/drawing/2014/main" id="{0099F086-6232-2121-AD95-76FCDF7260E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61165" y="2717029"/>
            <a:ext cx="839801" cy="8398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wd-applet-cost-savings Vector Icons free download in SVG, PNG Format">
            <a:extLst>
              <a:ext uri="{FF2B5EF4-FFF2-40B4-BE49-F238E27FC236}">
                <a16:creationId xmlns:a16="http://schemas.microsoft.com/office/drawing/2014/main" id="{6973BF78-51E7-4036-2271-73321D48AD4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586423" y="4100318"/>
            <a:ext cx="904151" cy="904151"/>
          </a:xfrm>
          <a:prstGeom prst="rect">
            <a:avLst/>
          </a:prstGeom>
          <a:noFill/>
          <a:extLst>
            <a:ext uri="{909E8E84-426E-40DD-AFC4-6F175D3DCCD1}">
              <a14:hiddenFill xmlns:a14="http://schemas.microsoft.com/office/drawing/2010/main">
                <a:solidFill>
                  <a:srgbClr val="FFFFFF"/>
                </a:solidFill>
              </a14:hiddenFill>
            </a:ext>
          </a:extLst>
        </p:spPr>
      </p:pic>
      <p:sp>
        <p:nvSpPr>
          <p:cNvPr id="9" name="Left Brace 8">
            <a:extLst>
              <a:ext uri="{FF2B5EF4-FFF2-40B4-BE49-F238E27FC236}">
                <a16:creationId xmlns:a16="http://schemas.microsoft.com/office/drawing/2014/main" id="{8327BCF4-4D93-F6B4-506E-25FD44607573}"/>
              </a:ext>
            </a:extLst>
          </p:cNvPr>
          <p:cNvSpPr/>
          <p:nvPr/>
        </p:nvSpPr>
        <p:spPr>
          <a:xfrm>
            <a:off x="4695188" y="5675458"/>
            <a:ext cx="182090" cy="544589"/>
          </a:xfrm>
          <a:prstGeom prst="leftBrace">
            <a:avLst/>
          </a:prstGeom>
          <a:noFill/>
          <a:ln w="38100" cap="flat" cmpd="sng" algn="ctr">
            <a:solidFill>
              <a:srgbClr val="50E6FF"/>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 name="Left Brace 9">
            <a:extLst>
              <a:ext uri="{FF2B5EF4-FFF2-40B4-BE49-F238E27FC236}">
                <a16:creationId xmlns:a16="http://schemas.microsoft.com/office/drawing/2014/main" id="{97D6D413-5E99-C80C-F7C1-FD14F7DBE4D8}"/>
              </a:ext>
            </a:extLst>
          </p:cNvPr>
          <p:cNvSpPr/>
          <p:nvPr/>
        </p:nvSpPr>
        <p:spPr>
          <a:xfrm rot="10800000">
            <a:off x="5038496" y="5675457"/>
            <a:ext cx="182090" cy="544589"/>
          </a:xfrm>
          <a:prstGeom prst="leftBrace">
            <a:avLst/>
          </a:prstGeom>
          <a:noFill/>
          <a:ln w="38100" cap="flat" cmpd="sng" algn="ctr">
            <a:solidFill>
              <a:srgbClr val="50E6FF"/>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pic>
        <p:nvPicPr>
          <p:cNvPr id="11" name="Graphic 10" descr="Magnifying glass with solid fill">
            <a:extLst>
              <a:ext uri="{FF2B5EF4-FFF2-40B4-BE49-F238E27FC236}">
                <a16:creationId xmlns:a16="http://schemas.microsoft.com/office/drawing/2014/main" id="{428CC22A-0D1E-D745-71A9-8D5F6B68FA2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1181" y="5404741"/>
            <a:ext cx="914400" cy="914400"/>
          </a:xfrm>
          <a:prstGeom prst="rect">
            <a:avLst/>
          </a:prstGeom>
        </p:spPr>
      </p:pic>
    </p:spTree>
    <p:extLst>
      <p:ext uri="{BB962C8B-B14F-4D97-AF65-F5344CB8AC3E}">
        <p14:creationId xmlns:p14="http://schemas.microsoft.com/office/powerpoint/2010/main" val="60753676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ECDE-1143-CE3E-0F2F-C265D79EBA96}"/>
              </a:ext>
            </a:extLst>
          </p:cNvPr>
          <p:cNvSpPr>
            <a:spLocks noGrp="1"/>
          </p:cNvSpPr>
          <p:nvPr>
            <p:ph type="title"/>
          </p:nvPr>
        </p:nvSpPr>
        <p:spPr/>
        <p:txBody>
          <a:bodyPr/>
          <a:lstStyle/>
          <a:p>
            <a:r>
              <a:rPr lang="en-US" sz="4400" b="1" dirty="0"/>
              <a:t>RAG </a:t>
            </a:r>
            <a:br>
              <a:rPr lang="en-US" sz="4400" b="1" dirty="0"/>
            </a:br>
            <a:r>
              <a:rPr lang="en-US" sz="4400" b="1" dirty="0"/>
              <a:t>&amp; </a:t>
            </a:r>
            <a:br>
              <a:rPr lang="en-US" sz="4400" b="1" dirty="0"/>
            </a:br>
            <a:r>
              <a:rPr lang="en-US" sz="4400" b="1" dirty="0"/>
              <a:t>Cosmos DB</a:t>
            </a:r>
            <a:endParaRPr lang="en-US" dirty="0"/>
          </a:p>
        </p:txBody>
      </p:sp>
      <p:sp>
        <p:nvSpPr>
          <p:cNvPr id="7" name="TextBox 6">
            <a:extLst>
              <a:ext uri="{FF2B5EF4-FFF2-40B4-BE49-F238E27FC236}">
                <a16:creationId xmlns:a16="http://schemas.microsoft.com/office/drawing/2014/main" id="{8B126E89-4E38-163E-536E-9D31807D552B}"/>
              </a:ext>
            </a:extLst>
          </p:cNvPr>
          <p:cNvSpPr txBox="1"/>
          <p:nvPr/>
        </p:nvSpPr>
        <p:spPr>
          <a:xfrm>
            <a:off x="4487057" y="580441"/>
            <a:ext cx="7629525" cy="582217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Retrieval Augmented Generation (RAG) is a method that combines the strengths of LLMs and information retrieval systems. It uses a </a:t>
            </a:r>
            <a:r>
              <a:rPr kumimoji="0" lang="en-US" sz="2400" b="1"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two-step process</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endParaRP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Retrieve relevant documents from a large corpus based on the input prompt</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Generate a response using the retrieved documents as context for an LLM</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This allows the model to pull in </a:t>
            </a:r>
            <a:r>
              <a:rPr kumimoji="0" lang="en-US" sz="2400" b="1"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real-time information</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 making your AI-powered applications more dynamic and personalized to your scenarios.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We can implement patterns for RAG leveraging vector search in Cosmos DB for MongoDB </a:t>
            </a:r>
            <a:r>
              <a:rPr kumimoji="0" lang="en-US" sz="2400" b="1" i="0" u="none" strike="noStrike" kern="1200" cap="none" spc="0" normalizeH="0" baseline="0" noProof="0" dirty="0" err="1">
                <a:ln>
                  <a:noFill/>
                </a:ln>
                <a:solidFill>
                  <a:srgbClr val="0078D4"/>
                </a:solidFill>
                <a:effectLst/>
                <a:uLnTx/>
                <a:uFillTx/>
                <a:latin typeface="Aptos" panose="020B0004020202020204" pitchFamily="34" charset="0"/>
                <a:ea typeface="+mn-ea"/>
                <a:cs typeface="+mn-cs"/>
              </a:rPr>
              <a:t>vCore</a:t>
            </a:r>
            <a:r>
              <a:rPr kumimoji="0" lang="en-US" sz="2400" b="1"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a:t>
            </a:r>
          </a:p>
        </p:txBody>
      </p:sp>
    </p:spTree>
    <p:extLst>
      <p:ext uri="{BB962C8B-B14F-4D97-AF65-F5344CB8AC3E}">
        <p14:creationId xmlns:p14="http://schemas.microsoft.com/office/powerpoint/2010/main" val="1146939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C62243-C1A9-438D-A935-C6E33245E9FB}"/>
              </a:ext>
            </a:extLst>
          </p:cNvPr>
          <p:cNvSpPr>
            <a:spLocks noGrp="1"/>
          </p:cNvSpPr>
          <p:nvPr>
            <p:ph type="title"/>
          </p:nvPr>
        </p:nvSpPr>
        <p:spPr>
          <a:noFill/>
        </p:spPr>
        <p:txBody>
          <a:bodyPr/>
          <a:lstStyle/>
          <a:p>
            <a:pPr algn="ctr" defTabSz="932026">
              <a:defRPr/>
            </a:pPr>
            <a:r>
              <a:rPr lang="en-US" sz="3186" b="1" spc="0">
                <a:ln>
                  <a:noFill/>
                </a:ln>
                <a:gradFill flip="none" rotWithShape="1">
                  <a:gsLst>
                    <a:gs pos="0">
                      <a:srgbClr val="1271EC"/>
                    </a:gs>
                    <a:gs pos="64000">
                      <a:srgbClr val="D82E9B"/>
                    </a:gs>
                    <a:gs pos="100000">
                      <a:srgbClr val="FFA38A"/>
                    </a:gs>
                  </a:gsLst>
                  <a:lin ang="0" scaled="1"/>
                  <a:tileRect/>
                </a:gradFill>
                <a:latin typeface="Segoe UI Semibold"/>
                <a:cs typeface="Segoe UI"/>
              </a:rPr>
              <a:t>Integrate Structured &amp; Unstructured Data</a:t>
            </a:r>
          </a:p>
        </p:txBody>
      </p:sp>
      <p:sp>
        <p:nvSpPr>
          <p:cNvPr id="5" name="Rectangle: Rounded Corners 4">
            <a:extLst>
              <a:ext uri="{FF2B5EF4-FFF2-40B4-BE49-F238E27FC236}">
                <a16:creationId xmlns:a16="http://schemas.microsoft.com/office/drawing/2014/main" id="{490ED736-5FBA-DC00-54FB-E4BFDBC619D2}"/>
              </a:ext>
            </a:extLst>
          </p:cNvPr>
          <p:cNvSpPr/>
          <p:nvPr/>
        </p:nvSpPr>
        <p:spPr>
          <a:xfrm>
            <a:off x="688530" y="2396075"/>
            <a:ext cx="2603766" cy="471342"/>
          </a:xfrm>
          <a:prstGeom prst="roundRect">
            <a:avLst/>
          </a:prstGeom>
          <a:gradFill flip="none" rotWithShape="1">
            <a:gsLst>
              <a:gs pos="100000">
                <a:srgbClr val="C03BC4"/>
              </a:gs>
              <a:gs pos="24000">
                <a:schemeClr val="tx2"/>
              </a:gs>
            </a:gsLst>
            <a:lin ang="0" scaled="1"/>
            <a:tileRect/>
          </a:gra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568" b="1">
                <a:ln w="3175">
                  <a:noFill/>
                </a:ln>
                <a:solidFill>
                  <a:srgbClr val="FFFFFF"/>
                </a:solidFill>
                <a:latin typeface="Segoe UI Semibold"/>
                <a:cs typeface="Segoe UI"/>
              </a:rPr>
              <a:t>Azure Data Lake (ADLS)</a:t>
            </a:r>
            <a:endParaRPr lang="en-US" sz="1568">
              <a:solidFill>
                <a:srgbClr val="FFFFFF"/>
              </a:solidFill>
              <a:latin typeface="Segoe Sans Text"/>
            </a:endParaRPr>
          </a:p>
        </p:txBody>
      </p:sp>
      <p:sp>
        <p:nvSpPr>
          <p:cNvPr id="8" name="Rectangle: Rounded Corners 7">
            <a:extLst>
              <a:ext uri="{FF2B5EF4-FFF2-40B4-BE49-F238E27FC236}">
                <a16:creationId xmlns:a16="http://schemas.microsoft.com/office/drawing/2014/main" id="{E37D4B74-EDCB-49C9-E8D6-59A1F6938649}"/>
              </a:ext>
            </a:extLst>
          </p:cNvPr>
          <p:cNvSpPr/>
          <p:nvPr/>
        </p:nvSpPr>
        <p:spPr>
          <a:xfrm>
            <a:off x="688529" y="3090410"/>
            <a:ext cx="2603766" cy="471342"/>
          </a:xfrm>
          <a:prstGeom prst="roundRect">
            <a:avLst/>
          </a:prstGeom>
          <a:gradFill flip="none" rotWithShape="1">
            <a:gsLst>
              <a:gs pos="100000">
                <a:srgbClr val="C03BC4"/>
              </a:gs>
              <a:gs pos="24000">
                <a:schemeClr val="tx2"/>
              </a:gs>
            </a:gsLst>
            <a:lin ang="0" scaled="1"/>
            <a:tileRect/>
          </a:gra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568" b="1">
                <a:ln w="3175">
                  <a:noFill/>
                </a:ln>
                <a:solidFill>
                  <a:srgbClr val="FFFFFF"/>
                </a:solidFill>
                <a:latin typeface="Segoe UI Semibold"/>
                <a:cs typeface="Segoe UI"/>
              </a:rPr>
              <a:t>Fabric OneLake</a:t>
            </a:r>
            <a:endParaRPr lang="en-US" sz="1765" b="1">
              <a:ln w="3175">
                <a:noFill/>
              </a:ln>
              <a:solidFill>
                <a:srgbClr val="FFFFFF"/>
              </a:solidFill>
              <a:latin typeface="Segoe UI Semibold"/>
              <a:cs typeface="Segoe UI" pitchFamily="34" charset="0"/>
            </a:endParaRPr>
          </a:p>
        </p:txBody>
      </p:sp>
      <p:sp>
        <p:nvSpPr>
          <p:cNvPr id="10" name="Rectangle: Rounded Corners 9">
            <a:extLst>
              <a:ext uri="{FF2B5EF4-FFF2-40B4-BE49-F238E27FC236}">
                <a16:creationId xmlns:a16="http://schemas.microsoft.com/office/drawing/2014/main" id="{1FC52B3C-29A1-B86F-665E-C045984022F2}"/>
              </a:ext>
            </a:extLst>
          </p:cNvPr>
          <p:cNvSpPr/>
          <p:nvPr/>
        </p:nvSpPr>
        <p:spPr>
          <a:xfrm>
            <a:off x="688528" y="4459703"/>
            <a:ext cx="2603766" cy="471342"/>
          </a:xfrm>
          <a:prstGeom prst="roundRect">
            <a:avLst/>
          </a:prstGeom>
          <a:gradFill flip="none" rotWithShape="1">
            <a:gsLst>
              <a:gs pos="100000">
                <a:srgbClr val="C03BC4"/>
              </a:gs>
              <a:gs pos="24000">
                <a:schemeClr val="tx2"/>
              </a:gs>
            </a:gsLst>
            <a:lin ang="0" scaled="1"/>
            <a:tileRect/>
          </a:gra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568" b="1">
                <a:ln w="3175">
                  <a:noFill/>
                </a:ln>
                <a:solidFill>
                  <a:srgbClr val="FFFFFF"/>
                </a:solidFill>
                <a:latin typeface="Segoe UI Semibold"/>
                <a:cs typeface="Segoe UI"/>
              </a:rPr>
              <a:t>S3 via OneLake shortcut</a:t>
            </a:r>
            <a:endParaRPr lang="en-US" sz="1765" b="1">
              <a:ln w="3175">
                <a:noFill/>
              </a:ln>
              <a:solidFill>
                <a:srgbClr val="FFFFFF"/>
              </a:solidFill>
              <a:latin typeface="Segoe UI Semibold"/>
              <a:cs typeface="Segoe UI" pitchFamily="34" charset="0"/>
            </a:endParaRPr>
          </a:p>
        </p:txBody>
      </p:sp>
      <p:sp>
        <p:nvSpPr>
          <p:cNvPr id="12" name="Rectangle: Rounded Corners 11">
            <a:extLst>
              <a:ext uri="{FF2B5EF4-FFF2-40B4-BE49-F238E27FC236}">
                <a16:creationId xmlns:a16="http://schemas.microsoft.com/office/drawing/2014/main" id="{D69F392E-E5A8-C929-19E7-8CD8073E633A}"/>
              </a:ext>
            </a:extLst>
          </p:cNvPr>
          <p:cNvSpPr/>
          <p:nvPr/>
        </p:nvSpPr>
        <p:spPr>
          <a:xfrm>
            <a:off x="688528" y="3765367"/>
            <a:ext cx="2603766" cy="471342"/>
          </a:xfrm>
          <a:prstGeom prst="roundRect">
            <a:avLst/>
          </a:prstGeom>
          <a:gradFill flip="none" rotWithShape="1">
            <a:gsLst>
              <a:gs pos="100000">
                <a:srgbClr val="C03BC4"/>
              </a:gs>
              <a:gs pos="24000">
                <a:schemeClr val="tx2"/>
              </a:gs>
            </a:gsLst>
            <a:lin ang="0" scaled="1"/>
            <a:tileRect/>
          </a:gra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568" b="1">
                <a:ln w="3175">
                  <a:noFill/>
                </a:ln>
                <a:solidFill>
                  <a:srgbClr val="FFFFFF"/>
                </a:solidFill>
                <a:latin typeface="Segoe UI Semibold"/>
                <a:cs typeface="Segoe UI"/>
              </a:rPr>
              <a:t>Local files/folders</a:t>
            </a:r>
            <a:endParaRPr lang="en-US" sz="1765" b="1">
              <a:ln w="3175">
                <a:noFill/>
              </a:ln>
              <a:solidFill>
                <a:srgbClr val="FFFFFF"/>
              </a:solidFill>
              <a:latin typeface="Segoe UI Semibold"/>
              <a:cs typeface="Segoe UI" pitchFamily="34" charset="0"/>
            </a:endParaRPr>
          </a:p>
        </p:txBody>
      </p:sp>
      <p:sp>
        <p:nvSpPr>
          <p:cNvPr id="13" name="Rectangle: Rounded Corners 12">
            <a:extLst>
              <a:ext uri="{FF2B5EF4-FFF2-40B4-BE49-F238E27FC236}">
                <a16:creationId xmlns:a16="http://schemas.microsoft.com/office/drawing/2014/main" id="{B2206807-1572-9403-CD25-4D05E2D93EEA}"/>
              </a:ext>
            </a:extLst>
          </p:cNvPr>
          <p:cNvSpPr/>
          <p:nvPr/>
        </p:nvSpPr>
        <p:spPr>
          <a:xfrm>
            <a:off x="690055" y="1672572"/>
            <a:ext cx="2603766" cy="471342"/>
          </a:xfrm>
          <a:prstGeom prst="roundRect">
            <a:avLst/>
          </a:prstGeom>
          <a:gradFill flip="none" rotWithShape="1">
            <a:gsLst>
              <a:gs pos="100000">
                <a:srgbClr val="C03BC4"/>
              </a:gs>
              <a:gs pos="24000">
                <a:schemeClr val="tx2"/>
              </a:gs>
            </a:gsLst>
            <a:lin ang="0" scaled="1"/>
            <a:tileRect/>
          </a:gra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568" b="1">
                <a:ln w="3175">
                  <a:noFill/>
                </a:ln>
                <a:solidFill>
                  <a:srgbClr val="FFFFFF"/>
                </a:solidFill>
                <a:latin typeface="Segoe UI Semibold"/>
                <a:cs typeface="Segoe UI"/>
              </a:rPr>
              <a:t>Blob storage</a:t>
            </a:r>
            <a:endParaRPr lang="en-US" sz="1765" b="1">
              <a:ln w="3175">
                <a:noFill/>
              </a:ln>
              <a:solidFill>
                <a:srgbClr val="FFFFFF"/>
              </a:solidFill>
              <a:latin typeface="Segoe UI Semibold"/>
              <a:cs typeface="Segoe UI" pitchFamily="34" charset="0"/>
            </a:endParaRPr>
          </a:p>
        </p:txBody>
      </p:sp>
      <p:sp>
        <p:nvSpPr>
          <p:cNvPr id="14" name="Rectangle: Rounded Corners 13">
            <a:extLst>
              <a:ext uri="{FF2B5EF4-FFF2-40B4-BE49-F238E27FC236}">
                <a16:creationId xmlns:a16="http://schemas.microsoft.com/office/drawing/2014/main" id="{3558B5F8-9DFC-E9C2-8198-EF1B6FB716CE}"/>
              </a:ext>
            </a:extLst>
          </p:cNvPr>
          <p:cNvSpPr/>
          <p:nvPr/>
        </p:nvSpPr>
        <p:spPr>
          <a:xfrm>
            <a:off x="689934" y="5115175"/>
            <a:ext cx="2603766" cy="471342"/>
          </a:xfrm>
          <a:prstGeom prst="roundRect">
            <a:avLst/>
          </a:prstGeom>
          <a:gradFill flip="none" rotWithShape="1">
            <a:gsLst>
              <a:gs pos="100000">
                <a:srgbClr val="C03BC4"/>
              </a:gs>
              <a:gs pos="24000">
                <a:schemeClr val="tx2"/>
              </a:gs>
            </a:gsLst>
            <a:lin ang="0" scaled="1"/>
            <a:tileRect/>
          </a:gra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568" b="1">
                <a:ln w="3175">
                  <a:noFill/>
                </a:ln>
                <a:solidFill>
                  <a:srgbClr val="FFFFFF"/>
                </a:solidFill>
                <a:latin typeface="Segoe UI Semibold"/>
                <a:cs typeface="Segoe UI"/>
              </a:rPr>
              <a:t>Azure AI Search</a:t>
            </a:r>
            <a:endParaRPr lang="en-US" sz="1568" b="1">
              <a:ln w="3175">
                <a:noFill/>
              </a:ln>
              <a:solidFill>
                <a:srgbClr val="FFFFFF"/>
              </a:solidFill>
              <a:latin typeface="Segoe UI Semibold"/>
              <a:cs typeface="Segoe UI" pitchFamily="34" charset="0"/>
            </a:endParaRPr>
          </a:p>
        </p:txBody>
      </p:sp>
      <p:pic>
        <p:nvPicPr>
          <p:cNvPr id="9" name="Picture 8" descr="A screenshot of a computer&#10;&#10;Description automatically generated">
            <a:extLst>
              <a:ext uri="{FF2B5EF4-FFF2-40B4-BE49-F238E27FC236}">
                <a16:creationId xmlns:a16="http://schemas.microsoft.com/office/drawing/2014/main" id="{5362E6D3-8B3E-6FEF-134A-DAAE87185B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31281" y="1232325"/>
            <a:ext cx="8094938" cy="5301363"/>
          </a:xfrm>
          <a:prstGeom prst="rect">
            <a:avLst/>
          </a:prstGeom>
        </p:spPr>
      </p:pic>
    </p:spTree>
    <p:extLst>
      <p:ext uri="{BB962C8B-B14F-4D97-AF65-F5344CB8AC3E}">
        <p14:creationId xmlns:p14="http://schemas.microsoft.com/office/powerpoint/2010/main" val="765306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descr="Vector search process diagram&#10;">
            <a:extLst>
              <a:ext uri="{FF2B5EF4-FFF2-40B4-BE49-F238E27FC236}">
                <a16:creationId xmlns:a16="http://schemas.microsoft.com/office/drawing/2014/main" id="{59E4F3F5-4F55-D1F4-5DB2-E2F04BABA76A}"/>
              </a:ext>
            </a:extLst>
          </p:cNvPr>
          <p:cNvGrpSpPr/>
          <p:nvPr/>
        </p:nvGrpSpPr>
        <p:grpSpPr>
          <a:xfrm>
            <a:off x="386772" y="1406406"/>
            <a:ext cx="11644675" cy="4801319"/>
            <a:chOff x="386772" y="1406406"/>
            <a:chExt cx="11644675" cy="4801319"/>
          </a:xfrm>
        </p:grpSpPr>
        <p:sp>
          <p:nvSpPr>
            <p:cNvPr id="7" name="TextBox 6">
              <a:extLst>
                <a:ext uri="{FF2B5EF4-FFF2-40B4-BE49-F238E27FC236}">
                  <a16:creationId xmlns:a16="http://schemas.microsoft.com/office/drawing/2014/main" id="{62A0FE45-EEC0-A4AF-A68A-67EC60AFD24E}"/>
                </a:ext>
              </a:extLst>
            </p:cNvPr>
            <p:cNvSpPr txBox="1"/>
            <p:nvPr/>
          </p:nvSpPr>
          <p:spPr>
            <a:xfrm>
              <a:off x="10030277" y="1483579"/>
              <a:ext cx="2001170"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App/UX</a:t>
              </a:r>
            </a:p>
          </p:txBody>
        </p:sp>
        <p:grpSp>
          <p:nvGrpSpPr>
            <p:cNvPr id="8" name="Group 7">
              <a:extLst>
                <a:ext uri="{FF2B5EF4-FFF2-40B4-BE49-F238E27FC236}">
                  <a16:creationId xmlns:a16="http://schemas.microsoft.com/office/drawing/2014/main" id="{494F4657-F74C-EA43-A68F-F630A42C2128}"/>
                </a:ext>
              </a:extLst>
            </p:cNvPr>
            <p:cNvGrpSpPr/>
            <p:nvPr/>
          </p:nvGrpSpPr>
          <p:grpSpPr>
            <a:xfrm>
              <a:off x="386772" y="1406406"/>
              <a:ext cx="10301288" cy="4601824"/>
              <a:chOff x="367957" y="1434628"/>
              <a:chExt cx="10301288" cy="4601824"/>
            </a:xfrm>
          </p:grpSpPr>
          <p:grpSp>
            <p:nvGrpSpPr>
              <p:cNvPr id="11" name="Group 10">
                <a:extLst>
                  <a:ext uri="{FF2B5EF4-FFF2-40B4-BE49-F238E27FC236}">
                    <a16:creationId xmlns:a16="http://schemas.microsoft.com/office/drawing/2014/main" id="{B3017D48-0C2D-B114-76A5-251F64C456A1}"/>
                  </a:ext>
                </a:extLst>
              </p:cNvPr>
              <p:cNvGrpSpPr/>
              <p:nvPr/>
            </p:nvGrpSpPr>
            <p:grpSpPr>
              <a:xfrm>
                <a:off x="367957" y="1822282"/>
                <a:ext cx="1179328" cy="721700"/>
                <a:chOff x="367957" y="1822282"/>
                <a:chExt cx="1179328" cy="721700"/>
              </a:xfrm>
            </p:grpSpPr>
            <p:pic>
              <p:nvPicPr>
                <p:cNvPr id="60" name="Graphic 59" descr="Images with solid fill">
                  <a:extLst>
                    <a:ext uri="{FF2B5EF4-FFF2-40B4-BE49-F238E27FC236}">
                      <a16:creationId xmlns:a16="http://schemas.microsoft.com/office/drawing/2014/main" id="{0D6C23E4-0F68-66BB-3A9B-0909EE04A19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9021" y="1822282"/>
                  <a:ext cx="457200" cy="457200"/>
                </a:xfrm>
                <a:prstGeom prst="rect">
                  <a:avLst/>
                </a:prstGeom>
              </p:spPr>
            </p:pic>
            <p:sp>
              <p:nvSpPr>
                <p:cNvPr id="61" name="TextBox 60">
                  <a:extLst>
                    <a:ext uri="{FF2B5EF4-FFF2-40B4-BE49-F238E27FC236}">
                      <a16:creationId xmlns:a16="http://schemas.microsoft.com/office/drawing/2014/main" id="{B2111001-5FD0-3012-84D8-38C4D0B13D9E}"/>
                    </a:ext>
                  </a:extLst>
                </p:cNvPr>
                <p:cNvSpPr txBox="1"/>
                <p:nvPr/>
              </p:nvSpPr>
              <p:spPr>
                <a:xfrm>
                  <a:off x="367957" y="2285450"/>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Images</a:t>
                  </a:r>
                </a:p>
              </p:txBody>
            </p:sp>
          </p:grpSp>
          <p:grpSp>
            <p:nvGrpSpPr>
              <p:cNvPr id="12" name="Group 11">
                <a:extLst>
                  <a:ext uri="{FF2B5EF4-FFF2-40B4-BE49-F238E27FC236}">
                    <a16:creationId xmlns:a16="http://schemas.microsoft.com/office/drawing/2014/main" id="{88264EE9-897A-138D-E5B0-884ADF8680AE}"/>
                  </a:ext>
                </a:extLst>
              </p:cNvPr>
              <p:cNvGrpSpPr/>
              <p:nvPr/>
            </p:nvGrpSpPr>
            <p:grpSpPr>
              <a:xfrm>
                <a:off x="396179" y="2691721"/>
                <a:ext cx="1179328" cy="700068"/>
                <a:chOff x="396179" y="2556450"/>
                <a:chExt cx="1179328" cy="700068"/>
              </a:xfrm>
            </p:grpSpPr>
            <p:pic>
              <p:nvPicPr>
                <p:cNvPr id="58" name="Graphic 57" descr="Headphones with solid fill">
                  <a:extLst>
                    <a:ext uri="{FF2B5EF4-FFF2-40B4-BE49-F238E27FC236}">
                      <a16:creationId xmlns:a16="http://schemas.microsoft.com/office/drawing/2014/main" id="{A6DA6DB5-ECEA-E466-72A1-71041E5886B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9021" y="2556450"/>
                  <a:ext cx="457200" cy="457200"/>
                </a:xfrm>
                <a:prstGeom prst="rect">
                  <a:avLst/>
                </a:prstGeom>
              </p:spPr>
            </p:pic>
            <p:sp>
              <p:nvSpPr>
                <p:cNvPr id="59" name="TextBox 58">
                  <a:extLst>
                    <a:ext uri="{FF2B5EF4-FFF2-40B4-BE49-F238E27FC236}">
                      <a16:creationId xmlns:a16="http://schemas.microsoft.com/office/drawing/2014/main" id="{5BF99C5F-B90D-BE36-262C-2D2EA3210CB5}"/>
                    </a:ext>
                  </a:extLst>
                </p:cNvPr>
                <p:cNvSpPr txBox="1"/>
                <p:nvPr/>
              </p:nvSpPr>
              <p:spPr>
                <a:xfrm>
                  <a:off x="396179" y="2997986"/>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Audio</a:t>
                  </a:r>
                </a:p>
              </p:txBody>
            </p:sp>
          </p:grpSp>
          <p:grpSp>
            <p:nvGrpSpPr>
              <p:cNvPr id="13" name="Group 12">
                <a:extLst>
                  <a:ext uri="{FF2B5EF4-FFF2-40B4-BE49-F238E27FC236}">
                    <a16:creationId xmlns:a16="http://schemas.microsoft.com/office/drawing/2014/main" id="{FA04AA81-FBC9-6108-7315-0B9F9638AEE3}"/>
                  </a:ext>
                </a:extLst>
              </p:cNvPr>
              <p:cNvGrpSpPr/>
              <p:nvPr/>
            </p:nvGrpSpPr>
            <p:grpSpPr>
              <a:xfrm>
                <a:off x="367957" y="3931691"/>
                <a:ext cx="1179328" cy="693609"/>
                <a:chOff x="367957" y="3548787"/>
                <a:chExt cx="1179328" cy="693609"/>
              </a:xfrm>
            </p:grpSpPr>
            <p:pic>
              <p:nvPicPr>
                <p:cNvPr id="56" name="Graphic 55" descr="Video camera with solid fill">
                  <a:extLst>
                    <a:ext uri="{FF2B5EF4-FFF2-40B4-BE49-F238E27FC236}">
                      <a16:creationId xmlns:a16="http://schemas.microsoft.com/office/drawing/2014/main" id="{73BDD0E5-A26B-AF5E-1AA8-29700EC250DC}"/>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9021" y="3548787"/>
                  <a:ext cx="457200" cy="457200"/>
                </a:xfrm>
                <a:prstGeom prst="rect">
                  <a:avLst/>
                </a:prstGeom>
              </p:spPr>
            </p:pic>
            <p:sp>
              <p:nvSpPr>
                <p:cNvPr id="57" name="TextBox 56">
                  <a:extLst>
                    <a:ext uri="{FF2B5EF4-FFF2-40B4-BE49-F238E27FC236}">
                      <a16:creationId xmlns:a16="http://schemas.microsoft.com/office/drawing/2014/main" id="{03D6C936-FE89-2D8A-0EA4-237876B5FA7E}"/>
                    </a:ext>
                  </a:extLst>
                </p:cNvPr>
                <p:cNvSpPr txBox="1"/>
                <p:nvPr/>
              </p:nvSpPr>
              <p:spPr>
                <a:xfrm>
                  <a:off x="367957" y="3983864"/>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Video</a:t>
                  </a:r>
                </a:p>
              </p:txBody>
            </p:sp>
          </p:grpSp>
          <p:grpSp>
            <p:nvGrpSpPr>
              <p:cNvPr id="14" name="Group 13">
                <a:extLst>
                  <a:ext uri="{FF2B5EF4-FFF2-40B4-BE49-F238E27FC236}">
                    <a16:creationId xmlns:a16="http://schemas.microsoft.com/office/drawing/2014/main" id="{A4250F0B-65DD-1FA0-2F45-16027D6701AA}"/>
                  </a:ext>
                </a:extLst>
              </p:cNvPr>
              <p:cNvGrpSpPr/>
              <p:nvPr/>
            </p:nvGrpSpPr>
            <p:grpSpPr>
              <a:xfrm>
                <a:off x="367957" y="4932964"/>
                <a:ext cx="1179328" cy="702161"/>
                <a:chOff x="367957" y="4540633"/>
                <a:chExt cx="1179328" cy="702161"/>
              </a:xfrm>
            </p:grpSpPr>
            <p:pic>
              <p:nvPicPr>
                <p:cNvPr id="54" name="Graphic 53" descr="Chat bubble with solid fill">
                  <a:extLst>
                    <a:ext uri="{FF2B5EF4-FFF2-40B4-BE49-F238E27FC236}">
                      <a16:creationId xmlns:a16="http://schemas.microsoft.com/office/drawing/2014/main" id="{E3BB90DD-F95F-DFE2-CA3D-3E8E52099CC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708660" y="4540633"/>
                  <a:ext cx="457200" cy="457200"/>
                </a:xfrm>
                <a:prstGeom prst="rect">
                  <a:avLst/>
                </a:prstGeom>
              </p:spPr>
            </p:pic>
            <p:sp>
              <p:nvSpPr>
                <p:cNvPr id="55" name="TextBox 54">
                  <a:extLst>
                    <a:ext uri="{FF2B5EF4-FFF2-40B4-BE49-F238E27FC236}">
                      <a16:creationId xmlns:a16="http://schemas.microsoft.com/office/drawing/2014/main" id="{77B451B4-C17D-EA25-F9DB-718CF29795D8}"/>
                    </a:ext>
                  </a:extLst>
                </p:cNvPr>
                <p:cNvSpPr txBox="1"/>
                <p:nvPr/>
              </p:nvSpPr>
              <p:spPr>
                <a:xfrm>
                  <a:off x="367957" y="4984262"/>
                  <a:ext cx="1179328"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Text</a:t>
                  </a:r>
                </a:p>
              </p:txBody>
            </p:sp>
          </p:grpSp>
          <p:sp>
            <p:nvSpPr>
              <p:cNvPr id="15" name="TextBox 14">
                <a:extLst>
                  <a:ext uri="{FF2B5EF4-FFF2-40B4-BE49-F238E27FC236}">
                    <a16:creationId xmlns:a16="http://schemas.microsoft.com/office/drawing/2014/main" id="{CD3B9645-4475-842F-CCF7-29A216D53815}"/>
                  </a:ext>
                </a:extLst>
              </p:cNvPr>
              <p:cNvSpPr txBox="1"/>
              <p:nvPr/>
            </p:nvSpPr>
            <p:spPr>
              <a:xfrm>
                <a:off x="1186221" y="3454703"/>
                <a:ext cx="2001170" cy="4247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T</a:t>
                </a:r>
                <a:r>
                  <a:rPr kumimoji="0" lang="en-US" sz="1200" b="0" i="0" u="none" strike="noStrike" kern="0" cap="none" spc="0" normalizeH="0" baseline="0" noProof="0" err="1">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ransform</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 into embeddings</a:t>
                </a:r>
              </a:p>
            </p:txBody>
          </p:sp>
          <p:sp>
            <p:nvSpPr>
              <p:cNvPr id="16" name="TextBox 15">
                <a:extLst>
                  <a:ext uri="{FF2B5EF4-FFF2-40B4-BE49-F238E27FC236}">
                    <a16:creationId xmlns:a16="http://schemas.microsoft.com/office/drawing/2014/main" id="{B49979FD-B49D-BE61-2778-0064D39EEC2B}"/>
                  </a:ext>
                </a:extLst>
              </p:cNvPr>
              <p:cNvSpPr txBox="1"/>
              <p:nvPr/>
            </p:nvSpPr>
            <p:spPr>
              <a:xfrm>
                <a:off x="3304730" y="1434628"/>
                <a:ext cx="1511355" cy="480131"/>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Vector</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 </a:t>
                </a: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Representation</a:t>
                </a:r>
              </a:p>
            </p:txBody>
          </p:sp>
          <p:sp>
            <p:nvSpPr>
              <p:cNvPr id="17" name="TextBox 16">
                <a:extLst>
                  <a:ext uri="{FF2B5EF4-FFF2-40B4-BE49-F238E27FC236}">
                    <a16:creationId xmlns:a16="http://schemas.microsoft.com/office/drawing/2014/main" id="{E043524E-AEB5-0229-4205-B4E271F492C0}"/>
                  </a:ext>
                </a:extLst>
              </p:cNvPr>
              <p:cNvSpPr txBox="1"/>
              <p:nvPr/>
            </p:nvSpPr>
            <p:spPr>
              <a:xfrm>
                <a:off x="5182562" y="1488302"/>
                <a:ext cx="2001170" cy="480131"/>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Approximate Nearest Neighbor</a:t>
                </a:r>
              </a:p>
            </p:txBody>
          </p:sp>
          <p:sp>
            <p:nvSpPr>
              <p:cNvPr id="18" name="TextBox 17">
                <a:extLst>
                  <a:ext uri="{FF2B5EF4-FFF2-40B4-BE49-F238E27FC236}">
                    <a16:creationId xmlns:a16="http://schemas.microsoft.com/office/drawing/2014/main" id="{1CB0B9E9-88C7-9D6E-9E02-0BFB35BD12CE}"/>
                  </a:ext>
                </a:extLst>
              </p:cNvPr>
              <p:cNvSpPr txBox="1"/>
              <p:nvPr/>
            </p:nvSpPr>
            <p:spPr>
              <a:xfrm>
                <a:off x="7223436" y="1492300"/>
                <a:ext cx="1594715" cy="480131"/>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Vector</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 </a:t>
                </a: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Representation</a:t>
                </a:r>
              </a:p>
            </p:txBody>
          </p:sp>
          <p:sp>
            <p:nvSpPr>
              <p:cNvPr id="19" name="TextBox 18">
                <a:extLst>
                  <a:ext uri="{FF2B5EF4-FFF2-40B4-BE49-F238E27FC236}">
                    <a16:creationId xmlns:a16="http://schemas.microsoft.com/office/drawing/2014/main" id="{A8995C8D-10A6-F678-FBAE-EE73C32D5805}"/>
                  </a:ext>
                </a:extLst>
              </p:cNvPr>
              <p:cNvSpPr txBox="1"/>
              <p:nvPr/>
            </p:nvSpPr>
            <p:spPr>
              <a:xfrm>
                <a:off x="9353679" y="3468398"/>
                <a:ext cx="1315566" cy="4247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T</a:t>
                </a:r>
                <a:r>
                  <a:rPr kumimoji="0" lang="en-US" sz="1200" b="0" i="0" u="none" strike="noStrike" kern="0" cap="none" spc="0" normalizeH="0" baseline="0" noProof="0" err="1">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ransform</a:t>
                </a: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 into embedding</a:t>
                </a:r>
              </a:p>
            </p:txBody>
          </p:sp>
          <p:grpSp>
            <p:nvGrpSpPr>
              <p:cNvPr id="20" name="Group 19" descr="Search icon in a cloud.">
                <a:extLst>
                  <a:ext uri="{FF2B5EF4-FFF2-40B4-BE49-F238E27FC236}">
                    <a16:creationId xmlns:a16="http://schemas.microsoft.com/office/drawing/2014/main" id="{2DD3BDC7-C241-42C6-B199-84DA40910E71}"/>
                  </a:ext>
                </a:extLst>
              </p:cNvPr>
              <p:cNvGrpSpPr>
                <a:grpSpLocks noChangeAspect="1"/>
              </p:cNvGrpSpPr>
              <p:nvPr/>
            </p:nvGrpSpPr>
            <p:grpSpPr>
              <a:xfrm>
                <a:off x="5759955" y="2825741"/>
                <a:ext cx="640080" cy="381274"/>
                <a:chOff x="-2437247" y="4728575"/>
                <a:chExt cx="1399516" cy="828272"/>
              </a:xfrm>
            </p:grpSpPr>
            <p:sp>
              <p:nvSpPr>
                <p:cNvPr id="50" name="Freeform: Shape 49">
                  <a:extLst>
                    <a:ext uri="{FF2B5EF4-FFF2-40B4-BE49-F238E27FC236}">
                      <a16:creationId xmlns:a16="http://schemas.microsoft.com/office/drawing/2014/main" id="{D204253D-7331-C155-5A71-E381F746277C}"/>
                    </a:ext>
                    <a:ext uri="{C183D7F6-B498-43B3-948B-1728B52AA6E4}">
                      <adec:decorative xmlns:adec="http://schemas.microsoft.com/office/drawing/2017/decorative" val="1"/>
                    </a:ext>
                  </a:extLst>
                </p:cNvPr>
                <p:cNvSpPr>
                  <a:spLocks noChangeArrowheads="1"/>
                </p:cNvSpPr>
                <p:nvPr/>
              </p:nvSpPr>
              <p:spPr bwMode="auto">
                <a:xfrm>
                  <a:off x="-2437247" y="4728575"/>
                  <a:ext cx="1399516" cy="828272"/>
                </a:xfrm>
                <a:custGeom>
                  <a:avLst/>
                  <a:gdLst>
                    <a:gd name="connsiteX0" fmla="*/ 564093 w 1399516"/>
                    <a:gd name="connsiteY0" fmla="*/ 0 h 828272"/>
                    <a:gd name="connsiteX1" fmla="*/ 861986 w 1399516"/>
                    <a:gd name="connsiteY1" fmla="*/ 121298 h 828272"/>
                    <a:gd name="connsiteX2" fmla="*/ 892246 w 1399516"/>
                    <a:gd name="connsiteY2" fmla="*/ 157351 h 828272"/>
                    <a:gd name="connsiteX3" fmla="*/ 922109 w 1399516"/>
                    <a:gd name="connsiteY3" fmla="*/ 148319 h 828272"/>
                    <a:gd name="connsiteX4" fmla="*/ 978232 w 1399516"/>
                    <a:gd name="connsiteY4" fmla="*/ 142806 h 828272"/>
                    <a:gd name="connsiteX5" fmla="*/ 1256710 w 1399516"/>
                    <a:gd name="connsiteY5" fmla="*/ 414137 h 828272"/>
                    <a:gd name="connsiteX6" fmla="*/ 1235997 w 1399516"/>
                    <a:gd name="connsiteY6" fmla="*/ 514100 h 828272"/>
                    <a:gd name="connsiteX7" fmla="*/ 1238055 w 1399516"/>
                    <a:gd name="connsiteY7" fmla="*/ 514100 h 828272"/>
                    <a:gd name="connsiteX8" fmla="*/ 1242193 w 1399516"/>
                    <a:gd name="connsiteY8" fmla="*/ 514100 h 828272"/>
                    <a:gd name="connsiteX9" fmla="*/ 1399516 w 1399516"/>
                    <a:gd name="connsiteY9" fmla="*/ 671186 h 828272"/>
                    <a:gd name="connsiteX10" fmla="*/ 1242193 w 1399516"/>
                    <a:gd name="connsiteY10" fmla="*/ 828272 h 828272"/>
                    <a:gd name="connsiteX11" fmla="*/ 615003 w 1399516"/>
                    <a:gd name="connsiteY11" fmla="*/ 828272 h 828272"/>
                    <a:gd name="connsiteX12" fmla="*/ 564093 w 1399516"/>
                    <a:gd name="connsiteY12" fmla="*/ 828272 h 828272"/>
                    <a:gd name="connsiteX13" fmla="*/ 509853 w 1399516"/>
                    <a:gd name="connsiteY13" fmla="*/ 828272 h 828272"/>
                    <a:gd name="connsiteX14" fmla="*/ 157323 w 1399516"/>
                    <a:gd name="connsiteY14" fmla="*/ 828272 h 828272"/>
                    <a:gd name="connsiteX15" fmla="*/ 0 w 1399516"/>
                    <a:gd name="connsiteY15" fmla="*/ 671186 h 828272"/>
                    <a:gd name="connsiteX16" fmla="*/ 96790 w 1399516"/>
                    <a:gd name="connsiteY16" fmla="*/ 526219 h 828272"/>
                    <a:gd name="connsiteX17" fmla="*/ 156622 w 1399516"/>
                    <a:gd name="connsiteY17" fmla="*/ 514240 h 828272"/>
                    <a:gd name="connsiteX18" fmla="*/ 151367 w 1399516"/>
                    <a:gd name="connsiteY18" fmla="*/ 497599 h 828272"/>
                    <a:gd name="connsiteX19" fmla="*/ 142808 w 1399516"/>
                    <a:gd name="connsiteY19" fmla="*/ 414136 h 828272"/>
                    <a:gd name="connsiteX20" fmla="*/ 564093 w 1399516"/>
                    <a:gd name="connsiteY20" fmla="*/ 0 h 828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99516" h="828272">
                      <a:moveTo>
                        <a:pt x="564093" y="0"/>
                      </a:moveTo>
                      <a:cubicBezTo>
                        <a:pt x="680428" y="0"/>
                        <a:pt x="785749" y="46354"/>
                        <a:pt x="861986" y="121298"/>
                      </a:cubicBezTo>
                      <a:lnTo>
                        <a:pt x="892246" y="157351"/>
                      </a:lnTo>
                      <a:lnTo>
                        <a:pt x="922109" y="148319"/>
                      </a:lnTo>
                      <a:cubicBezTo>
                        <a:pt x="940237" y="144704"/>
                        <a:pt x="959007" y="142806"/>
                        <a:pt x="978232" y="142806"/>
                      </a:cubicBezTo>
                      <a:cubicBezTo>
                        <a:pt x="1132031" y="142806"/>
                        <a:pt x="1256710" y="264285"/>
                        <a:pt x="1256710" y="414137"/>
                      </a:cubicBezTo>
                      <a:lnTo>
                        <a:pt x="1235997" y="514100"/>
                      </a:lnTo>
                      <a:lnTo>
                        <a:pt x="1238055" y="514100"/>
                      </a:lnTo>
                      <a:cubicBezTo>
                        <a:pt x="1242193" y="514100"/>
                        <a:pt x="1242193" y="514100"/>
                        <a:pt x="1242193" y="514100"/>
                      </a:cubicBezTo>
                      <a:cubicBezTo>
                        <a:pt x="1330687" y="514100"/>
                        <a:pt x="1399516" y="582825"/>
                        <a:pt x="1399516" y="671186"/>
                      </a:cubicBezTo>
                      <a:cubicBezTo>
                        <a:pt x="1399516" y="759547"/>
                        <a:pt x="1330687" y="828272"/>
                        <a:pt x="1242193" y="828272"/>
                      </a:cubicBezTo>
                      <a:cubicBezTo>
                        <a:pt x="970976" y="828272"/>
                        <a:pt x="767562" y="828272"/>
                        <a:pt x="615003" y="828272"/>
                      </a:cubicBezTo>
                      <a:lnTo>
                        <a:pt x="564093" y="828272"/>
                      </a:lnTo>
                      <a:lnTo>
                        <a:pt x="509853" y="828272"/>
                      </a:lnTo>
                      <a:cubicBezTo>
                        <a:pt x="157323" y="828272"/>
                        <a:pt x="157323" y="828272"/>
                        <a:pt x="157323" y="828272"/>
                      </a:cubicBezTo>
                      <a:cubicBezTo>
                        <a:pt x="72106" y="828272"/>
                        <a:pt x="0" y="759547"/>
                        <a:pt x="0" y="671186"/>
                      </a:cubicBezTo>
                      <a:cubicBezTo>
                        <a:pt x="0" y="604915"/>
                        <a:pt x="40560" y="549690"/>
                        <a:pt x="96790" y="526219"/>
                      </a:cubicBezTo>
                      <a:lnTo>
                        <a:pt x="156622" y="514240"/>
                      </a:lnTo>
                      <a:lnTo>
                        <a:pt x="151367" y="497599"/>
                      </a:lnTo>
                      <a:cubicBezTo>
                        <a:pt x="145755" y="470640"/>
                        <a:pt x="142808" y="442726"/>
                        <a:pt x="142808" y="414136"/>
                      </a:cubicBezTo>
                      <a:cubicBezTo>
                        <a:pt x="142808" y="185415"/>
                        <a:pt x="331424" y="0"/>
                        <a:pt x="564093" y="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endParaRPr>
                </a:p>
              </p:txBody>
            </p:sp>
            <p:grpSp>
              <p:nvGrpSpPr>
                <p:cNvPr id="51" name="Group 50">
                  <a:extLst>
                    <a:ext uri="{FF2B5EF4-FFF2-40B4-BE49-F238E27FC236}">
                      <a16:creationId xmlns:a16="http://schemas.microsoft.com/office/drawing/2014/main" id="{B53041D4-B7DC-9556-EC8B-7706310DAB83}"/>
                    </a:ext>
                  </a:extLst>
                </p:cNvPr>
                <p:cNvGrpSpPr/>
                <p:nvPr/>
              </p:nvGrpSpPr>
              <p:grpSpPr>
                <a:xfrm>
                  <a:off x="-1969809" y="4947050"/>
                  <a:ext cx="454807" cy="452709"/>
                  <a:chOff x="-3057369" y="2726374"/>
                  <a:chExt cx="342895" cy="341313"/>
                </a:xfrm>
                <a:solidFill>
                  <a:srgbClr val="75757A"/>
                </a:solidFill>
              </p:grpSpPr>
              <p:sp>
                <p:nvSpPr>
                  <p:cNvPr id="52" name="Freeform 88">
                    <a:extLst>
                      <a:ext uri="{FF2B5EF4-FFF2-40B4-BE49-F238E27FC236}">
                        <a16:creationId xmlns:a16="http://schemas.microsoft.com/office/drawing/2014/main" id="{459B0383-3AA4-82A5-FCDA-063BDD623F7D}"/>
                      </a:ext>
                      <a:ext uri="{C183D7F6-B498-43B3-948B-1728B52AA6E4}">
                        <adec:decorative xmlns:adec="http://schemas.microsoft.com/office/drawing/2017/decorative" val="1"/>
                      </a:ext>
                    </a:extLst>
                  </p:cNvPr>
                  <p:cNvSpPr>
                    <a:spLocks noEditPoints="1"/>
                  </p:cNvSpPr>
                  <p:nvPr/>
                </p:nvSpPr>
                <p:spPr bwMode="auto">
                  <a:xfrm>
                    <a:off x="-3057369" y="2726374"/>
                    <a:ext cx="247651"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endParaRPr>
                  </a:p>
                </p:txBody>
              </p:sp>
              <p:sp>
                <p:nvSpPr>
                  <p:cNvPr id="53" name="Freeform 89">
                    <a:extLst>
                      <a:ext uri="{FF2B5EF4-FFF2-40B4-BE49-F238E27FC236}">
                        <a16:creationId xmlns:a16="http://schemas.microsoft.com/office/drawing/2014/main" id="{16CE6483-71ED-C002-17A5-7501AC08D19B}"/>
                      </a:ext>
                      <a:ext uri="{C183D7F6-B498-43B3-948B-1728B52AA6E4}">
                        <adec:decorative xmlns:adec="http://schemas.microsoft.com/office/drawing/2017/decorative" val="1"/>
                      </a:ext>
                    </a:extLst>
                  </p:cNvPr>
                  <p:cNvSpPr>
                    <a:spLocks/>
                  </p:cNvSpPr>
                  <p:nvPr/>
                </p:nvSpPr>
                <p:spPr bwMode="auto">
                  <a:xfrm>
                    <a:off x="-2879573" y="2902587"/>
                    <a:ext cx="165099"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EBEB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endParaRPr>
                  </a:p>
                </p:txBody>
              </p:sp>
            </p:grpSp>
          </p:grpSp>
          <p:cxnSp>
            <p:nvCxnSpPr>
              <p:cNvPr id="21" name="Connector: Elbow 20">
                <a:extLst>
                  <a:ext uri="{FF2B5EF4-FFF2-40B4-BE49-F238E27FC236}">
                    <a16:creationId xmlns:a16="http://schemas.microsoft.com/office/drawing/2014/main" id="{455776C3-9618-C796-E27F-C6E64AFC5FDB}"/>
                  </a:ext>
                </a:extLst>
              </p:cNvPr>
              <p:cNvCxnSpPr>
                <a:cxnSpLocks/>
                <a:stCxn id="60" idx="3"/>
                <a:endCxn id="15" idx="0"/>
              </p:cNvCxnSpPr>
              <p:nvPr/>
            </p:nvCxnSpPr>
            <p:spPr>
              <a:xfrm>
                <a:off x="1186221" y="2050882"/>
                <a:ext cx="1000585" cy="1403821"/>
              </a:xfrm>
              <a:prstGeom prst="bentConnector2">
                <a:avLst/>
              </a:prstGeom>
              <a:noFill/>
              <a:ln w="9525" cap="flat" cmpd="sng" algn="ctr">
                <a:solidFill>
                  <a:srgbClr val="EBEBEB"/>
                </a:solidFill>
                <a:prstDash val="solid"/>
                <a:headEnd type="none"/>
                <a:tailEnd type="triangle"/>
              </a:ln>
              <a:effectLst/>
            </p:spPr>
          </p:cxnSp>
          <p:cxnSp>
            <p:nvCxnSpPr>
              <p:cNvPr id="22" name="Connector: Elbow 21">
                <a:extLst>
                  <a:ext uri="{FF2B5EF4-FFF2-40B4-BE49-F238E27FC236}">
                    <a16:creationId xmlns:a16="http://schemas.microsoft.com/office/drawing/2014/main" id="{48B0732D-2226-DBB2-A2FE-25034C4606F2}"/>
                  </a:ext>
                </a:extLst>
              </p:cNvPr>
              <p:cNvCxnSpPr>
                <a:cxnSpLocks/>
                <a:stCxn id="54" idx="3"/>
                <a:endCxn id="15" idx="2"/>
              </p:cNvCxnSpPr>
              <p:nvPr/>
            </p:nvCxnSpPr>
            <p:spPr>
              <a:xfrm flipV="1">
                <a:off x="1184674" y="3860621"/>
                <a:ext cx="1011539" cy="2175831"/>
              </a:xfrm>
              <a:prstGeom prst="bentConnector2">
                <a:avLst/>
              </a:prstGeom>
              <a:noFill/>
              <a:ln w="9525" cap="flat" cmpd="sng" algn="ctr">
                <a:solidFill>
                  <a:srgbClr val="EBEBEB"/>
                </a:solidFill>
                <a:prstDash val="solid"/>
                <a:headEnd type="none"/>
                <a:tailEnd type="triangle"/>
              </a:ln>
              <a:effectLst/>
            </p:spPr>
          </p:cxnSp>
          <p:cxnSp>
            <p:nvCxnSpPr>
              <p:cNvPr id="23" name="Straight Connector 22">
                <a:extLst>
                  <a:ext uri="{FF2B5EF4-FFF2-40B4-BE49-F238E27FC236}">
                    <a16:creationId xmlns:a16="http://schemas.microsoft.com/office/drawing/2014/main" id="{DDED6EE4-0772-4A2A-B4BF-AAE4153898D4}"/>
                  </a:ext>
                </a:extLst>
              </p:cNvPr>
              <p:cNvCxnSpPr>
                <a:cxnSpLocks/>
              </p:cNvCxnSpPr>
              <p:nvPr/>
            </p:nvCxnSpPr>
            <p:spPr>
              <a:xfrm>
                <a:off x="1186221" y="2920321"/>
                <a:ext cx="1000585" cy="0"/>
              </a:xfrm>
              <a:prstGeom prst="line">
                <a:avLst/>
              </a:prstGeom>
              <a:noFill/>
              <a:ln w="9525" cap="flat" cmpd="sng" algn="ctr">
                <a:solidFill>
                  <a:srgbClr val="EBEBEB"/>
                </a:solidFill>
                <a:prstDash val="solid"/>
                <a:headEnd type="none"/>
                <a:tailEnd type="none"/>
              </a:ln>
              <a:effectLst/>
            </p:spPr>
          </p:cxnSp>
          <p:cxnSp>
            <p:nvCxnSpPr>
              <p:cNvPr id="24" name="Straight Connector 23">
                <a:extLst>
                  <a:ext uri="{FF2B5EF4-FFF2-40B4-BE49-F238E27FC236}">
                    <a16:creationId xmlns:a16="http://schemas.microsoft.com/office/drawing/2014/main" id="{175B416C-1605-FB23-63C2-05B41793C57C}"/>
                  </a:ext>
                </a:extLst>
              </p:cNvPr>
              <p:cNvCxnSpPr>
                <a:cxnSpLocks/>
                <a:stCxn id="56" idx="3"/>
              </p:cNvCxnSpPr>
              <p:nvPr/>
            </p:nvCxnSpPr>
            <p:spPr>
              <a:xfrm>
                <a:off x="1195628" y="4160291"/>
                <a:ext cx="1001358" cy="8204"/>
              </a:xfrm>
              <a:prstGeom prst="line">
                <a:avLst/>
              </a:prstGeom>
              <a:noFill/>
              <a:ln w="9525" cap="flat" cmpd="sng" algn="ctr">
                <a:solidFill>
                  <a:srgbClr val="EBEBEB"/>
                </a:solidFill>
                <a:prstDash val="solid"/>
                <a:headEnd type="none"/>
                <a:tailEnd type="none"/>
              </a:ln>
              <a:effectLst/>
            </p:spPr>
          </p:cxnSp>
          <p:cxnSp>
            <p:nvCxnSpPr>
              <p:cNvPr id="25" name="Straight Arrow Connector 24">
                <a:extLst>
                  <a:ext uri="{FF2B5EF4-FFF2-40B4-BE49-F238E27FC236}">
                    <a16:creationId xmlns:a16="http://schemas.microsoft.com/office/drawing/2014/main" id="{D3B5EEAC-5ED0-1218-23EE-69154971E506}"/>
                  </a:ext>
                </a:extLst>
              </p:cNvPr>
              <p:cNvCxnSpPr>
                <a:cxnSpLocks/>
              </p:cNvCxnSpPr>
              <p:nvPr/>
            </p:nvCxnSpPr>
            <p:spPr>
              <a:xfrm>
                <a:off x="2682240" y="3704698"/>
                <a:ext cx="618846" cy="0"/>
              </a:xfrm>
              <a:prstGeom prst="straightConnector1">
                <a:avLst/>
              </a:prstGeom>
              <a:noFill/>
              <a:ln w="9525" cap="flat" cmpd="sng" algn="ctr">
                <a:solidFill>
                  <a:srgbClr val="EBEBEB"/>
                </a:solidFill>
                <a:prstDash val="solid"/>
                <a:headEnd type="none"/>
                <a:tailEnd type="triangle"/>
              </a:ln>
              <a:effectLst/>
            </p:spPr>
          </p:cxnSp>
          <p:grpSp>
            <p:nvGrpSpPr>
              <p:cNvPr id="26" name="Group 25">
                <a:extLst>
                  <a:ext uri="{FF2B5EF4-FFF2-40B4-BE49-F238E27FC236}">
                    <a16:creationId xmlns:a16="http://schemas.microsoft.com/office/drawing/2014/main" id="{12334A51-BBBD-BBBF-34E8-7FD916B906F0}"/>
                  </a:ext>
                </a:extLst>
              </p:cNvPr>
              <p:cNvGrpSpPr/>
              <p:nvPr/>
            </p:nvGrpSpPr>
            <p:grpSpPr>
              <a:xfrm>
                <a:off x="3399585" y="2939719"/>
                <a:ext cx="1320250" cy="1546722"/>
                <a:chOff x="3301086" y="3260968"/>
                <a:chExt cx="1320250" cy="1546722"/>
              </a:xfrm>
            </p:grpSpPr>
            <p:grpSp>
              <p:nvGrpSpPr>
                <p:cNvPr id="38" name="Group 37">
                  <a:extLst>
                    <a:ext uri="{FF2B5EF4-FFF2-40B4-BE49-F238E27FC236}">
                      <a16:creationId xmlns:a16="http://schemas.microsoft.com/office/drawing/2014/main" id="{E382833B-27F8-19D2-46DE-9203913055DB}"/>
                    </a:ext>
                  </a:extLst>
                </p:cNvPr>
                <p:cNvGrpSpPr/>
                <p:nvPr/>
              </p:nvGrpSpPr>
              <p:grpSpPr>
                <a:xfrm>
                  <a:off x="3301086" y="3260968"/>
                  <a:ext cx="1315566" cy="489365"/>
                  <a:chOff x="3040380" y="2226795"/>
                  <a:chExt cx="1315566" cy="489365"/>
                </a:xfrm>
              </p:grpSpPr>
              <p:sp>
                <p:nvSpPr>
                  <p:cNvPr id="47" name="Left Bracket 46">
                    <a:extLst>
                      <a:ext uri="{FF2B5EF4-FFF2-40B4-BE49-F238E27FC236}">
                        <a16:creationId xmlns:a16="http://schemas.microsoft.com/office/drawing/2014/main" id="{167FBA19-275C-BA70-155E-57E7C6ED1E05}"/>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8" name="Left Bracket 47">
                    <a:extLst>
                      <a:ext uri="{FF2B5EF4-FFF2-40B4-BE49-F238E27FC236}">
                        <a16:creationId xmlns:a16="http://schemas.microsoft.com/office/drawing/2014/main" id="{524B5E3A-AC33-BDA4-382A-4C7F6142072C}"/>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F0184BEF-E0E3-F2BE-7D37-D8627E6728DB}"/>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rPr>
                      <a:t>-2, -1 , 0, 1 </a:t>
                    </a:r>
                  </a:p>
                </p:txBody>
              </p:sp>
            </p:grpSp>
            <p:grpSp>
              <p:nvGrpSpPr>
                <p:cNvPr id="39" name="Group 38">
                  <a:extLst>
                    <a:ext uri="{FF2B5EF4-FFF2-40B4-BE49-F238E27FC236}">
                      <a16:creationId xmlns:a16="http://schemas.microsoft.com/office/drawing/2014/main" id="{9E6CC564-836A-79E6-4E0E-A19914B752A5}"/>
                    </a:ext>
                  </a:extLst>
                </p:cNvPr>
                <p:cNvGrpSpPr/>
                <p:nvPr/>
              </p:nvGrpSpPr>
              <p:grpSpPr>
                <a:xfrm>
                  <a:off x="3301086" y="3789647"/>
                  <a:ext cx="1315566" cy="489365"/>
                  <a:chOff x="3040380" y="2226795"/>
                  <a:chExt cx="1315566" cy="489365"/>
                </a:xfrm>
              </p:grpSpPr>
              <p:sp>
                <p:nvSpPr>
                  <p:cNvPr id="44" name="Left Bracket 43">
                    <a:extLst>
                      <a:ext uri="{FF2B5EF4-FFF2-40B4-BE49-F238E27FC236}">
                        <a16:creationId xmlns:a16="http://schemas.microsoft.com/office/drawing/2014/main" id="{C2FFCDC0-C747-BD62-CF20-76C04ABD58BD}"/>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5" name="Left Bracket 44">
                    <a:extLst>
                      <a:ext uri="{FF2B5EF4-FFF2-40B4-BE49-F238E27FC236}">
                        <a16:creationId xmlns:a16="http://schemas.microsoft.com/office/drawing/2014/main" id="{647E107F-D582-B28A-4E0F-23AE371BEC46}"/>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03174A39-4C1F-2AD8-05C2-85750266F7DD}"/>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rPr>
                      <a:t>2, 3, 4, 5</a:t>
                    </a:r>
                  </a:p>
                </p:txBody>
              </p:sp>
            </p:grpSp>
            <p:grpSp>
              <p:nvGrpSpPr>
                <p:cNvPr id="40" name="Group 39">
                  <a:extLst>
                    <a:ext uri="{FF2B5EF4-FFF2-40B4-BE49-F238E27FC236}">
                      <a16:creationId xmlns:a16="http://schemas.microsoft.com/office/drawing/2014/main" id="{E361238F-2D9E-7038-A596-FF7C5EFF66F7}"/>
                    </a:ext>
                  </a:extLst>
                </p:cNvPr>
                <p:cNvGrpSpPr/>
                <p:nvPr/>
              </p:nvGrpSpPr>
              <p:grpSpPr>
                <a:xfrm>
                  <a:off x="3305770" y="4318325"/>
                  <a:ext cx="1315566" cy="489365"/>
                  <a:chOff x="3040380" y="2226795"/>
                  <a:chExt cx="1315566" cy="489365"/>
                </a:xfrm>
              </p:grpSpPr>
              <p:sp>
                <p:nvSpPr>
                  <p:cNvPr id="41" name="Left Bracket 40">
                    <a:extLst>
                      <a:ext uri="{FF2B5EF4-FFF2-40B4-BE49-F238E27FC236}">
                        <a16:creationId xmlns:a16="http://schemas.microsoft.com/office/drawing/2014/main" id="{FDC91422-49D3-5FCC-5482-BC8842E91A7C}"/>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2" name="Left Bracket 41">
                    <a:extLst>
                      <a:ext uri="{FF2B5EF4-FFF2-40B4-BE49-F238E27FC236}">
                        <a16:creationId xmlns:a16="http://schemas.microsoft.com/office/drawing/2014/main" id="{7BDDB76F-F079-BBC1-E023-97709F80E03F}"/>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52DA8A9A-1AA6-0A03-A76A-E15536608D18}"/>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rPr>
                      <a:t>6, 7, 8, 9 </a:t>
                    </a:r>
                  </a:p>
                </p:txBody>
              </p:sp>
            </p:grpSp>
          </p:grpSp>
          <p:sp>
            <p:nvSpPr>
              <p:cNvPr id="27" name="TextBox 26">
                <a:extLst>
                  <a:ext uri="{FF2B5EF4-FFF2-40B4-BE49-F238E27FC236}">
                    <a16:creationId xmlns:a16="http://schemas.microsoft.com/office/drawing/2014/main" id="{2375D5D6-3221-350D-5AD5-8AB0273ADE4A}"/>
                  </a:ext>
                </a:extLst>
              </p:cNvPr>
              <p:cNvSpPr txBox="1"/>
              <p:nvPr/>
            </p:nvSpPr>
            <p:spPr>
              <a:xfrm>
                <a:off x="5498713" y="5249765"/>
                <a:ext cx="1179329" cy="2585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Results</a:t>
                </a:r>
              </a:p>
            </p:txBody>
          </p:sp>
          <p:grpSp>
            <p:nvGrpSpPr>
              <p:cNvPr id="28" name="Group 27">
                <a:extLst>
                  <a:ext uri="{FF2B5EF4-FFF2-40B4-BE49-F238E27FC236}">
                    <a16:creationId xmlns:a16="http://schemas.microsoft.com/office/drawing/2014/main" id="{9C2AE002-9F08-190D-02E2-40DD59F276A1}"/>
                  </a:ext>
                </a:extLst>
              </p:cNvPr>
              <p:cNvGrpSpPr/>
              <p:nvPr/>
            </p:nvGrpSpPr>
            <p:grpSpPr>
              <a:xfrm>
                <a:off x="7379160" y="3468398"/>
                <a:ext cx="1315566" cy="489365"/>
                <a:chOff x="3040380" y="2226795"/>
                <a:chExt cx="1315566" cy="489365"/>
              </a:xfrm>
            </p:grpSpPr>
            <p:sp>
              <p:nvSpPr>
                <p:cNvPr id="35" name="Left Bracket 34">
                  <a:extLst>
                    <a:ext uri="{FF2B5EF4-FFF2-40B4-BE49-F238E27FC236}">
                      <a16:creationId xmlns:a16="http://schemas.microsoft.com/office/drawing/2014/main" id="{2060259B-669D-268B-8D65-556A5DE62E20}"/>
                    </a:ext>
                  </a:extLst>
                </p:cNvPr>
                <p:cNvSpPr/>
                <p:nvPr/>
              </p:nvSpPr>
              <p:spPr>
                <a:xfrm>
                  <a:off x="3040380"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 name="Left Bracket 35">
                  <a:extLst>
                    <a:ext uri="{FF2B5EF4-FFF2-40B4-BE49-F238E27FC236}">
                      <a16:creationId xmlns:a16="http://schemas.microsoft.com/office/drawing/2014/main" id="{134CC1C7-6D22-7479-7214-4451F9C8F403}"/>
                    </a:ext>
                  </a:extLst>
                </p:cNvPr>
                <p:cNvSpPr/>
                <p:nvPr/>
              </p:nvSpPr>
              <p:spPr>
                <a:xfrm rot="10800000">
                  <a:off x="4208934" y="2258097"/>
                  <a:ext cx="147012" cy="381274"/>
                </a:xfrm>
                <a:prstGeom prst="leftBracket">
                  <a:avLst>
                    <a:gd name="adj" fmla="val 0"/>
                  </a:avLst>
                </a:prstGeom>
                <a:noFill/>
                <a:ln w="28575" cap="flat" cmpd="sng" algn="ctr">
                  <a:solidFill>
                    <a:srgbClr val="EBEBEB"/>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EEA5357-0C06-92E5-82FC-D9CDAF914C28}"/>
                    </a:ext>
                  </a:extLst>
                </p:cNvPr>
                <p:cNvSpPr txBox="1"/>
                <p:nvPr/>
              </p:nvSpPr>
              <p:spPr>
                <a:xfrm>
                  <a:off x="3040380" y="2226795"/>
                  <a:ext cx="1315566" cy="4893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rPr>
                    <a:t>2, 3, 4, 5</a:t>
                  </a:r>
                </a:p>
              </p:txBody>
            </p:sp>
          </p:grpSp>
          <p:cxnSp>
            <p:nvCxnSpPr>
              <p:cNvPr id="29" name="Straight Arrow Connector 28">
                <a:extLst>
                  <a:ext uri="{FF2B5EF4-FFF2-40B4-BE49-F238E27FC236}">
                    <a16:creationId xmlns:a16="http://schemas.microsoft.com/office/drawing/2014/main" id="{725D756E-8CEC-9024-22C5-752150C90631}"/>
                  </a:ext>
                </a:extLst>
              </p:cNvPr>
              <p:cNvCxnSpPr>
                <a:cxnSpLocks/>
                <a:stCxn id="19" idx="1"/>
              </p:cNvCxnSpPr>
              <p:nvPr/>
            </p:nvCxnSpPr>
            <p:spPr>
              <a:xfrm flipH="1">
                <a:off x="8747125" y="3680764"/>
                <a:ext cx="606554" cy="0"/>
              </a:xfrm>
              <a:prstGeom prst="straightConnector1">
                <a:avLst/>
              </a:prstGeom>
              <a:noFill/>
              <a:ln w="9525" cap="flat" cmpd="sng" algn="ctr">
                <a:solidFill>
                  <a:srgbClr val="EBEBEB"/>
                </a:solidFill>
                <a:prstDash val="solid"/>
                <a:headEnd type="none"/>
                <a:tailEnd type="triangle"/>
              </a:ln>
              <a:effectLst/>
            </p:spPr>
          </p:cxnSp>
          <p:cxnSp>
            <p:nvCxnSpPr>
              <p:cNvPr id="30" name="Connector: Elbow 29">
                <a:extLst>
                  <a:ext uri="{FF2B5EF4-FFF2-40B4-BE49-F238E27FC236}">
                    <a16:creationId xmlns:a16="http://schemas.microsoft.com/office/drawing/2014/main" id="{F65B9CB6-A9A1-3CAA-200B-CBD704505E4F}"/>
                  </a:ext>
                </a:extLst>
              </p:cNvPr>
              <p:cNvCxnSpPr>
                <a:cxnSpLocks/>
                <a:stCxn id="37" idx="1"/>
              </p:cNvCxnSpPr>
              <p:nvPr/>
            </p:nvCxnSpPr>
            <p:spPr>
              <a:xfrm rot="10800000">
                <a:off x="6519624" y="3024987"/>
                <a:ext cx="859537" cy="688095"/>
              </a:xfrm>
              <a:prstGeom prst="bentConnector3">
                <a:avLst/>
              </a:prstGeom>
              <a:noFill/>
              <a:ln w="9525" cap="flat" cmpd="sng" algn="ctr">
                <a:solidFill>
                  <a:srgbClr val="EBEBEB"/>
                </a:solidFill>
                <a:prstDash val="solid"/>
                <a:headEnd type="none"/>
                <a:tailEnd type="triangle"/>
              </a:ln>
              <a:effectLst/>
            </p:spPr>
          </p:cxnSp>
          <p:cxnSp>
            <p:nvCxnSpPr>
              <p:cNvPr id="31" name="Connector: Elbow 30">
                <a:extLst>
                  <a:ext uri="{FF2B5EF4-FFF2-40B4-BE49-F238E27FC236}">
                    <a16:creationId xmlns:a16="http://schemas.microsoft.com/office/drawing/2014/main" id="{7605F17C-3F50-B5DC-43AE-277383080CE1}"/>
                  </a:ext>
                </a:extLst>
              </p:cNvPr>
              <p:cNvCxnSpPr>
                <a:cxnSpLocks/>
                <a:stCxn id="46" idx="3"/>
              </p:cNvCxnSpPr>
              <p:nvPr/>
            </p:nvCxnSpPr>
            <p:spPr>
              <a:xfrm flipV="1">
                <a:off x="4715151" y="3024986"/>
                <a:ext cx="890072" cy="688095"/>
              </a:xfrm>
              <a:prstGeom prst="bentConnector3">
                <a:avLst>
                  <a:gd name="adj1" fmla="val 50000"/>
                </a:avLst>
              </a:prstGeom>
              <a:noFill/>
              <a:ln w="9525" cap="flat" cmpd="sng" algn="ctr">
                <a:solidFill>
                  <a:srgbClr val="EBEBEB"/>
                </a:solidFill>
                <a:prstDash val="solid"/>
                <a:headEnd type="none"/>
                <a:tailEnd type="triangle"/>
              </a:ln>
              <a:effectLst/>
            </p:spPr>
          </p:cxnSp>
          <p:cxnSp>
            <p:nvCxnSpPr>
              <p:cNvPr id="32" name="Straight Arrow Connector 31">
                <a:extLst>
                  <a:ext uri="{FF2B5EF4-FFF2-40B4-BE49-F238E27FC236}">
                    <a16:creationId xmlns:a16="http://schemas.microsoft.com/office/drawing/2014/main" id="{3DA2A039-0D2E-BA61-478C-8342EBA239E6}"/>
                  </a:ext>
                </a:extLst>
              </p:cNvPr>
              <p:cNvCxnSpPr>
                <a:cxnSpLocks/>
              </p:cNvCxnSpPr>
              <p:nvPr/>
            </p:nvCxnSpPr>
            <p:spPr>
              <a:xfrm>
                <a:off x="6062423" y="3429000"/>
                <a:ext cx="0" cy="980652"/>
              </a:xfrm>
              <a:prstGeom prst="straightConnector1">
                <a:avLst/>
              </a:prstGeom>
              <a:noFill/>
              <a:ln w="9525" cap="flat" cmpd="sng" algn="ctr">
                <a:solidFill>
                  <a:srgbClr val="EBEBEB"/>
                </a:solidFill>
                <a:prstDash val="solid"/>
                <a:headEnd type="none"/>
                <a:tailEnd type="triangle"/>
              </a:ln>
              <a:effectLst/>
            </p:spPr>
          </p:cxnSp>
          <p:sp>
            <p:nvSpPr>
              <p:cNvPr id="33" name="TextBox 32">
                <a:extLst>
                  <a:ext uri="{FF2B5EF4-FFF2-40B4-BE49-F238E27FC236}">
                    <a16:creationId xmlns:a16="http://schemas.microsoft.com/office/drawing/2014/main" id="{CBCCE54C-2DB8-87F9-6077-DA79047AADCF}"/>
                  </a:ext>
                </a:extLst>
              </p:cNvPr>
              <p:cNvSpPr txBox="1"/>
              <p:nvPr/>
            </p:nvSpPr>
            <p:spPr>
              <a:xfrm>
                <a:off x="622090" y="1477681"/>
                <a:ext cx="1511355" cy="286232"/>
              </a:xfrm>
              <a:prstGeom prst="rect">
                <a:avLst/>
              </a:prstGeom>
              <a:noFill/>
            </p:spPr>
            <p:txBody>
              <a:bodyPr wrap="square" lIns="0">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4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rPr>
                  <a:t>Data Sources</a:t>
                </a:r>
              </a:p>
            </p:txBody>
          </p:sp>
          <p:sp>
            <p:nvSpPr>
              <p:cNvPr id="34" name="Browser_4" title="Icon of a website or an app window">
                <a:extLst>
                  <a:ext uri="{FF2B5EF4-FFF2-40B4-BE49-F238E27FC236}">
                    <a16:creationId xmlns:a16="http://schemas.microsoft.com/office/drawing/2014/main" id="{737C5106-00FA-438E-26A1-1454306DA3E7}"/>
                  </a:ext>
                </a:extLst>
              </p:cNvPr>
              <p:cNvSpPr>
                <a:spLocks noChangeAspect="1" noEditPoints="1"/>
              </p:cNvSpPr>
              <p:nvPr/>
            </p:nvSpPr>
            <p:spPr bwMode="auto">
              <a:xfrm>
                <a:off x="5815310" y="4753426"/>
                <a:ext cx="494226" cy="36576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solidFill>
                <a:srgbClr val="FFFFFF"/>
              </a:solidFill>
              <a:ln w="15875"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9" name="TextBox 8">
              <a:extLst>
                <a:ext uri="{FF2B5EF4-FFF2-40B4-BE49-F238E27FC236}">
                  <a16:creationId xmlns:a16="http://schemas.microsoft.com/office/drawing/2014/main" id="{80DB14A4-2774-E761-5842-B7B4530C0A27}"/>
                </a:ext>
              </a:extLst>
            </p:cNvPr>
            <p:cNvSpPr txBox="1"/>
            <p:nvPr/>
          </p:nvSpPr>
          <p:spPr>
            <a:xfrm>
              <a:off x="520357" y="5782993"/>
              <a:ext cx="840662" cy="424732"/>
            </a:xfrm>
            <a:prstGeom prst="rect">
              <a:avLst/>
            </a:prstGeom>
            <a:noFill/>
          </p:spPr>
          <p:txBody>
            <a:bodyPr wrap="square" lIns="0" tIns="45720" rIns="91440" bIns="45720" anchor="t">
              <a:spAutoFit/>
            </a:bodyPr>
            <a:lstStyle/>
            <a:p>
              <a:pPr marL="0" marR="0" lvl="1" indent="0" algn="ctr" defTabSz="914102" eaLnBrk="1" fontAlgn="base" latinLnBrk="0" hangingPunct="1">
                <a:lnSpc>
                  <a:spcPct val="90000"/>
                </a:lnSpc>
                <a:spcBef>
                  <a:spcPts val="0"/>
                </a:spcBef>
                <a:spcAft>
                  <a:spcPct val="0"/>
                </a:spcAft>
                <a:buClrTx/>
                <a:buSzPct val="90000"/>
                <a:buFontTx/>
                <a:buNone/>
                <a:tabLst/>
                <a:defRPr/>
              </a:pPr>
              <a:r>
                <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a:rPr>
                <a:t>...and more!</a:t>
              </a:r>
              <a:endParaRPr kumimoji="0" lang="en-US" sz="12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cs typeface="Segoe UI" panose="020B0502040204020203" pitchFamily="34" charset="0"/>
              </a:endParaRPr>
            </a:p>
          </p:txBody>
        </p:sp>
        <p:cxnSp>
          <p:nvCxnSpPr>
            <p:cNvPr id="10" name="Straight Connector 9">
              <a:extLst>
                <a:ext uri="{FF2B5EF4-FFF2-40B4-BE49-F238E27FC236}">
                  <a16:creationId xmlns:a16="http://schemas.microsoft.com/office/drawing/2014/main" id="{7FDDA21F-BEEE-75EE-222D-494105011B2B}"/>
                </a:ext>
              </a:extLst>
            </p:cNvPr>
            <p:cNvCxnSpPr>
              <a:cxnSpLocks/>
            </p:cNvCxnSpPr>
            <p:nvPr/>
          </p:nvCxnSpPr>
          <p:spPr>
            <a:xfrm>
              <a:off x="1206917" y="5178172"/>
              <a:ext cx="1001358" cy="8204"/>
            </a:xfrm>
            <a:prstGeom prst="line">
              <a:avLst/>
            </a:prstGeom>
            <a:noFill/>
            <a:ln w="9525" cap="flat" cmpd="sng" algn="ctr">
              <a:solidFill>
                <a:srgbClr val="EBEBEB"/>
              </a:solidFill>
              <a:prstDash val="solid"/>
              <a:headEnd type="none"/>
              <a:tailEnd type="none"/>
            </a:ln>
            <a:effectLst/>
          </p:spPr>
        </p:cxnSp>
      </p:grpSp>
      <p:cxnSp>
        <p:nvCxnSpPr>
          <p:cNvPr id="62" name="Connector: Elbow 61">
            <a:extLst>
              <a:ext uri="{FF2B5EF4-FFF2-40B4-BE49-F238E27FC236}">
                <a16:creationId xmlns:a16="http://schemas.microsoft.com/office/drawing/2014/main" id="{B3E26E22-28D9-4A20-1EDA-B980AE5ACB66}"/>
              </a:ext>
              <a:ext uri="{C183D7F6-B498-43B3-948B-1728B52AA6E4}">
                <adec:decorative xmlns:adec="http://schemas.microsoft.com/office/drawing/2017/decorative" val="1"/>
              </a:ext>
            </a:extLst>
          </p:cNvPr>
          <p:cNvCxnSpPr>
            <a:cxnSpLocks/>
          </p:cNvCxnSpPr>
          <p:nvPr/>
        </p:nvCxnSpPr>
        <p:spPr>
          <a:xfrm flipV="1">
            <a:off x="6453808" y="3073378"/>
            <a:ext cx="4785692" cy="1882055"/>
          </a:xfrm>
          <a:prstGeom prst="bentConnector3">
            <a:avLst>
              <a:gd name="adj1" fmla="val 100056"/>
            </a:avLst>
          </a:prstGeom>
          <a:noFill/>
          <a:ln w="9525" cap="flat" cmpd="sng" algn="ctr">
            <a:solidFill>
              <a:srgbClr val="EBEBEB"/>
            </a:solidFill>
            <a:prstDash val="solid"/>
            <a:headEnd type="none"/>
            <a:tailEnd type="triangle"/>
          </a:ln>
          <a:effectLst/>
        </p:spPr>
      </p:cxnSp>
      <p:grpSp>
        <p:nvGrpSpPr>
          <p:cNvPr id="63" name="Group 62">
            <a:extLst>
              <a:ext uri="{FF2B5EF4-FFF2-40B4-BE49-F238E27FC236}">
                <a16:creationId xmlns:a16="http://schemas.microsoft.com/office/drawing/2014/main" id="{AEE2BC5D-99DB-51A2-CD7A-E3CFC165713E}"/>
              </a:ext>
              <a:ext uri="{C183D7F6-B498-43B3-948B-1728B52AA6E4}">
                <adec:decorative xmlns:adec="http://schemas.microsoft.com/office/drawing/2017/decorative" val="1"/>
              </a:ext>
            </a:extLst>
          </p:cNvPr>
          <p:cNvGrpSpPr/>
          <p:nvPr/>
        </p:nvGrpSpPr>
        <p:grpSpPr>
          <a:xfrm>
            <a:off x="10152553" y="2663499"/>
            <a:ext cx="1828800" cy="228600"/>
            <a:chOff x="10152553" y="2663499"/>
            <a:chExt cx="1828800" cy="228600"/>
          </a:xfrm>
        </p:grpSpPr>
        <p:sp>
          <p:nvSpPr>
            <p:cNvPr id="64" name="Rectangle: Rounded Corners 63">
              <a:extLst>
                <a:ext uri="{FF2B5EF4-FFF2-40B4-BE49-F238E27FC236}">
                  <a16:creationId xmlns:a16="http://schemas.microsoft.com/office/drawing/2014/main" id="{83173A9D-B5AF-068B-E8F6-B707FAC35DEF}"/>
                </a:ext>
              </a:extLst>
            </p:cNvPr>
            <p:cNvSpPr/>
            <p:nvPr/>
          </p:nvSpPr>
          <p:spPr bwMode="auto">
            <a:xfrm>
              <a:off x="10152553" y="2663499"/>
              <a:ext cx="1828800" cy="228600"/>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Graphic 64" descr="Magnifying glass with solid fill">
              <a:extLst>
                <a:ext uri="{FF2B5EF4-FFF2-40B4-BE49-F238E27FC236}">
                  <a16:creationId xmlns:a16="http://schemas.microsoft.com/office/drawing/2014/main" id="{2CD31A6C-8EB8-36D8-45D5-28911960C0D2}"/>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210208" y="2688715"/>
              <a:ext cx="178167" cy="178167"/>
            </a:xfrm>
            <a:prstGeom prst="rect">
              <a:avLst/>
            </a:prstGeom>
          </p:spPr>
        </p:pic>
      </p:grpSp>
      <p:cxnSp>
        <p:nvCxnSpPr>
          <p:cNvPr id="66" name="Connector: Elbow 65">
            <a:extLst>
              <a:ext uri="{FF2B5EF4-FFF2-40B4-BE49-F238E27FC236}">
                <a16:creationId xmlns:a16="http://schemas.microsoft.com/office/drawing/2014/main" id="{22F118A7-E8D4-2D77-5B5D-ED61EE5FBD8A}"/>
              </a:ext>
              <a:ext uri="{C183D7F6-B498-43B3-948B-1728B52AA6E4}">
                <adec:decorative xmlns:adec="http://schemas.microsoft.com/office/drawing/2017/decorative" val="1"/>
              </a:ext>
            </a:extLst>
          </p:cNvPr>
          <p:cNvCxnSpPr>
            <a:cxnSpLocks/>
          </p:cNvCxnSpPr>
          <p:nvPr/>
        </p:nvCxnSpPr>
        <p:spPr>
          <a:xfrm rot="5400000">
            <a:off x="10607477" y="3185618"/>
            <a:ext cx="547508" cy="386341"/>
          </a:xfrm>
          <a:prstGeom prst="bentConnector2">
            <a:avLst/>
          </a:prstGeom>
          <a:noFill/>
          <a:ln w="9525" cap="flat" cmpd="sng" algn="ctr">
            <a:solidFill>
              <a:srgbClr val="EBEBEB"/>
            </a:solidFill>
            <a:prstDash val="solid"/>
            <a:headEnd type="none"/>
            <a:tailEnd type="triangle"/>
          </a:ln>
          <a:effectLst/>
        </p:spPr>
      </p:cxnSp>
      <p:sp>
        <p:nvSpPr>
          <p:cNvPr id="67" name="TextBox 66">
            <a:extLst>
              <a:ext uri="{FF2B5EF4-FFF2-40B4-BE49-F238E27FC236}">
                <a16:creationId xmlns:a16="http://schemas.microsoft.com/office/drawing/2014/main" id="{260C6B7E-D983-9879-D650-FF585CD85FA9}"/>
              </a:ext>
            </a:extLst>
          </p:cNvPr>
          <p:cNvSpPr txBox="1"/>
          <p:nvPr/>
        </p:nvSpPr>
        <p:spPr>
          <a:xfrm>
            <a:off x="5369886" y="3108353"/>
            <a:ext cx="1506516"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lumMod val="95000"/>
                  </a:srgbClr>
                </a:solidFill>
                <a:effectLst/>
                <a:uLnTx/>
                <a:uFillTx/>
              </a:rPr>
              <a:t>Azure Cognitive Search</a:t>
            </a:r>
          </a:p>
        </p:txBody>
      </p:sp>
      <p:pic>
        <p:nvPicPr>
          <p:cNvPr id="68" name="Picture 6">
            <a:extLst>
              <a:ext uri="{FF2B5EF4-FFF2-40B4-BE49-F238E27FC236}">
                <a16:creationId xmlns:a16="http://schemas.microsoft.com/office/drawing/2014/main" id="{AFE56EF7-0E22-B9F8-08BC-8955B43F841A}"/>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125412" y="3713450"/>
            <a:ext cx="695572" cy="69557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a:extLst>
              <a:ext uri="{FF2B5EF4-FFF2-40B4-BE49-F238E27FC236}">
                <a16:creationId xmlns:a16="http://schemas.microsoft.com/office/drawing/2014/main" id="{E01F4E09-361E-9C01-D5F8-11A2D15FDB89}"/>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9657708" y="3713450"/>
            <a:ext cx="695572" cy="69557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a:extLst>
              <a:ext uri="{FF2B5EF4-FFF2-40B4-BE49-F238E27FC236}">
                <a16:creationId xmlns:a16="http://schemas.microsoft.com/office/drawing/2014/main" id="{E68037AF-6DF1-DAAF-1ABB-DBF54C130902}"/>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719887" y="5370417"/>
            <a:ext cx="695572" cy="6955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DA1E617-9DB6-51AB-366A-60D39B79AC8D}"/>
              </a:ext>
            </a:extLst>
          </p:cNvPr>
          <p:cNvSpPr>
            <a:spLocks noGrp="1"/>
          </p:cNvSpPr>
          <p:nvPr>
            <p:ph type="title"/>
          </p:nvPr>
        </p:nvSpPr>
        <p:spPr>
          <a:xfrm>
            <a:off x="588263" y="457200"/>
            <a:ext cx="11018520" cy="753796"/>
          </a:xfrm>
        </p:spPr>
        <p:txBody>
          <a:bodyPr/>
          <a:lstStyle/>
          <a:p>
            <a:pPr marL="0" marR="0" lvl="0" indent="0" defTabSz="914367" rtl="0" eaLnBrk="1" fontAlgn="auto" latinLnBrk="0" hangingPunct="1">
              <a:lnSpc>
                <a:spcPts val="3137"/>
              </a:lnSpc>
              <a:spcBef>
                <a:spcPct val="0"/>
              </a:spcBef>
              <a:spcAft>
                <a:spcPts val="0"/>
              </a:spcAft>
              <a:tabLst/>
              <a:defRPr/>
            </a:pPr>
            <a:r>
              <a:rPr kumimoji="0" lang="en-US" sz="3200" b="0" i="0" u="none" strike="noStrike" kern="1200" cap="none" spc="-49" normalizeH="0" baseline="0" noProof="0" dirty="0">
                <a:ln w="3175">
                  <a:noFill/>
                </a:ln>
                <a:solidFill>
                  <a:srgbClr val="FFFFFF"/>
                </a:solidFill>
                <a:effectLst/>
                <a:uLnTx/>
                <a:uFillTx/>
                <a:latin typeface="Segoe UI Semibold"/>
                <a:ea typeface="+mn-ea"/>
                <a:cs typeface="Segoe UI"/>
              </a:rPr>
              <a:t>The end to end flow</a:t>
            </a:r>
            <a:br>
              <a:rPr kumimoji="0" lang="en-US" sz="3200" b="0" i="0" u="none" strike="noStrike" kern="1200" cap="none" spc="-49" normalizeH="0" baseline="0" noProof="0" dirty="0">
                <a:ln w="3175">
                  <a:noFill/>
                </a:ln>
                <a:solidFill>
                  <a:srgbClr val="FFFFFF"/>
                </a:solidFill>
                <a:effectLst/>
                <a:uLnTx/>
                <a:uFillTx/>
                <a:latin typeface="Segoe UI Semibold"/>
                <a:ea typeface="+mn-ea"/>
                <a:cs typeface="Segoe UI"/>
              </a:rPr>
            </a:br>
            <a:r>
              <a:rPr kumimoji="0" lang="en-US" sz="2000" b="0" i="0" u="none" strike="noStrike" kern="1200" cap="none" spc="-49" normalizeH="0" baseline="0" noProof="0" dirty="0">
                <a:ln w="3175">
                  <a:noFill/>
                </a:ln>
                <a:solidFill>
                  <a:srgbClr val="50E6FF"/>
                </a:solidFill>
                <a:effectLst/>
                <a:uLnTx/>
                <a:uFillTx/>
                <a:latin typeface="Segoe UI Semibold"/>
                <a:ea typeface="+mn-ea"/>
                <a:cs typeface="Segoe UI"/>
              </a:rPr>
              <a:t>Convert data into vector representations where distances represent similarity </a:t>
            </a:r>
            <a:endParaRPr lang="en-US" dirty="0"/>
          </a:p>
        </p:txBody>
      </p:sp>
    </p:spTree>
    <p:extLst>
      <p:ext uri="{BB962C8B-B14F-4D97-AF65-F5344CB8AC3E}">
        <p14:creationId xmlns:p14="http://schemas.microsoft.com/office/powerpoint/2010/main" val="105947837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DC2BC-846B-A802-EAC7-7899AA37B208}"/>
              </a:ext>
            </a:extLst>
          </p:cNvPr>
          <p:cNvSpPr>
            <a:spLocks noGrp="1"/>
          </p:cNvSpPr>
          <p:nvPr>
            <p:ph type="title"/>
          </p:nvPr>
        </p:nvSpPr>
        <p:spPr/>
        <p:txBody>
          <a:bodyPr/>
          <a:lstStyle/>
          <a:p>
            <a:r>
              <a:rPr lang="en-US" dirty="0"/>
              <a:t>Why use vector embeddings?</a:t>
            </a:r>
          </a:p>
        </p:txBody>
      </p:sp>
      <p:sp>
        <p:nvSpPr>
          <p:cNvPr id="6" name="Rounded Rectangle 5">
            <a:extLst>
              <a:ext uri="{FF2B5EF4-FFF2-40B4-BE49-F238E27FC236}">
                <a16:creationId xmlns:a16="http://schemas.microsoft.com/office/drawing/2014/main" id="{2CD4B65E-E523-325A-9FD1-4A920A5BCFF0}"/>
              </a:ext>
            </a:extLst>
          </p:cNvPr>
          <p:cNvSpPr/>
          <p:nvPr/>
        </p:nvSpPr>
        <p:spPr bwMode="auto">
          <a:xfrm>
            <a:off x="9656362" y="1172026"/>
            <a:ext cx="2286000" cy="1828800"/>
          </a:xfrm>
          <a:prstGeom prst="round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78D4"/>
                </a:solidFill>
                <a:effectLst/>
                <a:uLnTx/>
                <a:uFillTx/>
                <a:latin typeface="Aptos" panose="020B0004020202020204" pitchFamily="34" charset="0"/>
                <a:ea typeface="+mn-ea"/>
                <a:cs typeface="+mn-cs"/>
              </a:rPr>
              <a:t>Reco</a:t>
            </a:r>
            <a:r>
              <a:rPr kumimoji="0" lang="en-US" sz="1800" b="0"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 Systems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Content Items, User Profiles, Personalization </a:t>
            </a:r>
          </a:p>
        </p:txBody>
      </p:sp>
      <p:sp>
        <p:nvSpPr>
          <p:cNvPr id="8" name="Rounded Rectangle 7">
            <a:extLst>
              <a:ext uri="{FF2B5EF4-FFF2-40B4-BE49-F238E27FC236}">
                <a16:creationId xmlns:a16="http://schemas.microsoft.com/office/drawing/2014/main" id="{82DB18D4-4C19-13C6-5281-EE8464C5B078}"/>
              </a:ext>
            </a:extLst>
          </p:cNvPr>
          <p:cNvSpPr/>
          <p:nvPr/>
        </p:nvSpPr>
        <p:spPr bwMode="auto">
          <a:xfrm>
            <a:off x="4513253" y="1172026"/>
            <a:ext cx="2286000" cy="1828800"/>
          </a:xfrm>
          <a:prstGeom prst="roundRect">
            <a:avLst/>
          </a:prstGeom>
          <a:solidFill>
            <a:schemeClr val="bg1">
              <a:lumMod val="95000"/>
            </a:schemeClr>
          </a:solidFill>
          <a:ln w="127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Generative AI</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Chatbots, Text Gen. Image/video Gen.</a:t>
            </a:r>
          </a:p>
        </p:txBody>
      </p:sp>
      <p:sp>
        <p:nvSpPr>
          <p:cNvPr id="10" name="Rounded Rectangle 9">
            <a:extLst>
              <a:ext uri="{FF2B5EF4-FFF2-40B4-BE49-F238E27FC236}">
                <a16:creationId xmlns:a16="http://schemas.microsoft.com/office/drawing/2014/main" id="{82C47589-18D9-7FAE-2D44-7516B8D432E5}"/>
              </a:ext>
            </a:extLst>
          </p:cNvPr>
          <p:cNvSpPr/>
          <p:nvPr/>
        </p:nvSpPr>
        <p:spPr bwMode="auto">
          <a:xfrm>
            <a:off x="7084753" y="1157850"/>
            <a:ext cx="2286000" cy="1828800"/>
          </a:xfrm>
          <a:prstGeom prst="roundRect">
            <a:avLst/>
          </a:prstGeom>
          <a:solidFill>
            <a:schemeClr val="bg1">
              <a:lumMod val="95000"/>
            </a:schemeClr>
          </a:solidFill>
          <a:ln w="127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Search</a:t>
            </a:r>
            <a:endParaRPr kumimoji="0" lang="en-US" sz="1800" b="1" i="0" u="none" strike="noStrike" kern="1200" cap="none" spc="0" normalizeH="0" baseline="0" noProof="0" dirty="0">
              <a:ln>
                <a:noFill/>
              </a:ln>
              <a:solidFill>
                <a:srgbClr val="0078D4"/>
              </a:solidFill>
              <a:effectLst/>
              <a:uLnTx/>
              <a:uFillTx/>
              <a:latin typeface="Aptos" panose="020B00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Text, Documents, Images, Videos, Objects</a:t>
            </a:r>
          </a:p>
        </p:txBody>
      </p:sp>
      <p:sp>
        <p:nvSpPr>
          <p:cNvPr id="12" name="Rounded Rectangle 11">
            <a:extLst>
              <a:ext uri="{FF2B5EF4-FFF2-40B4-BE49-F238E27FC236}">
                <a16:creationId xmlns:a16="http://schemas.microsoft.com/office/drawing/2014/main" id="{54929389-33A9-0B99-17B0-474ED7421ED8}"/>
              </a:ext>
            </a:extLst>
          </p:cNvPr>
          <p:cNvSpPr/>
          <p:nvPr/>
        </p:nvSpPr>
        <p:spPr bwMode="auto">
          <a:xfrm>
            <a:off x="9656362" y="3611241"/>
            <a:ext cx="2286000" cy="1828800"/>
          </a:xfrm>
          <a:prstGeom prst="round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Aptos" panose="020B0004020202020204" pitchFamily="34" charset="0"/>
                <a:ea typeface="Segoe UI" pitchFamily="34" charset="0"/>
                <a:cs typeface="Segoe UI" pitchFamily="34" charset="0"/>
              </a:rPr>
              <a:t>Data Preparation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Aptos" panose="020B0004020202020204" pitchFamily="34" charset="0"/>
                <a:ea typeface="Segoe UI" pitchFamily="34" charset="0"/>
                <a:cs typeface="Segoe UI" pitchFamily="34" charset="0"/>
              </a:rPr>
              <a:t>Tagging, Cleaning, EDA</a:t>
            </a:r>
          </a:p>
        </p:txBody>
      </p:sp>
      <p:sp>
        <p:nvSpPr>
          <p:cNvPr id="13" name="Rounded Rectangle 12">
            <a:extLst>
              <a:ext uri="{FF2B5EF4-FFF2-40B4-BE49-F238E27FC236}">
                <a16:creationId xmlns:a16="http://schemas.microsoft.com/office/drawing/2014/main" id="{3A1C6AB9-B512-F483-3587-6CC095377B9D}"/>
              </a:ext>
            </a:extLst>
          </p:cNvPr>
          <p:cNvSpPr/>
          <p:nvPr/>
        </p:nvSpPr>
        <p:spPr bwMode="auto">
          <a:xfrm>
            <a:off x="7084753" y="3611241"/>
            <a:ext cx="2286000" cy="1828800"/>
          </a:xfrm>
          <a:prstGeom prst="round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78D4"/>
                </a:solidFill>
                <a:effectLst/>
                <a:uLnTx/>
                <a:uFillTx/>
                <a:latin typeface="Aptos" panose="020B0004020202020204" pitchFamily="34" charset="0"/>
                <a:ea typeface="+mn-ea"/>
                <a:cs typeface="+mn-cs"/>
              </a:rPr>
              <a:t>MLOps</a:t>
            </a:r>
            <a:endParaRPr kumimoji="0" lang="en-US" sz="1800" b="0" i="0" u="none" strike="noStrike" kern="1200" cap="none" spc="0" normalizeH="0" baseline="0" noProof="0">
              <a:ln>
                <a:noFill/>
              </a:ln>
              <a:solidFill>
                <a:srgbClr val="0078D4"/>
              </a:solidFill>
              <a:effectLst/>
              <a:uLnTx/>
              <a:uFillTx/>
              <a:latin typeface="Aptos" panose="020B0004020202020204"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Aptos" panose="020B0004020202020204" pitchFamily="34" charset="0"/>
                <a:ea typeface="+mn-ea"/>
                <a:cs typeface="+mn-cs"/>
              </a:rPr>
              <a:t>Data shift, training, labeling</a:t>
            </a:r>
            <a:endParaRPr kumimoji="0" lang="en-US" sz="2400" b="0" i="0" u="none" strike="noStrike" kern="1200" cap="none" spc="0" normalizeH="0" baseline="0" noProof="0">
              <a:ln>
                <a:noFill/>
              </a:ln>
              <a:solidFill>
                <a:srgbClr val="0078D4"/>
              </a:solidFill>
              <a:effectLst/>
              <a:uLnTx/>
              <a:uFillTx/>
              <a:latin typeface="Aptos" panose="020B0004020202020204" pitchFamily="34" charset="0"/>
              <a:ea typeface="+mn-ea"/>
              <a:cs typeface="+mn-cs"/>
            </a:endParaRPr>
          </a:p>
        </p:txBody>
      </p:sp>
      <p:sp>
        <p:nvSpPr>
          <p:cNvPr id="14" name="Rounded Rectangle 13">
            <a:extLst>
              <a:ext uri="{FF2B5EF4-FFF2-40B4-BE49-F238E27FC236}">
                <a16:creationId xmlns:a16="http://schemas.microsoft.com/office/drawing/2014/main" id="{7BCE54B0-ADCC-7961-711F-709E034EBC4C}"/>
              </a:ext>
            </a:extLst>
          </p:cNvPr>
          <p:cNvSpPr/>
          <p:nvPr/>
        </p:nvSpPr>
        <p:spPr bwMode="auto">
          <a:xfrm>
            <a:off x="4513253" y="3625417"/>
            <a:ext cx="2286000" cy="1828800"/>
          </a:xfrm>
          <a:prstGeom prst="round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Anomaly Detection</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Monitoring, Errors, Fraud</a:t>
            </a:r>
          </a:p>
        </p:txBody>
      </p:sp>
      <p:sp>
        <p:nvSpPr>
          <p:cNvPr id="15" name="TextBox 14">
            <a:extLst>
              <a:ext uri="{FF2B5EF4-FFF2-40B4-BE49-F238E27FC236}">
                <a16:creationId xmlns:a16="http://schemas.microsoft.com/office/drawing/2014/main" id="{AE3EC82B-BCA1-25FC-5790-F83AA8F5B0FA}"/>
              </a:ext>
            </a:extLst>
          </p:cNvPr>
          <p:cNvSpPr txBox="1"/>
          <p:nvPr/>
        </p:nvSpPr>
        <p:spPr>
          <a:xfrm>
            <a:off x="6074019" y="659218"/>
            <a:ext cx="1735860" cy="62998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Aptos" panose="020B0004020202020204" pitchFamily="34" charset="0"/>
                <a:ea typeface="+mn-ea"/>
                <a:cs typeface="+mn-cs"/>
              </a:rPr>
              <a:t>Our focus</a:t>
            </a:r>
          </a:p>
        </p:txBody>
      </p:sp>
    </p:spTree>
    <p:extLst>
      <p:ext uri="{BB962C8B-B14F-4D97-AF65-F5344CB8AC3E}">
        <p14:creationId xmlns:p14="http://schemas.microsoft.com/office/powerpoint/2010/main" val="28548456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ECDE-1143-CE3E-0F2F-C265D79EBA96}"/>
              </a:ext>
            </a:extLst>
          </p:cNvPr>
          <p:cNvSpPr>
            <a:spLocks noGrp="1"/>
          </p:cNvSpPr>
          <p:nvPr>
            <p:ph type="title"/>
          </p:nvPr>
        </p:nvSpPr>
        <p:spPr>
          <a:xfrm>
            <a:off x="0" y="2031202"/>
            <a:ext cx="4227752" cy="2795595"/>
          </a:xfrm>
        </p:spPr>
        <p:txBody>
          <a:bodyPr/>
          <a:lstStyle/>
          <a:p>
            <a:r>
              <a:rPr lang="en-US" sz="4400" b="1" dirty="0"/>
              <a:t>Simple RAG pattern</a:t>
            </a:r>
            <a:br>
              <a:rPr lang="en-US" sz="4400" b="1" dirty="0"/>
            </a:br>
            <a:r>
              <a:rPr lang="en-US" sz="2800" dirty="0"/>
              <a:t>w/ Cosmos DB for MongoDB </a:t>
            </a:r>
            <a:r>
              <a:rPr lang="en-US" sz="2800" dirty="0" err="1"/>
              <a:t>vCore</a:t>
            </a:r>
            <a:endParaRPr lang="en-US" dirty="0"/>
          </a:p>
        </p:txBody>
      </p:sp>
      <p:sp>
        <p:nvSpPr>
          <p:cNvPr id="3" name="TextBox 2">
            <a:extLst>
              <a:ext uri="{FF2B5EF4-FFF2-40B4-BE49-F238E27FC236}">
                <a16:creationId xmlns:a16="http://schemas.microsoft.com/office/drawing/2014/main" id="{52180BB3-C428-69F6-7A33-CBC15B6F81D3}"/>
              </a:ext>
            </a:extLst>
          </p:cNvPr>
          <p:cNvSpPr txBox="1"/>
          <p:nvPr/>
        </p:nvSpPr>
        <p:spPr>
          <a:xfrm>
            <a:off x="4227753" y="1442460"/>
            <a:ext cx="7945060" cy="3862404"/>
          </a:xfrm>
          <a:prstGeom prst="rect">
            <a:avLst/>
          </a:prstGeom>
          <a:noFill/>
        </p:spPr>
        <p:txBody>
          <a:bodyPr wrap="none" lIns="182880" tIns="146304" rIns="182880" bIns="146304" rtlCol="0">
            <a:spAutoFit/>
          </a:bodyPr>
          <a:lstStyle/>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2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Load data</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2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Generate document embeddings</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2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Store in database/collection</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200"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Create a vector index</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2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Generate query embedding</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200" b="1"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Perform vector search</a:t>
            </a:r>
          </a:p>
          <a:p>
            <a:pPr marL="457200" marR="0" lvl="0" indent="-457200" algn="l" defTabSz="914400" rtl="0" eaLnBrk="1" fontAlgn="auto" latinLnBrk="0" hangingPunct="1">
              <a:lnSpc>
                <a:spcPct val="90000"/>
              </a:lnSpc>
              <a:spcBef>
                <a:spcPts val="0"/>
              </a:spcBef>
              <a:spcAft>
                <a:spcPts val="600"/>
              </a:spcAft>
              <a:buClrTx/>
              <a:buSzTx/>
              <a:buFont typeface="+mj-lt"/>
              <a:buAutoNum type="arabicPeriod"/>
              <a:tabLst/>
              <a:defRPr/>
            </a:pPr>
            <a:r>
              <a:rPr kumimoji="0" lang="en-US" sz="32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Ground model with resulting documents</a:t>
            </a:r>
          </a:p>
        </p:txBody>
      </p:sp>
    </p:spTree>
    <p:extLst>
      <p:ext uri="{BB962C8B-B14F-4D97-AF65-F5344CB8AC3E}">
        <p14:creationId xmlns:p14="http://schemas.microsoft.com/office/powerpoint/2010/main" val="198248072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8407C-BBD8-50F5-0EFF-2E730873BE16}"/>
              </a:ext>
            </a:extLst>
          </p:cNvPr>
          <p:cNvSpPr>
            <a:spLocks noGrp="1"/>
          </p:cNvSpPr>
          <p:nvPr>
            <p:ph type="title"/>
          </p:nvPr>
        </p:nvSpPr>
        <p:spPr>
          <a:xfrm>
            <a:off x="0" y="2499034"/>
            <a:ext cx="4227752" cy="1859930"/>
          </a:xfrm>
        </p:spPr>
        <p:txBody>
          <a:bodyPr/>
          <a:lstStyle/>
          <a:p>
            <a:r>
              <a:rPr lang="en-US" dirty="0"/>
              <a:t>Define a</a:t>
            </a:r>
            <a:br>
              <a:rPr lang="en-US" dirty="0"/>
            </a:br>
            <a:r>
              <a:rPr lang="en-US" dirty="0"/>
              <a:t>vector index</a:t>
            </a:r>
            <a:br>
              <a:rPr lang="en-US" dirty="0"/>
            </a:br>
            <a:r>
              <a:rPr lang="en-US" sz="1400" dirty="0">
                <a:solidFill>
                  <a:schemeClr val="tx2"/>
                </a:solidFill>
              </a:rPr>
              <a:t>Azure Cosmos DB</a:t>
            </a:r>
            <a:br>
              <a:rPr lang="en-US" sz="1400" dirty="0">
                <a:solidFill>
                  <a:schemeClr val="tx2"/>
                </a:solidFill>
              </a:rPr>
            </a:br>
            <a:r>
              <a:rPr lang="en-US" sz="1400" dirty="0">
                <a:solidFill>
                  <a:schemeClr val="tx2"/>
                </a:solidFill>
              </a:rPr>
              <a:t>for MongoDB </a:t>
            </a:r>
            <a:r>
              <a:rPr lang="en-US" sz="1400" dirty="0" err="1">
                <a:solidFill>
                  <a:schemeClr val="tx2"/>
                </a:solidFill>
              </a:rPr>
              <a:t>vCore</a:t>
            </a:r>
            <a:endParaRPr lang="en-US" dirty="0"/>
          </a:p>
        </p:txBody>
      </p:sp>
      <p:sp>
        <p:nvSpPr>
          <p:cNvPr id="3" name="TextBox 2">
            <a:extLst>
              <a:ext uri="{FF2B5EF4-FFF2-40B4-BE49-F238E27FC236}">
                <a16:creationId xmlns:a16="http://schemas.microsoft.com/office/drawing/2014/main" id="{93735345-C82A-18E8-4824-945A83B5061A}"/>
              </a:ext>
            </a:extLst>
          </p:cNvPr>
          <p:cNvSpPr txBox="1"/>
          <p:nvPr/>
        </p:nvSpPr>
        <p:spPr>
          <a:xfrm>
            <a:off x="4586287" y="163490"/>
            <a:ext cx="6986587" cy="653101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createIndexes</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"&lt;</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collection_name</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&gt;",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"indexes":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"name": "&lt;</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index_name</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&gt;",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"key":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"&lt;</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path_to_property</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&gt;": "</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cosmosSearch</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cosmosSearchOptions</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"kind": "vector-</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ivf</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numLists</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&lt;</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integer_value</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&gt;,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"similarity": "&lt;</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string_value</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&gt;",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"dimensions": &lt;</a:t>
            </a:r>
            <a:r>
              <a:rPr kumimoji="0" lang="en-US" sz="16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Monaco" pitchFamily="2" charset="77"/>
                <a:ea typeface="+mn-ea"/>
                <a:cs typeface="+mn-cs"/>
              </a:rPr>
              <a:t>integer_value</a:t>
            </a: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&gt;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Monaco" pitchFamily="2" charset="77"/>
                <a:ea typeface="+mn-ea"/>
                <a:cs typeface="+mn-cs"/>
              </a:rPr>
              <a:t>}</a:t>
            </a:r>
          </a:p>
        </p:txBody>
      </p:sp>
    </p:spTree>
    <p:extLst>
      <p:ext uri="{BB962C8B-B14F-4D97-AF65-F5344CB8AC3E}">
        <p14:creationId xmlns:p14="http://schemas.microsoft.com/office/powerpoint/2010/main" val="105212723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ACD02-9C0A-BE7E-7AAD-2ACFD3643956}"/>
              </a:ext>
            </a:extLst>
          </p:cNvPr>
          <p:cNvSpPr>
            <a:spLocks noGrp="1"/>
          </p:cNvSpPr>
          <p:nvPr>
            <p:ph type="title"/>
          </p:nvPr>
        </p:nvSpPr>
        <p:spPr/>
        <p:txBody>
          <a:bodyPr/>
          <a:lstStyle/>
          <a:p>
            <a:r>
              <a:rPr lang="en-US" dirty="0"/>
              <a:t>Perform a vector search</a:t>
            </a:r>
            <a:br>
              <a:rPr lang="en-US" dirty="0"/>
            </a:br>
            <a:r>
              <a:rPr lang="en-US" sz="1400" dirty="0">
                <a:solidFill>
                  <a:schemeClr val="tx2"/>
                </a:solidFill>
              </a:rPr>
              <a:t>Azure Cosmos DB</a:t>
            </a:r>
            <a:br>
              <a:rPr lang="en-US" sz="1400" dirty="0">
                <a:solidFill>
                  <a:schemeClr val="tx2"/>
                </a:solidFill>
              </a:rPr>
            </a:br>
            <a:r>
              <a:rPr lang="en-US" sz="1400" dirty="0">
                <a:solidFill>
                  <a:schemeClr val="tx2"/>
                </a:solidFill>
              </a:rPr>
              <a:t>for MongoDB </a:t>
            </a:r>
            <a:r>
              <a:rPr lang="en-US" sz="1400" dirty="0" err="1">
                <a:solidFill>
                  <a:schemeClr val="tx2"/>
                </a:solidFill>
              </a:rPr>
              <a:t>vCore</a:t>
            </a:r>
            <a:endParaRPr lang="en-US" dirty="0"/>
          </a:p>
        </p:txBody>
      </p:sp>
      <p:sp>
        <p:nvSpPr>
          <p:cNvPr id="8" name="TextBox 7">
            <a:extLst>
              <a:ext uri="{FF2B5EF4-FFF2-40B4-BE49-F238E27FC236}">
                <a16:creationId xmlns:a16="http://schemas.microsoft.com/office/drawing/2014/main" id="{A728787E-EE42-5104-E929-788918B38A9B}"/>
              </a:ext>
            </a:extLst>
          </p:cNvPr>
          <p:cNvSpPr txBox="1"/>
          <p:nvPr/>
        </p:nvSpPr>
        <p:spPr>
          <a:xfrm>
            <a:off x="4574540" y="1306172"/>
            <a:ext cx="7498398" cy="4198842"/>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b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  {$search: {index:&lt;</a:t>
            </a:r>
            <a:r>
              <a:rPr kumimoji="0" lang="en-US" sz="1800" b="0" i="0" u="none" strike="noStrike" kern="1200" cap="none" spc="0" normalizeH="0" baseline="0" noProof="0" dirty="0" err="1">
                <a:ln>
                  <a:noFill/>
                </a:ln>
                <a:solidFill>
                  <a:prstClr val="black"/>
                </a:solidFill>
                <a:effectLst/>
                <a:uLnTx/>
                <a:uFillTx/>
                <a:latin typeface="Monaco" pitchFamily="2" charset="77"/>
                <a:ea typeface="+mn-ea"/>
                <a:cs typeface="+mn-cs"/>
              </a:rPr>
              <a:t>vector_index_name</a:t>
            </a: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&gt;, </a:t>
            </a:r>
            <a:b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b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            </a:t>
            </a:r>
            <a:r>
              <a:rPr kumimoji="0" lang="en-US" sz="1800" b="0" i="0" u="none" strike="noStrike" kern="1200" cap="none" spc="0" normalizeH="0" baseline="0" noProof="0" dirty="0" err="1">
                <a:ln>
                  <a:noFill/>
                </a:ln>
                <a:solidFill>
                  <a:prstClr val="black"/>
                </a:solidFill>
                <a:effectLst/>
                <a:uLnTx/>
                <a:uFillTx/>
                <a:latin typeface="Monaco" pitchFamily="2" charset="77"/>
                <a:ea typeface="+mn-ea"/>
                <a:cs typeface="+mn-cs"/>
              </a:rPr>
              <a:t>cosmosSearch</a:t>
            </a: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 { </a:t>
            </a:r>
            <a:b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b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 	"vector": &lt;</a:t>
            </a:r>
            <a:r>
              <a:rPr kumimoji="0" lang="en-US" sz="1800" b="0" i="0" u="none" strike="noStrike" kern="1200" cap="none" spc="0" normalizeH="0" baseline="0" noProof="0" dirty="0" err="1">
                <a:ln>
                  <a:noFill/>
                </a:ln>
                <a:solidFill>
                  <a:prstClr val="black"/>
                </a:solidFill>
                <a:effectLst/>
                <a:uLnTx/>
                <a:uFillTx/>
                <a:latin typeface="Monaco" pitchFamily="2" charset="77"/>
                <a:ea typeface="+mn-ea"/>
                <a:cs typeface="+mn-cs"/>
              </a:rPr>
              <a:t>query_vector</a:t>
            </a: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&gt;,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       	"path": "&lt;</a:t>
            </a:r>
            <a:r>
              <a:rPr kumimoji="0" lang="en-US" sz="1800" b="0" i="0" u="none" strike="noStrike" kern="1200" cap="none" spc="0" normalizeH="0" baseline="0" noProof="0" dirty="0" err="1">
                <a:ln>
                  <a:noFill/>
                </a:ln>
                <a:solidFill>
                  <a:prstClr val="black"/>
                </a:solidFill>
                <a:effectLst/>
                <a:uLnTx/>
                <a:uFillTx/>
                <a:latin typeface="Monaco" pitchFamily="2" charset="77"/>
                <a:ea typeface="+mn-ea"/>
                <a:cs typeface="+mn-cs"/>
              </a:rPr>
              <a:t>path_to_property</a:t>
            </a: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&gt;",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        	"k": &lt;</a:t>
            </a:r>
            <a:r>
              <a:rPr kumimoji="0" lang="en-US" sz="1800" b="0" i="0" u="none" strike="noStrike" kern="1200" cap="none" spc="0" normalizeH="0" baseline="0" noProof="0" dirty="0" err="1">
                <a:ln>
                  <a:noFill/>
                </a:ln>
                <a:solidFill>
                  <a:prstClr val="black"/>
                </a:solidFill>
                <a:effectLst/>
                <a:uLnTx/>
                <a:uFillTx/>
                <a:latin typeface="Monaco" pitchFamily="2" charset="77"/>
                <a:ea typeface="+mn-ea"/>
                <a:cs typeface="+mn-cs"/>
              </a:rPr>
              <a:t>num_results_to_return</a:t>
            </a: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&gt;}, </a:t>
            </a:r>
            <a:b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b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            </a:t>
            </a:r>
            <a:r>
              <a:rPr kumimoji="0" lang="en-US" sz="1800" b="0" i="0" u="none" strike="noStrike" kern="1200" cap="none" spc="0" normalizeH="0" baseline="0" noProof="0" dirty="0" err="1">
                <a:ln>
                  <a:noFill/>
                </a:ln>
                <a:solidFill>
                  <a:prstClr val="black"/>
                </a:solidFill>
                <a:effectLst/>
                <a:uLnTx/>
                <a:uFillTx/>
                <a:latin typeface="Monaco" pitchFamily="2" charset="77"/>
                <a:ea typeface="+mn-ea"/>
                <a:cs typeface="+mn-cs"/>
              </a:rPr>
              <a:t>returnStoredSource:true</a:t>
            </a: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a:t>
            </a:r>
            <a:b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b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  {$project: { rank: { $meta: '</a:t>
            </a:r>
            <a:r>
              <a:rPr kumimoji="0" lang="en-US" sz="1800" b="0" i="0" u="none" strike="noStrike" kern="1200" cap="none" spc="0" normalizeH="0" baseline="0" noProof="0" dirty="0" err="1">
                <a:ln>
                  <a:noFill/>
                </a:ln>
                <a:solidFill>
                  <a:prstClr val="black"/>
                </a:solidFill>
                <a:effectLst/>
                <a:uLnTx/>
                <a:uFillTx/>
                <a:latin typeface="Monaco" pitchFamily="2" charset="77"/>
                <a:ea typeface="+mn-ea"/>
                <a:cs typeface="+mn-cs"/>
              </a:rPr>
              <a:t>searchScore</a:t>
            </a:r>
            <a: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t>' }, document : '$$ROOT' } }</a:t>
            </a:r>
            <a:br>
              <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rPr>
            </a:br>
            <a:endParaRPr kumimoji="0" lang="en-US" sz="1800" b="0" i="0" u="none" strike="noStrike" kern="1200" cap="none" spc="0" normalizeH="0" baseline="0" noProof="0" dirty="0">
              <a:ln>
                <a:noFill/>
              </a:ln>
              <a:solidFill>
                <a:prstClr val="black"/>
              </a:solidFill>
              <a:effectLst/>
              <a:uLnTx/>
              <a:uFillTx/>
              <a:latin typeface="Monaco" pitchFamily="2" charset="77"/>
              <a:ea typeface="+mn-ea"/>
              <a:cs typeface="+mn-cs"/>
            </a:endParaRPr>
          </a:p>
        </p:txBody>
      </p:sp>
    </p:spTree>
    <p:extLst>
      <p:ext uri="{BB962C8B-B14F-4D97-AF65-F5344CB8AC3E}">
        <p14:creationId xmlns:p14="http://schemas.microsoft.com/office/powerpoint/2010/main" val="28079080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8D071-5202-6D7D-FB68-23273C615C4A}"/>
              </a:ext>
            </a:extLst>
          </p:cNvPr>
          <p:cNvSpPr>
            <a:spLocks noGrp="1"/>
          </p:cNvSpPr>
          <p:nvPr>
            <p:ph type="title"/>
          </p:nvPr>
        </p:nvSpPr>
        <p:spPr/>
        <p:txBody>
          <a:bodyPr/>
          <a:lstStyle/>
          <a:p>
            <a:r>
              <a:rPr lang="en-US" dirty="0"/>
              <a:t>Demos</a:t>
            </a:r>
          </a:p>
        </p:txBody>
      </p:sp>
      <p:sp>
        <p:nvSpPr>
          <p:cNvPr id="3" name="TextBox 2">
            <a:extLst>
              <a:ext uri="{FF2B5EF4-FFF2-40B4-BE49-F238E27FC236}">
                <a16:creationId xmlns:a16="http://schemas.microsoft.com/office/drawing/2014/main" id="{4099153E-8C9D-3360-0FF6-FCDD1D25EEE1}"/>
              </a:ext>
            </a:extLst>
          </p:cNvPr>
          <p:cNvSpPr txBox="1"/>
          <p:nvPr/>
        </p:nvSpPr>
        <p:spPr>
          <a:xfrm>
            <a:off x="4370832" y="2670873"/>
            <a:ext cx="7498080" cy="178106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Notebook using RAG with Azure Cosmos DB for MongoDB </a:t>
            </a:r>
            <a:r>
              <a:rPr kumimoji="0" lang="en-US" sz="24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vCore</a:t>
            </a: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 </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endParaRP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rPr>
              <a:t>AI assistant web app in Azure</a:t>
            </a:r>
          </a:p>
        </p:txBody>
      </p:sp>
    </p:spTree>
    <p:extLst>
      <p:ext uri="{BB962C8B-B14F-4D97-AF65-F5344CB8AC3E}">
        <p14:creationId xmlns:p14="http://schemas.microsoft.com/office/powerpoint/2010/main" val="42467180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F454-F6D6-5607-E827-1D8894A4FCB2}"/>
              </a:ext>
            </a:extLst>
          </p:cNvPr>
          <p:cNvSpPr>
            <a:spLocks noGrp="1"/>
          </p:cNvSpPr>
          <p:nvPr>
            <p:ph type="title"/>
          </p:nvPr>
        </p:nvSpPr>
        <p:spPr>
          <a:xfrm>
            <a:off x="0" y="2769295"/>
            <a:ext cx="4227752" cy="1307037"/>
          </a:xfrm>
        </p:spPr>
        <p:txBody>
          <a:bodyPr/>
          <a:lstStyle/>
          <a:p>
            <a:r>
              <a:rPr lang="en-US" dirty="0"/>
              <a:t>RAG Demo </a:t>
            </a:r>
            <a:br>
              <a:rPr lang="en-US" dirty="0"/>
            </a:br>
            <a:r>
              <a:rPr lang="en-US" sz="1400" dirty="0">
                <a:solidFill>
                  <a:schemeClr val="tx2"/>
                </a:solidFill>
              </a:rPr>
              <a:t>Azure Cosmos DB</a:t>
            </a:r>
            <a:br>
              <a:rPr lang="en-US" sz="1400" dirty="0">
                <a:solidFill>
                  <a:schemeClr val="tx2"/>
                </a:solidFill>
              </a:rPr>
            </a:br>
            <a:r>
              <a:rPr lang="en-US" sz="1400" dirty="0">
                <a:solidFill>
                  <a:schemeClr val="tx2"/>
                </a:solidFill>
              </a:rPr>
              <a:t>for MongoDB </a:t>
            </a:r>
            <a:r>
              <a:rPr lang="en-US" sz="1400" dirty="0" err="1">
                <a:solidFill>
                  <a:schemeClr val="tx2"/>
                </a:solidFill>
              </a:rPr>
              <a:t>vCore</a:t>
            </a:r>
            <a:endParaRPr lang="en-US" dirty="0">
              <a:solidFill>
                <a:schemeClr val="tx2"/>
              </a:solidFill>
            </a:endParaRPr>
          </a:p>
        </p:txBody>
      </p:sp>
      <p:sp>
        <p:nvSpPr>
          <p:cNvPr id="5" name="TextBox 4">
            <a:extLst>
              <a:ext uri="{FF2B5EF4-FFF2-40B4-BE49-F238E27FC236}">
                <a16:creationId xmlns:a16="http://schemas.microsoft.com/office/drawing/2014/main" id="{0C2362EE-94C9-BB21-DCBA-500251FCCBC5}"/>
              </a:ext>
            </a:extLst>
          </p:cNvPr>
          <p:cNvSpPr txBox="1"/>
          <p:nvPr/>
        </p:nvSpPr>
        <p:spPr>
          <a:xfrm>
            <a:off x="4227752" y="6427113"/>
            <a:ext cx="7964247"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rId4"/>
              </a:rPr>
              <a:t>microsoft/AzureDataRetrievalAugmentedGenerationSamples: Samples to demonstrate pathways for Retrieval Augmented Generation (RAG) for Azure Data (github.com)</a:t>
            </a:r>
            <a:endParaRPr kumimoji="0" lang="en-US" sz="105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p:txBody>
      </p:sp>
      <p:pic>
        <p:nvPicPr>
          <p:cNvPr id="3" name="Online Media 2" title="Cosmos DB MongoDB vCore">
            <a:hlinkClick r:id="" action="ppaction://media"/>
            <a:extLst>
              <a:ext uri="{FF2B5EF4-FFF2-40B4-BE49-F238E27FC236}">
                <a16:creationId xmlns:a16="http://schemas.microsoft.com/office/drawing/2014/main" id="{529346AE-9AD0-7B07-13A2-B0354205F8E8}"/>
              </a:ext>
            </a:extLst>
          </p:cNvPr>
          <p:cNvPicPr>
            <a:picLocks noRot="1" noChangeAspect="1"/>
          </p:cNvPicPr>
          <p:nvPr>
            <a:videoFile r:link="rId1"/>
          </p:nvPr>
        </p:nvPicPr>
        <p:blipFill>
          <a:blip r:embed="rId5"/>
          <a:stretch>
            <a:fillRect/>
          </a:stretch>
        </p:blipFill>
        <p:spPr>
          <a:xfrm>
            <a:off x="4227753" y="373395"/>
            <a:ext cx="7964247" cy="5973185"/>
          </a:xfrm>
          <a:prstGeom prst="rect">
            <a:avLst/>
          </a:prstGeom>
        </p:spPr>
      </p:pic>
    </p:spTree>
    <p:extLst>
      <p:ext uri="{BB962C8B-B14F-4D97-AF65-F5344CB8AC3E}">
        <p14:creationId xmlns:p14="http://schemas.microsoft.com/office/powerpoint/2010/main" val="1901168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AB8D-5A5A-71F6-64B2-CD7D8912A92A}"/>
              </a:ext>
            </a:extLst>
          </p:cNvPr>
          <p:cNvSpPr>
            <a:spLocks noGrp="1"/>
          </p:cNvSpPr>
          <p:nvPr>
            <p:ph type="title"/>
          </p:nvPr>
        </p:nvSpPr>
        <p:spPr/>
        <p:txBody>
          <a:bodyPr/>
          <a:lstStyle/>
          <a:p>
            <a:r>
              <a:rPr lang="en-US" dirty="0"/>
              <a:t>Sample</a:t>
            </a:r>
            <a:br>
              <a:rPr lang="en-US" dirty="0"/>
            </a:br>
            <a:r>
              <a:rPr lang="en-US" dirty="0"/>
              <a:t>Architecture</a:t>
            </a:r>
            <a:br>
              <a:rPr lang="en-US" dirty="0"/>
            </a:br>
            <a:r>
              <a:rPr lang="en-US" dirty="0"/>
              <a:t>&amp;</a:t>
            </a:r>
            <a:br>
              <a:rPr lang="en-US" dirty="0"/>
            </a:br>
            <a:r>
              <a:rPr lang="en-US" dirty="0"/>
              <a:t>Demo</a:t>
            </a:r>
            <a:br>
              <a:rPr lang="en-US" dirty="0"/>
            </a:br>
            <a:endParaRPr lang="en-US" dirty="0"/>
          </a:p>
        </p:txBody>
      </p:sp>
      <p:sp>
        <p:nvSpPr>
          <p:cNvPr id="4" name="TextBox 3">
            <a:extLst>
              <a:ext uri="{FF2B5EF4-FFF2-40B4-BE49-F238E27FC236}">
                <a16:creationId xmlns:a16="http://schemas.microsoft.com/office/drawing/2014/main" id="{BE81D95B-5BAE-2340-795A-AEDBA452D634}"/>
              </a:ext>
            </a:extLst>
          </p:cNvPr>
          <p:cNvSpPr txBox="1"/>
          <p:nvPr/>
        </p:nvSpPr>
        <p:spPr>
          <a:xfrm>
            <a:off x="155986" y="4117500"/>
            <a:ext cx="3948056" cy="3738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http://Aka.ms/mongo-vector-sample</a:t>
            </a:r>
          </a:p>
        </p:txBody>
      </p:sp>
      <p:pic>
        <p:nvPicPr>
          <p:cNvPr id="6" name="Picture 5">
            <a:extLst>
              <a:ext uri="{FF2B5EF4-FFF2-40B4-BE49-F238E27FC236}">
                <a16:creationId xmlns:a16="http://schemas.microsoft.com/office/drawing/2014/main" id="{7BC34303-B975-55D3-CC94-DF4BBACDBB6B}"/>
              </a:ext>
            </a:extLst>
          </p:cNvPr>
          <p:cNvPicPr>
            <a:picLocks noChangeAspect="1"/>
          </p:cNvPicPr>
          <p:nvPr/>
        </p:nvPicPr>
        <p:blipFill>
          <a:blip r:embed="rId3"/>
          <a:stretch>
            <a:fillRect/>
          </a:stretch>
        </p:blipFill>
        <p:spPr>
          <a:xfrm>
            <a:off x="4308361" y="161901"/>
            <a:ext cx="5457865" cy="3267099"/>
          </a:xfrm>
          <a:prstGeom prst="rect">
            <a:avLst/>
          </a:prstGeom>
        </p:spPr>
      </p:pic>
      <p:pic>
        <p:nvPicPr>
          <p:cNvPr id="8" name="Picture 7">
            <a:extLst>
              <a:ext uri="{FF2B5EF4-FFF2-40B4-BE49-F238E27FC236}">
                <a16:creationId xmlns:a16="http://schemas.microsoft.com/office/drawing/2014/main" id="{5108D401-FD62-3E80-9EFD-79E4EDB44E0F}"/>
              </a:ext>
            </a:extLst>
          </p:cNvPr>
          <p:cNvPicPr>
            <a:picLocks noChangeAspect="1"/>
          </p:cNvPicPr>
          <p:nvPr/>
        </p:nvPicPr>
        <p:blipFill>
          <a:blip r:embed="rId4"/>
          <a:stretch>
            <a:fillRect/>
          </a:stretch>
        </p:blipFill>
        <p:spPr>
          <a:xfrm>
            <a:off x="6169770" y="3831169"/>
            <a:ext cx="5629316" cy="2724170"/>
          </a:xfrm>
          <a:prstGeom prst="rect">
            <a:avLst/>
          </a:prstGeom>
        </p:spPr>
      </p:pic>
    </p:spTree>
    <p:extLst>
      <p:ext uri="{BB962C8B-B14F-4D97-AF65-F5344CB8AC3E}">
        <p14:creationId xmlns:p14="http://schemas.microsoft.com/office/powerpoint/2010/main" val="210899930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3D22A-3210-E53A-B469-091FDD6444E3}"/>
              </a:ext>
            </a:extLst>
          </p:cNvPr>
          <p:cNvSpPr>
            <a:spLocks noGrp="1"/>
          </p:cNvSpPr>
          <p:nvPr>
            <p:ph type="title"/>
          </p:nvPr>
        </p:nvSpPr>
        <p:spPr/>
        <p:txBody>
          <a:bodyPr/>
          <a:lstStyle/>
          <a:p>
            <a:r>
              <a:rPr lang="en-US" dirty="0"/>
              <a:t>Solution </a:t>
            </a:r>
            <a:br>
              <a:rPr lang="en-US" dirty="0"/>
            </a:br>
            <a:r>
              <a:rPr lang="en-US" dirty="0"/>
              <a:t>Component</a:t>
            </a:r>
          </a:p>
        </p:txBody>
      </p:sp>
      <p:sp>
        <p:nvSpPr>
          <p:cNvPr id="4" name="TextBox 3">
            <a:extLst>
              <a:ext uri="{FF2B5EF4-FFF2-40B4-BE49-F238E27FC236}">
                <a16:creationId xmlns:a16="http://schemas.microsoft.com/office/drawing/2014/main" id="{3BC4D50E-68AF-F030-2926-031F5C9B06B6}"/>
              </a:ext>
            </a:extLst>
          </p:cNvPr>
          <p:cNvSpPr txBox="1"/>
          <p:nvPr/>
        </p:nvSpPr>
        <p:spPr>
          <a:xfrm>
            <a:off x="4578280" y="1646877"/>
            <a:ext cx="677193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F2328"/>
                </a:solidFill>
                <a:effectLst/>
                <a:uLnTx/>
                <a:uFillTx/>
                <a:latin typeface="-apple-system"/>
                <a:ea typeface="+mn-ea"/>
                <a:cs typeface="+mn-cs"/>
              </a:rPr>
              <a:t>This solution is composed of the following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F2328"/>
              </a:solidFill>
              <a:effectLst/>
              <a:uLnTx/>
              <a:uFillTx/>
              <a:latin typeface="-apple-system"/>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1F2328"/>
                </a:solidFill>
                <a:effectLst/>
                <a:uLnTx/>
                <a:uFillTx/>
                <a:latin typeface="-apple-system"/>
                <a:ea typeface="+mn-ea"/>
                <a:cs typeface="+mn-cs"/>
              </a:rPr>
              <a:t>Azure Cosmos DB - Stores the operational retail data, chat prompts and completions.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1F2328"/>
                </a:solidFill>
                <a:effectLst/>
                <a:uLnTx/>
                <a:uFillTx/>
                <a:latin typeface="-apple-system"/>
                <a:ea typeface="+mn-ea"/>
                <a:cs typeface="+mn-cs"/>
              </a:rPr>
              <a:t>Azure Cosmos DB for MongoDB </a:t>
            </a:r>
            <a:r>
              <a:rPr kumimoji="0" lang="en-US" sz="1800" b="0" i="0" u="none" strike="noStrike" kern="1200" cap="none" spc="0" normalizeH="0" baseline="0" noProof="0" dirty="0" err="1">
                <a:ln>
                  <a:noFill/>
                </a:ln>
                <a:solidFill>
                  <a:srgbClr val="1F2328"/>
                </a:solidFill>
                <a:effectLst/>
                <a:uLnTx/>
                <a:uFillTx/>
                <a:latin typeface="-apple-system"/>
                <a:ea typeface="+mn-ea"/>
                <a:cs typeface="+mn-cs"/>
              </a:rPr>
              <a:t>vCore</a:t>
            </a:r>
            <a:r>
              <a:rPr kumimoji="0" lang="en-US" sz="1800" b="0" i="0" u="none" strike="noStrike" kern="1200" cap="none" spc="0" normalizeH="0" baseline="0" noProof="0" dirty="0">
                <a:ln>
                  <a:noFill/>
                </a:ln>
                <a:solidFill>
                  <a:srgbClr val="1F2328"/>
                </a:solidFill>
                <a:effectLst/>
                <a:uLnTx/>
                <a:uFillTx/>
                <a:latin typeface="-apple-system"/>
                <a:ea typeface="+mn-ea"/>
                <a:cs typeface="+mn-cs"/>
              </a:rPr>
              <a:t> - stores the vectorized retail data for search.</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1F2328"/>
                </a:solidFill>
                <a:effectLst/>
                <a:uLnTx/>
                <a:uFillTx/>
                <a:latin typeface="-apple-system"/>
                <a:ea typeface="+mn-ea"/>
                <a:cs typeface="+mn-cs"/>
              </a:rPr>
              <a:t>Azure Functions - Hosts a Cosmos DB trigger to generate embeddings and Azure Cosmos DB for MongoDB </a:t>
            </a:r>
            <a:r>
              <a:rPr kumimoji="0" lang="en-US" sz="1800" b="0" i="0" u="none" strike="noStrike" kern="1200" cap="none" spc="0" normalizeH="0" baseline="0" noProof="0" dirty="0" err="1">
                <a:ln>
                  <a:noFill/>
                </a:ln>
                <a:solidFill>
                  <a:srgbClr val="1F2328"/>
                </a:solidFill>
                <a:effectLst/>
                <a:uLnTx/>
                <a:uFillTx/>
                <a:latin typeface="-apple-system"/>
                <a:ea typeface="+mn-ea"/>
                <a:cs typeface="+mn-cs"/>
              </a:rPr>
              <a:t>vCore</a:t>
            </a:r>
            <a:r>
              <a:rPr kumimoji="0" lang="en-US" sz="1800" b="0" i="0" u="none" strike="noStrike" kern="1200" cap="none" spc="0" normalizeH="0" baseline="0" noProof="0" dirty="0">
                <a:ln>
                  <a:noFill/>
                </a:ln>
                <a:solidFill>
                  <a:srgbClr val="1F2328"/>
                </a:solidFill>
                <a:effectLst/>
                <a:uLnTx/>
                <a:uFillTx/>
                <a:latin typeface="-apple-system"/>
                <a:ea typeface="+mn-ea"/>
                <a:cs typeface="+mn-cs"/>
              </a:rPr>
              <a:t> to save the vectors.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1F2328"/>
                </a:solidFill>
                <a:effectLst/>
                <a:uLnTx/>
                <a:uFillTx/>
                <a:latin typeface="-apple-system"/>
                <a:ea typeface="+mn-ea"/>
                <a:cs typeface="+mn-cs"/>
              </a:rPr>
              <a:t>Azure OpenAI - Generates embeddings using the Embeddings API and chat completions using the Completion API.</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1F2328"/>
                </a:solidFill>
                <a:effectLst/>
                <a:uLnTx/>
                <a:uFillTx/>
                <a:latin typeface="-apple-system"/>
                <a:ea typeface="+mn-ea"/>
                <a:cs typeface="+mn-cs"/>
              </a:rPr>
              <a:t>Azure App Service - Hosts Intelligent Agent UX.</a:t>
            </a:r>
          </a:p>
        </p:txBody>
      </p:sp>
    </p:spTree>
    <p:extLst>
      <p:ext uri="{BB962C8B-B14F-4D97-AF65-F5344CB8AC3E}">
        <p14:creationId xmlns:p14="http://schemas.microsoft.com/office/powerpoint/2010/main" val="1624657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E5730-A23E-E4FB-3867-3396E5769869}"/>
              </a:ext>
            </a:extLst>
          </p:cNvPr>
          <p:cNvSpPr>
            <a:spLocks noGrp="1"/>
          </p:cNvSpPr>
          <p:nvPr>
            <p:ph type="title"/>
          </p:nvPr>
        </p:nvSpPr>
        <p:spPr/>
        <p:txBody>
          <a:bodyPr/>
          <a:lstStyle/>
          <a:p>
            <a:r>
              <a:rPr lang="en-US" dirty="0"/>
              <a:t>Resources</a:t>
            </a:r>
          </a:p>
        </p:txBody>
      </p:sp>
      <p:sp>
        <p:nvSpPr>
          <p:cNvPr id="3" name="TextBox 2">
            <a:extLst>
              <a:ext uri="{FF2B5EF4-FFF2-40B4-BE49-F238E27FC236}">
                <a16:creationId xmlns:a16="http://schemas.microsoft.com/office/drawing/2014/main" id="{4CD89468-0559-13BD-B7AD-2B4CD9C31289}"/>
              </a:ext>
            </a:extLst>
          </p:cNvPr>
          <p:cNvSpPr txBox="1"/>
          <p:nvPr/>
        </p:nvSpPr>
        <p:spPr>
          <a:xfrm>
            <a:off x="4227753" y="1117749"/>
            <a:ext cx="7730885" cy="5285934"/>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rId3"/>
              </a:rPr>
              <a:t>Introducing Vector Search in Azure Cosmos DB for MongoDB vCore - Azure Cosmos DB Blog (microsoft.com)</a:t>
            </a: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 action="ppaction://noaction"/>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 action="ppaction://noaction"/>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 action="ppaction://noaction"/>
              </a:rPr>
              <a:t>Vector - Azure Cosmos DB for MongoDB vCore | Microsoft Learn</a:t>
            </a: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rId4"/>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rId5"/>
              </a:rPr>
              <a:t>Build AI apps with vector search - Azure Cosmos DB for MongoDB vCore | Microsoft Learn</a:t>
            </a: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 action="ppaction://noaction"/>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 action="ppaction://noaction"/>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 action="ppaction://noaction"/>
              </a:rPr>
              <a:t>microsoft/AzureDataRetrievalAugmentedGenerationSamples: Samples to demonstrate pathways for Retrieval Augmented Generation (RAG) for Azure Data (github.com)</a:t>
            </a: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rId6"/>
              </a:rPr>
              <a:t>https://github.com/Azure/Vector-Search-Ai-Assistant/tree/mongovcorev2</a:t>
            </a: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rId7"/>
              </a:rPr>
              <a:t>Build next gen intelligent retail with Azure OpenAI &amp; Azure Cosmos DB </a:t>
            </a: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endParaRPr>
          </a:p>
          <a:p>
            <a:pPr marL="2857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196501399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0BEAE-93BD-55A1-47EB-AD8925794F96}"/>
              </a:ext>
            </a:extLst>
          </p:cNvPr>
          <p:cNvSpPr/>
          <p:nvPr/>
        </p:nvSpPr>
        <p:spPr>
          <a:xfrm>
            <a:off x="2734601" y="2527370"/>
            <a:ext cx="6316830" cy="3836400"/>
          </a:xfrm>
          <a:prstGeom prst="rect">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ln>
          <a:effectLst/>
        </p:spPr>
        <p:txBody>
          <a:bodyPr rtlCol="0" anchor="t"/>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3" name="Rounded Rectangle 18" descr="Announcing&#10;">
            <a:extLst>
              <a:ext uri="{FF2B5EF4-FFF2-40B4-BE49-F238E27FC236}">
                <a16:creationId xmlns:a16="http://schemas.microsoft.com/office/drawing/2014/main" id="{38ED0FB8-DBB5-F9C2-8CF2-15D2C53EAB41}"/>
              </a:ext>
            </a:extLst>
          </p:cNvPr>
          <p:cNvSpPr txBox="1">
            <a:spLocks/>
          </p:cNvSpPr>
          <p:nvPr/>
        </p:nvSpPr>
        <p:spPr bwMode="auto">
          <a:xfrm>
            <a:off x="1659293" y="488190"/>
            <a:ext cx="8680856" cy="708778"/>
          </a:xfrm>
          <a:prstGeom prst="roundRect">
            <a:avLst>
              <a:gd name="adj" fmla="val 50000"/>
            </a:avLst>
          </a:prstGeom>
          <a:gradFill flip="none" rotWithShape="1">
            <a:gsLst>
              <a:gs pos="100000">
                <a:srgbClr val="C03BC4"/>
              </a:gs>
              <a:gs pos="0">
                <a:srgbClr val="0078D4"/>
              </a:gs>
            </a:gsLst>
            <a:path path="circle">
              <a:fillToRect r="100000" b="100000"/>
            </a:path>
            <a:tileRect l="-100000" t="-100000"/>
          </a:gradFill>
          <a:ln>
            <a:noFill/>
            <a:prstDash/>
          </a:ln>
          <a:effectLst>
            <a:outerShdw blurRad="63500" dist="127000" dir="2700000" algn="tl" rotWithShape="0">
              <a:srgbClr val="000000">
                <a:alpha val="49804"/>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solidFill>
                  <a:srgbClr val="FFFFFF"/>
                </a:solidFill>
                <a:effectLst/>
                <a:uLnTx/>
                <a:uFillTx/>
                <a:latin typeface="Segoe UI Semibold"/>
                <a:ea typeface="+mn-ea"/>
                <a:cs typeface="Segoe UI" pitchFamily="34" charset="0"/>
              </a:rPr>
              <a:t>Retrieval Augmented Generation</a:t>
            </a:r>
          </a:p>
        </p:txBody>
      </p:sp>
      <p:sp>
        <p:nvSpPr>
          <p:cNvPr id="4" name="Rounded Rectangle 12">
            <a:extLst>
              <a:ext uri="{FF2B5EF4-FFF2-40B4-BE49-F238E27FC236}">
                <a16:creationId xmlns:a16="http://schemas.microsoft.com/office/drawing/2014/main" id="{23FEFE6F-4494-36D5-E861-75DBF59944A2}"/>
              </a:ext>
            </a:extLst>
          </p:cNvPr>
          <p:cNvSpPr/>
          <p:nvPr/>
        </p:nvSpPr>
        <p:spPr>
          <a:xfrm>
            <a:off x="4643122" y="1582182"/>
            <a:ext cx="2586100" cy="418332"/>
          </a:xfrm>
          <a:prstGeom prst="roundRect">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tailEnd type="arrow"/>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UI" panose="020B0502040204020203" pitchFamily="34" charset="0"/>
                <a:ea typeface="+mn-ea"/>
                <a:cs typeface="+mn-cs"/>
              </a:rPr>
              <a:t>User Question</a:t>
            </a:r>
          </a:p>
        </p:txBody>
      </p:sp>
      <p:sp>
        <p:nvSpPr>
          <p:cNvPr id="5" name="TextBox 4">
            <a:extLst>
              <a:ext uri="{FF2B5EF4-FFF2-40B4-BE49-F238E27FC236}">
                <a16:creationId xmlns:a16="http://schemas.microsoft.com/office/drawing/2014/main" id="{1DEB569E-31C9-A92F-706E-68021398F4F8}"/>
              </a:ext>
            </a:extLst>
          </p:cNvPr>
          <p:cNvSpPr txBox="1"/>
          <p:nvPr/>
        </p:nvSpPr>
        <p:spPr>
          <a:xfrm>
            <a:off x="2853818" y="2566081"/>
            <a:ext cx="1866748" cy="615553"/>
          </a:xfrm>
          <a:prstGeom prst="rect">
            <a:avLst/>
          </a:prstGeom>
          <a:noFill/>
        </p:spPr>
        <p:txBody>
          <a:bodyPr wrap="square" lIns="0" tIns="0" rIns="0" bIns="0" rtlCol="0">
            <a:spAutoFit/>
          </a:bodyPr>
          <a:lstStyle/>
          <a:p>
            <a:pPr defTabSz="914367"/>
            <a:r>
              <a:rPr lang="en-US" sz="2000">
                <a:solidFill>
                  <a:srgbClr val="091F2C"/>
                </a:solidFill>
                <a:latin typeface="Segoe UI Semibold" panose="020B0702040204020203" pitchFamily="34" charset="0"/>
                <a:cs typeface="Segoe UI Semibold" panose="020B0702040204020203" pitchFamily="34" charset="0"/>
              </a:rPr>
              <a:t>LLM Workflow</a:t>
            </a:r>
          </a:p>
          <a:p>
            <a:pPr defTabSz="914367"/>
            <a:endParaRPr lang="en-US" sz="2000">
              <a:solidFill>
                <a:srgbClr val="091F2C"/>
              </a:solidFill>
              <a:latin typeface="Segoe UI Semibold" panose="020B0702040204020203" pitchFamily="34" charset="0"/>
              <a:cs typeface="Segoe UI Semibold" panose="020B0702040204020203" pitchFamily="34" charset="0"/>
            </a:endParaRPr>
          </a:p>
        </p:txBody>
      </p:sp>
      <p:sp>
        <p:nvSpPr>
          <p:cNvPr id="6" name="Rounded Rectangle 12">
            <a:extLst>
              <a:ext uri="{FF2B5EF4-FFF2-40B4-BE49-F238E27FC236}">
                <a16:creationId xmlns:a16="http://schemas.microsoft.com/office/drawing/2014/main" id="{ABDB6CF1-53ED-B54A-445C-B1460A74DC45}"/>
              </a:ext>
            </a:extLst>
          </p:cNvPr>
          <p:cNvSpPr/>
          <p:nvPr/>
        </p:nvSpPr>
        <p:spPr>
          <a:xfrm>
            <a:off x="4638424" y="2930539"/>
            <a:ext cx="2590798" cy="418332"/>
          </a:xfrm>
          <a:prstGeom prst="roundRect">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tailEnd type="arrow"/>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UI" panose="020B0502040204020203" pitchFamily="34" charset="0"/>
                <a:ea typeface="+mn-ea"/>
                <a:cs typeface="+mn-cs"/>
              </a:rPr>
              <a:t>Query My Data</a:t>
            </a:r>
          </a:p>
        </p:txBody>
      </p:sp>
      <p:cxnSp>
        <p:nvCxnSpPr>
          <p:cNvPr id="7" name="Straight Arrow Connector 6">
            <a:extLst>
              <a:ext uri="{FF2B5EF4-FFF2-40B4-BE49-F238E27FC236}">
                <a16:creationId xmlns:a16="http://schemas.microsoft.com/office/drawing/2014/main" id="{C33AD7F8-3EAA-3778-ABC5-FB964BC5CDC3}"/>
              </a:ext>
            </a:extLst>
          </p:cNvPr>
          <p:cNvCxnSpPr>
            <a:cxnSpLocks/>
            <a:stCxn id="15" idx="2"/>
          </p:cNvCxnSpPr>
          <p:nvPr/>
        </p:nvCxnSpPr>
        <p:spPr>
          <a:xfrm flipH="1">
            <a:off x="5936172" y="5986550"/>
            <a:ext cx="7317" cy="818311"/>
          </a:xfrm>
          <a:prstGeom prst="straightConnector1">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tailEnd type="arrow"/>
          </a:ln>
          <a:effectLst/>
        </p:spPr>
      </p:cxnSp>
      <p:sp>
        <p:nvSpPr>
          <p:cNvPr id="8" name="Rectangle: Rounded Corners 7">
            <a:extLst>
              <a:ext uri="{FF2B5EF4-FFF2-40B4-BE49-F238E27FC236}">
                <a16:creationId xmlns:a16="http://schemas.microsoft.com/office/drawing/2014/main" id="{4863EE59-5AFF-A107-9F9F-18DF61FCC918}"/>
              </a:ext>
            </a:extLst>
          </p:cNvPr>
          <p:cNvSpPr/>
          <p:nvPr/>
        </p:nvSpPr>
        <p:spPr>
          <a:xfrm>
            <a:off x="10006339" y="2982484"/>
            <a:ext cx="1229195" cy="314581"/>
          </a:xfrm>
          <a:prstGeom prst="roundRect">
            <a:avLst/>
          </a:prstGeom>
          <a:gradFill flip="none" rotWithShape="1">
            <a:gsLst>
              <a:gs pos="0">
                <a:srgbClr val="C03BC4"/>
              </a:gs>
              <a:gs pos="100000">
                <a:srgbClr val="539BF3"/>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5" rIns="0" bIns="45713" anchor="ctr" anchorCtr="0">
            <a:spAutoFit/>
          </a:bodyPr>
          <a:lstStyle/>
          <a:p>
            <a:pPr algn="ctr" defTabSz="914192" fontAlgn="base">
              <a:spcBef>
                <a:spcPct val="0"/>
              </a:spcBef>
              <a:spcAft>
                <a:spcPct val="0"/>
              </a:spcAft>
            </a:pPr>
            <a:r>
              <a:rPr lang="en-US" sz="1400" b="1">
                <a:ln w="3175">
                  <a:noFill/>
                </a:ln>
                <a:solidFill>
                  <a:srgbClr val="FFFFFF"/>
                </a:solidFill>
                <a:latin typeface="Segoe UI Semibold"/>
                <a:cs typeface="Segoe UI" pitchFamily="34" charset="0"/>
              </a:rPr>
              <a:t>Search Index</a:t>
            </a:r>
          </a:p>
        </p:txBody>
      </p:sp>
      <p:sp>
        <p:nvSpPr>
          <p:cNvPr id="9" name="Rounded Rectangle 12">
            <a:extLst>
              <a:ext uri="{FF2B5EF4-FFF2-40B4-BE49-F238E27FC236}">
                <a16:creationId xmlns:a16="http://schemas.microsoft.com/office/drawing/2014/main" id="{B06CD8C0-3C0D-18B1-F0A7-B8FB7107128A}"/>
              </a:ext>
            </a:extLst>
          </p:cNvPr>
          <p:cNvSpPr/>
          <p:nvPr/>
        </p:nvSpPr>
        <p:spPr>
          <a:xfrm>
            <a:off x="4638424" y="4036821"/>
            <a:ext cx="2595496" cy="418333"/>
          </a:xfrm>
          <a:prstGeom prst="roundRect">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tailEnd type="arrow"/>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91F2C"/>
                </a:solidFill>
                <a:effectLst/>
                <a:uLnTx/>
                <a:uFillTx/>
                <a:latin typeface="Segoe UI" panose="020B0502040204020203" pitchFamily="34" charset="0"/>
                <a:ea typeface="+mn-ea"/>
                <a:cs typeface="+mn-cs"/>
              </a:rPr>
              <a:t>Add Results to Prompt</a:t>
            </a:r>
          </a:p>
        </p:txBody>
      </p:sp>
      <p:cxnSp>
        <p:nvCxnSpPr>
          <p:cNvPr id="10" name="Connector: Elbow 9">
            <a:extLst>
              <a:ext uri="{FF2B5EF4-FFF2-40B4-BE49-F238E27FC236}">
                <a16:creationId xmlns:a16="http://schemas.microsoft.com/office/drawing/2014/main" id="{1313BCD2-56C9-CFE3-3BFF-9A42EA6DEF9B}"/>
              </a:ext>
              <a:ext uri="{C183D7F6-B498-43B3-948B-1728B52AA6E4}">
                <adec:decorative xmlns:adec="http://schemas.microsoft.com/office/drawing/2017/decorative" val="1"/>
              </a:ext>
            </a:extLst>
          </p:cNvPr>
          <p:cNvCxnSpPr>
            <a:cxnSpLocks/>
            <a:stCxn id="6" idx="3"/>
            <a:endCxn id="8" idx="1"/>
          </p:cNvCxnSpPr>
          <p:nvPr/>
        </p:nvCxnSpPr>
        <p:spPr>
          <a:xfrm>
            <a:off x="7229222" y="3139705"/>
            <a:ext cx="2777117" cy="70"/>
          </a:xfrm>
          <a:prstGeom prst="bentConnector3">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headEnd type="none" w="lg" len="med"/>
            <a:tailEnd type="arrow"/>
          </a:ln>
          <a:effectLst/>
        </p:spPr>
      </p:cxnSp>
      <p:cxnSp>
        <p:nvCxnSpPr>
          <p:cNvPr id="11" name="Connector: Elbow 10">
            <a:extLst>
              <a:ext uri="{FF2B5EF4-FFF2-40B4-BE49-F238E27FC236}">
                <a16:creationId xmlns:a16="http://schemas.microsoft.com/office/drawing/2014/main" id="{C44C0099-C9E5-54E7-032B-8526663FB1F0}"/>
              </a:ext>
              <a:ext uri="{C183D7F6-B498-43B3-948B-1728B52AA6E4}">
                <adec:decorative xmlns:adec="http://schemas.microsoft.com/office/drawing/2017/decorative" val="1"/>
              </a:ext>
            </a:extLst>
          </p:cNvPr>
          <p:cNvCxnSpPr>
            <a:cxnSpLocks/>
            <a:stCxn id="8" idx="2"/>
            <a:endCxn id="9" idx="0"/>
          </p:cNvCxnSpPr>
          <p:nvPr/>
        </p:nvCxnSpPr>
        <p:spPr>
          <a:xfrm rot="5400000">
            <a:off x="7908677" y="1324561"/>
            <a:ext cx="739756" cy="4684765"/>
          </a:xfrm>
          <a:prstGeom prst="bentConnector3">
            <a:avLst>
              <a:gd name="adj1" fmla="val 50000"/>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headEnd type="none" w="lg" len="med"/>
            <a:tailEnd type="arrow"/>
          </a:ln>
          <a:effectLst/>
        </p:spPr>
      </p:cxnSp>
      <p:cxnSp>
        <p:nvCxnSpPr>
          <p:cNvPr id="12" name="Connector: Elbow 11">
            <a:extLst>
              <a:ext uri="{FF2B5EF4-FFF2-40B4-BE49-F238E27FC236}">
                <a16:creationId xmlns:a16="http://schemas.microsoft.com/office/drawing/2014/main" id="{8939D6AC-F113-014E-46A7-F599A4AD7612}"/>
              </a:ext>
              <a:ext uri="{C183D7F6-B498-43B3-948B-1728B52AA6E4}">
                <adec:decorative xmlns:adec="http://schemas.microsoft.com/office/drawing/2017/decorative" val="1"/>
              </a:ext>
            </a:extLst>
          </p:cNvPr>
          <p:cNvCxnSpPr>
            <a:cxnSpLocks/>
            <a:stCxn id="9" idx="2"/>
            <a:endCxn id="13" idx="0"/>
          </p:cNvCxnSpPr>
          <p:nvPr/>
        </p:nvCxnSpPr>
        <p:spPr>
          <a:xfrm rot="16200000" flipH="1">
            <a:off x="5716801" y="4674524"/>
            <a:ext cx="441091" cy="2349"/>
          </a:xfrm>
          <a:prstGeom prst="bentConnector3">
            <a:avLst>
              <a:gd name="adj1" fmla="val 50000"/>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headEnd type="none" w="lg" len="med"/>
            <a:tailEnd type="arrow"/>
          </a:ln>
          <a:effectLst/>
        </p:spPr>
      </p:cxnSp>
      <p:sp>
        <p:nvSpPr>
          <p:cNvPr id="13" name="Rounded Rectangle 12">
            <a:extLst>
              <a:ext uri="{FF2B5EF4-FFF2-40B4-BE49-F238E27FC236}">
                <a16:creationId xmlns:a16="http://schemas.microsoft.com/office/drawing/2014/main" id="{0AF7C871-B9B6-7841-BCF7-2CF51CC84647}"/>
              </a:ext>
            </a:extLst>
          </p:cNvPr>
          <p:cNvSpPr/>
          <p:nvPr/>
        </p:nvSpPr>
        <p:spPr>
          <a:xfrm>
            <a:off x="4643121" y="4896245"/>
            <a:ext cx="2590799" cy="418333"/>
          </a:xfrm>
          <a:prstGeom prst="roundRect">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tailEnd type="arrow"/>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UI" panose="020B0502040204020203" pitchFamily="34" charset="0"/>
                <a:ea typeface="+mn-ea"/>
                <a:cs typeface="+mn-cs"/>
              </a:rPr>
              <a:t>Query Model</a:t>
            </a:r>
          </a:p>
        </p:txBody>
      </p:sp>
      <p:sp>
        <p:nvSpPr>
          <p:cNvPr id="14" name="Rectangle: Rounded Corners 13">
            <a:extLst>
              <a:ext uri="{FF2B5EF4-FFF2-40B4-BE49-F238E27FC236}">
                <a16:creationId xmlns:a16="http://schemas.microsoft.com/office/drawing/2014/main" id="{C0CA07C5-DF8D-6E5C-87B5-A988BBFD665C}"/>
              </a:ext>
            </a:extLst>
          </p:cNvPr>
          <p:cNvSpPr/>
          <p:nvPr/>
        </p:nvSpPr>
        <p:spPr>
          <a:xfrm>
            <a:off x="9897026" y="4823999"/>
            <a:ext cx="1428712" cy="557662"/>
          </a:xfrm>
          <a:prstGeom prst="roundRect">
            <a:avLst/>
          </a:prstGeom>
          <a:gradFill flip="none" rotWithShape="1">
            <a:gsLst>
              <a:gs pos="0">
                <a:srgbClr val="C03BC4"/>
              </a:gs>
              <a:gs pos="100000">
                <a:srgbClr val="539BF3"/>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5" rIns="0" bIns="45713" anchor="ctr" anchorCtr="0">
            <a:spAutoFit/>
          </a:bodyPr>
          <a:lstStyle/>
          <a:p>
            <a:pPr algn="ctr" defTabSz="914192" fontAlgn="base">
              <a:spcBef>
                <a:spcPct val="0"/>
              </a:spcBef>
              <a:spcAft>
                <a:spcPct val="0"/>
              </a:spcAft>
            </a:pPr>
            <a:r>
              <a:rPr lang="en-US" sz="1400" b="1">
                <a:ln w="3175">
                  <a:noFill/>
                </a:ln>
                <a:solidFill>
                  <a:srgbClr val="FFFFFF"/>
                </a:solidFill>
                <a:latin typeface="Segoe UI Semibold"/>
                <a:cs typeface="Segoe UI" pitchFamily="34" charset="0"/>
              </a:rPr>
              <a:t>Large Language Model</a:t>
            </a:r>
          </a:p>
        </p:txBody>
      </p:sp>
      <p:sp>
        <p:nvSpPr>
          <p:cNvPr id="15" name="Rounded Rectangle 12">
            <a:extLst>
              <a:ext uri="{FF2B5EF4-FFF2-40B4-BE49-F238E27FC236}">
                <a16:creationId xmlns:a16="http://schemas.microsoft.com/office/drawing/2014/main" id="{C66E7557-E3D3-2DAE-57E2-B99688E0B6B6}"/>
              </a:ext>
            </a:extLst>
          </p:cNvPr>
          <p:cNvSpPr/>
          <p:nvPr/>
        </p:nvSpPr>
        <p:spPr>
          <a:xfrm>
            <a:off x="4653058" y="5568217"/>
            <a:ext cx="2580861" cy="418333"/>
          </a:xfrm>
          <a:prstGeom prst="roundRect">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tailEnd type="arrow"/>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UI" panose="020B0502040204020203" pitchFamily="34" charset="0"/>
                <a:ea typeface="+mn-ea"/>
                <a:cs typeface="+mn-cs"/>
              </a:rPr>
              <a:t>Send Results</a:t>
            </a:r>
          </a:p>
        </p:txBody>
      </p:sp>
      <p:cxnSp>
        <p:nvCxnSpPr>
          <p:cNvPr id="16" name="Connector: Elbow 15">
            <a:extLst>
              <a:ext uri="{FF2B5EF4-FFF2-40B4-BE49-F238E27FC236}">
                <a16:creationId xmlns:a16="http://schemas.microsoft.com/office/drawing/2014/main" id="{B34B7713-D5AC-A72D-A107-A85AD5F99978}"/>
              </a:ext>
              <a:ext uri="{C183D7F6-B498-43B3-948B-1728B52AA6E4}">
                <adec:decorative xmlns:adec="http://schemas.microsoft.com/office/drawing/2017/decorative" val="1"/>
              </a:ext>
            </a:extLst>
          </p:cNvPr>
          <p:cNvCxnSpPr>
            <a:cxnSpLocks/>
            <a:stCxn id="14" idx="2"/>
            <a:endCxn id="15" idx="3"/>
          </p:cNvCxnSpPr>
          <p:nvPr/>
        </p:nvCxnSpPr>
        <p:spPr>
          <a:xfrm rot="5400000">
            <a:off x="8724790" y="3890791"/>
            <a:ext cx="395723" cy="3377463"/>
          </a:xfrm>
          <a:prstGeom prst="bentConnector2">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headEnd type="none" w="lg" len="med"/>
            <a:tailEnd type="arrow"/>
          </a:ln>
          <a:effectLst/>
        </p:spPr>
      </p:cxnSp>
      <p:cxnSp>
        <p:nvCxnSpPr>
          <p:cNvPr id="17" name="Connector: Elbow 16">
            <a:extLst>
              <a:ext uri="{FF2B5EF4-FFF2-40B4-BE49-F238E27FC236}">
                <a16:creationId xmlns:a16="http://schemas.microsoft.com/office/drawing/2014/main" id="{ABB8B9C9-1AED-2A0D-7154-3A14A2252F83}"/>
              </a:ext>
              <a:ext uri="{C183D7F6-B498-43B3-948B-1728B52AA6E4}">
                <adec:decorative xmlns:adec="http://schemas.microsoft.com/office/drawing/2017/decorative" val="1"/>
              </a:ext>
            </a:extLst>
          </p:cNvPr>
          <p:cNvCxnSpPr>
            <a:cxnSpLocks/>
            <a:stCxn id="4" idx="2"/>
            <a:endCxn id="6" idx="0"/>
          </p:cNvCxnSpPr>
          <p:nvPr/>
        </p:nvCxnSpPr>
        <p:spPr>
          <a:xfrm rot="5400000">
            <a:off x="5469986" y="2464352"/>
            <a:ext cx="930025" cy="2349"/>
          </a:xfrm>
          <a:prstGeom prst="bentConnector3">
            <a:avLst>
              <a:gd name="adj1" fmla="val 50000"/>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headEnd type="none" w="lg" len="med"/>
            <a:tailEnd type="arrow"/>
          </a:ln>
          <a:effectLst/>
        </p:spPr>
      </p:cxnSp>
      <p:cxnSp>
        <p:nvCxnSpPr>
          <p:cNvPr id="18" name="Connector: Elbow 17">
            <a:extLst>
              <a:ext uri="{FF2B5EF4-FFF2-40B4-BE49-F238E27FC236}">
                <a16:creationId xmlns:a16="http://schemas.microsoft.com/office/drawing/2014/main" id="{05DAAC0A-9B57-DF20-DF8F-92E2CF0E815A}"/>
              </a:ext>
              <a:ext uri="{C183D7F6-B498-43B3-948B-1728B52AA6E4}">
                <adec:decorative xmlns:adec="http://schemas.microsoft.com/office/drawing/2017/decorative" val="1"/>
              </a:ext>
            </a:extLst>
          </p:cNvPr>
          <p:cNvCxnSpPr>
            <a:cxnSpLocks/>
            <a:stCxn id="13" idx="3"/>
            <a:endCxn id="14" idx="1"/>
          </p:cNvCxnSpPr>
          <p:nvPr/>
        </p:nvCxnSpPr>
        <p:spPr>
          <a:xfrm flipV="1">
            <a:off x="7233920" y="5102830"/>
            <a:ext cx="2663106" cy="2582"/>
          </a:xfrm>
          <a:prstGeom prst="bentConnector3">
            <a:avLst>
              <a:gd name="adj1" fmla="val 50000"/>
            </a:avLst>
          </a:prstGeom>
          <a:noFill/>
          <a:ln w="31750" cap="flat" cmpd="sng" algn="ctr">
            <a:gradFill flip="none" rotWithShape="1">
              <a:gsLst>
                <a:gs pos="0">
                  <a:srgbClr val="0078D4"/>
                </a:gs>
                <a:gs pos="74000">
                  <a:srgbClr val="C03BC4"/>
                </a:gs>
                <a:gs pos="100000">
                  <a:srgbClr val="FBDCAF"/>
                </a:gs>
              </a:gsLst>
              <a:path path="circle">
                <a:fillToRect l="100000" t="100000"/>
              </a:path>
              <a:tileRect r="-100000" b="-100000"/>
            </a:gradFill>
            <a:prstDash val="solid"/>
            <a:headEnd type="none" w="lg" len="med"/>
            <a:tailEnd type="arrow"/>
          </a:ln>
          <a:effectLst/>
        </p:spPr>
      </p:cxnSp>
    </p:spTree>
    <p:extLst>
      <p:ext uri="{BB962C8B-B14F-4D97-AF65-F5344CB8AC3E}">
        <p14:creationId xmlns:p14="http://schemas.microsoft.com/office/powerpoint/2010/main" val="2739035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ECDE-1143-CE3E-0F2F-C265D79EBA96}"/>
              </a:ext>
            </a:extLst>
          </p:cNvPr>
          <p:cNvSpPr>
            <a:spLocks noGrp="1"/>
          </p:cNvSpPr>
          <p:nvPr>
            <p:ph type="title"/>
          </p:nvPr>
        </p:nvSpPr>
        <p:spPr/>
        <p:txBody>
          <a:bodyPr/>
          <a:lstStyle/>
          <a:p>
            <a:r>
              <a:rPr lang="en-US" sz="4400" b="1" dirty="0"/>
              <a:t>R</a:t>
            </a:r>
            <a:r>
              <a:rPr lang="en-US" dirty="0"/>
              <a:t>etrieval </a:t>
            </a:r>
            <a:r>
              <a:rPr lang="en-US" sz="4400" b="1" dirty="0"/>
              <a:t>A</a:t>
            </a:r>
            <a:r>
              <a:rPr lang="en-US" dirty="0"/>
              <a:t>ugmented </a:t>
            </a:r>
            <a:r>
              <a:rPr lang="en-US" sz="4400" b="1" dirty="0"/>
              <a:t>G</a:t>
            </a:r>
            <a:r>
              <a:rPr lang="en-US" dirty="0"/>
              <a:t>eneration</a:t>
            </a:r>
          </a:p>
        </p:txBody>
      </p:sp>
      <p:sp>
        <p:nvSpPr>
          <p:cNvPr id="4" name="TextBox 3">
            <a:extLst>
              <a:ext uri="{FF2B5EF4-FFF2-40B4-BE49-F238E27FC236}">
                <a16:creationId xmlns:a16="http://schemas.microsoft.com/office/drawing/2014/main" id="{8B52EAFC-1966-2364-CE9A-F3524D75A53A}"/>
              </a:ext>
            </a:extLst>
          </p:cNvPr>
          <p:cNvSpPr txBox="1"/>
          <p:nvPr/>
        </p:nvSpPr>
        <p:spPr>
          <a:xfrm>
            <a:off x="4227753" y="151179"/>
            <a:ext cx="7964246" cy="65556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Loading Data into Cosmos 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 The first step involves collecting and organizing relevant data into a database like Cosmos DB. This data could be a knowledge base consisting of text documents, articles, or any other structured or semi-structured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 Cosmos DB is used to efficiently store and manage this data, making it accessible for retrieval.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Creating Embeddings from Relevant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 Once the data is in Cosmos DB, the next step is to create embeddings for this data. Embeddings are numerical representations of the content that capture the semantic meaning of the 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 Techniques like word embeddings (e.g., Word2Vec, </a:t>
            </a:r>
            <a:r>
              <a:rPr kumimoji="0" lang="en-US" sz="1400" b="0" i="0" u="none" strike="noStrike" kern="1200" cap="none" spc="0" normalizeH="0" baseline="0" noProof="0" dirty="0" err="1">
                <a:ln>
                  <a:noFill/>
                </a:ln>
                <a:solidFill>
                  <a:prstClr val="black"/>
                </a:solidFill>
                <a:effectLst/>
                <a:uLnTx/>
                <a:uFillTx/>
                <a:latin typeface="Aptos" panose="020B0004020202020204" pitchFamily="34" charset="0"/>
                <a:ea typeface="+mn-ea"/>
                <a:cs typeface="+mn-cs"/>
              </a:rPr>
              <a:t>GloVe</a:t>
            </a: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or more advanced methods like BERT embeddings can be used to convert the textual data into numerical vectors.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Creating Vector Embeddings from User Queries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 When a user submits a query or question, the query text is also converted into a vector embedding using the same embedding techniques. This step ensures that both the query and the data in Cosmos DB are in a compatible numerical format for comparison.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Performing Vector Search on the Query Embedding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 Using the vector embeddings created in step 2 and step 3, a vector search is performed. This is often done using similarity metrics like cosine similarity.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 The search identifies the data items (documents or knowledge snippets) in Cosmos DB that are most similar to the user's query based on their vector embeddings. These retrieved documents contain potentially relevant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Grounding the LLM with the Vector Search Results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 The final step involves taking the top results from the vector search and presenting them to the LLM. The LLM can now use these retrieved documents as context to generate a response to the user's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 By grounding the LLM with the vector search results, it can generate more contextually relevant and informed responses by incorporating information from the retrieved documents.</a:t>
            </a:r>
          </a:p>
        </p:txBody>
      </p:sp>
    </p:spTree>
    <p:extLst>
      <p:ext uri="{BB962C8B-B14F-4D97-AF65-F5344CB8AC3E}">
        <p14:creationId xmlns:p14="http://schemas.microsoft.com/office/powerpoint/2010/main" val="189912747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7ECDE-1143-CE3E-0F2F-C265D79EBA96}"/>
              </a:ext>
            </a:extLst>
          </p:cNvPr>
          <p:cNvSpPr>
            <a:spLocks noGrp="1"/>
          </p:cNvSpPr>
          <p:nvPr>
            <p:ph type="title"/>
          </p:nvPr>
        </p:nvSpPr>
        <p:spPr/>
        <p:txBody>
          <a:bodyPr/>
          <a:lstStyle/>
          <a:p>
            <a:r>
              <a:rPr lang="en-US" sz="4400" b="1" dirty="0"/>
              <a:t>RAG</a:t>
            </a:r>
            <a:br>
              <a:rPr lang="en-US" sz="4400" b="1" dirty="0"/>
            </a:br>
            <a:r>
              <a:rPr lang="en-US" sz="4400" b="1" dirty="0"/>
              <a:t>w/ Cosmos DB for MongoDB </a:t>
            </a:r>
            <a:r>
              <a:rPr lang="en-US" sz="4400" b="1" dirty="0" err="1"/>
              <a:t>vCore</a:t>
            </a:r>
            <a:endParaRPr lang="en-US" dirty="0"/>
          </a:p>
        </p:txBody>
      </p:sp>
      <p:sp>
        <p:nvSpPr>
          <p:cNvPr id="7" name="TextBox 6">
            <a:extLst>
              <a:ext uri="{FF2B5EF4-FFF2-40B4-BE49-F238E27FC236}">
                <a16:creationId xmlns:a16="http://schemas.microsoft.com/office/drawing/2014/main" id="{8B126E89-4E38-163E-536E-9D31807D552B}"/>
              </a:ext>
            </a:extLst>
          </p:cNvPr>
          <p:cNvSpPr txBox="1"/>
          <p:nvPr/>
        </p:nvSpPr>
        <p:spPr>
          <a:xfrm>
            <a:off x="4357688" y="386043"/>
            <a:ext cx="7629525" cy="5096780"/>
          </a:xfrm>
          <a:prstGeom prst="rect">
            <a:avLst/>
          </a:prstGeom>
          <a:noFill/>
        </p:spPr>
        <p:txBody>
          <a:bodyPr wrap="square" lIns="182880" tIns="146304" rIns="182880" bIns="146304"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Segoe UI Semilight"/>
              </a:rPr>
              <a:t>Create vectors using Azure </a:t>
            </a:r>
            <a:r>
              <a:rPr kumimoji="0" lang="en-US" sz="2400" b="0" i="0" u="none" strike="noStrike" kern="1200" cap="none" spc="0" normalizeH="0" baseline="0" noProof="0" dirty="0" err="1">
                <a:ln>
                  <a:noFill/>
                </a:ln>
                <a:solidFill>
                  <a:prstClr val="black"/>
                </a:solidFill>
                <a:effectLst/>
                <a:uLnTx/>
                <a:uFillTx/>
                <a:latin typeface="Aptos" panose="020B0004020202020204" pitchFamily="34" charset="0"/>
                <a:ea typeface="+mn-ea"/>
                <a:cs typeface="Segoe UI Semilight"/>
              </a:rPr>
              <a:t>OpenAI</a:t>
            </a:r>
            <a:r>
              <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Segoe UI Semilight"/>
              </a:rPr>
              <a:t> Embeddings API and store them in your documents in Azure Cosmos DB for MongoDB </a:t>
            </a:r>
            <a:r>
              <a:rPr kumimoji="0" lang="en-US" sz="2400" b="0" i="0" u="none" strike="noStrike" kern="1200" cap="none" spc="0" normalizeH="0" baseline="0" noProof="0" dirty="0" err="1">
                <a:ln>
                  <a:noFill/>
                </a:ln>
                <a:solidFill>
                  <a:prstClr val="black"/>
                </a:solidFill>
                <a:effectLst/>
                <a:uLnTx/>
                <a:uFillTx/>
                <a:latin typeface="Aptos" panose="020B0004020202020204" pitchFamily="34" charset="0"/>
                <a:ea typeface="+mn-ea"/>
                <a:cs typeface="Segoe UI Semilight"/>
              </a:rPr>
              <a:t>vCore</a:t>
            </a:r>
            <a:endPar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Segoe UI Semi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Segoe UI Semilight"/>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Store long term memory and chat history to improve your Large Language Model (LLM) 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Efficiently query back the most relevant context to personalize Azure </a:t>
            </a:r>
            <a:r>
              <a:rPr kumimoji="0" lang="en-US" sz="2400" b="0" i="0" u="none" strike="noStrike" kern="1200" cap="none" spc="0" normalizeH="0" baseline="0" noProof="0" dirty="0" err="1">
                <a:ln>
                  <a:noFill/>
                </a:ln>
                <a:solidFill>
                  <a:prstClr val="black"/>
                </a:solidFill>
                <a:effectLst/>
                <a:uLnTx/>
                <a:uFillTx/>
                <a:latin typeface="Aptos" panose="020B0004020202020204" pitchFamily="34" charset="0"/>
                <a:ea typeface="+mn-ea"/>
                <a:cs typeface="+mn-cs"/>
              </a:rPr>
              <a:t>OpenAI</a:t>
            </a:r>
            <a:r>
              <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 Service prompts in a token-efficient manner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Aptos" panose="020B0004020202020204" pitchFamily="34" charset="0"/>
                <a:ea typeface="+mn-ea"/>
                <a:cs typeface="+mn-cs"/>
              </a:rPr>
              <a:t>Minimize data synchronization management and accelerate time-to-market for AI app development</a:t>
            </a:r>
          </a:p>
        </p:txBody>
      </p:sp>
    </p:spTree>
    <p:extLst>
      <p:ext uri="{BB962C8B-B14F-4D97-AF65-F5344CB8AC3E}">
        <p14:creationId xmlns:p14="http://schemas.microsoft.com/office/powerpoint/2010/main" val="4570241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FF454-F6D6-5607-E827-1D8894A4FCB2}"/>
              </a:ext>
            </a:extLst>
          </p:cNvPr>
          <p:cNvSpPr>
            <a:spLocks noGrp="1"/>
          </p:cNvSpPr>
          <p:nvPr>
            <p:ph type="title"/>
          </p:nvPr>
        </p:nvSpPr>
        <p:spPr/>
        <p:txBody>
          <a:bodyPr/>
          <a:lstStyle/>
          <a:p>
            <a:r>
              <a:rPr lang="en-US" dirty="0"/>
              <a:t>AI Assistant Demo</a:t>
            </a:r>
            <a:br>
              <a:rPr lang="en-US" dirty="0"/>
            </a:br>
            <a:endParaRPr lang="en-US" dirty="0">
              <a:solidFill>
                <a:srgbClr val="FF0000"/>
              </a:solidFill>
            </a:endParaRPr>
          </a:p>
        </p:txBody>
      </p:sp>
      <p:pic>
        <p:nvPicPr>
          <p:cNvPr id="5" name="Online Media 4" descr="Build next gen intelligent retail with Azure OpenAI &amp; Azure Cosmos DB">
            <a:hlinkClick r:id="" action="ppaction://media"/>
            <a:extLst>
              <a:ext uri="{FF2B5EF4-FFF2-40B4-BE49-F238E27FC236}">
                <a16:creationId xmlns:a16="http://schemas.microsoft.com/office/drawing/2014/main" id="{98014144-DE06-8C89-4A5B-9E13E4C20C5C}"/>
              </a:ext>
            </a:extLst>
          </p:cNvPr>
          <p:cNvPicPr>
            <a:picLocks noRot="1" noChangeAspect="1"/>
          </p:cNvPicPr>
          <p:nvPr>
            <a:videoFile r:link="rId1"/>
          </p:nvPr>
        </p:nvPicPr>
        <p:blipFill>
          <a:blip r:embed="rId4"/>
          <a:stretch>
            <a:fillRect/>
          </a:stretch>
        </p:blipFill>
        <p:spPr>
          <a:xfrm>
            <a:off x="4472301" y="1658753"/>
            <a:ext cx="6266361" cy="3540494"/>
          </a:xfrm>
          <a:prstGeom prst="rect">
            <a:avLst/>
          </a:prstGeom>
        </p:spPr>
      </p:pic>
      <p:sp>
        <p:nvSpPr>
          <p:cNvPr id="8" name="TextBox 7">
            <a:extLst>
              <a:ext uri="{FF2B5EF4-FFF2-40B4-BE49-F238E27FC236}">
                <a16:creationId xmlns:a16="http://schemas.microsoft.com/office/drawing/2014/main" id="{01AE2CFC-0F9B-1FAC-A4A1-17E1E45A7995}"/>
              </a:ext>
            </a:extLst>
          </p:cNvPr>
          <p:cNvSpPr txBox="1"/>
          <p:nvPr/>
        </p:nvSpPr>
        <p:spPr>
          <a:xfrm>
            <a:off x="4316818" y="5869172"/>
            <a:ext cx="7549117" cy="8156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Video: </a:t>
            </a:r>
            <a:r>
              <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rId5"/>
              </a:rPr>
              <a:t>Build next gen intelligent retail with Azure OpenAI &amp; Azure Cosmos DB </a:t>
            </a: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GitHub: </a:t>
            </a:r>
            <a:r>
              <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hlinkClick r:id="rId6"/>
              </a:rPr>
              <a:t>https://github.com/Azure/Vector-Search-AI-Assistant-MongoDBvCore</a:t>
            </a:r>
            <a:endParaRPr kumimoji="0" lang="en-US" sz="1600" b="0" i="0" u="none" strike="noStrike" kern="1200" cap="none" spc="0" normalizeH="0" baseline="0" noProof="0" dirty="0">
              <a:ln>
                <a:noFill/>
              </a:ln>
              <a:solidFill>
                <a:prstClr val="black"/>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1808708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43EB61-F427-9E40-ECDF-5ECC2D8BAFA5}"/>
              </a:ext>
            </a:extLst>
          </p:cNvPr>
          <p:cNvSpPr>
            <a:spLocks noGrp="1"/>
          </p:cNvSpPr>
          <p:nvPr>
            <p:ph type="body" sz="quarter" idx="11"/>
          </p:nvPr>
        </p:nvSpPr>
        <p:spPr/>
        <p:txBody>
          <a:bodyPr/>
          <a:lstStyle/>
          <a:p>
            <a:r>
              <a:rPr lang="en-US" dirty="0">
                <a:cs typeface="Aharoni" panose="02010803020104030203" pitchFamily="2" charset="-79"/>
              </a:rPr>
              <a:t>Azure OpenAI</a:t>
            </a:r>
          </a:p>
          <a:p>
            <a:r>
              <a:rPr lang="en-US" dirty="0">
                <a:cs typeface="Aharoni" panose="02010803020104030203" pitchFamily="2" charset="-79"/>
              </a:rPr>
              <a:t>Function Call</a:t>
            </a:r>
            <a:endParaRPr lang="en-US" dirty="0"/>
          </a:p>
        </p:txBody>
      </p:sp>
    </p:spTree>
    <p:extLst>
      <p:ext uri="{BB962C8B-B14F-4D97-AF65-F5344CB8AC3E}">
        <p14:creationId xmlns:p14="http://schemas.microsoft.com/office/powerpoint/2010/main" val="289398757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7AAFF-6DBB-8FC6-5491-84346FBA3CA2}"/>
              </a:ext>
            </a:extLst>
          </p:cNvPr>
          <p:cNvSpPr>
            <a:spLocks noGrp="1"/>
          </p:cNvSpPr>
          <p:nvPr>
            <p:ph type="title"/>
          </p:nvPr>
        </p:nvSpPr>
        <p:spPr/>
        <p:txBody>
          <a:bodyPr vert="horz" wrap="square" lIns="0" tIns="0" rIns="0" bIns="0" rtlCol="0" anchor="ctr">
            <a:normAutofit/>
          </a:bodyPr>
          <a:lstStyle/>
          <a:p>
            <a:r>
              <a:rPr lang="en-US" b="0" kern="1200" cap="none" spc="-50" baseline="0" dirty="0">
                <a:ln w="3175">
                  <a:noFill/>
                </a:ln>
                <a:effectLst/>
                <a:latin typeface="+mj-lt"/>
                <a:ea typeface="+mn-ea"/>
                <a:cs typeface="Segoe UI" pitchFamily="34" charset="0"/>
              </a:rPr>
              <a:t>Azure OpenAI </a:t>
            </a:r>
            <a:r>
              <a:rPr lang="en-US" dirty="0"/>
              <a:t>F</a:t>
            </a:r>
            <a:r>
              <a:rPr lang="en-US" b="0" kern="1200" cap="none" spc="-50" baseline="0" dirty="0">
                <a:ln w="3175">
                  <a:noFill/>
                </a:ln>
                <a:effectLst/>
                <a:latin typeface="+mj-lt"/>
                <a:ea typeface="+mn-ea"/>
                <a:cs typeface="Segoe UI" pitchFamily="34" charset="0"/>
              </a:rPr>
              <a:t>unction </a:t>
            </a:r>
            <a:r>
              <a:rPr lang="en-US" dirty="0"/>
              <a:t>C</a:t>
            </a:r>
            <a:r>
              <a:rPr lang="en-US" b="0" kern="1200" cap="none" spc="-50" baseline="0" dirty="0">
                <a:ln w="3175">
                  <a:noFill/>
                </a:ln>
                <a:effectLst/>
                <a:latin typeface="+mj-lt"/>
                <a:ea typeface="+mn-ea"/>
                <a:cs typeface="Segoe UI" pitchFamily="34" charset="0"/>
              </a:rPr>
              <a:t>all</a:t>
            </a:r>
          </a:p>
        </p:txBody>
      </p:sp>
      <p:sp>
        <p:nvSpPr>
          <p:cNvPr id="3" name="Text Placeholder 2">
            <a:extLst>
              <a:ext uri="{FF2B5EF4-FFF2-40B4-BE49-F238E27FC236}">
                <a16:creationId xmlns:a16="http://schemas.microsoft.com/office/drawing/2014/main" id="{9F2BD583-38CC-4627-486F-C2AB689D56CF}"/>
              </a:ext>
            </a:extLst>
          </p:cNvPr>
          <p:cNvSpPr>
            <a:spLocks noGrp="1"/>
          </p:cNvSpPr>
          <p:nvPr>
            <p:ph type="body" sz="quarter" idx="11"/>
          </p:nvPr>
        </p:nvSpPr>
        <p:spPr/>
        <p:txBody>
          <a:bodyPr/>
          <a:lstStyle/>
          <a:p>
            <a:pPr marL="231775" indent="-231775" defTabSz="932742">
              <a:lnSpc>
                <a:spcPct val="90000"/>
              </a:lnSpc>
              <a:spcBef>
                <a:spcPct val="20000"/>
              </a:spcBef>
              <a:spcAft>
                <a:spcPts val="600"/>
              </a:spcAft>
              <a:buSzPct val="90000"/>
              <a:buFont typeface="Wingdings" panose="05000000000000000000" pitchFamily="2" charset="2"/>
              <a:buChar char=""/>
            </a:pPr>
            <a:r>
              <a:rPr lang="en-US" sz="2400" kern="1200" spc="0" baseline="0" dirty="0">
                <a:latin typeface="+mn-lt"/>
                <a:ea typeface="+mn-ea"/>
                <a:cs typeface="Segoe UI" panose="020B0502040204020203" pitchFamily="34" charset="0"/>
              </a:rPr>
              <a:t>Function calling is now available in Azure OpenAI Service and gives the latest 0613 versions of gpt-35-turbo and gpt-4 the ability to produce structured JSON outputs based on functions that you describe in the request.</a:t>
            </a:r>
          </a:p>
          <a:p>
            <a:pPr marL="231775" indent="-231775" defTabSz="932742">
              <a:lnSpc>
                <a:spcPct val="90000"/>
              </a:lnSpc>
              <a:spcBef>
                <a:spcPct val="20000"/>
              </a:spcBef>
              <a:spcAft>
                <a:spcPts val="600"/>
              </a:spcAft>
              <a:buSzPct val="90000"/>
              <a:buFont typeface="Wingdings" panose="05000000000000000000" pitchFamily="2" charset="2"/>
              <a:buChar char=""/>
            </a:pPr>
            <a:endParaRPr lang="en-US" sz="2400" kern="1200" spc="0" baseline="0" dirty="0">
              <a:latin typeface="+mn-lt"/>
              <a:ea typeface="+mn-ea"/>
              <a:cs typeface="Segoe UI" panose="020B0502040204020203" pitchFamily="34" charset="0"/>
            </a:endParaRPr>
          </a:p>
          <a:p>
            <a:pPr marL="231775" indent="-231775" defTabSz="932742">
              <a:lnSpc>
                <a:spcPct val="90000"/>
              </a:lnSpc>
              <a:spcBef>
                <a:spcPct val="20000"/>
              </a:spcBef>
              <a:spcAft>
                <a:spcPts val="600"/>
              </a:spcAft>
              <a:buSzPct val="90000"/>
              <a:buFont typeface="Wingdings" panose="05000000000000000000" pitchFamily="2" charset="2"/>
              <a:buChar char=""/>
            </a:pPr>
            <a:r>
              <a:rPr lang="en-US" sz="2400" kern="1200" spc="0" baseline="0" dirty="0">
                <a:latin typeface="+mn-lt"/>
                <a:ea typeface="+mn-ea"/>
                <a:cs typeface="Segoe UI" panose="020B0502040204020203" pitchFamily="34" charset="0"/>
              </a:rPr>
              <a:t>Why AOAI function call?</a:t>
            </a:r>
          </a:p>
          <a:p>
            <a:pPr marL="231775" indent="-231775" defTabSz="932742">
              <a:lnSpc>
                <a:spcPct val="90000"/>
              </a:lnSpc>
              <a:spcBef>
                <a:spcPct val="20000"/>
              </a:spcBef>
              <a:spcAft>
                <a:spcPts val="600"/>
              </a:spcAft>
              <a:buSzPct val="90000"/>
              <a:buFont typeface="Wingdings" panose="05000000000000000000" pitchFamily="2" charset="2"/>
              <a:buChar char=""/>
            </a:pPr>
            <a:endParaRPr lang="en-US" sz="2400" kern="1200" spc="0" baseline="0" dirty="0">
              <a:latin typeface="+mn-lt"/>
              <a:ea typeface="+mn-ea"/>
              <a:cs typeface="Segoe UI" panose="020B0502040204020203" pitchFamily="34" charset="0"/>
            </a:endParaRPr>
          </a:p>
          <a:p>
            <a:pPr marL="231775" indent="-231775" defTabSz="932742">
              <a:lnSpc>
                <a:spcPct val="90000"/>
              </a:lnSpc>
              <a:spcBef>
                <a:spcPct val="20000"/>
              </a:spcBef>
              <a:spcAft>
                <a:spcPts val="600"/>
              </a:spcAft>
              <a:buSzPct val="90000"/>
              <a:buFont typeface="Wingdings" panose="05000000000000000000" pitchFamily="2" charset="2"/>
              <a:buChar char=""/>
            </a:pPr>
            <a:r>
              <a:rPr lang="en-US" sz="2400" kern="1200" spc="0" baseline="0" dirty="0">
                <a:latin typeface="+mn-lt"/>
                <a:ea typeface="+mn-ea"/>
                <a:cs typeface="Segoe UI" panose="020B0502040204020203" pitchFamily="34" charset="0"/>
              </a:rPr>
              <a:t>This provides a native way for these models to formulate API calls and structure data outputs, all based on the functions you specify. It's important to note that while the models can generate these calls, it's up to you to execute them, ensuring you remain in control.</a:t>
            </a:r>
          </a:p>
        </p:txBody>
      </p:sp>
      <p:sp>
        <p:nvSpPr>
          <p:cNvPr id="4" name="TextBox 3">
            <a:extLst>
              <a:ext uri="{FF2B5EF4-FFF2-40B4-BE49-F238E27FC236}">
                <a16:creationId xmlns:a16="http://schemas.microsoft.com/office/drawing/2014/main" id="{D9688361-5D86-B53D-22C5-6DC12A4FA05F}"/>
              </a:ext>
            </a:extLst>
          </p:cNvPr>
          <p:cNvSpPr txBox="1"/>
          <p:nvPr/>
        </p:nvSpPr>
        <p:spPr>
          <a:xfrm>
            <a:off x="503872" y="2166550"/>
            <a:ext cx="2686368"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b="1" i="0" u="none" strike="noStrike" kern="120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2078147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0A4C2-620B-FA91-A696-62A7F706C261}"/>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How function calling works</a:t>
            </a:r>
          </a:p>
        </p:txBody>
      </p:sp>
      <p:sp>
        <p:nvSpPr>
          <p:cNvPr id="10" name="TextBox 9">
            <a:extLst>
              <a:ext uri="{FF2B5EF4-FFF2-40B4-BE49-F238E27FC236}">
                <a16:creationId xmlns:a16="http://schemas.microsoft.com/office/drawing/2014/main" id="{D95E6B79-EC5B-E5B6-516F-08CA1323CBAC}"/>
              </a:ext>
            </a:extLst>
          </p:cNvPr>
          <p:cNvSpPr txBox="1"/>
          <p:nvPr/>
        </p:nvSpPr>
        <p:spPr>
          <a:xfrm>
            <a:off x="660400" y="1422400"/>
            <a:ext cx="5211763" cy="4833938"/>
          </a:xfrm>
          <a:prstGeom prst="rect">
            <a:avLst/>
          </a:prstGeom>
        </p:spPr>
        <p:txBody>
          <a:bodyPr vert="horz" wrap="square" lIns="0" tIns="0" rIns="0" bIns="0" rtlCol="0">
            <a:normAutofit/>
          </a:bodyPr>
          <a:lstStyle/>
          <a:p>
            <a:pPr defTabSz="932742">
              <a:lnSpc>
                <a:spcPct val="90000"/>
              </a:lnSpc>
              <a:spcBef>
                <a:spcPct val="20000"/>
              </a:spcBef>
              <a:buSzPct val="90000"/>
            </a:pPr>
            <a:r>
              <a:rPr lang="en-US" sz="2400" dirty="0"/>
              <a:t>The latest versions of gpt-35-turbo and gpt-4 have been fine-tuned to learn how to work with functions. If one or more functions are specified in the request, the model will then determine if any of the functions should be called based on the context of the prompt. When the model determines that a function should be called, it will then respond with a JSON object including the arguments for the function.</a:t>
            </a:r>
          </a:p>
        </p:txBody>
      </p:sp>
      <p:graphicFrame>
        <p:nvGraphicFramePr>
          <p:cNvPr id="12" name="TextBox 5">
            <a:extLst>
              <a:ext uri="{FF2B5EF4-FFF2-40B4-BE49-F238E27FC236}">
                <a16:creationId xmlns:a16="http://schemas.microsoft.com/office/drawing/2014/main" id="{4E838100-1296-B9F6-2B3C-AF88113EE610}"/>
              </a:ext>
            </a:extLst>
          </p:cNvPr>
          <p:cNvGraphicFramePr/>
          <p:nvPr>
            <p:extLst>
              <p:ext uri="{D42A27DB-BD31-4B8C-83A1-F6EECF244321}">
                <p14:modId xmlns:p14="http://schemas.microsoft.com/office/powerpoint/2010/main" val="4228293260"/>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016569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1E6D6-10C9-0387-D1BF-3215052BF1D0}"/>
              </a:ext>
            </a:extLst>
          </p:cNvPr>
          <p:cNvSpPr>
            <a:spLocks noGrp="1"/>
          </p:cNvSpPr>
          <p:nvPr>
            <p:ph type="title"/>
          </p:nvPr>
        </p:nvSpPr>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Use case for function call</a:t>
            </a:r>
          </a:p>
        </p:txBody>
      </p:sp>
      <p:sp>
        <p:nvSpPr>
          <p:cNvPr id="18" name="TextBox 17">
            <a:extLst>
              <a:ext uri="{FF2B5EF4-FFF2-40B4-BE49-F238E27FC236}">
                <a16:creationId xmlns:a16="http://schemas.microsoft.com/office/drawing/2014/main" id="{25019DBE-E8D4-9516-64CE-61AB84F4A58D}"/>
              </a:ext>
            </a:extLst>
          </p:cNvPr>
          <p:cNvSpPr txBox="1"/>
          <p:nvPr/>
        </p:nvSpPr>
        <p:spPr>
          <a:xfrm>
            <a:off x="1065213" y="6331857"/>
            <a:ext cx="10541570" cy="1052286"/>
          </a:xfrm>
          <a:prstGeom prst="rect">
            <a:avLst/>
          </a:prstGeom>
        </p:spPr>
        <p:txBody>
          <a:bodyPr vert="horz" wrap="square" lIns="0" tIns="0" rIns="0" bIns="0" rtlCol="0">
            <a:normAutofit/>
          </a:bodyPr>
          <a:lstStyle/>
          <a:p>
            <a:pPr defTabSz="932742">
              <a:spcBef>
                <a:spcPct val="20000"/>
              </a:spcBef>
              <a:buSzPct val="90000"/>
            </a:pPr>
            <a:r>
              <a:rPr lang="en-US" sz="2000" dirty="0">
                <a:hlinkClick r:id="rId2"/>
              </a:rPr>
              <a:t>Function calling is now available in Azure OpenAI Service - Microsoft Community Hub</a:t>
            </a:r>
            <a:endParaRPr lang="en-US" sz="2000" dirty="0"/>
          </a:p>
        </p:txBody>
      </p:sp>
      <p:graphicFrame>
        <p:nvGraphicFramePr>
          <p:cNvPr id="20" name="TextBox 7">
            <a:extLst>
              <a:ext uri="{FF2B5EF4-FFF2-40B4-BE49-F238E27FC236}">
                <a16:creationId xmlns:a16="http://schemas.microsoft.com/office/drawing/2014/main" id="{84D579F7-B351-C7BC-36B5-8F43FDDC865A}"/>
              </a:ext>
            </a:extLst>
          </p:cNvPr>
          <p:cNvGraphicFramePr/>
          <p:nvPr>
            <p:extLst>
              <p:ext uri="{D42A27DB-BD31-4B8C-83A1-F6EECF244321}">
                <p14:modId xmlns:p14="http://schemas.microsoft.com/office/powerpoint/2010/main" val="1221752"/>
              </p:ext>
            </p:extLst>
          </p:nvPr>
        </p:nvGraphicFramePr>
        <p:xfrm>
          <a:off x="841375" y="1292225"/>
          <a:ext cx="10082213"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501038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D6403-D565-746D-45B1-0A195E46E9F7}"/>
              </a:ext>
            </a:extLst>
          </p:cNvPr>
          <p:cNvSpPr>
            <a:spLocks noGrp="1"/>
          </p:cNvSpPr>
          <p:nvPr>
            <p:ph type="title"/>
          </p:nvPr>
        </p:nvSpPr>
        <p:spPr/>
        <p:txBody>
          <a:bodyPr/>
          <a:lstStyle/>
          <a:p>
            <a:r>
              <a:rPr lang="en-US" dirty="0"/>
              <a:t>Tips on using functions safely and securely</a:t>
            </a:r>
          </a:p>
        </p:txBody>
      </p:sp>
      <p:sp>
        <p:nvSpPr>
          <p:cNvPr id="3" name="Content Placeholder 2">
            <a:extLst>
              <a:ext uri="{FF2B5EF4-FFF2-40B4-BE49-F238E27FC236}">
                <a16:creationId xmlns:a16="http://schemas.microsoft.com/office/drawing/2014/main" id="{9FB2CFE8-C27C-20BC-16BF-7092A9AF14EB}"/>
              </a:ext>
            </a:extLst>
          </p:cNvPr>
          <p:cNvSpPr>
            <a:spLocks noGrp="1"/>
          </p:cNvSpPr>
          <p:nvPr>
            <p:ph sz="quarter" idx="10"/>
          </p:nvPr>
        </p:nvSpPr>
        <p:spPr/>
        <p:txBody>
          <a:bodyPr/>
          <a:lstStyle/>
          <a:p>
            <a:pPr marL="285750" indent="-285750">
              <a:buFont typeface="Arial" panose="020B0604020202020204" pitchFamily="34" charset="0"/>
              <a:buChar char="•"/>
            </a:pPr>
            <a:r>
              <a:rPr lang="en-US" sz="1800" dirty="0"/>
              <a:t>Validate Function Calls: Always verify the function calls generated by the model. This includes checking the parameters, the function being called, and ensuring that the call aligns with the intended action.</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Use Trusted Data and Tools: Only use data from trusted and verified sources. Untrusted data in a function’s output could be used to instruct the model to write function calls in a way other than you intended.</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Follow the Principle of Least Privilege: Grant only the minimum access necessary for the function to perform its job. This reduces the potential impact if a function is misused or exploited. For example, if you’re using function calls to query a database, you should only give your application read-only access to the database. You also shouldn’t depend solely on excluding capabilities in the function definition as a security control.</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Consider Real-World Impact: Be aware of the real-world impact of function calls that you plan to execute, especially those that trigger actions such as executing code, updating databases, or sending notifications.</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dirty="0"/>
              <a:t>Implement User Confirmation Steps: Particularly for functions that take actions, we recommend including a step where the user confirms the action before it's executed.</a:t>
            </a:r>
          </a:p>
        </p:txBody>
      </p:sp>
    </p:spTree>
    <p:extLst>
      <p:ext uri="{BB962C8B-B14F-4D97-AF65-F5344CB8AC3E}">
        <p14:creationId xmlns:p14="http://schemas.microsoft.com/office/powerpoint/2010/main" val="344426336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878C-AB3B-E338-E73F-02795ACED611}"/>
              </a:ext>
            </a:extLst>
          </p:cNvPr>
          <p:cNvSpPr>
            <a:spLocks noGrp="1"/>
          </p:cNvSpPr>
          <p:nvPr>
            <p:ph type="title"/>
          </p:nvPr>
        </p:nvSpPr>
        <p:spPr/>
        <p:txBody>
          <a:bodyPr/>
          <a:lstStyle/>
          <a:p>
            <a:r>
              <a:rPr lang="en-US" dirty="0"/>
              <a:t>Reference Link</a:t>
            </a:r>
          </a:p>
        </p:txBody>
      </p:sp>
      <p:sp>
        <p:nvSpPr>
          <p:cNvPr id="4" name="TextBox 3">
            <a:extLst>
              <a:ext uri="{FF2B5EF4-FFF2-40B4-BE49-F238E27FC236}">
                <a16:creationId xmlns:a16="http://schemas.microsoft.com/office/drawing/2014/main" id="{9869194C-81BE-9D8E-93D0-EC4D4A32C6FB}"/>
              </a:ext>
            </a:extLst>
          </p:cNvPr>
          <p:cNvSpPr txBox="1"/>
          <p:nvPr/>
        </p:nvSpPr>
        <p:spPr>
          <a:xfrm>
            <a:off x="3312824" y="2272214"/>
            <a:ext cx="6810374" cy="646331"/>
          </a:xfrm>
          <a:prstGeom prst="rect">
            <a:avLst/>
          </a:prstGeom>
          <a:noFill/>
        </p:spPr>
        <p:txBody>
          <a:bodyPr wrap="square">
            <a:spAutoFit/>
          </a:bodyPr>
          <a:lstStyle/>
          <a:p>
            <a:r>
              <a:rPr lang="en-US" dirty="0">
                <a:hlinkClick r:id="rId2"/>
              </a:rPr>
              <a:t>How to use function calling with Azure OpenAI Service - Azure OpenAI Service | Microsoft Learn</a:t>
            </a:r>
            <a:endParaRPr lang="en-US" dirty="0"/>
          </a:p>
        </p:txBody>
      </p:sp>
      <p:sp>
        <p:nvSpPr>
          <p:cNvPr id="6" name="TextBox 5">
            <a:extLst>
              <a:ext uri="{FF2B5EF4-FFF2-40B4-BE49-F238E27FC236}">
                <a16:creationId xmlns:a16="http://schemas.microsoft.com/office/drawing/2014/main" id="{47E1DCCA-D1B6-D27E-C8E2-D52404603406}"/>
              </a:ext>
            </a:extLst>
          </p:cNvPr>
          <p:cNvSpPr txBox="1"/>
          <p:nvPr/>
        </p:nvSpPr>
        <p:spPr>
          <a:xfrm>
            <a:off x="3312824" y="3442962"/>
            <a:ext cx="6811818" cy="646331"/>
          </a:xfrm>
          <a:prstGeom prst="rect">
            <a:avLst/>
          </a:prstGeom>
          <a:noFill/>
        </p:spPr>
        <p:txBody>
          <a:bodyPr wrap="square">
            <a:spAutoFit/>
          </a:bodyPr>
          <a:lstStyle/>
          <a:p>
            <a:r>
              <a:rPr lang="en-US" dirty="0">
                <a:hlinkClick r:id="rId3"/>
              </a:rPr>
              <a:t>azure-docs/articles/ai-services/openai/how-to/function-calling.md at main · </a:t>
            </a:r>
            <a:r>
              <a:rPr lang="en-US" dirty="0" err="1">
                <a:hlinkClick r:id="rId3"/>
              </a:rPr>
              <a:t>MicrosoftDocs</a:t>
            </a:r>
            <a:r>
              <a:rPr lang="en-US" dirty="0">
                <a:hlinkClick r:id="rId3"/>
              </a:rPr>
              <a:t>/azure-docs · GitHub</a:t>
            </a:r>
            <a:endParaRPr lang="en-US" dirty="0"/>
          </a:p>
        </p:txBody>
      </p:sp>
    </p:spTree>
    <p:extLst>
      <p:ext uri="{BB962C8B-B14F-4D97-AF65-F5344CB8AC3E}">
        <p14:creationId xmlns:p14="http://schemas.microsoft.com/office/powerpoint/2010/main" val="186891194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876B2E06-7293-9EDA-25D5-6563AE5ECA46}"/>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650177" y="3175"/>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68CB484-5D3C-ADFA-2186-0EE89B0EC5D1}"/>
              </a:ext>
              <a:ext uri="{C183D7F6-B498-43B3-948B-1728B52AA6E4}">
                <adec:decorative xmlns:adec="http://schemas.microsoft.com/office/drawing/2017/decorative" val="1"/>
              </a:ext>
            </a:extLst>
          </p:cNvPr>
          <p:cNvSpPr/>
          <p:nvPr/>
        </p:nvSpPr>
        <p:spPr bwMode="auto">
          <a:xfrm>
            <a:off x="0" y="0"/>
            <a:ext cx="11692194" cy="6901249"/>
          </a:xfrm>
          <a:prstGeom prst="rect">
            <a:avLst/>
          </a:prstGeom>
          <a:gradFill>
            <a:gsLst>
              <a:gs pos="23000">
                <a:srgbClr val="000000"/>
              </a:gs>
              <a:gs pos="100000">
                <a:srgbClr val="000000">
                  <a:alpha val="0"/>
                </a:srgbClr>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1">
            <a:extLst>
              <a:ext uri="{FF2B5EF4-FFF2-40B4-BE49-F238E27FC236}">
                <a16:creationId xmlns:a16="http://schemas.microsoft.com/office/drawing/2014/main" id="{0F281AAF-0FA7-A3B2-6C1D-3571B8297916}"/>
              </a:ext>
            </a:extLst>
          </p:cNvPr>
          <p:cNvSpPr txBox="1">
            <a:spLocks/>
          </p:cNvSpPr>
          <p:nvPr/>
        </p:nvSpPr>
        <p:spPr>
          <a:xfrm>
            <a:off x="499806" y="2738398"/>
            <a:ext cx="8196230" cy="1468766"/>
          </a:xfrm>
          <a:prstGeom prst="rect">
            <a:avLst/>
          </a:prstGeom>
        </p:spPr>
        <p:txBody>
          <a:bodyPr anchor="b">
            <a:no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r>
              <a:rPr lang="en-US" sz="4800" dirty="0"/>
              <a:t>The OpenAI </a:t>
            </a:r>
            <a:r>
              <a:rPr lang="en-US" sz="4800" dirty="0">
                <a:cs typeface="Segoe UI"/>
              </a:rPr>
              <a:t>Whisper Model</a:t>
            </a:r>
            <a:br>
              <a:rPr lang="en-US" sz="4800" dirty="0"/>
            </a:br>
            <a:r>
              <a:rPr lang="en-US" sz="4800" dirty="0">
                <a:cs typeface="Segoe UI"/>
              </a:rPr>
              <a:t>in Azure OpenAI Service</a:t>
            </a:r>
            <a:br>
              <a:rPr lang="en-US" sz="4800" dirty="0"/>
            </a:br>
            <a:r>
              <a:rPr lang="en-US" sz="4800" dirty="0">
                <a:cs typeface="Segoe UI"/>
              </a:rPr>
              <a:t>and Azure AI Speech</a:t>
            </a:r>
          </a:p>
        </p:txBody>
      </p:sp>
    </p:spTree>
    <p:extLst>
      <p:ext uri="{BB962C8B-B14F-4D97-AF65-F5344CB8AC3E}">
        <p14:creationId xmlns:p14="http://schemas.microsoft.com/office/powerpoint/2010/main" val="238206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76B72-11C5-451C-4E97-125910C25F5F}"/>
              </a:ext>
            </a:extLst>
          </p:cNvPr>
          <p:cNvSpPr>
            <a:spLocks noGrp="1"/>
          </p:cNvSpPr>
          <p:nvPr>
            <p:ph type="title"/>
          </p:nvPr>
        </p:nvSpPr>
        <p:spPr/>
        <p:txBody>
          <a:bodyPr/>
          <a:lstStyle/>
          <a:p>
            <a:r>
              <a:rPr lang="en-US">
                <a:gradFill>
                  <a:gsLst>
                    <a:gs pos="25000">
                      <a:schemeClr val="accent1"/>
                    </a:gs>
                    <a:gs pos="75000">
                      <a:schemeClr val="accent6"/>
                    </a:gs>
                  </a:gsLst>
                  <a:lin ang="2700000" scaled="0"/>
                </a:gradFill>
              </a:rPr>
              <a:t>Retrieve Using Semantic Similarity and Hybrid Search</a:t>
            </a:r>
          </a:p>
        </p:txBody>
      </p:sp>
      <p:grpSp>
        <p:nvGrpSpPr>
          <p:cNvPr id="5" name="Group 4">
            <a:extLst>
              <a:ext uri="{FF2B5EF4-FFF2-40B4-BE49-F238E27FC236}">
                <a16:creationId xmlns:a16="http://schemas.microsoft.com/office/drawing/2014/main" id="{4C9F6EE5-2696-6883-24A1-5F58EA4A4126}"/>
              </a:ext>
              <a:ext uri="{C183D7F6-B498-43B3-948B-1728B52AA6E4}">
                <adec:decorative xmlns:adec="http://schemas.microsoft.com/office/drawing/2017/decorative" val="1"/>
              </a:ext>
            </a:extLst>
          </p:cNvPr>
          <p:cNvGrpSpPr/>
          <p:nvPr/>
        </p:nvGrpSpPr>
        <p:grpSpPr>
          <a:xfrm>
            <a:off x="1284054" y="1769489"/>
            <a:ext cx="6521915" cy="2609845"/>
            <a:chOff x="6726210" y="1836265"/>
            <a:chExt cx="4264740" cy="1882143"/>
          </a:xfrm>
        </p:grpSpPr>
        <p:sp>
          <p:nvSpPr>
            <p:cNvPr id="6" name="Flowchart: Manual Operation 5">
              <a:extLst>
                <a:ext uri="{FF2B5EF4-FFF2-40B4-BE49-F238E27FC236}">
                  <a16:creationId xmlns:a16="http://schemas.microsoft.com/office/drawing/2014/main" id="{A16DBFF4-EE68-4A77-61E3-77BC59361AAF}"/>
                </a:ext>
              </a:extLst>
            </p:cNvPr>
            <p:cNvSpPr/>
            <p:nvPr/>
          </p:nvSpPr>
          <p:spPr>
            <a:xfrm rot="16200000">
              <a:off x="7652524" y="2147675"/>
              <a:ext cx="1409007" cy="1259318"/>
            </a:xfrm>
            <a:prstGeom prst="flowChartManualOperation">
              <a:avLst/>
            </a:prstGeom>
            <a:solidFill>
              <a:schemeClr val="bg1">
                <a:lumMod val="95000"/>
              </a:schemeClr>
            </a:solidFill>
            <a:ln w="19050" cap="flat" cmpd="sng" algn="ctr">
              <a:gradFill flip="none" rotWithShape="1">
                <a:gsLst>
                  <a:gs pos="0">
                    <a:srgbClr val="C03BC4"/>
                  </a:gs>
                  <a:gs pos="35000">
                    <a:srgbClr val="2A446F"/>
                  </a:gs>
                </a:gsLst>
                <a:path path="circle">
                  <a:fillToRect l="100000" t="100000"/>
                </a:path>
                <a:tileRect r="-100000" b="-100000"/>
              </a:gradFill>
              <a:prstDash val="solid"/>
            </a:ln>
            <a:effectLst/>
          </p:spPr>
          <p:txBody>
            <a:bodyPr vert="vert" rtlCol="0" anchor="ctr"/>
            <a:lstStyle/>
            <a:p>
              <a:pPr algn="ctr" defTabSz="914049">
                <a:defRPr/>
              </a:pPr>
              <a:r>
                <a:rPr lang="en-US" sz="1600" kern="0">
                  <a:solidFill>
                    <a:srgbClr val="000000"/>
                  </a:solidFill>
                  <a:latin typeface="Segoe UI"/>
                </a:rPr>
                <a:t>Embedding</a:t>
              </a:r>
            </a:p>
          </p:txBody>
        </p:sp>
        <p:pic>
          <p:nvPicPr>
            <p:cNvPr id="7" name="Graphic 6" descr="Document outline">
              <a:extLst>
                <a:ext uri="{FF2B5EF4-FFF2-40B4-BE49-F238E27FC236}">
                  <a16:creationId xmlns:a16="http://schemas.microsoft.com/office/drawing/2014/main" id="{BA94D710-2BD4-FF87-8796-1D853D9797F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26212" y="1836265"/>
              <a:ext cx="438697" cy="438697"/>
            </a:xfrm>
            <a:prstGeom prst="rect">
              <a:avLst/>
            </a:prstGeom>
          </p:spPr>
        </p:pic>
        <p:pic>
          <p:nvPicPr>
            <p:cNvPr id="8" name="Graphic 7" descr="Voice outline">
              <a:extLst>
                <a:ext uri="{FF2B5EF4-FFF2-40B4-BE49-F238E27FC236}">
                  <a16:creationId xmlns:a16="http://schemas.microsoft.com/office/drawing/2014/main" id="{80FAA8F4-747E-797D-810B-6A7D4D2B795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26210" y="3279711"/>
              <a:ext cx="438697" cy="438697"/>
            </a:xfrm>
            <a:prstGeom prst="rect">
              <a:avLst/>
            </a:prstGeom>
          </p:spPr>
        </p:pic>
        <p:pic>
          <p:nvPicPr>
            <p:cNvPr id="9" name="Graphic 8" descr="Image outline">
              <a:extLst>
                <a:ext uri="{FF2B5EF4-FFF2-40B4-BE49-F238E27FC236}">
                  <a16:creationId xmlns:a16="http://schemas.microsoft.com/office/drawing/2014/main" id="{A7B5A782-F2C8-369C-823C-5F904512C66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26211" y="2557988"/>
              <a:ext cx="438697" cy="438697"/>
            </a:xfrm>
            <a:prstGeom prst="rect">
              <a:avLst/>
            </a:prstGeom>
          </p:spPr>
        </p:pic>
        <p:sp>
          <p:nvSpPr>
            <p:cNvPr id="10" name="TextBox 9">
              <a:extLst>
                <a:ext uri="{FF2B5EF4-FFF2-40B4-BE49-F238E27FC236}">
                  <a16:creationId xmlns:a16="http://schemas.microsoft.com/office/drawing/2014/main" id="{B3C52E18-2869-2D82-ABAB-F3DC85B6311C}"/>
                </a:ext>
              </a:extLst>
            </p:cNvPr>
            <p:cNvSpPr txBox="1"/>
            <p:nvPr/>
          </p:nvSpPr>
          <p:spPr>
            <a:xfrm>
              <a:off x="9370194" y="2410953"/>
              <a:ext cx="1620756" cy="466115"/>
            </a:xfrm>
            <a:prstGeom prst="rect">
              <a:avLst/>
            </a:prstGeom>
            <a:noFill/>
          </p:spPr>
          <p:txBody>
            <a:bodyPr wrap="none" rtlCol="0">
              <a:spAutoFit/>
            </a:bodyPr>
            <a:lstStyle/>
            <a:p>
              <a:pPr defTabSz="914049">
                <a:defRPr/>
              </a:pPr>
              <a:r>
                <a:rPr lang="en-US" sz="1200" kern="0">
                  <a:solidFill>
                    <a:srgbClr val="C03BC4">
                      <a:lumMod val="75000"/>
                    </a:srgbClr>
                  </a:solidFill>
                  <a:latin typeface="Consolas" panose="020B0609020204030204" pitchFamily="49" charset="0"/>
                </a:rPr>
                <a:t>[0.023883354, 0.021508986, </a:t>
              </a:r>
            </a:p>
            <a:p>
              <a:pPr defTabSz="914049">
                <a:defRPr/>
              </a:pPr>
              <a:r>
                <a:rPr lang="en-US" sz="1200" kern="0">
                  <a:solidFill>
                    <a:srgbClr val="C03BC4">
                      <a:lumMod val="75000"/>
                    </a:srgbClr>
                  </a:solidFill>
                  <a:latin typeface="Consolas" panose="020B0609020204030204" pitchFamily="49" charset="0"/>
                </a:rPr>
                <a:t>0.044205155, 0.019588541, </a:t>
              </a:r>
            </a:p>
            <a:p>
              <a:pPr defTabSz="914049">
                <a:defRPr/>
              </a:pPr>
              <a:r>
                <a:rPr lang="en-US" sz="1200" kern="0">
                  <a:solidFill>
                    <a:srgbClr val="C03BC4">
                      <a:lumMod val="75000"/>
                    </a:srgbClr>
                  </a:solidFill>
                  <a:latin typeface="Consolas" panose="020B0609020204030204" pitchFamily="49" charset="0"/>
                </a:rPr>
                <a:t>0.031198505, …]</a:t>
              </a:r>
              <a:endParaRPr lang="en-US" sz="1200" kern="0">
                <a:solidFill>
                  <a:srgbClr val="C03BC4">
                    <a:lumMod val="75000"/>
                  </a:srgbClr>
                </a:solidFill>
                <a:latin typeface="Segoe Sans Text"/>
              </a:endParaRPr>
            </a:p>
          </p:txBody>
        </p:sp>
        <p:cxnSp>
          <p:nvCxnSpPr>
            <p:cNvPr id="11" name="Straight Arrow Connector 10">
              <a:extLst>
                <a:ext uri="{FF2B5EF4-FFF2-40B4-BE49-F238E27FC236}">
                  <a16:creationId xmlns:a16="http://schemas.microsoft.com/office/drawing/2014/main" id="{B91FCE46-D48C-1016-A8F5-4B438DFD22E2}"/>
                </a:ext>
              </a:extLst>
            </p:cNvPr>
            <p:cNvCxnSpPr>
              <a:cxnSpLocks/>
              <a:stCxn id="7" idx="3"/>
            </p:cNvCxnSpPr>
            <p:nvPr/>
          </p:nvCxnSpPr>
          <p:spPr>
            <a:xfrm>
              <a:off x="7164909" y="2055614"/>
              <a:ext cx="493497" cy="625973"/>
            </a:xfrm>
            <a:prstGeom prst="straightConnector1">
              <a:avLst/>
            </a:prstGeom>
            <a:noFill/>
            <a:ln w="12700" cap="flat" cmpd="sng" algn="ctr">
              <a:solidFill>
                <a:srgbClr val="B1B3B3"/>
              </a:solidFill>
              <a:prstDash val="dash"/>
              <a:tailEnd type="triangle"/>
            </a:ln>
            <a:effectLst/>
          </p:spPr>
        </p:cxnSp>
        <p:cxnSp>
          <p:nvCxnSpPr>
            <p:cNvPr id="12" name="Straight Arrow Connector 11">
              <a:extLst>
                <a:ext uri="{FF2B5EF4-FFF2-40B4-BE49-F238E27FC236}">
                  <a16:creationId xmlns:a16="http://schemas.microsoft.com/office/drawing/2014/main" id="{B905AA71-4E4D-232B-1BC4-FB23E9A6AE74}"/>
                </a:ext>
              </a:extLst>
            </p:cNvPr>
            <p:cNvCxnSpPr>
              <a:cxnSpLocks/>
              <a:stCxn id="9" idx="3"/>
            </p:cNvCxnSpPr>
            <p:nvPr/>
          </p:nvCxnSpPr>
          <p:spPr>
            <a:xfrm>
              <a:off x="7164908" y="2777337"/>
              <a:ext cx="498126" cy="0"/>
            </a:xfrm>
            <a:prstGeom prst="straightConnector1">
              <a:avLst/>
            </a:prstGeom>
            <a:noFill/>
            <a:ln w="12700" cap="flat" cmpd="sng" algn="ctr">
              <a:solidFill>
                <a:srgbClr val="B1B3B3"/>
              </a:solidFill>
              <a:prstDash val="dash"/>
              <a:tailEnd type="triangle"/>
            </a:ln>
            <a:effectLst/>
          </p:spPr>
        </p:cxnSp>
        <p:cxnSp>
          <p:nvCxnSpPr>
            <p:cNvPr id="13" name="Straight Arrow Connector 12">
              <a:extLst>
                <a:ext uri="{FF2B5EF4-FFF2-40B4-BE49-F238E27FC236}">
                  <a16:creationId xmlns:a16="http://schemas.microsoft.com/office/drawing/2014/main" id="{707C0780-446D-5087-110C-67DBB36C2CDE}"/>
                </a:ext>
              </a:extLst>
            </p:cNvPr>
            <p:cNvCxnSpPr>
              <a:cxnSpLocks/>
              <a:stCxn id="8" idx="3"/>
            </p:cNvCxnSpPr>
            <p:nvPr/>
          </p:nvCxnSpPr>
          <p:spPr>
            <a:xfrm flipV="1">
              <a:off x="7164907" y="2856743"/>
              <a:ext cx="512595" cy="642317"/>
            </a:xfrm>
            <a:prstGeom prst="straightConnector1">
              <a:avLst/>
            </a:prstGeom>
            <a:noFill/>
            <a:ln w="12700" cap="flat" cmpd="sng" algn="ctr">
              <a:solidFill>
                <a:srgbClr val="B1B3B3"/>
              </a:solidFill>
              <a:prstDash val="dash"/>
              <a:tailEnd type="triangle"/>
            </a:ln>
            <a:effectLst/>
          </p:spPr>
        </p:cxnSp>
        <p:cxnSp>
          <p:nvCxnSpPr>
            <p:cNvPr id="14" name="Straight Arrow Connector 13">
              <a:extLst>
                <a:ext uri="{FF2B5EF4-FFF2-40B4-BE49-F238E27FC236}">
                  <a16:creationId xmlns:a16="http://schemas.microsoft.com/office/drawing/2014/main" id="{39AF9405-ABD9-7BD5-5B42-C4AA596CE361}"/>
                </a:ext>
              </a:extLst>
            </p:cNvPr>
            <p:cNvCxnSpPr>
              <a:cxnSpLocks/>
              <a:stCxn id="6" idx="2"/>
              <a:endCxn id="10" idx="1"/>
            </p:cNvCxnSpPr>
            <p:nvPr/>
          </p:nvCxnSpPr>
          <p:spPr>
            <a:xfrm flipV="1">
              <a:off x="8986686" y="2644010"/>
              <a:ext cx="383508" cy="133323"/>
            </a:xfrm>
            <a:prstGeom prst="straightConnector1">
              <a:avLst/>
            </a:prstGeom>
            <a:noFill/>
            <a:ln w="12700" cap="flat" cmpd="sng" algn="ctr">
              <a:solidFill>
                <a:srgbClr val="B1B3B3"/>
              </a:solidFill>
              <a:prstDash val="dash"/>
              <a:tailEnd type="triangle"/>
            </a:ln>
            <a:effectLst/>
          </p:spPr>
        </p:cxnSp>
      </p:grpSp>
      <p:grpSp>
        <p:nvGrpSpPr>
          <p:cNvPr id="15" name="Group 14">
            <a:extLst>
              <a:ext uri="{FF2B5EF4-FFF2-40B4-BE49-F238E27FC236}">
                <a16:creationId xmlns:a16="http://schemas.microsoft.com/office/drawing/2014/main" id="{63238A19-91EB-AF72-033C-625F629ED4A7}"/>
              </a:ext>
              <a:ext uri="{C183D7F6-B498-43B3-948B-1728B52AA6E4}">
                <adec:decorative xmlns:adec="http://schemas.microsoft.com/office/drawing/2017/decorative" val="1"/>
              </a:ext>
            </a:extLst>
          </p:cNvPr>
          <p:cNvGrpSpPr/>
          <p:nvPr/>
        </p:nvGrpSpPr>
        <p:grpSpPr>
          <a:xfrm>
            <a:off x="8495647" y="2000240"/>
            <a:ext cx="2530088" cy="2074937"/>
            <a:chOff x="5912747" y="4571726"/>
            <a:chExt cx="2090656" cy="1980321"/>
          </a:xfrm>
        </p:grpSpPr>
        <p:sp>
          <p:nvSpPr>
            <p:cNvPr id="16" name="Flowchart: Magnetic Disk 15">
              <a:extLst>
                <a:ext uri="{FF2B5EF4-FFF2-40B4-BE49-F238E27FC236}">
                  <a16:creationId xmlns:a16="http://schemas.microsoft.com/office/drawing/2014/main" id="{E1CDDF72-2B09-0C16-ECFE-53D8E77944A3}"/>
                </a:ext>
              </a:extLst>
            </p:cNvPr>
            <p:cNvSpPr/>
            <p:nvPr/>
          </p:nvSpPr>
          <p:spPr>
            <a:xfrm>
              <a:off x="5912747" y="4571726"/>
              <a:ext cx="2090656" cy="1735413"/>
            </a:xfrm>
            <a:prstGeom prst="flowChartMagneticDisk">
              <a:avLst/>
            </a:prstGeom>
            <a:solidFill>
              <a:schemeClr val="bg1">
                <a:lumMod val="95000"/>
              </a:schemeClr>
            </a:solidFill>
            <a:ln w="19050" cap="flat" cmpd="sng" algn="ctr">
              <a:gradFill flip="none" rotWithShape="1">
                <a:gsLst>
                  <a:gs pos="0">
                    <a:srgbClr val="C03BC4"/>
                  </a:gs>
                  <a:gs pos="35000">
                    <a:srgbClr val="2A446F"/>
                  </a:gs>
                </a:gsLst>
                <a:path path="circle">
                  <a:fillToRect l="100000" t="100000"/>
                </a:path>
                <a:tileRect r="-100000" b="-100000"/>
              </a:gradFill>
              <a:prstDash val="solid"/>
            </a:ln>
            <a:effectLst/>
          </p:spPr>
          <p:txBody>
            <a:bodyPr rtlCol="0" anchor="ctr"/>
            <a:lstStyle/>
            <a:p>
              <a:pPr algn="ctr" defTabSz="914049">
                <a:defRPr/>
              </a:pPr>
              <a:endParaRPr lang="en-US" kern="0">
                <a:solidFill>
                  <a:srgbClr val="000000"/>
                </a:solidFill>
                <a:latin typeface="Segoe UI"/>
              </a:endParaRPr>
            </a:p>
          </p:txBody>
        </p:sp>
        <p:grpSp>
          <p:nvGrpSpPr>
            <p:cNvPr id="17" name="Group 16">
              <a:extLst>
                <a:ext uri="{FF2B5EF4-FFF2-40B4-BE49-F238E27FC236}">
                  <a16:creationId xmlns:a16="http://schemas.microsoft.com/office/drawing/2014/main" id="{4414E619-6BDA-3180-E184-7A0A23069FDB}"/>
                </a:ext>
              </a:extLst>
            </p:cNvPr>
            <p:cNvGrpSpPr/>
            <p:nvPr/>
          </p:nvGrpSpPr>
          <p:grpSpPr>
            <a:xfrm>
              <a:off x="6220146" y="5264944"/>
              <a:ext cx="1270578" cy="1287103"/>
              <a:chOff x="6039171" y="5255419"/>
              <a:chExt cx="1270578" cy="1287103"/>
            </a:xfrm>
          </p:grpSpPr>
          <p:sp>
            <p:nvSpPr>
              <p:cNvPr id="18" name="Partial Circle 17">
                <a:extLst>
                  <a:ext uri="{FF2B5EF4-FFF2-40B4-BE49-F238E27FC236}">
                    <a16:creationId xmlns:a16="http://schemas.microsoft.com/office/drawing/2014/main" id="{120BBFBF-EAB0-23EE-10BB-BB823B78D4A7}"/>
                  </a:ext>
                </a:extLst>
              </p:cNvPr>
              <p:cNvSpPr/>
              <p:nvPr/>
            </p:nvSpPr>
            <p:spPr>
              <a:xfrm rot="6242934">
                <a:off x="6261515" y="5838862"/>
                <a:ext cx="492308" cy="456174"/>
              </a:xfrm>
              <a:prstGeom prst="pie">
                <a:avLst>
                  <a:gd name="adj1" fmla="val 11715430"/>
                  <a:gd name="adj2" fmla="val 14653590"/>
                </a:avLst>
              </a:prstGeom>
              <a:noFill/>
              <a:ln w="9525" cap="flat" cmpd="sng" algn="ctr">
                <a:solidFill>
                  <a:schemeClr val="tx1"/>
                </a:solidFill>
                <a:prstDash val="solid"/>
              </a:ln>
              <a:effectLst/>
            </p:spPr>
            <p:txBody>
              <a:bodyPr rtlCol="0" anchor="ctr"/>
              <a:lstStyle/>
              <a:p>
                <a:pPr algn="ctr" defTabSz="914049">
                  <a:defRPr/>
                </a:pPr>
                <a:endParaRPr lang="en-US" kern="0">
                  <a:solidFill>
                    <a:srgbClr val="000000"/>
                  </a:solidFill>
                  <a:latin typeface="Segoe UI"/>
                </a:endParaRPr>
              </a:p>
            </p:txBody>
          </p:sp>
          <p:sp>
            <p:nvSpPr>
              <p:cNvPr id="19" name="Partial Circle 18">
                <a:extLst>
                  <a:ext uri="{FF2B5EF4-FFF2-40B4-BE49-F238E27FC236}">
                    <a16:creationId xmlns:a16="http://schemas.microsoft.com/office/drawing/2014/main" id="{DA2BBC93-9C2C-DF48-C016-3982BA60872F}"/>
                  </a:ext>
                </a:extLst>
              </p:cNvPr>
              <p:cNvSpPr/>
              <p:nvPr/>
            </p:nvSpPr>
            <p:spPr>
              <a:xfrm>
                <a:off x="6039171" y="5605525"/>
                <a:ext cx="936997" cy="936997"/>
              </a:xfrm>
              <a:prstGeom prst="pie">
                <a:avLst>
                  <a:gd name="adj1" fmla="val 17122700"/>
                  <a:gd name="adj2" fmla="val 17848221"/>
                </a:avLst>
              </a:prstGeom>
              <a:noFill/>
              <a:ln w="9525" cap="flat" cmpd="sng" algn="ctr">
                <a:solidFill>
                  <a:schemeClr val="tx1"/>
                </a:solidFill>
                <a:prstDash val="solid"/>
              </a:ln>
              <a:effectLst/>
            </p:spPr>
            <p:txBody>
              <a:bodyPr rtlCol="0" anchor="ctr"/>
              <a:lstStyle/>
              <a:p>
                <a:pPr algn="ctr" defTabSz="914049">
                  <a:defRPr/>
                </a:pPr>
                <a:endParaRPr lang="en-US" kern="0">
                  <a:solidFill>
                    <a:srgbClr val="000000"/>
                  </a:solidFill>
                  <a:latin typeface="Segoe UI"/>
                </a:endParaRPr>
              </a:p>
            </p:txBody>
          </p:sp>
          <p:cxnSp>
            <p:nvCxnSpPr>
              <p:cNvPr id="20" name="Straight Connector 19">
                <a:extLst>
                  <a:ext uri="{FF2B5EF4-FFF2-40B4-BE49-F238E27FC236}">
                    <a16:creationId xmlns:a16="http://schemas.microsoft.com/office/drawing/2014/main" id="{0ED8EE7C-D192-35FE-47AB-012158786301}"/>
                  </a:ext>
                </a:extLst>
              </p:cNvPr>
              <p:cNvCxnSpPr>
                <a:cxnSpLocks/>
              </p:cNvCxnSpPr>
              <p:nvPr/>
            </p:nvCxnSpPr>
            <p:spPr>
              <a:xfrm flipV="1">
                <a:off x="6507673" y="5336844"/>
                <a:ext cx="229289" cy="738839"/>
              </a:xfrm>
              <a:prstGeom prst="line">
                <a:avLst/>
              </a:prstGeom>
              <a:noFill/>
              <a:ln w="12700" cap="flat" cmpd="sng" algn="ctr">
                <a:solidFill>
                  <a:schemeClr val="accent3"/>
                </a:solidFill>
                <a:prstDash val="solid"/>
                <a:tailEnd type="triangle"/>
              </a:ln>
              <a:effectLst/>
            </p:spPr>
          </p:cxnSp>
          <p:cxnSp>
            <p:nvCxnSpPr>
              <p:cNvPr id="21" name="Straight Connector 20">
                <a:extLst>
                  <a:ext uri="{FF2B5EF4-FFF2-40B4-BE49-F238E27FC236}">
                    <a16:creationId xmlns:a16="http://schemas.microsoft.com/office/drawing/2014/main" id="{74AC83A5-AF06-6A28-6B3B-71F17B1BC7DA}"/>
                  </a:ext>
                </a:extLst>
              </p:cNvPr>
              <p:cNvCxnSpPr>
                <a:cxnSpLocks/>
              </p:cNvCxnSpPr>
              <p:nvPr/>
            </p:nvCxnSpPr>
            <p:spPr>
              <a:xfrm flipV="1">
                <a:off x="6507673" y="5946280"/>
                <a:ext cx="708499" cy="118864"/>
              </a:xfrm>
              <a:prstGeom prst="line">
                <a:avLst/>
              </a:prstGeom>
              <a:noFill/>
              <a:ln w="12700" cap="flat" cmpd="sng" algn="ctr">
                <a:solidFill>
                  <a:schemeClr val="accent3"/>
                </a:solidFill>
                <a:prstDash val="solid"/>
                <a:tailEnd type="triangle"/>
              </a:ln>
              <a:effectLst/>
            </p:spPr>
          </p:cxnSp>
          <p:cxnSp>
            <p:nvCxnSpPr>
              <p:cNvPr id="22" name="Straight Connector 21">
                <a:extLst>
                  <a:ext uri="{FF2B5EF4-FFF2-40B4-BE49-F238E27FC236}">
                    <a16:creationId xmlns:a16="http://schemas.microsoft.com/office/drawing/2014/main" id="{0BED19E7-E9E3-4B5C-1F00-FED0193E50EA}"/>
                  </a:ext>
                </a:extLst>
              </p:cNvPr>
              <p:cNvCxnSpPr>
                <a:cxnSpLocks/>
              </p:cNvCxnSpPr>
              <p:nvPr/>
            </p:nvCxnSpPr>
            <p:spPr>
              <a:xfrm flipV="1">
                <a:off x="6500852" y="5429907"/>
                <a:ext cx="387514" cy="646061"/>
              </a:xfrm>
              <a:prstGeom prst="line">
                <a:avLst/>
              </a:prstGeom>
              <a:noFill/>
              <a:ln w="12700" cap="flat" cmpd="sng" algn="ctr">
                <a:solidFill>
                  <a:schemeClr val="accent5"/>
                </a:solidFill>
                <a:prstDash val="solid"/>
                <a:tailEnd type="triangle"/>
              </a:ln>
              <a:effectLst/>
            </p:spPr>
          </p:cxnSp>
          <p:cxnSp>
            <p:nvCxnSpPr>
              <p:cNvPr id="23" name="Straight Connector 22">
                <a:extLst>
                  <a:ext uri="{FF2B5EF4-FFF2-40B4-BE49-F238E27FC236}">
                    <a16:creationId xmlns:a16="http://schemas.microsoft.com/office/drawing/2014/main" id="{BBEDF69F-B1C4-FE42-1266-31E9B0E37DC9}"/>
                  </a:ext>
                </a:extLst>
              </p:cNvPr>
              <p:cNvCxnSpPr>
                <a:cxnSpLocks/>
              </p:cNvCxnSpPr>
              <p:nvPr/>
            </p:nvCxnSpPr>
            <p:spPr>
              <a:xfrm>
                <a:off x="6490436" y="5255419"/>
                <a:ext cx="189" cy="829541"/>
              </a:xfrm>
              <a:prstGeom prst="line">
                <a:avLst/>
              </a:prstGeom>
              <a:noFill/>
              <a:ln w="12700" cap="flat" cmpd="sng" algn="ctr">
                <a:solidFill>
                  <a:schemeClr val="tx1"/>
                </a:solidFill>
                <a:prstDash val="solid"/>
              </a:ln>
              <a:effectLst/>
            </p:spPr>
          </p:cxnSp>
          <p:cxnSp>
            <p:nvCxnSpPr>
              <p:cNvPr id="24" name="Straight Connector 23">
                <a:extLst>
                  <a:ext uri="{FF2B5EF4-FFF2-40B4-BE49-F238E27FC236}">
                    <a16:creationId xmlns:a16="http://schemas.microsoft.com/office/drawing/2014/main" id="{9742A852-AA2A-15DC-F2CE-AD3F2A32B93D}"/>
                  </a:ext>
                </a:extLst>
              </p:cNvPr>
              <p:cNvCxnSpPr>
                <a:cxnSpLocks/>
              </p:cNvCxnSpPr>
              <p:nvPr/>
            </p:nvCxnSpPr>
            <p:spPr>
              <a:xfrm rot="5400000">
                <a:off x="6894884" y="5665674"/>
                <a:ext cx="189" cy="829541"/>
              </a:xfrm>
              <a:prstGeom prst="line">
                <a:avLst/>
              </a:prstGeom>
              <a:noFill/>
              <a:ln w="12700" cap="flat" cmpd="sng" algn="ctr">
                <a:solidFill>
                  <a:schemeClr val="tx1"/>
                </a:solidFill>
                <a:prstDash val="solid"/>
              </a:ln>
              <a:effectLst/>
            </p:spPr>
          </p:cxnSp>
        </p:grpSp>
      </p:grpSp>
      <p:cxnSp>
        <p:nvCxnSpPr>
          <p:cNvPr id="25" name="Straight Arrow Connector 24">
            <a:extLst>
              <a:ext uri="{FF2B5EF4-FFF2-40B4-BE49-F238E27FC236}">
                <a16:creationId xmlns:a16="http://schemas.microsoft.com/office/drawing/2014/main" id="{12C5C2B6-29C2-37AC-B2E2-12BF81EC6C14}"/>
              </a:ext>
            </a:extLst>
          </p:cNvPr>
          <p:cNvCxnSpPr>
            <a:cxnSpLocks/>
          </p:cNvCxnSpPr>
          <p:nvPr/>
        </p:nvCxnSpPr>
        <p:spPr>
          <a:xfrm>
            <a:off x="7696633" y="2842141"/>
            <a:ext cx="515699" cy="1444"/>
          </a:xfrm>
          <a:prstGeom prst="straightConnector1">
            <a:avLst/>
          </a:prstGeom>
          <a:noFill/>
          <a:ln w="12700" cap="flat" cmpd="sng" algn="ctr">
            <a:solidFill>
              <a:srgbClr val="B1B3B3"/>
            </a:solidFill>
            <a:prstDash val="dash"/>
            <a:tailEnd type="triangle"/>
          </a:ln>
          <a:effectLst/>
        </p:spPr>
      </p:cxnSp>
      <p:sp>
        <p:nvSpPr>
          <p:cNvPr id="26" name="Content Placeholder 32">
            <a:extLst>
              <a:ext uri="{FF2B5EF4-FFF2-40B4-BE49-F238E27FC236}">
                <a16:creationId xmlns:a16="http://schemas.microsoft.com/office/drawing/2014/main" id="{116B0EB8-845C-5498-0173-C5E584FC1690}"/>
              </a:ext>
            </a:extLst>
          </p:cNvPr>
          <p:cNvSpPr txBox="1">
            <a:spLocks/>
          </p:cNvSpPr>
          <p:nvPr/>
        </p:nvSpPr>
        <p:spPr>
          <a:xfrm>
            <a:off x="1564329" y="5279536"/>
            <a:ext cx="10042454" cy="738601"/>
          </a:xfrm>
          <a:prstGeom prst="rect">
            <a:avLst/>
          </a:prstGeom>
        </p:spPr>
        <p:txBody>
          <a:bodyPr vert="horz" wrap="square" lIns="0" tIns="0" rIns="0" bIns="0" rtlCol="0">
            <a:sp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32563">
              <a:buNone/>
            </a:pPr>
            <a:r>
              <a:rPr lang="en-US" sz="2400">
                <a:solidFill>
                  <a:srgbClr val="0078D4"/>
                </a:solidFill>
                <a:latin typeface="Segoe Sans Text"/>
              </a:rPr>
              <a:t>Find the most relevant information in large datasets using hybrid search with keywords, vectors, and semantic ranker</a:t>
            </a:r>
          </a:p>
        </p:txBody>
      </p:sp>
    </p:spTree>
    <p:extLst>
      <p:ext uri="{BB962C8B-B14F-4D97-AF65-F5344CB8AC3E}">
        <p14:creationId xmlns:p14="http://schemas.microsoft.com/office/powerpoint/2010/main" val="467176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CFC2E-53C1-7097-C066-272E4E55BB46}"/>
              </a:ext>
            </a:extLst>
          </p:cNvPr>
          <p:cNvSpPr>
            <a:spLocks noGrp="1"/>
          </p:cNvSpPr>
          <p:nvPr>
            <p:ph type="title"/>
          </p:nvPr>
        </p:nvSpPr>
        <p:spPr/>
        <p:txBody>
          <a:bodyPr/>
          <a:lstStyle/>
          <a:p>
            <a:r>
              <a:rPr lang="en-US"/>
              <a:t>Introduction</a:t>
            </a:r>
          </a:p>
        </p:txBody>
      </p:sp>
      <p:sp>
        <p:nvSpPr>
          <p:cNvPr id="3" name="Content Placeholder 2">
            <a:extLst>
              <a:ext uri="{FF2B5EF4-FFF2-40B4-BE49-F238E27FC236}">
                <a16:creationId xmlns:a16="http://schemas.microsoft.com/office/drawing/2014/main" id="{215F10FC-63C1-3F7D-9ECD-4524676BA5F5}"/>
              </a:ext>
            </a:extLst>
          </p:cNvPr>
          <p:cNvSpPr>
            <a:spLocks noGrp="1"/>
          </p:cNvSpPr>
          <p:nvPr>
            <p:ph sz="quarter" idx="10"/>
          </p:nvPr>
        </p:nvSpPr>
        <p:spPr/>
        <p:txBody>
          <a:bodyPr/>
          <a:lstStyle/>
          <a:p>
            <a:pPr marL="342900" indent="-342900">
              <a:lnSpc>
                <a:spcPct val="107000"/>
              </a:lnSpc>
              <a:spcBef>
                <a:spcPts val="0"/>
              </a:spcBef>
              <a:spcAft>
                <a:spcPts val="800"/>
              </a:spcAft>
              <a:buFont typeface="Arial" panose="020B0604020202020204" pitchFamily="34" charset="0"/>
              <a:buChar char="•"/>
            </a:pPr>
            <a:r>
              <a:rPr lang="en-US" sz="2000" dirty="0">
                <a:effectLst/>
                <a:latin typeface="+mn-lt"/>
                <a:ea typeface="Calibri" panose="020F0502020204030204" pitchFamily="34" charset="0"/>
                <a:cs typeface="Arial" panose="020B0604020202020204" pitchFamily="34" charset="0"/>
              </a:rPr>
              <a:t>OpenAI released an optimized version of the Whisper large-v2 model as an API on March 1</a:t>
            </a:r>
            <a:r>
              <a:rPr lang="en-US" sz="2000" baseline="30000" dirty="0">
                <a:effectLst/>
                <a:latin typeface="+mn-lt"/>
                <a:ea typeface="Calibri" panose="020F0502020204030204" pitchFamily="34" charset="0"/>
                <a:cs typeface="Arial" panose="020B0604020202020204" pitchFamily="34" charset="0"/>
              </a:rPr>
              <a:t>st</a:t>
            </a:r>
            <a:r>
              <a:rPr lang="en-US" sz="2000" dirty="0">
                <a:effectLst/>
                <a:latin typeface="+mn-lt"/>
                <a:ea typeface="Calibri" panose="020F0502020204030204" pitchFamily="34" charset="0"/>
                <a:cs typeface="Arial" panose="020B0604020202020204" pitchFamily="34" charset="0"/>
              </a:rPr>
              <a:t>. </a:t>
            </a:r>
          </a:p>
          <a:p>
            <a:pPr marL="342900" indent="-342900">
              <a:lnSpc>
                <a:spcPct val="107000"/>
              </a:lnSpc>
              <a:spcBef>
                <a:spcPts val="0"/>
              </a:spcBef>
              <a:spcAft>
                <a:spcPts val="800"/>
              </a:spcAft>
              <a:buFont typeface="Arial" panose="020B0604020202020204" pitchFamily="34" charset="0"/>
              <a:buChar char="•"/>
            </a:pPr>
            <a:r>
              <a:rPr lang="en-US" sz="2000" dirty="0">
                <a:effectLst/>
                <a:latin typeface="+mn-lt"/>
                <a:ea typeface="Calibri" panose="020F0502020204030204" pitchFamily="34" charset="0"/>
                <a:cs typeface="Arial" panose="020B0604020202020204" pitchFamily="34" charset="0"/>
              </a:rPr>
              <a:t>This presentation provides information on the OpenAI Whisper Model (referred to as the “Whisper Model” in this deck) as an API in the Azure OpenAI Service and as a model in the Azure AI Speech services.</a:t>
            </a:r>
          </a:p>
          <a:p>
            <a:pPr marL="342900" indent="-342900">
              <a:lnSpc>
                <a:spcPct val="107000"/>
              </a:lnSpc>
              <a:spcBef>
                <a:spcPts val="0"/>
              </a:spcBef>
              <a:spcAft>
                <a:spcPts val="800"/>
              </a:spcAft>
              <a:buFont typeface="Arial" panose="020B0604020202020204" pitchFamily="34" charset="0"/>
              <a:buChar char="•"/>
            </a:pPr>
            <a:r>
              <a:rPr lang="en-US" sz="2000" dirty="0">
                <a:latin typeface="+mn-lt"/>
                <a:ea typeface="Calibri" panose="020F0502020204030204" pitchFamily="34" charset="0"/>
                <a:cs typeface="Arial" panose="020B0604020202020204" pitchFamily="34" charset="0"/>
              </a:rPr>
              <a:t>It also provides guidance on how to choose between Azure AI Speech models and the OpenAI Whisper Model for a given customer use case.</a:t>
            </a:r>
          </a:p>
          <a:p>
            <a:pPr marL="342900" indent="-342900">
              <a:lnSpc>
                <a:spcPct val="107000"/>
              </a:lnSpc>
              <a:spcBef>
                <a:spcPts val="0"/>
              </a:spcBef>
              <a:spcAft>
                <a:spcPts val="800"/>
              </a:spcAft>
              <a:buFont typeface="Arial" panose="020B0604020202020204" pitchFamily="34" charset="0"/>
              <a:buChar char="•"/>
            </a:pPr>
            <a:r>
              <a:rPr lang="en-US" sz="2000" b="1" dirty="0">
                <a:effectLst/>
                <a:latin typeface="+mn-lt"/>
                <a:ea typeface="Calibri" panose="020F0502020204030204" pitchFamily="34" charset="0"/>
                <a:cs typeface="Arial" panose="020B0604020202020204" pitchFamily="34" charset="0"/>
              </a:rPr>
              <a:t>Public preview as of Sep 2023</a:t>
            </a:r>
          </a:p>
        </p:txBody>
      </p:sp>
      <p:pic>
        <p:nvPicPr>
          <p:cNvPr id="9" name="Picture 8">
            <a:extLst>
              <a:ext uri="{FF2B5EF4-FFF2-40B4-BE49-F238E27FC236}">
                <a16:creationId xmlns:a16="http://schemas.microsoft.com/office/drawing/2014/main" id="{80785104-10C2-60A9-BF07-A2FA25EA7AF4}"/>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234586" y="116729"/>
            <a:ext cx="1234940" cy="1234940"/>
          </a:xfrm>
          <a:prstGeom prst="rect">
            <a:avLst/>
          </a:prstGeom>
        </p:spPr>
      </p:pic>
    </p:spTree>
    <p:extLst>
      <p:ext uri="{BB962C8B-B14F-4D97-AF65-F5344CB8AC3E}">
        <p14:creationId xmlns:p14="http://schemas.microsoft.com/office/powerpoint/2010/main" val="10229835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E709F-2750-4F26-AB13-0938F6D9F71B}"/>
              </a:ext>
            </a:extLst>
          </p:cNvPr>
          <p:cNvSpPr>
            <a:spLocks noGrp="1"/>
          </p:cNvSpPr>
          <p:nvPr>
            <p:ph type="title"/>
          </p:nvPr>
        </p:nvSpPr>
        <p:spPr/>
        <p:txBody>
          <a:bodyPr>
            <a:normAutofit/>
          </a:bodyPr>
          <a:lstStyle/>
          <a:p>
            <a:r>
              <a:rPr lang="en-US">
                <a:cs typeface="Segoe UI"/>
              </a:rPr>
              <a:t>Overview of the OpenAI Whisper Model</a:t>
            </a:r>
          </a:p>
        </p:txBody>
      </p:sp>
      <p:sp>
        <p:nvSpPr>
          <p:cNvPr id="3" name="Content Placeholder 2">
            <a:extLst>
              <a:ext uri="{FF2B5EF4-FFF2-40B4-BE49-F238E27FC236}">
                <a16:creationId xmlns:a16="http://schemas.microsoft.com/office/drawing/2014/main" id="{5580B2B0-E449-6B66-D3F5-392F1E3722A9}"/>
              </a:ext>
            </a:extLst>
          </p:cNvPr>
          <p:cNvSpPr>
            <a:spLocks noGrp="1"/>
          </p:cNvSpPr>
          <p:nvPr>
            <p:ph sz="quarter" idx="10"/>
          </p:nvPr>
        </p:nvSpPr>
        <p:spPr/>
        <p:txBody>
          <a:bodyPr>
            <a:noAutofit/>
          </a:bodyPr>
          <a:lstStyle/>
          <a:p>
            <a:pPr marL="342900" marR="0" indent="-342900" algn="just">
              <a:spcBef>
                <a:spcPts val="0"/>
              </a:spcBef>
              <a:spcAft>
                <a:spcPts val="800"/>
              </a:spcAft>
              <a:buFont typeface="Arial" panose="020B0604020202020204" pitchFamily="34" charset="0"/>
              <a:buChar char="•"/>
            </a:pPr>
            <a:r>
              <a:rPr lang="en-US" sz="2400" dirty="0">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Whisper</a:t>
            </a:r>
            <a:r>
              <a:rPr lang="en-US" sz="2400" dirty="0">
                <a:effectLst/>
                <a:latin typeface="Calibri" panose="020F0502020204030204" pitchFamily="34" charset="0"/>
                <a:ea typeface="Calibri" panose="020F0502020204030204" pitchFamily="34" charset="0"/>
                <a:cs typeface="Arial" panose="020B0604020202020204" pitchFamily="34" charset="0"/>
              </a:rPr>
              <a:t> is an encoder-decoder Transformer from OpenAI that processes 30 second chunks of audio and converts them into text </a:t>
            </a:r>
            <a:r>
              <a:rPr lang="en-US" sz="2400" dirty="0">
                <a:latin typeface="Calibri" panose="020F0502020204030204" pitchFamily="34" charset="0"/>
                <a:ea typeface="Calibri" panose="020F0502020204030204" pitchFamily="34" charset="0"/>
                <a:cs typeface="Arial" panose="020B0604020202020204" pitchFamily="34" charset="0"/>
              </a:rPr>
              <a:t>in multiple languages whilst also providing translation of the text from those languages to English (i.e. the output of the translation is English only).</a:t>
            </a:r>
          </a:p>
          <a:p>
            <a:pPr marL="342900" marR="0" indent="-342900" algn="just">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OpenAI provides two simple REST APIs to use the Whisper model.</a:t>
            </a:r>
          </a:p>
          <a:p>
            <a:pPr marL="800100" lvl="1" indent="-342900" algn="just">
              <a:spcBef>
                <a:spcPts val="0"/>
              </a:spcBef>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Arial" panose="020B0604020202020204" pitchFamily="34" charset="0"/>
              </a:rPr>
              <a:t>Transcribe</a:t>
            </a:r>
          </a:p>
          <a:p>
            <a:pPr marL="800100" lvl="1" indent="-342900" algn="just">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Translate </a:t>
            </a:r>
          </a:p>
          <a:p>
            <a:pPr marL="342900" indent="-342900" algn="just">
              <a:spcBef>
                <a:spcPts val="0"/>
              </a:spcBef>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Arial" panose="020B0604020202020204" pitchFamily="34" charset="0"/>
              </a:rPr>
              <a:t>Is single model that recognizes up to 57 languages</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spcBef>
                <a:spcPts val="0"/>
              </a:spcBef>
              <a:spcAft>
                <a:spcPts val="800"/>
              </a:spcAft>
              <a:buFont typeface="Arial" panose="020B0604020202020204" pitchFamily="34" charset="0"/>
              <a:buChar char="•"/>
            </a:pPr>
            <a:r>
              <a:rPr lang="en-US" sz="2400" dirty="0">
                <a:effectLst/>
                <a:latin typeface="Calibri" panose="020F0502020204030204" pitchFamily="34" charset="0"/>
                <a:ea typeface="Calibri" panose="020F0502020204030204" pitchFamily="34" charset="0"/>
                <a:cs typeface="Arial" panose="020B0604020202020204" pitchFamily="34" charset="0"/>
              </a:rPr>
              <a:t>Does </a:t>
            </a:r>
            <a:r>
              <a:rPr lang="en-US" sz="2400" dirty="0">
                <a:latin typeface="Calibri" panose="020F0502020204030204" pitchFamily="34" charset="0"/>
                <a:ea typeface="Calibri" panose="020F0502020204030204" pitchFamily="34" charset="0"/>
                <a:cs typeface="Arial" panose="020B0604020202020204" pitchFamily="34" charset="0"/>
              </a:rPr>
              <a:t>f</a:t>
            </a:r>
            <a:r>
              <a:rPr lang="en-US" sz="2400" dirty="0">
                <a:effectLst/>
                <a:latin typeface="Calibri" panose="020F0502020204030204" pitchFamily="34" charset="0"/>
                <a:ea typeface="Calibri" panose="020F0502020204030204" pitchFamily="34" charset="0"/>
                <a:cs typeface="Arial" panose="020B0604020202020204" pitchFamily="34" charset="0"/>
              </a:rPr>
              <a:t>ast, single file synchronous processing</a:t>
            </a:r>
          </a:p>
          <a:p>
            <a:pPr marL="342900" marR="0" indent="-342900" algn="just">
              <a:spcBef>
                <a:spcPts val="0"/>
              </a:spcBef>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Arial" panose="020B0604020202020204" pitchFamily="34" charset="0"/>
              </a:rPr>
              <a:t>Has output of the display in formatted text</a:t>
            </a:r>
          </a:p>
          <a:p>
            <a:pPr marL="342900" marR="0" indent="-342900" algn="just">
              <a:spcBef>
                <a:spcPts val="0"/>
              </a:spcBef>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Arial" panose="020B0604020202020204" pitchFamily="34" charset="0"/>
              </a:rPr>
              <a:t>Provides direct output to SRT and VTT video captioning files</a:t>
            </a:r>
          </a:p>
          <a:p>
            <a:pPr marL="342900" marR="0" indent="-342900" algn="just">
              <a:spcBef>
                <a:spcPts val="0"/>
              </a:spcBef>
              <a:spcAft>
                <a:spcPts val="800"/>
              </a:spcAft>
              <a:buFont typeface="Arial" panose="020B0604020202020204" pitchFamily="34" charset="0"/>
              <a:buChar char="•"/>
            </a:pPr>
            <a:r>
              <a:rPr lang="en-US" sz="2400" dirty="0">
                <a:latin typeface="Calibri" panose="020F0502020204030204" pitchFamily="34" charset="0"/>
                <a:ea typeface="Calibri" panose="020F0502020204030204" pitchFamily="34" charset="0"/>
                <a:cs typeface="Arial" panose="020B0604020202020204" pitchFamily="34" charset="0"/>
              </a:rPr>
              <a:t>Supports runtime customization through prompt</a:t>
            </a:r>
            <a:endParaRPr lang="en-US" sz="2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0191359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2F49554-CE88-94F9-1763-C2939827991A}"/>
              </a:ext>
            </a:extLst>
          </p:cNvPr>
          <p:cNvSpPr txBox="1">
            <a:spLocks/>
          </p:cNvSpPr>
          <p:nvPr/>
        </p:nvSpPr>
        <p:spPr>
          <a:xfrm>
            <a:off x="299405" y="2696346"/>
            <a:ext cx="3878147" cy="1460131"/>
          </a:xfrm>
          <a:prstGeom prst="rect">
            <a:avLst/>
          </a:prstGeom>
        </p:spPr>
        <p:txBody>
          <a:bodyPr vert="horz" lIns="0" tIns="0" rIns="0" bIns="0" rtlCol="0" anchor="b">
            <a:normAutofit fontScale="97500"/>
          </a:bodyPr>
          <a:lstStyle>
            <a:lvl1pPr algn="l" defTabSz="932563" rtl="0" eaLnBrk="1" latinLnBrk="0" hangingPunct="1">
              <a:lnSpc>
                <a:spcPct val="100000"/>
              </a:lnSpc>
              <a:spcBef>
                <a:spcPct val="0"/>
              </a:spcBef>
              <a:buNone/>
              <a:defRPr lang="en-US" sz="32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The Whisper Model in Azure supports Enterprise Readiness</a:t>
            </a:r>
          </a:p>
        </p:txBody>
      </p:sp>
      <p:sp>
        <p:nvSpPr>
          <p:cNvPr id="5" name="Content Placeholder 2">
            <a:extLst>
              <a:ext uri="{FF2B5EF4-FFF2-40B4-BE49-F238E27FC236}">
                <a16:creationId xmlns:a16="http://schemas.microsoft.com/office/drawing/2014/main" id="{3CC411DF-87A4-389D-DA45-4C26FCA8B4EB}"/>
              </a:ext>
            </a:extLst>
          </p:cNvPr>
          <p:cNvSpPr txBox="1">
            <a:spLocks/>
          </p:cNvSpPr>
          <p:nvPr/>
        </p:nvSpPr>
        <p:spPr>
          <a:xfrm>
            <a:off x="4593771" y="-2588"/>
            <a:ext cx="7500258" cy="6858000"/>
          </a:xfrm>
          <a:prstGeom prst="rect">
            <a:avLst/>
          </a:prstGeom>
        </p:spPr>
        <p:txBody>
          <a:bodyPr vert="horz" wrap="square" lIns="0" tIns="0" rIns="0" bIns="0" rtlCol="0" anchor="ctr">
            <a:norm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0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600"/>
              </a:spcAft>
              <a:buClrTx/>
              <a:buSzPct val="90000"/>
              <a:buFont typeface="Arial" panose="020B0604020202020204"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5887" marR="0" lvl="0" indent="0" algn="l" defTabSz="932563"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Regional data processing</a:t>
            </a:r>
            <a:b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Segoe UI Semilight" panose="020B0402040204020203" pitchFamily="34" charset="0"/>
              </a:rPr>
              <a:t>Developers control in which specific data center processing occurs for compliance with data protection regulations.</a:t>
            </a:r>
          </a:p>
          <a:p>
            <a:pPr marL="115887" marR="0" lvl="0" indent="0" algn="l" defTabSz="932563"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Reliability and Business Continuity</a:t>
            </a:r>
            <a:b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Segoe UI Semilight" panose="020B0402040204020203" pitchFamily="34" charset="0"/>
              </a:rPr>
              <a:t>Azure AI Speech SLA: 99.9%. Business Continuity and Disaster Recovery through failover across Azure datacenters.</a:t>
            </a:r>
          </a:p>
          <a:p>
            <a:pPr marL="115887" marR="0" lvl="0" indent="0" algn="l" defTabSz="932563"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Security</a:t>
            </a:r>
            <a:b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Segoe UI Semilight" panose="020B0402040204020203" pitchFamily="34" charset="0"/>
              </a:rPr>
              <a:t>Azure security plus support for VNet/private link, Role based access and Bring your own storage. </a:t>
            </a:r>
          </a:p>
          <a:p>
            <a:pPr marL="115887" marR="0" lvl="0" indent="0" algn="l" defTabSz="932563"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Privacy</a:t>
            </a:r>
            <a:b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Segoe UI Semilight" panose="020B0402040204020203" pitchFamily="34" charset="0"/>
              </a:rPr>
              <a:t>Azure OpenAI Service and Azure AI Speech do not log or store customer data or use it to improve our general speech models. </a:t>
            </a:r>
          </a:p>
          <a:p>
            <a:pPr marL="115887" marR="0" lvl="0" indent="0" algn="l" defTabSz="932563"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Compliance</a:t>
            </a:r>
            <a:b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Segoe UI Semilight" panose="020B0402040204020203" pitchFamily="34" charset="0"/>
              </a:rPr>
              <a:t>ISO, HIPAA, SOC and a broad range of other certifications</a:t>
            </a:r>
            <a: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p>
          <a:p>
            <a:pPr marL="115887" marR="0" lvl="0" indent="0" algn="l" defTabSz="932563"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Deployment</a:t>
            </a:r>
            <a:r>
              <a:rPr kumimoji="0" lang="en-US" sz="14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 </a:t>
            </a:r>
            <a:r>
              <a:rPr kumimoji="0" lang="en-US" sz="1400" b="1"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flexibility</a:t>
            </a:r>
            <a:b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Segoe UI Semilight" panose="020B0402040204020203" pitchFamily="34" charset="0"/>
              </a:rPr>
              <a:t>Azure AI Speech models:  Cloud, containers and embedded speech recognition on devices.</a:t>
            </a:r>
          </a:p>
          <a:p>
            <a:pPr marL="115887" marR="0" lvl="0" indent="0" algn="l" defTabSz="932563"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Support</a:t>
            </a:r>
            <a:br>
              <a:rPr kumimoji="0" lang="en-US" sz="1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br>
            <a:r>
              <a:rPr kumimoji="0" lang="en-US" sz="1400" b="0" i="0" u="none" strike="noStrike" kern="1200" cap="none" spc="0" normalizeH="0" baseline="0" noProof="0">
                <a:ln>
                  <a:noFill/>
                </a:ln>
                <a:solidFill>
                  <a:srgbClr val="FFFFFF">
                    <a:lumMod val="75000"/>
                  </a:srgbClr>
                </a:solidFill>
                <a:effectLst/>
                <a:uLnTx/>
                <a:uFillTx/>
                <a:latin typeface="Segoe UI Semibold"/>
                <a:ea typeface="+mn-ea"/>
                <a:cs typeface="Segoe UI Semilight" panose="020B0402040204020203" pitchFamily="34" charset="0"/>
              </a:rPr>
              <a:t>Support, up to 24x7 and &lt;15min response time provided by Azure support.</a:t>
            </a:r>
          </a:p>
        </p:txBody>
      </p:sp>
    </p:spTree>
    <p:extLst>
      <p:ext uri="{BB962C8B-B14F-4D97-AF65-F5344CB8AC3E}">
        <p14:creationId xmlns:p14="http://schemas.microsoft.com/office/powerpoint/2010/main" val="132048915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C4F5E4-6116-DF40-F04A-56D637C76082}"/>
              </a:ext>
              <a:ext uri="{C183D7F6-B498-43B3-948B-1728B52AA6E4}">
                <adec:decorative xmlns:adec="http://schemas.microsoft.com/office/drawing/2017/decorative" val="1"/>
              </a:ext>
            </a:extLst>
          </p:cNvPr>
          <p:cNvSpPr/>
          <p:nvPr/>
        </p:nvSpPr>
        <p:spPr>
          <a:xfrm>
            <a:off x="5146896" y="5422900"/>
            <a:ext cx="841167" cy="1073917"/>
          </a:xfrm>
          <a:prstGeom prst="rect">
            <a:avLst/>
          </a:prstGeom>
          <a:solidFill>
            <a:sysClr val="windowText" lastClr="000000"/>
          </a:solidFill>
          <a:ln w="3175" cap="flat" cmpd="sng" algn="ctr">
            <a:gradFill flip="none" rotWithShape="1">
              <a:gsLst>
                <a:gs pos="0">
                  <a:srgbClr val="0078D4"/>
                </a:gs>
                <a:gs pos="100000">
                  <a:srgbClr val="243A5E"/>
                </a:gs>
              </a:gsLst>
              <a:lin ang="2700000" scaled="1"/>
              <a:tileRect/>
            </a:gradFill>
            <a:prstDash val="solid"/>
            <a:headEnd type="none" w="med" len="med"/>
            <a:tailEnd type="none" w="med" len="med"/>
          </a:ln>
          <a:effectLst>
            <a:outerShdw blurRad="304800" algn="ctr" rotWithShape="0">
              <a:srgbClr val="0078D4"/>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3" name="Rectangle 2">
            <a:extLst>
              <a:ext uri="{FF2B5EF4-FFF2-40B4-BE49-F238E27FC236}">
                <a16:creationId xmlns:a16="http://schemas.microsoft.com/office/drawing/2014/main" id="{7B91FC9F-82A9-392E-636C-C308F6FD7AE1}"/>
              </a:ext>
              <a:ext uri="{C183D7F6-B498-43B3-948B-1728B52AA6E4}">
                <adec:decorative xmlns:adec="http://schemas.microsoft.com/office/drawing/2017/decorative" val="1"/>
              </a:ext>
            </a:extLst>
          </p:cNvPr>
          <p:cNvSpPr/>
          <p:nvPr/>
        </p:nvSpPr>
        <p:spPr>
          <a:xfrm>
            <a:off x="5146896" y="3954918"/>
            <a:ext cx="841167" cy="1226279"/>
          </a:xfrm>
          <a:prstGeom prst="rect">
            <a:avLst/>
          </a:prstGeom>
          <a:solidFill>
            <a:sysClr val="windowText" lastClr="000000"/>
          </a:solidFill>
          <a:ln w="3175" cap="flat" cmpd="sng" algn="ctr">
            <a:gradFill flip="none" rotWithShape="1">
              <a:gsLst>
                <a:gs pos="0">
                  <a:srgbClr val="0078D4"/>
                </a:gs>
                <a:gs pos="100000">
                  <a:srgbClr val="243A5E"/>
                </a:gs>
              </a:gsLst>
              <a:lin ang="2700000" scaled="1"/>
              <a:tileRect/>
            </a:gradFill>
            <a:prstDash val="solid"/>
            <a:headEnd type="none" w="med" len="med"/>
            <a:tailEnd type="none" w="med" len="med"/>
          </a:ln>
          <a:effectLst>
            <a:outerShdw blurRad="304800" algn="ctr" rotWithShape="0">
              <a:srgbClr val="0078D4"/>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4" name="Rectangle 3">
            <a:extLst>
              <a:ext uri="{FF2B5EF4-FFF2-40B4-BE49-F238E27FC236}">
                <a16:creationId xmlns:a16="http://schemas.microsoft.com/office/drawing/2014/main" id="{39D89FA0-DD64-2241-9F9D-EA41EE9190AA}"/>
              </a:ext>
              <a:ext uri="{C183D7F6-B498-43B3-948B-1728B52AA6E4}">
                <adec:decorative xmlns:adec="http://schemas.microsoft.com/office/drawing/2017/decorative" val="1"/>
              </a:ext>
            </a:extLst>
          </p:cNvPr>
          <p:cNvSpPr/>
          <p:nvPr/>
        </p:nvSpPr>
        <p:spPr>
          <a:xfrm>
            <a:off x="5146896" y="2349379"/>
            <a:ext cx="841167" cy="1099837"/>
          </a:xfrm>
          <a:prstGeom prst="rect">
            <a:avLst/>
          </a:prstGeom>
          <a:solidFill>
            <a:sysClr val="windowText" lastClr="000000"/>
          </a:solidFill>
          <a:ln w="3175" cap="flat" cmpd="sng" algn="ctr">
            <a:gradFill flip="none" rotWithShape="1">
              <a:gsLst>
                <a:gs pos="0">
                  <a:srgbClr val="0078D4"/>
                </a:gs>
                <a:gs pos="100000">
                  <a:srgbClr val="243A5E"/>
                </a:gs>
              </a:gsLst>
              <a:lin ang="2700000" scaled="1"/>
              <a:tileRect/>
            </a:gradFill>
            <a:prstDash val="solid"/>
            <a:headEnd type="none" w="med" len="med"/>
            <a:tailEnd type="none" w="med" len="med"/>
          </a:ln>
          <a:effectLst>
            <a:outerShdw blurRad="304800" algn="ctr" rotWithShape="0">
              <a:srgbClr val="0078D4"/>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sp>
        <p:nvSpPr>
          <p:cNvPr id="5" name="Rectangle 4">
            <a:extLst>
              <a:ext uri="{FF2B5EF4-FFF2-40B4-BE49-F238E27FC236}">
                <a16:creationId xmlns:a16="http://schemas.microsoft.com/office/drawing/2014/main" id="{EFC9511C-049D-19B4-E69D-08743260CD0E}"/>
              </a:ext>
              <a:ext uri="{C183D7F6-B498-43B3-948B-1728B52AA6E4}">
                <adec:decorative xmlns:adec="http://schemas.microsoft.com/office/drawing/2017/decorative" val="1"/>
              </a:ext>
            </a:extLst>
          </p:cNvPr>
          <p:cNvSpPr/>
          <p:nvPr/>
        </p:nvSpPr>
        <p:spPr>
          <a:xfrm>
            <a:off x="5146896" y="598042"/>
            <a:ext cx="841167" cy="1245635"/>
          </a:xfrm>
          <a:prstGeom prst="rect">
            <a:avLst/>
          </a:prstGeom>
          <a:solidFill>
            <a:sysClr val="windowText" lastClr="000000"/>
          </a:solidFill>
          <a:ln w="3175" cap="flat" cmpd="sng" algn="ctr">
            <a:gradFill flip="none" rotWithShape="1">
              <a:gsLst>
                <a:gs pos="0">
                  <a:srgbClr val="0078D4"/>
                </a:gs>
                <a:gs pos="100000">
                  <a:srgbClr val="243A5E"/>
                </a:gs>
              </a:gsLst>
              <a:lin ang="2700000" scaled="1"/>
              <a:tileRect/>
            </a:gradFill>
            <a:prstDash val="solid"/>
            <a:headEnd type="none" w="med" len="med"/>
            <a:tailEnd type="none" w="med" len="med"/>
          </a:ln>
          <a:effectLst>
            <a:outerShdw blurRad="304800" algn="ctr" rotWithShape="0">
              <a:srgbClr val="0078D4"/>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j-ea"/>
              <a:cs typeface="+mj-cs"/>
            </a:endParaRPr>
          </a:p>
        </p:txBody>
      </p:sp>
      <p:pic>
        <p:nvPicPr>
          <p:cNvPr id="6" name="Graphic 5" descr="Call center outline">
            <a:extLst>
              <a:ext uri="{FF2B5EF4-FFF2-40B4-BE49-F238E27FC236}">
                <a16:creationId xmlns:a16="http://schemas.microsoft.com/office/drawing/2014/main" id="{D94694CA-804C-AF3B-E7E4-AC047788C89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248737" y="4106718"/>
            <a:ext cx="626612" cy="626612"/>
          </a:xfrm>
          <a:prstGeom prst="rect">
            <a:avLst/>
          </a:prstGeom>
        </p:spPr>
      </p:pic>
      <p:pic>
        <p:nvPicPr>
          <p:cNvPr id="7" name="Picture 6">
            <a:extLst>
              <a:ext uri="{FF2B5EF4-FFF2-40B4-BE49-F238E27FC236}">
                <a16:creationId xmlns:a16="http://schemas.microsoft.com/office/drawing/2014/main" id="{1BC66433-9C28-890A-F9E9-996EBCD30FD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91656" y="5883928"/>
            <a:ext cx="363746" cy="363746"/>
          </a:xfrm>
          <a:prstGeom prst="rect">
            <a:avLst/>
          </a:prstGeom>
        </p:spPr>
      </p:pic>
      <p:pic>
        <p:nvPicPr>
          <p:cNvPr id="8" name="Picture 7">
            <a:extLst>
              <a:ext uri="{FF2B5EF4-FFF2-40B4-BE49-F238E27FC236}">
                <a16:creationId xmlns:a16="http://schemas.microsoft.com/office/drawing/2014/main" id="{7AF19C7E-52A7-E1F4-F04F-AC71326DF94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37127" y="916028"/>
            <a:ext cx="570018" cy="570018"/>
          </a:xfrm>
          <a:prstGeom prst="rect">
            <a:avLst/>
          </a:prstGeom>
        </p:spPr>
      </p:pic>
      <p:sp>
        <p:nvSpPr>
          <p:cNvPr id="9" name="Title 1">
            <a:extLst>
              <a:ext uri="{FF2B5EF4-FFF2-40B4-BE49-F238E27FC236}">
                <a16:creationId xmlns:a16="http://schemas.microsoft.com/office/drawing/2014/main" id="{7B355A7C-19BD-CACA-2787-BADDB3DFE8E6}"/>
              </a:ext>
            </a:extLst>
          </p:cNvPr>
          <p:cNvSpPr txBox="1">
            <a:spLocks/>
          </p:cNvSpPr>
          <p:nvPr/>
        </p:nvSpPr>
        <p:spPr>
          <a:xfrm>
            <a:off x="584201" y="2019300"/>
            <a:ext cx="3650573" cy="1409700"/>
          </a:xfrm>
          <a:prstGeom prst="rect">
            <a:avLst/>
          </a:prstGeom>
        </p:spPr>
        <p:txBody>
          <a:bodyPr vert="horz" lIns="0" tIns="0" rIns="0" bIns="0" rtlCol="0" anchor="b">
            <a:noAutofit/>
          </a:bodyPr>
          <a:lstStyle>
            <a:lvl1pPr algn="l" defTabSz="932563" rtl="0" eaLnBrk="1" latinLnBrk="0" hangingPunct="1">
              <a:lnSpc>
                <a:spcPct val="100000"/>
              </a:lnSpc>
              <a:spcBef>
                <a:spcPct val="0"/>
              </a:spcBef>
              <a:buNone/>
              <a:defRPr lang="en-US" sz="3200" b="1"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Whisper Model Capabilities</a:t>
            </a:r>
          </a:p>
        </p:txBody>
      </p:sp>
      <p:grpSp>
        <p:nvGrpSpPr>
          <p:cNvPr id="10" name="Group 9">
            <a:extLst>
              <a:ext uri="{FF2B5EF4-FFF2-40B4-BE49-F238E27FC236}">
                <a16:creationId xmlns:a16="http://schemas.microsoft.com/office/drawing/2014/main" id="{4630A2F3-6B89-AACC-D2C0-8ED91E8486E9}"/>
              </a:ext>
              <a:ext uri="{C183D7F6-B498-43B3-948B-1728B52AA6E4}">
                <adec:decorative xmlns:adec="http://schemas.microsoft.com/office/drawing/2017/decorative" val="1"/>
              </a:ext>
            </a:extLst>
          </p:cNvPr>
          <p:cNvGrpSpPr/>
          <p:nvPr/>
        </p:nvGrpSpPr>
        <p:grpSpPr>
          <a:xfrm>
            <a:off x="5343200" y="901883"/>
            <a:ext cx="393568" cy="404204"/>
            <a:chOff x="5487697" y="4865273"/>
            <a:chExt cx="580706" cy="596399"/>
          </a:xfrm>
        </p:grpSpPr>
        <p:grpSp>
          <p:nvGrpSpPr>
            <p:cNvPr id="11" name="Graphic 49">
              <a:extLst>
                <a:ext uri="{FF2B5EF4-FFF2-40B4-BE49-F238E27FC236}">
                  <a16:creationId xmlns:a16="http://schemas.microsoft.com/office/drawing/2014/main" id="{A1D8B077-9C9C-158D-53FF-4B99F14F8508}"/>
                </a:ext>
              </a:extLst>
            </p:cNvPr>
            <p:cNvGrpSpPr/>
            <p:nvPr/>
          </p:nvGrpSpPr>
          <p:grpSpPr>
            <a:xfrm>
              <a:off x="5686386" y="4865273"/>
              <a:ext cx="382017" cy="481689"/>
              <a:chOff x="5686386" y="4865273"/>
              <a:chExt cx="382017" cy="481689"/>
            </a:xfrm>
          </p:grpSpPr>
          <p:sp>
            <p:nvSpPr>
              <p:cNvPr id="13" name="Freeform: Shape 12">
                <a:extLst>
                  <a:ext uri="{FF2B5EF4-FFF2-40B4-BE49-F238E27FC236}">
                    <a16:creationId xmlns:a16="http://schemas.microsoft.com/office/drawing/2014/main" id="{FF9255DB-BEBA-9A36-C0FB-1992B9AE731D}"/>
                  </a:ext>
                </a:extLst>
              </p:cNvPr>
              <p:cNvSpPr/>
              <p:nvPr/>
            </p:nvSpPr>
            <p:spPr>
              <a:xfrm>
                <a:off x="5689167" y="4868858"/>
                <a:ext cx="376325" cy="474518"/>
              </a:xfrm>
              <a:custGeom>
                <a:avLst/>
                <a:gdLst>
                  <a:gd name="connsiteX0" fmla="*/ 214813 w 376325"/>
                  <a:gd name="connsiteY0" fmla="*/ 2 h 474518"/>
                  <a:gd name="connsiteX1" fmla="*/ 15722 w 376325"/>
                  <a:gd name="connsiteY1" fmla="*/ 2 h 474518"/>
                  <a:gd name="connsiteX2" fmla="*/ 0 w 376325"/>
                  <a:gd name="connsiteY2" fmla="*/ 16192 h 474518"/>
                  <a:gd name="connsiteX3" fmla="*/ 0 w 376325"/>
                  <a:gd name="connsiteY3" fmla="*/ 16219 h 474518"/>
                  <a:gd name="connsiteX4" fmla="*/ 0 w 376325"/>
                  <a:gd name="connsiteY4" fmla="*/ 458302 h 474518"/>
                  <a:gd name="connsiteX5" fmla="*/ 15697 w 376325"/>
                  <a:gd name="connsiteY5" fmla="*/ 474519 h 474518"/>
                  <a:gd name="connsiteX6" fmla="*/ 15722 w 376325"/>
                  <a:gd name="connsiteY6" fmla="*/ 474519 h 474518"/>
                  <a:gd name="connsiteX7" fmla="*/ 360733 w 376325"/>
                  <a:gd name="connsiteY7" fmla="*/ 474519 h 474518"/>
                  <a:gd name="connsiteX8" fmla="*/ 376326 w 376325"/>
                  <a:gd name="connsiteY8" fmla="*/ 458302 h 474518"/>
                  <a:gd name="connsiteX9" fmla="*/ 376326 w 376325"/>
                  <a:gd name="connsiteY9" fmla="*/ 165730 h 474518"/>
                  <a:gd name="connsiteX10" fmla="*/ 360733 w 376325"/>
                  <a:gd name="connsiteY10" fmla="*/ 149513 h 474518"/>
                  <a:gd name="connsiteX11" fmla="*/ 246232 w 376325"/>
                  <a:gd name="connsiteY11" fmla="*/ 149513 h 474518"/>
                  <a:gd name="connsiteX12" fmla="*/ 230640 w 376325"/>
                  <a:gd name="connsiteY12" fmla="*/ 133323 h 474518"/>
                  <a:gd name="connsiteX13" fmla="*/ 230640 w 376325"/>
                  <a:gd name="connsiteY13" fmla="*/ 16219 h 474518"/>
                  <a:gd name="connsiteX14" fmla="*/ 215206 w 376325"/>
                  <a:gd name="connsiteY14" fmla="*/ 1 h 474518"/>
                  <a:gd name="connsiteX15" fmla="*/ 214813 w 376325"/>
                  <a:gd name="connsiteY15" fmla="*/ 2 h 47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6325" h="474518">
                    <a:moveTo>
                      <a:pt x="214813" y="2"/>
                    </a:moveTo>
                    <a:lnTo>
                      <a:pt x="15722" y="2"/>
                    </a:lnTo>
                    <a:cubicBezTo>
                      <a:pt x="7039" y="2"/>
                      <a:pt x="0" y="7250"/>
                      <a:pt x="0" y="16192"/>
                    </a:cubicBezTo>
                    <a:cubicBezTo>
                      <a:pt x="0" y="16201"/>
                      <a:pt x="0" y="16210"/>
                      <a:pt x="0" y="16219"/>
                    </a:cubicBezTo>
                    <a:lnTo>
                      <a:pt x="0" y="458302"/>
                    </a:lnTo>
                    <a:cubicBezTo>
                      <a:pt x="-14" y="467243"/>
                      <a:pt x="7013" y="474503"/>
                      <a:pt x="15697" y="474519"/>
                    </a:cubicBezTo>
                    <a:cubicBezTo>
                      <a:pt x="15705" y="474519"/>
                      <a:pt x="15714" y="474519"/>
                      <a:pt x="15722" y="474519"/>
                    </a:cubicBezTo>
                    <a:lnTo>
                      <a:pt x="360733" y="474519"/>
                    </a:lnTo>
                    <a:cubicBezTo>
                      <a:pt x="369377" y="474447"/>
                      <a:pt x="376341" y="467203"/>
                      <a:pt x="376326" y="458302"/>
                    </a:cubicBezTo>
                    <a:lnTo>
                      <a:pt x="376326" y="165730"/>
                    </a:lnTo>
                    <a:cubicBezTo>
                      <a:pt x="376341" y="156830"/>
                      <a:pt x="369377" y="149586"/>
                      <a:pt x="360733" y="149513"/>
                    </a:cubicBezTo>
                    <a:lnTo>
                      <a:pt x="246232" y="149513"/>
                    </a:lnTo>
                    <a:cubicBezTo>
                      <a:pt x="237599" y="149439"/>
                      <a:pt x="230640" y="142212"/>
                      <a:pt x="230640" y="133323"/>
                    </a:cubicBezTo>
                    <a:lnTo>
                      <a:pt x="230640" y="16219"/>
                    </a:lnTo>
                    <a:cubicBezTo>
                      <a:pt x="230728" y="7351"/>
                      <a:pt x="223818" y="91"/>
                      <a:pt x="215206" y="1"/>
                    </a:cubicBezTo>
                    <a:cubicBezTo>
                      <a:pt x="215076" y="-1"/>
                      <a:pt x="214943" y="0"/>
                      <a:pt x="214813" y="2"/>
                    </a:cubicBezTo>
                    <a:close/>
                  </a:path>
                </a:pathLst>
              </a:custGeom>
              <a:solidFill>
                <a:srgbClr val="0078D4">
                  <a:lumMod val="75000"/>
                </a:srgbClr>
              </a:solidFill>
              <a:ln w="259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Shape 13">
                <a:extLst>
                  <a:ext uri="{FF2B5EF4-FFF2-40B4-BE49-F238E27FC236}">
                    <a16:creationId xmlns:a16="http://schemas.microsoft.com/office/drawing/2014/main" id="{B7BF8341-ECDF-36B2-7BC3-34AB62A84F21}"/>
                  </a:ext>
                </a:extLst>
              </p:cNvPr>
              <p:cNvSpPr/>
              <p:nvPr/>
            </p:nvSpPr>
            <p:spPr>
              <a:xfrm>
                <a:off x="5686386" y="4865273"/>
                <a:ext cx="382017" cy="481689"/>
              </a:xfrm>
              <a:custGeom>
                <a:avLst/>
                <a:gdLst>
                  <a:gd name="connsiteX0" fmla="*/ 210317 w 382017"/>
                  <a:gd name="connsiteY0" fmla="*/ 24299 h 481689"/>
                  <a:gd name="connsiteX1" fmla="*/ 210317 w 382017"/>
                  <a:gd name="connsiteY1" fmla="*/ 135328 h 481689"/>
                  <a:gd name="connsiteX2" fmla="*/ 249818 w 382017"/>
                  <a:gd name="connsiteY2" fmla="*/ 176084 h 481689"/>
                  <a:gd name="connsiteX3" fmla="*/ 358446 w 382017"/>
                  <a:gd name="connsiteY3" fmla="*/ 176084 h 481689"/>
                  <a:gd name="connsiteX4" fmla="*/ 358446 w 382017"/>
                  <a:gd name="connsiteY4" fmla="*/ 457390 h 481689"/>
                  <a:gd name="connsiteX5" fmla="*/ 23571 w 382017"/>
                  <a:gd name="connsiteY5" fmla="*/ 457390 h 481689"/>
                  <a:gd name="connsiteX6" fmla="*/ 23571 w 382017"/>
                  <a:gd name="connsiteY6" fmla="*/ 24299 h 481689"/>
                  <a:gd name="connsiteX7" fmla="*/ 210317 w 382017"/>
                  <a:gd name="connsiteY7" fmla="*/ 24299 h 481689"/>
                  <a:gd name="connsiteX8" fmla="*/ 217932 w 382017"/>
                  <a:gd name="connsiteY8" fmla="*/ 0 h 481689"/>
                  <a:gd name="connsiteX9" fmla="*/ 15956 w 382017"/>
                  <a:gd name="connsiteY9" fmla="*/ 0 h 481689"/>
                  <a:gd name="connsiteX10" fmla="*/ 0 w 382017"/>
                  <a:gd name="connsiteY10" fmla="*/ 16431 h 481689"/>
                  <a:gd name="connsiteX11" fmla="*/ 0 w 382017"/>
                  <a:gd name="connsiteY11" fmla="*/ 16458 h 481689"/>
                  <a:gd name="connsiteX12" fmla="*/ 0 w 382017"/>
                  <a:gd name="connsiteY12" fmla="*/ 465231 h 481689"/>
                  <a:gd name="connsiteX13" fmla="*/ 15930 w 382017"/>
                  <a:gd name="connsiteY13" fmla="*/ 481689 h 481689"/>
                  <a:gd name="connsiteX14" fmla="*/ 15956 w 382017"/>
                  <a:gd name="connsiteY14" fmla="*/ 481689 h 481689"/>
                  <a:gd name="connsiteX15" fmla="*/ 366061 w 382017"/>
                  <a:gd name="connsiteY15" fmla="*/ 481689 h 481689"/>
                  <a:gd name="connsiteX16" fmla="*/ 382017 w 382017"/>
                  <a:gd name="connsiteY16" fmla="*/ 465258 h 481689"/>
                  <a:gd name="connsiteX17" fmla="*/ 382017 w 382017"/>
                  <a:gd name="connsiteY17" fmla="*/ 465231 h 481689"/>
                  <a:gd name="connsiteX18" fmla="*/ 382017 w 382017"/>
                  <a:gd name="connsiteY18" fmla="*/ 168217 h 481689"/>
                  <a:gd name="connsiteX19" fmla="*/ 366061 w 382017"/>
                  <a:gd name="connsiteY19" fmla="*/ 151786 h 481689"/>
                  <a:gd name="connsiteX20" fmla="*/ 249818 w 382017"/>
                  <a:gd name="connsiteY20" fmla="*/ 151786 h 481689"/>
                  <a:gd name="connsiteX21" fmla="*/ 233888 w 382017"/>
                  <a:gd name="connsiteY21" fmla="*/ 135328 h 481689"/>
                  <a:gd name="connsiteX22" fmla="*/ 233888 w 382017"/>
                  <a:gd name="connsiteY22" fmla="*/ 16458 h 481689"/>
                  <a:gd name="connsiteX23" fmla="*/ 217958 w 382017"/>
                  <a:gd name="connsiteY23" fmla="*/ 0 h 481689"/>
                  <a:gd name="connsiteX24" fmla="*/ 217932 w 382017"/>
                  <a:gd name="connsiteY24" fmla="*/ 0 h 48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2017" h="481689">
                    <a:moveTo>
                      <a:pt x="210317" y="24299"/>
                    </a:moveTo>
                    <a:lnTo>
                      <a:pt x="210317" y="135328"/>
                    </a:lnTo>
                    <a:cubicBezTo>
                      <a:pt x="210332" y="157799"/>
                      <a:pt x="227997" y="176025"/>
                      <a:pt x="249818" y="176084"/>
                    </a:cubicBezTo>
                    <a:lnTo>
                      <a:pt x="358446" y="176084"/>
                    </a:lnTo>
                    <a:lnTo>
                      <a:pt x="358446" y="457390"/>
                    </a:lnTo>
                    <a:lnTo>
                      <a:pt x="23571" y="457390"/>
                    </a:lnTo>
                    <a:lnTo>
                      <a:pt x="23571" y="24299"/>
                    </a:lnTo>
                    <a:lnTo>
                      <a:pt x="210317" y="24299"/>
                    </a:lnTo>
                    <a:moveTo>
                      <a:pt x="217932" y="0"/>
                    </a:moveTo>
                    <a:lnTo>
                      <a:pt x="15956" y="0"/>
                    </a:lnTo>
                    <a:cubicBezTo>
                      <a:pt x="7144" y="0"/>
                      <a:pt x="0" y="7356"/>
                      <a:pt x="0" y="16431"/>
                    </a:cubicBezTo>
                    <a:cubicBezTo>
                      <a:pt x="0" y="16440"/>
                      <a:pt x="0" y="16449"/>
                      <a:pt x="0" y="16458"/>
                    </a:cubicBezTo>
                    <a:lnTo>
                      <a:pt x="0" y="465231"/>
                    </a:lnTo>
                    <a:cubicBezTo>
                      <a:pt x="-14" y="474306"/>
                      <a:pt x="7118" y="481673"/>
                      <a:pt x="15930" y="481689"/>
                    </a:cubicBezTo>
                    <a:cubicBezTo>
                      <a:pt x="15939" y="481689"/>
                      <a:pt x="15948" y="481689"/>
                      <a:pt x="15956" y="481689"/>
                    </a:cubicBezTo>
                    <a:lnTo>
                      <a:pt x="366061" y="481689"/>
                    </a:lnTo>
                    <a:cubicBezTo>
                      <a:pt x="374873" y="481689"/>
                      <a:pt x="382017" y="474333"/>
                      <a:pt x="382017" y="465258"/>
                    </a:cubicBezTo>
                    <a:cubicBezTo>
                      <a:pt x="382017" y="465250"/>
                      <a:pt x="382017" y="465239"/>
                      <a:pt x="382017" y="465231"/>
                    </a:cubicBezTo>
                    <a:lnTo>
                      <a:pt x="382017" y="168217"/>
                    </a:lnTo>
                    <a:cubicBezTo>
                      <a:pt x="382017" y="159142"/>
                      <a:pt x="374873" y="151786"/>
                      <a:pt x="366061" y="151786"/>
                    </a:cubicBezTo>
                    <a:lnTo>
                      <a:pt x="249818" y="151786"/>
                    </a:lnTo>
                    <a:cubicBezTo>
                      <a:pt x="241006" y="151771"/>
                      <a:pt x="233872" y="144402"/>
                      <a:pt x="233888" y="135328"/>
                    </a:cubicBezTo>
                    <a:lnTo>
                      <a:pt x="233888" y="16458"/>
                    </a:lnTo>
                    <a:cubicBezTo>
                      <a:pt x="233904" y="7383"/>
                      <a:pt x="226770" y="15"/>
                      <a:pt x="217958" y="0"/>
                    </a:cubicBezTo>
                    <a:cubicBezTo>
                      <a:pt x="217950" y="0"/>
                      <a:pt x="217939" y="0"/>
                      <a:pt x="217932" y="0"/>
                    </a:cubicBezTo>
                    <a:close/>
                  </a:path>
                </a:pathLst>
              </a:custGeom>
              <a:solidFill>
                <a:srgbClr val="0078D4"/>
              </a:solidFill>
              <a:ln w="259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Shape 14">
                <a:extLst>
                  <a:ext uri="{FF2B5EF4-FFF2-40B4-BE49-F238E27FC236}">
                    <a16:creationId xmlns:a16="http://schemas.microsoft.com/office/drawing/2014/main" id="{3AB390F6-2321-6C11-FD8A-1B266CA497A4}"/>
                  </a:ext>
                </a:extLst>
              </p:cNvPr>
              <p:cNvSpPr/>
              <p:nvPr/>
            </p:nvSpPr>
            <p:spPr>
              <a:xfrm>
                <a:off x="5914764" y="4868859"/>
                <a:ext cx="147557" cy="151464"/>
              </a:xfrm>
              <a:custGeom>
                <a:avLst/>
                <a:gdLst>
                  <a:gd name="connsiteX0" fmla="*/ 147558 w 147557"/>
                  <a:gd name="connsiteY0" fmla="*/ 151464 h 151464"/>
                  <a:gd name="connsiteX1" fmla="*/ 1 w 147557"/>
                  <a:gd name="connsiteY1" fmla="*/ 0 h 151464"/>
                  <a:gd name="connsiteX2" fmla="*/ 1 w 147557"/>
                  <a:gd name="connsiteY2" fmla="*/ 123419 h 151464"/>
                  <a:gd name="connsiteX3" fmla="*/ 26872 w 147557"/>
                  <a:gd name="connsiteY3" fmla="*/ 151464 h 151464"/>
                  <a:gd name="connsiteX4" fmla="*/ 26898 w 147557"/>
                  <a:gd name="connsiteY4" fmla="*/ 151464 h 151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57" h="151464">
                    <a:moveTo>
                      <a:pt x="147558" y="151464"/>
                    </a:moveTo>
                    <a:lnTo>
                      <a:pt x="1" y="0"/>
                    </a:lnTo>
                    <a:lnTo>
                      <a:pt x="1" y="123419"/>
                    </a:lnTo>
                    <a:cubicBezTo>
                      <a:pt x="-101" y="138805"/>
                      <a:pt x="11929" y="151361"/>
                      <a:pt x="26872" y="151464"/>
                    </a:cubicBezTo>
                    <a:cubicBezTo>
                      <a:pt x="26880" y="151464"/>
                      <a:pt x="26890" y="151464"/>
                      <a:pt x="26898" y="151464"/>
                    </a:cubicBezTo>
                    <a:close/>
                  </a:path>
                </a:pathLst>
              </a:custGeom>
              <a:solidFill>
                <a:srgbClr val="0078D4"/>
              </a:solidFill>
              <a:ln w="259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Shape 15">
                <a:extLst>
                  <a:ext uri="{FF2B5EF4-FFF2-40B4-BE49-F238E27FC236}">
                    <a16:creationId xmlns:a16="http://schemas.microsoft.com/office/drawing/2014/main" id="{58C1CB7E-7607-3710-A4E4-C171D2BFA6D0}"/>
                  </a:ext>
                </a:extLst>
              </p:cNvPr>
              <p:cNvSpPr/>
              <p:nvPr/>
            </p:nvSpPr>
            <p:spPr>
              <a:xfrm>
                <a:off x="5741298" y="5120355"/>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solidFill>
              <a:ln w="259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 name="Freeform: Shape 16">
                <a:extLst>
                  <a:ext uri="{FF2B5EF4-FFF2-40B4-BE49-F238E27FC236}">
                    <a16:creationId xmlns:a16="http://schemas.microsoft.com/office/drawing/2014/main" id="{C648A0BC-046D-6139-C048-5818E5E9D8D4}"/>
                  </a:ext>
                </a:extLst>
              </p:cNvPr>
              <p:cNvSpPr/>
              <p:nvPr/>
            </p:nvSpPr>
            <p:spPr>
              <a:xfrm>
                <a:off x="5741298" y="5172511"/>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alpha val="80000"/>
                </a:srgbClr>
              </a:solidFill>
              <a:ln w="259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Shape 17">
                <a:extLst>
                  <a:ext uri="{FF2B5EF4-FFF2-40B4-BE49-F238E27FC236}">
                    <a16:creationId xmlns:a16="http://schemas.microsoft.com/office/drawing/2014/main" id="{83FDA2D1-CB42-BBC3-511A-AFEFAA1E1B75}"/>
                  </a:ext>
                </a:extLst>
              </p:cNvPr>
              <p:cNvSpPr/>
              <p:nvPr/>
            </p:nvSpPr>
            <p:spPr>
              <a:xfrm>
                <a:off x="5741298" y="5224694"/>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alpha val="60000"/>
                </a:srgbClr>
              </a:solidFill>
              <a:ln w="259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Shape 18">
                <a:extLst>
                  <a:ext uri="{FF2B5EF4-FFF2-40B4-BE49-F238E27FC236}">
                    <a16:creationId xmlns:a16="http://schemas.microsoft.com/office/drawing/2014/main" id="{C6D730B2-6128-812F-6B35-4BDFF802F98E}"/>
                  </a:ext>
                </a:extLst>
              </p:cNvPr>
              <p:cNvSpPr/>
              <p:nvPr/>
            </p:nvSpPr>
            <p:spPr>
              <a:xfrm>
                <a:off x="5841012" y="5085245"/>
                <a:ext cx="188331" cy="193157"/>
              </a:xfrm>
              <a:custGeom>
                <a:avLst/>
                <a:gdLst>
                  <a:gd name="connsiteX0" fmla="*/ 7796 w 188331"/>
                  <a:gd name="connsiteY0" fmla="*/ 82958 h 193157"/>
                  <a:gd name="connsiteX1" fmla="*/ 0 w 188331"/>
                  <a:gd name="connsiteY1" fmla="*/ 74929 h 193157"/>
                  <a:gd name="connsiteX2" fmla="*/ 0 w 188331"/>
                  <a:gd name="connsiteY2" fmla="*/ 8028 h 193157"/>
                  <a:gd name="connsiteX3" fmla="*/ 7796 w 188331"/>
                  <a:gd name="connsiteY3" fmla="*/ 0 h 193157"/>
                  <a:gd name="connsiteX4" fmla="*/ 72765 w 188331"/>
                  <a:gd name="connsiteY4" fmla="*/ 0 h 193157"/>
                  <a:gd name="connsiteX5" fmla="*/ 80626 w 188331"/>
                  <a:gd name="connsiteY5" fmla="*/ 8095 h 193157"/>
                  <a:gd name="connsiteX6" fmla="*/ 72765 w 188331"/>
                  <a:gd name="connsiteY6" fmla="*/ 16190 h 193157"/>
                  <a:gd name="connsiteX7" fmla="*/ 15722 w 188331"/>
                  <a:gd name="connsiteY7" fmla="*/ 16190 h 193157"/>
                  <a:gd name="connsiteX8" fmla="*/ 15722 w 188331"/>
                  <a:gd name="connsiteY8" fmla="*/ 74903 h 193157"/>
                  <a:gd name="connsiteX9" fmla="*/ 7953 w 188331"/>
                  <a:gd name="connsiteY9" fmla="*/ 82958 h 193157"/>
                  <a:gd name="connsiteX10" fmla="*/ 7796 w 188331"/>
                  <a:gd name="connsiteY10" fmla="*/ 82958 h 193157"/>
                  <a:gd name="connsiteX11" fmla="*/ 188280 w 188331"/>
                  <a:gd name="connsiteY11" fmla="*/ 74929 h 193157"/>
                  <a:gd name="connsiteX12" fmla="*/ 188280 w 188331"/>
                  <a:gd name="connsiteY12" fmla="*/ 8028 h 193157"/>
                  <a:gd name="connsiteX13" fmla="*/ 180484 w 188331"/>
                  <a:gd name="connsiteY13" fmla="*/ 0 h 193157"/>
                  <a:gd name="connsiteX14" fmla="*/ 115515 w 188331"/>
                  <a:gd name="connsiteY14" fmla="*/ 0 h 193157"/>
                  <a:gd name="connsiteX15" fmla="*/ 107653 w 188331"/>
                  <a:gd name="connsiteY15" fmla="*/ 8095 h 193157"/>
                  <a:gd name="connsiteX16" fmla="*/ 115515 w 188331"/>
                  <a:gd name="connsiteY16" fmla="*/ 16190 h 193157"/>
                  <a:gd name="connsiteX17" fmla="*/ 172505 w 188331"/>
                  <a:gd name="connsiteY17" fmla="*/ 16190 h 193157"/>
                  <a:gd name="connsiteX18" fmla="*/ 172505 w 188331"/>
                  <a:gd name="connsiteY18" fmla="*/ 74903 h 193157"/>
                  <a:gd name="connsiteX19" fmla="*/ 180380 w 188331"/>
                  <a:gd name="connsiteY19" fmla="*/ 83011 h 193157"/>
                  <a:gd name="connsiteX20" fmla="*/ 188254 w 188331"/>
                  <a:gd name="connsiteY20" fmla="*/ 74903 h 193157"/>
                  <a:gd name="connsiteX21" fmla="*/ 188280 w 188331"/>
                  <a:gd name="connsiteY21" fmla="*/ 185076 h 193157"/>
                  <a:gd name="connsiteX22" fmla="*/ 188280 w 188331"/>
                  <a:gd name="connsiteY22" fmla="*/ 118174 h 193157"/>
                  <a:gd name="connsiteX23" fmla="*/ 180406 w 188331"/>
                  <a:gd name="connsiteY23" fmla="*/ 110066 h 193157"/>
                  <a:gd name="connsiteX24" fmla="*/ 172531 w 188331"/>
                  <a:gd name="connsiteY24" fmla="*/ 118174 h 193157"/>
                  <a:gd name="connsiteX25" fmla="*/ 172531 w 188331"/>
                  <a:gd name="connsiteY25" fmla="*/ 176860 h 193157"/>
                  <a:gd name="connsiteX26" fmla="*/ 115593 w 188331"/>
                  <a:gd name="connsiteY26" fmla="*/ 176860 h 193157"/>
                  <a:gd name="connsiteX27" fmla="*/ 107796 w 188331"/>
                  <a:gd name="connsiteY27" fmla="*/ 184888 h 193157"/>
                  <a:gd name="connsiteX28" fmla="*/ 115593 w 188331"/>
                  <a:gd name="connsiteY28" fmla="*/ 192916 h 193157"/>
                  <a:gd name="connsiteX29" fmla="*/ 180562 w 188331"/>
                  <a:gd name="connsiteY29" fmla="*/ 192916 h 193157"/>
                  <a:gd name="connsiteX30" fmla="*/ 188332 w 188331"/>
                  <a:gd name="connsiteY30" fmla="*/ 185022 h 193157"/>
                  <a:gd name="connsiteX31" fmla="*/ 80535 w 188331"/>
                  <a:gd name="connsiteY31" fmla="*/ 185076 h 193157"/>
                  <a:gd name="connsiteX32" fmla="*/ 72739 w 188331"/>
                  <a:gd name="connsiteY32" fmla="*/ 177047 h 193157"/>
                  <a:gd name="connsiteX33" fmla="*/ 15722 w 188331"/>
                  <a:gd name="connsiteY33" fmla="*/ 177047 h 193157"/>
                  <a:gd name="connsiteX34" fmla="*/ 15722 w 188331"/>
                  <a:gd name="connsiteY34" fmla="*/ 118228 h 193157"/>
                  <a:gd name="connsiteX35" fmla="*/ 7861 w 188331"/>
                  <a:gd name="connsiteY35" fmla="*/ 110133 h 193157"/>
                  <a:gd name="connsiteX36" fmla="*/ 0 w 188331"/>
                  <a:gd name="connsiteY36" fmla="*/ 118228 h 193157"/>
                  <a:gd name="connsiteX37" fmla="*/ 0 w 188331"/>
                  <a:gd name="connsiteY37" fmla="*/ 185129 h 193157"/>
                  <a:gd name="connsiteX38" fmla="*/ 7796 w 188331"/>
                  <a:gd name="connsiteY38" fmla="*/ 193157 h 193157"/>
                  <a:gd name="connsiteX39" fmla="*/ 72765 w 188331"/>
                  <a:gd name="connsiteY39" fmla="*/ 193157 h 193157"/>
                  <a:gd name="connsiteX40" fmla="*/ 80561 w 188331"/>
                  <a:gd name="connsiteY40" fmla="*/ 185129 h 193157"/>
                  <a:gd name="connsiteX41" fmla="*/ 80561 w 188331"/>
                  <a:gd name="connsiteY41" fmla="*/ 185049 h 19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8331" h="193157">
                    <a:moveTo>
                      <a:pt x="7796" y="82958"/>
                    </a:moveTo>
                    <a:cubicBezTo>
                      <a:pt x="3490" y="82958"/>
                      <a:pt x="0" y="79364"/>
                      <a:pt x="0" y="74929"/>
                    </a:cubicBezTo>
                    <a:lnTo>
                      <a:pt x="0" y="8028"/>
                    </a:lnTo>
                    <a:cubicBezTo>
                      <a:pt x="0" y="3594"/>
                      <a:pt x="3490" y="0"/>
                      <a:pt x="7796" y="0"/>
                    </a:cubicBezTo>
                    <a:lnTo>
                      <a:pt x="72765" y="0"/>
                    </a:lnTo>
                    <a:cubicBezTo>
                      <a:pt x="77108" y="0"/>
                      <a:pt x="80626" y="3624"/>
                      <a:pt x="80626" y="8095"/>
                    </a:cubicBezTo>
                    <a:cubicBezTo>
                      <a:pt x="80626" y="12566"/>
                      <a:pt x="77108" y="16190"/>
                      <a:pt x="72765" y="16190"/>
                    </a:cubicBezTo>
                    <a:lnTo>
                      <a:pt x="15722" y="16190"/>
                    </a:lnTo>
                    <a:lnTo>
                      <a:pt x="15722" y="74903"/>
                    </a:lnTo>
                    <a:cubicBezTo>
                      <a:pt x="15737" y="79337"/>
                      <a:pt x="12259" y="82944"/>
                      <a:pt x="7953" y="82958"/>
                    </a:cubicBezTo>
                    <a:cubicBezTo>
                      <a:pt x="7901" y="82958"/>
                      <a:pt x="7849" y="82958"/>
                      <a:pt x="7796" y="82958"/>
                    </a:cubicBezTo>
                    <a:close/>
                    <a:moveTo>
                      <a:pt x="188280" y="74929"/>
                    </a:moveTo>
                    <a:lnTo>
                      <a:pt x="188280" y="8028"/>
                    </a:lnTo>
                    <a:cubicBezTo>
                      <a:pt x="188280" y="3594"/>
                      <a:pt x="184790" y="0"/>
                      <a:pt x="180484" y="0"/>
                    </a:cubicBezTo>
                    <a:lnTo>
                      <a:pt x="115515" y="0"/>
                    </a:lnTo>
                    <a:cubicBezTo>
                      <a:pt x="111172" y="0"/>
                      <a:pt x="107653" y="3624"/>
                      <a:pt x="107653" y="8095"/>
                    </a:cubicBezTo>
                    <a:cubicBezTo>
                      <a:pt x="107653" y="12566"/>
                      <a:pt x="111172" y="16190"/>
                      <a:pt x="115515" y="16190"/>
                    </a:cubicBezTo>
                    <a:lnTo>
                      <a:pt x="172505" y="16190"/>
                    </a:lnTo>
                    <a:lnTo>
                      <a:pt x="172505" y="74903"/>
                    </a:lnTo>
                    <a:cubicBezTo>
                      <a:pt x="172505" y="79380"/>
                      <a:pt x="176032" y="83011"/>
                      <a:pt x="180380" y="83011"/>
                    </a:cubicBezTo>
                    <a:cubicBezTo>
                      <a:pt x="184727" y="83011"/>
                      <a:pt x="188254" y="79380"/>
                      <a:pt x="188254" y="74903"/>
                    </a:cubicBezTo>
                    <a:close/>
                    <a:moveTo>
                      <a:pt x="188280" y="185076"/>
                    </a:moveTo>
                    <a:lnTo>
                      <a:pt x="188280" y="118174"/>
                    </a:lnTo>
                    <a:cubicBezTo>
                      <a:pt x="188280" y="113697"/>
                      <a:pt x="184753" y="110066"/>
                      <a:pt x="180406" y="110066"/>
                    </a:cubicBezTo>
                    <a:cubicBezTo>
                      <a:pt x="176058" y="110066"/>
                      <a:pt x="172531" y="113697"/>
                      <a:pt x="172531" y="118174"/>
                    </a:cubicBezTo>
                    <a:lnTo>
                      <a:pt x="172531" y="176860"/>
                    </a:lnTo>
                    <a:lnTo>
                      <a:pt x="115593" y="176860"/>
                    </a:lnTo>
                    <a:cubicBezTo>
                      <a:pt x="111287" y="176860"/>
                      <a:pt x="107796" y="180454"/>
                      <a:pt x="107796" y="184888"/>
                    </a:cubicBezTo>
                    <a:cubicBezTo>
                      <a:pt x="107796" y="189323"/>
                      <a:pt x="111287" y="192916"/>
                      <a:pt x="115593" y="192916"/>
                    </a:cubicBezTo>
                    <a:lnTo>
                      <a:pt x="180562" y="192916"/>
                    </a:lnTo>
                    <a:cubicBezTo>
                      <a:pt x="184808" y="192903"/>
                      <a:pt x="188262" y="189392"/>
                      <a:pt x="188332" y="185022"/>
                    </a:cubicBezTo>
                    <a:close/>
                    <a:moveTo>
                      <a:pt x="80535" y="185076"/>
                    </a:moveTo>
                    <a:cubicBezTo>
                      <a:pt x="80535" y="180641"/>
                      <a:pt x="77045" y="177047"/>
                      <a:pt x="72739" y="177047"/>
                    </a:cubicBezTo>
                    <a:lnTo>
                      <a:pt x="15722" y="177047"/>
                    </a:lnTo>
                    <a:lnTo>
                      <a:pt x="15722" y="118228"/>
                    </a:lnTo>
                    <a:cubicBezTo>
                      <a:pt x="15722" y="113756"/>
                      <a:pt x="12203" y="110133"/>
                      <a:pt x="7861" y="110133"/>
                    </a:cubicBezTo>
                    <a:cubicBezTo>
                      <a:pt x="3519" y="110133"/>
                      <a:pt x="0" y="113756"/>
                      <a:pt x="0" y="118228"/>
                    </a:cubicBezTo>
                    <a:lnTo>
                      <a:pt x="0" y="185129"/>
                    </a:lnTo>
                    <a:cubicBezTo>
                      <a:pt x="0" y="189563"/>
                      <a:pt x="3490" y="193157"/>
                      <a:pt x="7796" y="193157"/>
                    </a:cubicBezTo>
                    <a:lnTo>
                      <a:pt x="72765" y="193157"/>
                    </a:lnTo>
                    <a:cubicBezTo>
                      <a:pt x="77071" y="193157"/>
                      <a:pt x="80561" y="189563"/>
                      <a:pt x="80561" y="185129"/>
                    </a:cubicBezTo>
                    <a:cubicBezTo>
                      <a:pt x="80561" y="185102"/>
                      <a:pt x="80561" y="185076"/>
                      <a:pt x="80561" y="185049"/>
                    </a:cubicBezTo>
                    <a:close/>
                  </a:path>
                </a:pathLst>
              </a:custGeom>
              <a:solidFill>
                <a:srgbClr val="FFFFFF"/>
              </a:solidFill>
              <a:ln w="2592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12" name="Graphic 11">
              <a:extLst>
                <a:ext uri="{FF2B5EF4-FFF2-40B4-BE49-F238E27FC236}">
                  <a16:creationId xmlns:a16="http://schemas.microsoft.com/office/drawing/2014/main" id="{E6060A45-1295-C33D-C279-88723E7AB8A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487697" y="5066961"/>
              <a:ext cx="394711" cy="394711"/>
            </a:xfrm>
            <a:prstGeom prst="rect">
              <a:avLst/>
            </a:prstGeom>
          </p:spPr>
        </p:pic>
      </p:grpSp>
      <p:sp>
        <p:nvSpPr>
          <p:cNvPr id="20" name="Freeform: Shape 19">
            <a:extLst>
              <a:ext uri="{FF2B5EF4-FFF2-40B4-BE49-F238E27FC236}">
                <a16:creationId xmlns:a16="http://schemas.microsoft.com/office/drawing/2014/main" id="{E52E14F9-B23F-DB34-9BFD-7AE27E587828}"/>
              </a:ext>
            </a:extLst>
          </p:cNvPr>
          <p:cNvSpPr/>
          <p:nvPr/>
        </p:nvSpPr>
        <p:spPr>
          <a:xfrm>
            <a:off x="5988062" y="614915"/>
            <a:ext cx="5397752" cy="1245635"/>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rgbClr val="0078D4">
              <a:alpha val="30000"/>
            </a:srgbClr>
          </a:solidFill>
          <a:ln>
            <a:noFill/>
          </a:ln>
          <a:effectLst/>
        </p:spPr>
        <p:txBody>
          <a:bodyPr spcFirstLastPara="0" vert="horz" wrap="square" lIns="182880" tIns="40640" rIns="40640" bIns="40640" numCol="1" spcCol="1270" anchor="ctr" anchorCtr="0">
            <a:noAutofit/>
          </a:bodyPr>
          <a:lstStyle/>
          <a:p>
            <a:pPr marL="0" marR="0" lvl="0" indent="0" defTabSz="711200" eaLnBrk="1" fontAlgn="auto" latinLnBrk="0" hangingPunct="1">
              <a:lnSpc>
                <a:spcPct val="90000"/>
              </a:lnSpc>
              <a:spcBef>
                <a:spcPct val="0"/>
              </a:spcBef>
              <a:spcAft>
                <a:spcPct val="35000"/>
              </a:spcAft>
              <a:buClrTx/>
              <a:buSzTx/>
              <a:buFontTx/>
              <a:buNone/>
              <a:tabLst/>
              <a:defRPr/>
            </a:pPr>
            <a:r>
              <a:rPr kumimoji="0" lang="en-US" sz="1800" b="1" i="0" u="none" strike="noStrike" kern="0" cap="none" spc="0" normalizeH="0" baseline="0" noProof="0">
                <a:ln>
                  <a:noFill/>
                </a:ln>
                <a:solidFill>
                  <a:srgbClr val="50E6FF"/>
                </a:solidFill>
                <a:effectLst/>
                <a:uLnTx/>
                <a:uFillTx/>
                <a:latin typeface="Segoe UI"/>
                <a:ea typeface="+mn-ea"/>
                <a:cs typeface="+mn-cs"/>
              </a:rPr>
              <a:t>Better readability </a:t>
            </a:r>
          </a:p>
          <a:p>
            <a:pPr marL="0" marR="0" lvl="0" indent="0" defTabSz="71120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Better identification of sentence boundaries, punctuation, capitalization of words, formatting of numbers based on context (example “Albany Development Code </a:t>
            </a:r>
            <a:r>
              <a:rPr kumimoji="0" lang="en-US" sz="1400" b="1"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9.208(2)</a:t>
            </a:r>
            <a: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 removal of disfluencies and repetitions found in human conversations</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61C6EBB2-5C29-ADE9-873D-C1D5FBCF6E42}"/>
              </a:ext>
              <a:ext uri="{C183D7F6-B498-43B3-948B-1728B52AA6E4}">
                <adec:decorative xmlns:adec="http://schemas.microsoft.com/office/drawing/2017/decorative" val="1"/>
              </a:ext>
            </a:extLst>
          </p:cNvPr>
          <p:cNvGrpSpPr/>
          <p:nvPr/>
        </p:nvGrpSpPr>
        <p:grpSpPr>
          <a:xfrm>
            <a:off x="5352841" y="2567808"/>
            <a:ext cx="404308" cy="404308"/>
            <a:chOff x="3581400" y="3078163"/>
            <a:chExt cx="1027113" cy="1027112"/>
          </a:xfrm>
        </p:grpSpPr>
        <p:sp>
          <p:nvSpPr>
            <p:cNvPr id="22" name="AutoShape 3">
              <a:extLst>
                <a:ext uri="{FF2B5EF4-FFF2-40B4-BE49-F238E27FC236}">
                  <a16:creationId xmlns:a16="http://schemas.microsoft.com/office/drawing/2014/main" id="{1C720586-7E6D-1048-E60B-4605AE9C024E}"/>
                </a:ext>
              </a:extLst>
            </p:cNvPr>
            <p:cNvSpPr>
              <a:spLocks noChangeAspect="1" noChangeArrowheads="1" noTextEdit="1"/>
            </p:cNvSpPr>
            <p:nvPr/>
          </p:nvSpPr>
          <p:spPr bwMode="auto">
            <a:xfrm>
              <a:off x="3581400" y="3078163"/>
              <a:ext cx="1027113" cy="10271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5">
              <a:extLst>
                <a:ext uri="{FF2B5EF4-FFF2-40B4-BE49-F238E27FC236}">
                  <a16:creationId xmlns:a16="http://schemas.microsoft.com/office/drawing/2014/main" id="{29DA4EE5-B0E1-3CA0-A16F-B500702C57A8}"/>
                </a:ext>
              </a:extLst>
            </p:cNvPr>
            <p:cNvSpPr>
              <a:spLocks/>
            </p:cNvSpPr>
            <p:nvPr/>
          </p:nvSpPr>
          <p:spPr bwMode="auto">
            <a:xfrm>
              <a:off x="3646488" y="3133725"/>
              <a:ext cx="931863" cy="928687"/>
            </a:xfrm>
            <a:custGeom>
              <a:avLst/>
              <a:gdLst>
                <a:gd name="T0" fmla="*/ 291 w 374"/>
                <a:gd name="T1" fmla="*/ 373 h 373"/>
                <a:gd name="T2" fmla="*/ 291 w 374"/>
                <a:gd name="T3" fmla="*/ 373 h 373"/>
                <a:gd name="T4" fmla="*/ 244 w 374"/>
                <a:gd name="T5" fmla="*/ 365 h 373"/>
                <a:gd name="T6" fmla="*/ 195 w 374"/>
                <a:gd name="T7" fmla="*/ 345 h 373"/>
                <a:gd name="T8" fmla="*/ 146 w 374"/>
                <a:gd name="T9" fmla="*/ 313 h 373"/>
                <a:gd name="T10" fmla="*/ 100 w 374"/>
                <a:gd name="T11" fmla="*/ 274 h 373"/>
                <a:gd name="T12" fmla="*/ 60 w 374"/>
                <a:gd name="T13" fmla="*/ 228 h 373"/>
                <a:gd name="T14" fmla="*/ 29 w 374"/>
                <a:gd name="T15" fmla="*/ 180 h 373"/>
                <a:gd name="T16" fmla="*/ 8 w 374"/>
                <a:gd name="T17" fmla="*/ 130 h 373"/>
                <a:gd name="T18" fmla="*/ 0 w 374"/>
                <a:gd name="T19" fmla="*/ 82 h 373"/>
                <a:gd name="T20" fmla="*/ 3 w 374"/>
                <a:gd name="T21" fmla="*/ 57 h 373"/>
                <a:gd name="T22" fmla="*/ 11 w 374"/>
                <a:gd name="T23" fmla="*/ 39 h 373"/>
                <a:gd name="T24" fmla="*/ 25 w 374"/>
                <a:gd name="T25" fmla="*/ 23 h 373"/>
                <a:gd name="T26" fmla="*/ 42 w 374"/>
                <a:gd name="T27" fmla="*/ 5 h 373"/>
                <a:gd name="T28" fmla="*/ 56 w 374"/>
                <a:gd name="T29" fmla="*/ 0 h 373"/>
                <a:gd name="T30" fmla="*/ 65 w 374"/>
                <a:gd name="T31" fmla="*/ 3 h 373"/>
                <a:gd name="T32" fmla="*/ 75 w 374"/>
                <a:gd name="T33" fmla="*/ 10 h 373"/>
                <a:gd name="T34" fmla="*/ 87 w 374"/>
                <a:gd name="T35" fmla="*/ 21 h 373"/>
                <a:gd name="T36" fmla="*/ 98 w 374"/>
                <a:gd name="T37" fmla="*/ 33 h 373"/>
                <a:gd name="T38" fmla="*/ 108 w 374"/>
                <a:gd name="T39" fmla="*/ 43 h 373"/>
                <a:gd name="T40" fmla="*/ 115 w 374"/>
                <a:gd name="T41" fmla="*/ 51 h 373"/>
                <a:gd name="T42" fmla="*/ 121 w 374"/>
                <a:gd name="T43" fmla="*/ 65 h 373"/>
                <a:gd name="T44" fmla="*/ 118 w 374"/>
                <a:gd name="T45" fmla="*/ 75 h 373"/>
                <a:gd name="T46" fmla="*/ 110 w 374"/>
                <a:gd name="T47" fmla="*/ 84 h 373"/>
                <a:gd name="T48" fmla="*/ 100 w 374"/>
                <a:gd name="T49" fmla="*/ 93 h 373"/>
                <a:gd name="T50" fmla="*/ 90 w 374"/>
                <a:gd name="T51" fmla="*/ 104 h 373"/>
                <a:gd name="T52" fmla="*/ 82 w 374"/>
                <a:gd name="T53" fmla="*/ 117 h 373"/>
                <a:gd name="T54" fmla="*/ 79 w 374"/>
                <a:gd name="T55" fmla="*/ 133 h 373"/>
                <a:gd name="T56" fmla="*/ 82 w 374"/>
                <a:gd name="T57" fmla="*/ 151 h 373"/>
                <a:gd name="T58" fmla="*/ 92 w 374"/>
                <a:gd name="T59" fmla="*/ 166 h 373"/>
                <a:gd name="T60" fmla="*/ 207 w 374"/>
                <a:gd name="T61" fmla="*/ 281 h 373"/>
                <a:gd name="T62" fmla="*/ 222 w 374"/>
                <a:gd name="T63" fmla="*/ 291 h 373"/>
                <a:gd name="T64" fmla="*/ 240 w 374"/>
                <a:gd name="T65" fmla="*/ 294 h 373"/>
                <a:gd name="T66" fmla="*/ 256 w 374"/>
                <a:gd name="T67" fmla="*/ 291 h 373"/>
                <a:gd name="T68" fmla="*/ 269 w 374"/>
                <a:gd name="T69" fmla="*/ 283 h 373"/>
                <a:gd name="T70" fmla="*/ 280 w 374"/>
                <a:gd name="T71" fmla="*/ 273 h 373"/>
                <a:gd name="T72" fmla="*/ 289 w 374"/>
                <a:gd name="T73" fmla="*/ 263 h 373"/>
                <a:gd name="T74" fmla="*/ 298 w 374"/>
                <a:gd name="T75" fmla="*/ 255 h 373"/>
                <a:gd name="T76" fmla="*/ 308 w 374"/>
                <a:gd name="T77" fmla="*/ 252 h 373"/>
                <a:gd name="T78" fmla="*/ 322 w 374"/>
                <a:gd name="T79" fmla="*/ 258 h 373"/>
                <a:gd name="T80" fmla="*/ 330 w 374"/>
                <a:gd name="T81" fmla="*/ 265 h 373"/>
                <a:gd name="T82" fmla="*/ 340 w 374"/>
                <a:gd name="T83" fmla="*/ 275 h 373"/>
                <a:gd name="T84" fmla="*/ 352 w 374"/>
                <a:gd name="T85" fmla="*/ 286 h 373"/>
                <a:gd name="T86" fmla="*/ 363 w 374"/>
                <a:gd name="T87" fmla="*/ 298 h 373"/>
                <a:gd name="T88" fmla="*/ 371 w 374"/>
                <a:gd name="T89" fmla="*/ 308 h 373"/>
                <a:gd name="T90" fmla="*/ 374 w 374"/>
                <a:gd name="T91" fmla="*/ 317 h 373"/>
                <a:gd name="T92" fmla="*/ 368 w 374"/>
                <a:gd name="T93" fmla="*/ 331 h 373"/>
                <a:gd name="T94" fmla="*/ 350 w 374"/>
                <a:gd name="T95" fmla="*/ 349 h 373"/>
                <a:gd name="T96" fmla="*/ 334 w 374"/>
                <a:gd name="T97" fmla="*/ 362 h 373"/>
                <a:gd name="T98" fmla="*/ 316 w 374"/>
                <a:gd name="T99" fmla="*/ 370 h 373"/>
                <a:gd name="T100" fmla="*/ 291 w 374"/>
                <a:gd name="T10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4" h="373">
                  <a:moveTo>
                    <a:pt x="291" y="373"/>
                  </a:moveTo>
                  <a:lnTo>
                    <a:pt x="291" y="373"/>
                  </a:lnTo>
                  <a:cubicBezTo>
                    <a:pt x="276" y="373"/>
                    <a:pt x="260" y="370"/>
                    <a:pt x="244" y="365"/>
                  </a:cubicBezTo>
                  <a:cubicBezTo>
                    <a:pt x="228" y="361"/>
                    <a:pt x="211" y="354"/>
                    <a:pt x="195" y="345"/>
                  </a:cubicBezTo>
                  <a:cubicBezTo>
                    <a:pt x="179" y="336"/>
                    <a:pt x="162" y="326"/>
                    <a:pt x="146" y="313"/>
                  </a:cubicBezTo>
                  <a:cubicBezTo>
                    <a:pt x="130" y="301"/>
                    <a:pt x="115" y="288"/>
                    <a:pt x="100" y="274"/>
                  </a:cubicBezTo>
                  <a:cubicBezTo>
                    <a:pt x="86" y="260"/>
                    <a:pt x="73" y="244"/>
                    <a:pt x="60" y="228"/>
                  </a:cubicBezTo>
                  <a:cubicBezTo>
                    <a:pt x="48" y="212"/>
                    <a:pt x="38" y="196"/>
                    <a:pt x="29" y="180"/>
                  </a:cubicBezTo>
                  <a:cubicBezTo>
                    <a:pt x="20" y="163"/>
                    <a:pt x="13" y="146"/>
                    <a:pt x="8" y="130"/>
                  </a:cubicBezTo>
                  <a:cubicBezTo>
                    <a:pt x="3" y="113"/>
                    <a:pt x="0" y="97"/>
                    <a:pt x="0" y="82"/>
                  </a:cubicBezTo>
                  <a:cubicBezTo>
                    <a:pt x="0" y="72"/>
                    <a:pt x="1" y="64"/>
                    <a:pt x="3" y="57"/>
                  </a:cubicBezTo>
                  <a:cubicBezTo>
                    <a:pt x="5" y="50"/>
                    <a:pt x="8" y="44"/>
                    <a:pt x="11" y="39"/>
                  </a:cubicBezTo>
                  <a:cubicBezTo>
                    <a:pt x="15" y="33"/>
                    <a:pt x="19" y="28"/>
                    <a:pt x="25" y="23"/>
                  </a:cubicBezTo>
                  <a:cubicBezTo>
                    <a:pt x="30" y="18"/>
                    <a:pt x="36" y="12"/>
                    <a:pt x="42" y="5"/>
                  </a:cubicBezTo>
                  <a:cubicBezTo>
                    <a:pt x="46" y="1"/>
                    <a:pt x="51" y="0"/>
                    <a:pt x="56" y="0"/>
                  </a:cubicBezTo>
                  <a:cubicBezTo>
                    <a:pt x="58" y="0"/>
                    <a:pt x="61" y="1"/>
                    <a:pt x="65" y="3"/>
                  </a:cubicBezTo>
                  <a:cubicBezTo>
                    <a:pt x="68" y="5"/>
                    <a:pt x="72" y="7"/>
                    <a:pt x="75" y="10"/>
                  </a:cubicBezTo>
                  <a:cubicBezTo>
                    <a:pt x="79" y="14"/>
                    <a:pt x="83" y="17"/>
                    <a:pt x="87" y="21"/>
                  </a:cubicBezTo>
                  <a:cubicBezTo>
                    <a:pt x="91" y="25"/>
                    <a:pt x="95" y="29"/>
                    <a:pt x="98" y="33"/>
                  </a:cubicBezTo>
                  <a:cubicBezTo>
                    <a:pt x="102" y="37"/>
                    <a:pt x="105" y="40"/>
                    <a:pt x="108" y="43"/>
                  </a:cubicBezTo>
                  <a:cubicBezTo>
                    <a:pt x="111" y="47"/>
                    <a:pt x="113" y="49"/>
                    <a:pt x="115" y="51"/>
                  </a:cubicBezTo>
                  <a:cubicBezTo>
                    <a:pt x="119" y="55"/>
                    <a:pt x="121" y="59"/>
                    <a:pt x="121" y="65"/>
                  </a:cubicBezTo>
                  <a:cubicBezTo>
                    <a:pt x="121" y="68"/>
                    <a:pt x="120" y="72"/>
                    <a:pt x="118" y="75"/>
                  </a:cubicBezTo>
                  <a:cubicBezTo>
                    <a:pt x="116" y="78"/>
                    <a:pt x="113" y="81"/>
                    <a:pt x="110" y="84"/>
                  </a:cubicBezTo>
                  <a:cubicBezTo>
                    <a:pt x="107" y="87"/>
                    <a:pt x="104" y="90"/>
                    <a:pt x="100" y="93"/>
                  </a:cubicBezTo>
                  <a:cubicBezTo>
                    <a:pt x="96" y="97"/>
                    <a:pt x="93" y="100"/>
                    <a:pt x="90" y="104"/>
                  </a:cubicBezTo>
                  <a:cubicBezTo>
                    <a:pt x="87" y="108"/>
                    <a:pt x="84" y="112"/>
                    <a:pt x="82" y="117"/>
                  </a:cubicBezTo>
                  <a:cubicBezTo>
                    <a:pt x="80" y="122"/>
                    <a:pt x="79" y="127"/>
                    <a:pt x="79" y="133"/>
                  </a:cubicBezTo>
                  <a:cubicBezTo>
                    <a:pt x="79" y="140"/>
                    <a:pt x="80" y="145"/>
                    <a:pt x="82" y="151"/>
                  </a:cubicBezTo>
                  <a:cubicBezTo>
                    <a:pt x="85" y="157"/>
                    <a:pt x="88" y="162"/>
                    <a:pt x="92" y="166"/>
                  </a:cubicBezTo>
                  <a:lnTo>
                    <a:pt x="207" y="281"/>
                  </a:lnTo>
                  <a:cubicBezTo>
                    <a:pt x="211" y="285"/>
                    <a:pt x="216" y="288"/>
                    <a:pt x="222" y="291"/>
                  </a:cubicBezTo>
                  <a:cubicBezTo>
                    <a:pt x="228" y="293"/>
                    <a:pt x="234" y="294"/>
                    <a:pt x="240" y="294"/>
                  </a:cubicBezTo>
                  <a:cubicBezTo>
                    <a:pt x="246" y="294"/>
                    <a:pt x="251" y="293"/>
                    <a:pt x="256" y="291"/>
                  </a:cubicBezTo>
                  <a:cubicBezTo>
                    <a:pt x="261" y="289"/>
                    <a:pt x="265" y="286"/>
                    <a:pt x="269" y="283"/>
                  </a:cubicBezTo>
                  <a:cubicBezTo>
                    <a:pt x="273" y="280"/>
                    <a:pt x="276" y="277"/>
                    <a:pt x="280" y="273"/>
                  </a:cubicBezTo>
                  <a:cubicBezTo>
                    <a:pt x="283" y="269"/>
                    <a:pt x="286" y="266"/>
                    <a:pt x="289" y="263"/>
                  </a:cubicBezTo>
                  <a:cubicBezTo>
                    <a:pt x="292" y="260"/>
                    <a:pt x="295" y="257"/>
                    <a:pt x="298" y="255"/>
                  </a:cubicBezTo>
                  <a:cubicBezTo>
                    <a:pt x="301" y="253"/>
                    <a:pt x="305" y="252"/>
                    <a:pt x="308" y="252"/>
                  </a:cubicBezTo>
                  <a:cubicBezTo>
                    <a:pt x="314" y="252"/>
                    <a:pt x="318" y="254"/>
                    <a:pt x="322" y="258"/>
                  </a:cubicBezTo>
                  <a:cubicBezTo>
                    <a:pt x="324" y="260"/>
                    <a:pt x="326" y="262"/>
                    <a:pt x="330" y="265"/>
                  </a:cubicBezTo>
                  <a:cubicBezTo>
                    <a:pt x="333" y="268"/>
                    <a:pt x="337" y="271"/>
                    <a:pt x="340" y="275"/>
                  </a:cubicBezTo>
                  <a:cubicBezTo>
                    <a:pt x="344" y="278"/>
                    <a:pt x="348" y="282"/>
                    <a:pt x="352" y="286"/>
                  </a:cubicBezTo>
                  <a:cubicBezTo>
                    <a:pt x="356" y="290"/>
                    <a:pt x="360" y="294"/>
                    <a:pt x="363" y="298"/>
                  </a:cubicBezTo>
                  <a:cubicBezTo>
                    <a:pt x="366" y="301"/>
                    <a:pt x="369" y="305"/>
                    <a:pt x="371" y="308"/>
                  </a:cubicBezTo>
                  <a:cubicBezTo>
                    <a:pt x="373" y="312"/>
                    <a:pt x="374" y="315"/>
                    <a:pt x="374" y="317"/>
                  </a:cubicBezTo>
                  <a:cubicBezTo>
                    <a:pt x="374" y="322"/>
                    <a:pt x="372" y="327"/>
                    <a:pt x="368" y="331"/>
                  </a:cubicBezTo>
                  <a:cubicBezTo>
                    <a:pt x="361" y="337"/>
                    <a:pt x="355" y="343"/>
                    <a:pt x="350" y="349"/>
                  </a:cubicBezTo>
                  <a:cubicBezTo>
                    <a:pt x="345" y="354"/>
                    <a:pt x="340" y="358"/>
                    <a:pt x="334" y="362"/>
                  </a:cubicBezTo>
                  <a:cubicBezTo>
                    <a:pt x="329" y="365"/>
                    <a:pt x="323" y="368"/>
                    <a:pt x="316" y="370"/>
                  </a:cubicBezTo>
                  <a:cubicBezTo>
                    <a:pt x="309" y="372"/>
                    <a:pt x="301" y="373"/>
                    <a:pt x="291" y="373"/>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6">
              <a:extLst>
                <a:ext uri="{FF2B5EF4-FFF2-40B4-BE49-F238E27FC236}">
                  <a16:creationId xmlns:a16="http://schemas.microsoft.com/office/drawing/2014/main" id="{E193234D-7EEC-A547-F2CF-7ABE99E5046E}"/>
                </a:ext>
              </a:extLst>
            </p:cNvPr>
            <p:cNvSpPr>
              <a:spLocks/>
            </p:cNvSpPr>
            <p:nvPr/>
          </p:nvSpPr>
          <p:spPr bwMode="auto">
            <a:xfrm>
              <a:off x="4176713" y="3467100"/>
              <a:ext cx="331788" cy="66675"/>
            </a:xfrm>
            <a:custGeom>
              <a:avLst/>
              <a:gdLst>
                <a:gd name="T0" fmla="*/ 133 w 133"/>
                <a:gd name="T1" fmla="*/ 27 h 27"/>
                <a:gd name="T2" fmla="*/ 133 w 133"/>
                <a:gd name="T3" fmla="*/ 27 h 27"/>
                <a:gd name="T4" fmla="*/ 0 w 133"/>
                <a:gd name="T5" fmla="*/ 27 h 27"/>
                <a:gd name="T6" fmla="*/ 0 w 133"/>
                <a:gd name="T7" fmla="*/ 0 h 27"/>
                <a:gd name="T8" fmla="*/ 133 w 133"/>
                <a:gd name="T9" fmla="*/ 0 h 27"/>
                <a:gd name="T10" fmla="*/ 133 w 133"/>
                <a:gd name="T11" fmla="*/ 27 h 27"/>
              </a:gdLst>
              <a:ahLst/>
              <a:cxnLst>
                <a:cxn ang="0">
                  <a:pos x="T0" y="T1"/>
                </a:cxn>
                <a:cxn ang="0">
                  <a:pos x="T2" y="T3"/>
                </a:cxn>
                <a:cxn ang="0">
                  <a:pos x="T4" y="T5"/>
                </a:cxn>
                <a:cxn ang="0">
                  <a:pos x="T6" y="T7"/>
                </a:cxn>
                <a:cxn ang="0">
                  <a:pos x="T8" y="T9"/>
                </a:cxn>
                <a:cxn ang="0">
                  <a:pos x="T10" y="T11"/>
                </a:cxn>
              </a:cxnLst>
              <a:rect l="0" t="0" r="r" b="b"/>
              <a:pathLst>
                <a:path w="133" h="27">
                  <a:moveTo>
                    <a:pt x="133" y="27"/>
                  </a:moveTo>
                  <a:lnTo>
                    <a:pt x="133" y="27"/>
                  </a:lnTo>
                  <a:lnTo>
                    <a:pt x="0" y="27"/>
                  </a:lnTo>
                  <a:lnTo>
                    <a:pt x="0" y="0"/>
                  </a:lnTo>
                  <a:lnTo>
                    <a:pt x="133" y="0"/>
                  </a:lnTo>
                  <a:lnTo>
                    <a:pt x="133"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Freeform 7">
              <a:extLst>
                <a:ext uri="{FF2B5EF4-FFF2-40B4-BE49-F238E27FC236}">
                  <a16:creationId xmlns:a16="http://schemas.microsoft.com/office/drawing/2014/main" id="{BC178297-C4D6-C42E-ED11-FB0695C4BA27}"/>
                </a:ext>
              </a:extLst>
            </p:cNvPr>
            <p:cNvSpPr>
              <a:spLocks/>
            </p:cNvSpPr>
            <p:nvPr/>
          </p:nvSpPr>
          <p:spPr bwMode="auto">
            <a:xfrm>
              <a:off x="4176713" y="3201988"/>
              <a:ext cx="65088" cy="65087"/>
            </a:xfrm>
            <a:custGeom>
              <a:avLst/>
              <a:gdLst>
                <a:gd name="T0" fmla="*/ 26 w 26"/>
                <a:gd name="T1" fmla="*/ 26 h 26"/>
                <a:gd name="T2" fmla="*/ 26 w 26"/>
                <a:gd name="T3" fmla="*/ 26 h 26"/>
                <a:gd name="T4" fmla="*/ 0 w 26"/>
                <a:gd name="T5" fmla="*/ 26 h 26"/>
                <a:gd name="T6" fmla="*/ 0 w 26"/>
                <a:gd name="T7" fmla="*/ 0 h 26"/>
                <a:gd name="T8" fmla="*/ 26 w 26"/>
                <a:gd name="T9" fmla="*/ 0 h 26"/>
                <a:gd name="T10" fmla="*/ 26 w 26"/>
                <a:gd name="T11" fmla="*/ 26 h 26"/>
              </a:gdLst>
              <a:ahLst/>
              <a:cxnLst>
                <a:cxn ang="0">
                  <a:pos x="T0" y="T1"/>
                </a:cxn>
                <a:cxn ang="0">
                  <a:pos x="T2" y="T3"/>
                </a:cxn>
                <a:cxn ang="0">
                  <a:pos x="T4" y="T5"/>
                </a:cxn>
                <a:cxn ang="0">
                  <a:pos x="T6" y="T7"/>
                </a:cxn>
                <a:cxn ang="0">
                  <a:pos x="T8" y="T9"/>
                </a:cxn>
                <a:cxn ang="0">
                  <a:pos x="T10" y="T11"/>
                </a:cxn>
              </a:cxnLst>
              <a:rect l="0" t="0" r="r" b="b"/>
              <a:pathLst>
                <a:path w="26" h="26">
                  <a:moveTo>
                    <a:pt x="26" y="26"/>
                  </a:moveTo>
                  <a:lnTo>
                    <a:pt x="26" y="26"/>
                  </a:lnTo>
                  <a:lnTo>
                    <a:pt x="0" y="26"/>
                  </a:lnTo>
                  <a:lnTo>
                    <a:pt x="0" y="0"/>
                  </a:lnTo>
                  <a:lnTo>
                    <a:pt x="26" y="0"/>
                  </a:lnTo>
                  <a:lnTo>
                    <a:pt x="26" y="26"/>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8">
              <a:extLst>
                <a:ext uri="{FF2B5EF4-FFF2-40B4-BE49-F238E27FC236}">
                  <a16:creationId xmlns:a16="http://schemas.microsoft.com/office/drawing/2014/main" id="{39ACA6D1-F635-3957-F0F2-DBD1CBA4FE7E}"/>
                </a:ext>
              </a:extLst>
            </p:cNvPr>
            <p:cNvSpPr>
              <a:spLocks/>
            </p:cNvSpPr>
            <p:nvPr/>
          </p:nvSpPr>
          <p:spPr bwMode="auto">
            <a:xfrm>
              <a:off x="4176713" y="3335338"/>
              <a:ext cx="65088" cy="66675"/>
            </a:xfrm>
            <a:custGeom>
              <a:avLst/>
              <a:gdLst>
                <a:gd name="T0" fmla="*/ 26 w 26"/>
                <a:gd name="T1" fmla="*/ 27 h 27"/>
                <a:gd name="T2" fmla="*/ 26 w 26"/>
                <a:gd name="T3" fmla="*/ 27 h 27"/>
                <a:gd name="T4" fmla="*/ 0 w 26"/>
                <a:gd name="T5" fmla="*/ 27 h 27"/>
                <a:gd name="T6" fmla="*/ 0 w 26"/>
                <a:gd name="T7" fmla="*/ 0 h 27"/>
                <a:gd name="T8" fmla="*/ 26 w 26"/>
                <a:gd name="T9" fmla="*/ 0 h 27"/>
                <a:gd name="T10" fmla="*/ 26 w 26"/>
                <a:gd name="T11" fmla="*/ 27 h 27"/>
              </a:gdLst>
              <a:ahLst/>
              <a:cxnLst>
                <a:cxn ang="0">
                  <a:pos x="T0" y="T1"/>
                </a:cxn>
                <a:cxn ang="0">
                  <a:pos x="T2" y="T3"/>
                </a:cxn>
                <a:cxn ang="0">
                  <a:pos x="T4" y="T5"/>
                </a:cxn>
                <a:cxn ang="0">
                  <a:pos x="T6" y="T7"/>
                </a:cxn>
                <a:cxn ang="0">
                  <a:pos x="T8" y="T9"/>
                </a:cxn>
                <a:cxn ang="0">
                  <a:pos x="T10" y="T11"/>
                </a:cxn>
              </a:cxnLst>
              <a:rect l="0" t="0" r="r" b="b"/>
              <a:pathLst>
                <a:path w="26" h="27">
                  <a:moveTo>
                    <a:pt x="26" y="27"/>
                  </a:moveTo>
                  <a:lnTo>
                    <a:pt x="26" y="27"/>
                  </a:lnTo>
                  <a:lnTo>
                    <a:pt x="0" y="27"/>
                  </a:lnTo>
                  <a:lnTo>
                    <a:pt x="0" y="0"/>
                  </a:lnTo>
                  <a:lnTo>
                    <a:pt x="26" y="0"/>
                  </a:lnTo>
                  <a:lnTo>
                    <a:pt x="26"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7" name="Freeform 9">
              <a:extLst>
                <a:ext uri="{FF2B5EF4-FFF2-40B4-BE49-F238E27FC236}">
                  <a16:creationId xmlns:a16="http://schemas.microsoft.com/office/drawing/2014/main" id="{3C3EB2DB-237B-AD18-BD3D-E1FA4E3A9022}"/>
                </a:ext>
              </a:extLst>
            </p:cNvPr>
            <p:cNvSpPr>
              <a:spLocks/>
            </p:cNvSpPr>
            <p:nvPr/>
          </p:nvSpPr>
          <p:spPr bwMode="auto">
            <a:xfrm>
              <a:off x="4308475" y="3201988"/>
              <a:ext cx="68263" cy="65087"/>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8" name="Freeform 10">
              <a:extLst>
                <a:ext uri="{FF2B5EF4-FFF2-40B4-BE49-F238E27FC236}">
                  <a16:creationId xmlns:a16="http://schemas.microsoft.com/office/drawing/2014/main" id="{3ED84F85-F5AB-23FC-073F-445B5331D746}"/>
                </a:ext>
              </a:extLst>
            </p:cNvPr>
            <p:cNvSpPr>
              <a:spLocks/>
            </p:cNvSpPr>
            <p:nvPr/>
          </p:nvSpPr>
          <p:spPr bwMode="auto">
            <a:xfrm>
              <a:off x="4308475" y="3335338"/>
              <a:ext cx="68263" cy="66675"/>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 name="Freeform 11">
              <a:extLst>
                <a:ext uri="{FF2B5EF4-FFF2-40B4-BE49-F238E27FC236}">
                  <a16:creationId xmlns:a16="http://schemas.microsoft.com/office/drawing/2014/main" id="{40E5CC06-B351-0D16-774A-78025B4B5BC9}"/>
                </a:ext>
              </a:extLst>
            </p:cNvPr>
            <p:cNvSpPr>
              <a:spLocks/>
            </p:cNvSpPr>
            <p:nvPr/>
          </p:nvSpPr>
          <p:spPr bwMode="auto">
            <a:xfrm>
              <a:off x="4440238" y="3201988"/>
              <a:ext cx="68263" cy="65087"/>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 name="Freeform 12">
              <a:extLst>
                <a:ext uri="{FF2B5EF4-FFF2-40B4-BE49-F238E27FC236}">
                  <a16:creationId xmlns:a16="http://schemas.microsoft.com/office/drawing/2014/main" id="{0BE211EB-123E-6AC7-B034-7C653ADC8FCF}"/>
                </a:ext>
              </a:extLst>
            </p:cNvPr>
            <p:cNvSpPr>
              <a:spLocks/>
            </p:cNvSpPr>
            <p:nvPr/>
          </p:nvSpPr>
          <p:spPr bwMode="auto">
            <a:xfrm>
              <a:off x="4440238" y="3335338"/>
              <a:ext cx="68263" cy="66675"/>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31" name="Freeform: Shape 30">
            <a:extLst>
              <a:ext uri="{FF2B5EF4-FFF2-40B4-BE49-F238E27FC236}">
                <a16:creationId xmlns:a16="http://schemas.microsoft.com/office/drawing/2014/main" id="{7B3E280E-B566-3753-4D21-07DBC0C03661}"/>
              </a:ext>
            </a:extLst>
          </p:cNvPr>
          <p:cNvSpPr/>
          <p:nvPr/>
        </p:nvSpPr>
        <p:spPr>
          <a:xfrm>
            <a:off x="5988062" y="2349379"/>
            <a:ext cx="5397752" cy="109983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rgbClr val="0078D4">
              <a:alpha val="30000"/>
            </a:srgbClr>
          </a:solidFill>
          <a:ln>
            <a:noFill/>
          </a:ln>
          <a:effectLst/>
        </p:spPr>
        <p:txBody>
          <a:bodyPr spcFirstLastPara="0" vert="horz" wrap="square" lIns="182880" tIns="40640" rIns="40640" bIns="40640" numCol="1" spcCol="1270" anchor="ctr" anchorCtr="0">
            <a:noAutofit/>
          </a:bodyPr>
          <a:lstStyle/>
          <a:p>
            <a:pPr marL="0" marR="0" lvl="0" indent="0" defTabSz="711200" eaLnBrk="1" fontAlgn="auto" latinLnBrk="0" hangingPunct="1">
              <a:lnSpc>
                <a:spcPct val="90000"/>
              </a:lnSpc>
              <a:spcBef>
                <a:spcPct val="0"/>
              </a:spcBef>
              <a:spcAft>
                <a:spcPct val="35000"/>
              </a:spcAft>
              <a:buClrTx/>
              <a:buSzTx/>
              <a:buFontTx/>
              <a:buNone/>
              <a:tabLst/>
              <a:defRPr/>
            </a:pPr>
            <a:r>
              <a:rPr kumimoji="0" lang="en-US" sz="1800" b="1" i="0" u="none" strike="noStrike" kern="0" cap="none" spc="0" normalizeH="0" baseline="0" noProof="0">
                <a:ln>
                  <a:noFill/>
                </a:ln>
                <a:solidFill>
                  <a:srgbClr val="50E6FF"/>
                </a:solidFill>
                <a:effectLst/>
                <a:uLnTx/>
                <a:uFillTx/>
                <a:latin typeface="Segoe UI"/>
                <a:ea typeface="+mn-ea"/>
                <a:cs typeface="+mn-cs"/>
              </a:rPr>
              <a:t>Multi-language support </a:t>
            </a:r>
          </a:p>
          <a:p>
            <a:pPr marL="0" marR="0" lvl="0" indent="0" defTabSz="71120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Automatically recognizes the language spoken.</a:t>
            </a:r>
            <a:b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br>
            <a: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Mixed-language recognition</a:t>
            </a:r>
            <a:b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br>
            <a: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Supports direct translation to English.</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C29D63C-0B56-E950-396E-11E84895A123}"/>
              </a:ext>
            </a:extLst>
          </p:cNvPr>
          <p:cNvSpPr/>
          <p:nvPr/>
        </p:nvSpPr>
        <p:spPr>
          <a:xfrm>
            <a:off x="5988062" y="5422900"/>
            <a:ext cx="5397752" cy="107391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rgbClr val="0078D4">
              <a:alpha val="30000"/>
            </a:srgbClr>
          </a:solidFill>
          <a:ln>
            <a:noFill/>
          </a:ln>
          <a:effectLst/>
        </p:spPr>
        <p:txBody>
          <a:bodyPr spcFirstLastPara="0" vert="horz" wrap="square" lIns="182880" tIns="40640" rIns="40640" bIns="40640" numCol="1" spcCol="1270" anchor="ctr" anchorCtr="0">
            <a:noAutofit/>
          </a:bodyPr>
          <a:lstStyle/>
          <a:p>
            <a:pPr marL="0" marR="0" lvl="0" indent="0" defTabSz="711200" eaLnBrk="1" fontAlgn="auto" latinLnBrk="0" hangingPunct="1">
              <a:lnSpc>
                <a:spcPct val="90000"/>
              </a:lnSpc>
              <a:spcBef>
                <a:spcPct val="0"/>
              </a:spcBef>
              <a:spcAft>
                <a:spcPct val="35000"/>
              </a:spcAft>
              <a:buClrTx/>
              <a:buSzTx/>
              <a:buFontTx/>
              <a:buNone/>
              <a:tabLst/>
              <a:defRPr/>
            </a:pPr>
            <a:r>
              <a:rPr kumimoji="0" lang="en-US" sz="1800" b="1" i="0" u="none" strike="noStrike" kern="0" cap="none" spc="0" normalizeH="0" baseline="0" noProof="0">
                <a:ln>
                  <a:noFill/>
                </a:ln>
                <a:solidFill>
                  <a:srgbClr val="50E6FF"/>
                </a:solidFill>
                <a:effectLst/>
                <a:uLnTx/>
                <a:uFillTx/>
                <a:latin typeface="Segoe UI"/>
                <a:ea typeface="+mn-ea"/>
                <a:cs typeface="+mn-cs"/>
              </a:rPr>
              <a:t>Runtime customization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Improve accuracy and influence the output generated through natural language prompts. </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CEDDE52C-E1D2-736D-20BC-163D3E0F1C8A}"/>
              </a:ext>
            </a:extLst>
          </p:cNvPr>
          <p:cNvSpPr/>
          <p:nvPr/>
        </p:nvSpPr>
        <p:spPr>
          <a:xfrm>
            <a:off x="5988062" y="3954918"/>
            <a:ext cx="5397752" cy="1226279"/>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rgbClr val="0078D4">
              <a:alpha val="30000"/>
            </a:srgbClr>
          </a:solidFill>
          <a:ln>
            <a:noFill/>
          </a:ln>
          <a:effectLst/>
        </p:spPr>
        <p:txBody>
          <a:bodyPr spcFirstLastPara="0" vert="horz" wrap="square" lIns="182880" tIns="40640" rIns="40640" bIns="40640" numCol="1" spcCol="1270" anchor="ctr" anchorCtr="0">
            <a:noAutofit/>
          </a:bodyPr>
          <a:lstStyle/>
          <a:p>
            <a:pPr marL="0" marR="0" lvl="0" indent="0" defTabSz="711200" eaLnBrk="1" fontAlgn="auto" latinLnBrk="0" hangingPunct="1">
              <a:lnSpc>
                <a:spcPct val="90000"/>
              </a:lnSpc>
              <a:spcBef>
                <a:spcPct val="0"/>
              </a:spcBef>
              <a:spcAft>
                <a:spcPct val="35000"/>
              </a:spcAft>
              <a:buClrTx/>
              <a:buSzTx/>
              <a:buFontTx/>
              <a:buNone/>
              <a:tabLst/>
              <a:defRPr/>
            </a:pPr>
            <a:r>
              <a:rPr kumimoji="0" lang="en-US" sz="1800" b="1" i="0" u="none" strike="noStrike" kern="0" cap="none" spc="0" normalizeH="0" baseline="0" noProof="0">
                <a:ln>
                  <a:noFill/>
                </a:ln>
                <a:solidFill>
                  <a:srgbClr val="50E6FF"/>
                </a:solidFill>
                <a:effectLst/>
                <a:uLnTx/>
                <a:uFillTx/>
                <a:latin typeface="Segoe UI"/>
                <a:ea typeface="+mn-ea"/>
                <a:cs typeface="+mn-cs"/>
              </a:rPr>
              <a:t>Fast transcription</a:t>
            </a:r>
          </a:p>
          <a:p>
            <a:pPr marL="0" marR="0" lvl="0" indent="0" defTabSz="711200" eaLnBrk="1" fontAlgn="auto" latinLnBrk="0" hangingPunct="1">
              <a:lnSpc>
                <a:spcPct val="9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No streaming audio input, but recognition of a file is quite fast. </a:t>
            </a:r>
            <a:b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br>
            <a:r>
              <a:rPr kumimoji="0" lang="en-US" sz="1400" b="0" i="0" u="none" strike="noStrike" kern="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Realtime Factor (RTF) of up to 20x: 10-minute audio clip processed in 30 seconds</a:t>
            </a:r>
            <a:endParaRPr kumimoji="0" lang="en-US" sz="1800" b="1" i="0" u="none" strike="noStrike" kern="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753648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C88A-A239-9105-605B-FD682B093F0E}"/>
              </a:ext>
            </a:extLst>
          </p:cNvPr>
          <p:cNvSpPr>
            <a:spLocks noGrp="1"/>
          </p:cNvSpPr>
          <p:nvPr>
            <p:ph type="title"/>
          </p:nvPr>
        </p:nvSpPr>
        <p:spPr/>
        <p:txBody>
          <a:bodyPr/>
          <a:lstStyle/>
          <a:p>
            <a:r>
              <a:rPr lang="en-US" dirty="0">
                <a:cs typeface="Segoe UI"/>
              </a:rPr>
              <a:t>Using the Whisper Model in Azure</a:t>
            </a:r>
            <a:endParaRPr lang="en-US" dirty="0"/>
          </a:p>
        </p:txBody>
      </p:sp>
      <p:sp>
        <p:nvSpPr>
          <p:cNvPr id="3" name="Text Placeholder 2">
            <a:extLst>
              <a:ext uri="{FF2B5EF4-FFF2-40B4-BE49-F238E27FC236}">
                <a16:creationId xmlns:a16="http://schemas.microsoft.com/office/drawing/2014/main" id="{132668D6-59FB-B9CC-487C-83A1401B2BF5}"/>
              </a:ext>
            </a:extLst>
          </p:cNvPr>
          <p:cNvSpPr>
            <a:spLocks noGrp="1"/>
          </p:cNvSpPr>
          <p:nvPr>
            <p:ph type="body" sz="quarter" idx="10"/>
          </p:nvPr>
        </p:nvSpPr>
        <p:spPr/>
        <p:txBody>
          <a:bodyPr/>
          <a:lstStyle/>
          <a:p>
            <a:r>
              <a:rPr lang="en-US" dirty="0"/>
              <a:t>There are multiple ways customers can use the Whisper Model on Azure:</a:t>
            </a:r>
          </a:p>
          <a:p>
            <a:pPr marL="457200" indent="-457200">
              <a:buFont typeface="Arial" panose="020B0604020202020204" pitchFamily="34" charset="0"/>
              <a:buChar char="•"/>
            </a:pPr>
            <a:r>
              <a:rPr lang="en-US" sz="2800" dirty="0">
                <a:solidFill>
                  <a:schemeClr val="tx1"/>
                </a:solidFill>
              </a:rPr>
              <a:t>Via Azure AI Speech – enables customers to use the Whisper Model with the Azure AI Speech batch transcription API</a:t>
            </a:r>
          </a:p>
          <a:p>
            <a:pPr marL="457200" indent="-457200">
              <a:buFont typeface="Arial" panose="020B0604020202020204" pitchFamily="34" charset="0"/>
              <a:buChar char="•"/>
            </a:pPr>
            <a:r>
              <a:rPr lang="en-US" sz="2800" dirty="0">
                <a:solidFill>
                  <a:schemeClr val="tx1"/>
                </a:solidFill>
              </a:rPr>
              <a:t>Via the Azure OpenAI Service – mirrors the OpenAI API and its functionality</a:t>
            </a:r>
          </a:p>
          <a:p>
            <a:pPr marL="457200" indent="-457200">
              <a:buFont typeface="Arial" panose="020B0604020202020204" pitchFamily="34" charset="0"/>
              <a:buChar char="•"/>
            </a:pPr>
            <a:endParaRPr lang="en-US" sz="2800" dirty="0">
              <a:solidFill>
                <a:schemeClr val="tx1"/>
              </a:solidFill>
            </a:endParaRPr>
          </a:p>
          <a:p>
            <a:endParaRPr lang="en-US" dirty="0"/>
          </a:p>
          <a:p>
            <a:endParaRPr lang="en-US" dirty="0"/>
          </a:p>
        </p:txBody>
      </p:sp>
    </p:spTree>
    <p:extLst>
      <p:ext uri="{BB962C8B-B14F-4D97-AF65-F5344CB8AC3E}">
        <p14:creationId xmlns:p14="http://schemas.microsoft.com/office/powerpoint/2010/main" val="395027229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5DAA-D99E-9B9B-4CC0-2D5241A8CFB6}"/>
              </a:ext>
            </a:extLst>
          </p:cNvPr>
          <p:cNvSpPr>
            <a:spLocks noGrp="1"/>
          </p:cNvSpPr>
          <p:nvPr>
            <p:ph type="title"/>
          </p:nvPr>
        </p:nvSpPr>
        <p:spPr/>
        <p:txBody>
          <a:bodyPr/>
          <a:lstStyle/>
          <a:p>
            <a:r>
              <a:rPr lang="en-US" dirty="0">
                <a:cs typeface="Segoe UI"/>
              </a:rPr>
              <a:t>Using the Whisper Model in Azure</a:t>
            </a:r>
          </a:p>
        </p:txBody>
      </p:sp>
      <p:sp>
        <p:nvSpPr>
          <p:cNvPr id="9" name="Content Placeholder 8">
            <a:extLst>
              <a:ext uri="{FF2B5EF4-FFF2-40B4-BE49-F238E27FC236}">
                <a16:creationId xmlns:a16="http://schemas.microsoft.com/office/drawing/2014/main" id="{D5933EF8-4CDD-19D2-934F-653CE2F6CC5E}"/>
              </a:ext>
            </a:extLst>
          </p:cNvPr>
          <p:cNvSpPr>
            <a:spLocks noGrp="1"/>
          </p:cNvSpPr>
          <p:nvPr>
            <p:ph sz="quarter" idx="10"/>
          </p:nvPr>
        </p:nvSpPr>
        <p:spPr>
          <a:xfrm>
            <a:off x="263248" y="1486452"/>
            <a:ext cx="10541691" cy="520700"/>
          </a:xfrm>
        </p:spPr>
        <p:txBody>
          <a:bodyPr/>
          <a:lstStyle/>
          <a:p>
            <a:r>
              <a:rPr lang="en-US" sz="2200" dirty="0">
                <a:solidFill>
                  <a:schemeClr val="accent1">
                    <a:lumMod val="60000"/>
                    <a:lumOff val="40000"/>
                  </a:schemeClr>
                </a:solidFill>
              </a:rPr>
              <a:t>There are multiple ways customers can use the Whisper Model on Azure:</a:t>
            </a:r>
          </a:p>
        </p:txBody>
      </p:sp>
      <p:sp>
        <p:nvSpPr>
          <p:cNvPr id="10" name="Content Placeholder 9">
            <a:extLst>
              <a:ext uri="{FF2B5EF4-FFF2-40B4-BE49-F238E27FC236}">
                <a16:creationId xmlns:a16="http://schemas.microsoft.com/office/drawing/2014/main" id="{50FDFF70-5036-949C-79D6-72425D71CE39}"/>
              </a:ext>
            </a:extLst>
          </p:cNvPr>
          <p:cNvSpPr>
            <a:spLocks noGrp="1"/>
          </p:cNvSpPr>
          <p:nvPr>
            <p:ph sz="quarter" idx="11"/>
          </p:nvPr>
        </p:nvSpPr>
        <p:spPr>
          <a:xfrm>
            <a:off x="539433" y="3156323"/>
            <a:ext cx="10741925" cy="520700"/>
          </a:xfrm>
        </p:spPr>
        <p:txBody>
          <a:bodyPr/>
          <a:lstStyle/>
          <a:p>
            <a:pPr marL="342900" indent="-342900">
              <a:buFont typeface="Arial" panose="020B0604020202020204" pitchFamily="34" charset="0"/>
              <a:buChar char="•"/>
            </a:pPr>
            <a:r>
              <a:rPr lang="en-US" sz="2000" dirty="0">
                <a:solidFill>
                  <a:schemeClr val="tx1"/>
                </a:solidFill>
              </a:rPr>
              <a:t>Via the Azure OpenAI Service – mirrors the OpenAI API and its functionality</a:t>
            </a:r>
          </a:p>
        </p:txBody>
      </p:sp>
      <p:sp>
        <p:nvSpPr>
          <p:cNvPr id="11" name="Content Placeholder 10">
            <a:extLst>
              <a:ext uri="{FF2B5EF4-FFF2-40B4-BE49-F238E27FC236}">
                <a16:creationId xmlns:a16="http://schemas.microsoft.com/office/drawing/2014/main" id="{ADD7C27A-4598-38DA-77A1-889B90CD3147}"/>
              </a:ext>
            </a:extLst>
          </p:cNvPr>
          <p:cNvSpPr>
            <a:spLocks noGrp="1"/>
          </p:cNvSpPr>
          <p:nvPr>
            <p:ph sz="quarter" idx="12"/>
          </p:nvPr>
        </p:nvSpPr>
        <p:spPr>
          <a:xfrm>
            <a:off x="539433" y="2321169"/>
            <a:ext cx="11217138" cy="520700"/>
          </a:xfrm>
        </p:spPr>
        <p:txBody>
          <a:bodyPr/>
          <a:lstStyle/>
          <a:p>
            <a:pPr marL="342900" indent="-342900">
              <a:buFont typeface="Arial" panose="020B0604020202020204" pitchFamily="34" charset="0"/>
              <a:buChar char="•"/>
            </a:pPr>
            <a:r>
              <a:rPr lang="en-US" sz="2000" dirty="0">
                <a:solidFill>
                  <a:schemeClr val="tx1"/>
                </a:solidFill>
              </a:rPr>
              <a:t>Via Azure AI Speech – enables customers to use the Whisper Model with the Azure AI Speech batch transcription API</a:t>
            </a:r>
          </a:p>
        </p:txBody>
      </p:sp>
      <p:sp>
        <p:nvSpPr>
          <p:cNvPr id="12" name="Content Placeholder 11">
            <a:extLst>
              <a:ext uri="{FF2B5EF4-FFF2-40B4-BE49-F238E27FC236}">
                <a16:creationId xmlns:a16="http://schemas.microsoft.com/office/drawing/2014/main" id="{08FD2EC9-6D77-2DC4-670F-6D3C0D56D166}"/>
              </a:ext>
            </a:extLst>
          </p:cNvPr>
          <p:cNvSpPr>
            <a:spLocks noGrp="1"/>
          </p:cNvSpPr>
          <p:nvPr>
            <p:ph sz="quarter" idx="13"/>
          </p:nvPr>
        </p:nvSpPr>
        <p:spPr>
          <a:xfrm>
            <a:off x="539434" y="3958820"/>
            <a:ext cx="11098266" cy="666968"/>
          </a:xfrm>
        </p:spPr>
        <p:txBody>
          <a:bodyPr/>
          <a:lstStyle/>
          <a:p>
            <a:pPr marL="342900" indent="-342900">
              <a:buFont typeface="Arial" panose="020B0604020202020204" pitchFamily="34" charset="0"/>
              <a:buChar char="•"/>
            </a:pPr>
            <a:r>
              <a:rPr lang="en-US" sz="2000" dirty="0">
                <a:solidFill>
                  <a:schemeClr val="tx1"/>
                </a:solidFill>
              </a:rPr>
              <a:t>Via Azure ML – through the Hugging Face model catalog. This is the Whisper open-source model that is part of the general open-source model catalog available in Azure ML.</a:t>
            </a:r>
          </a:p>
        </p:txBody>
      </p:sp>
      <p:sp>
        <p:nvSpPr>
          <p:cNvPr id="13" name="Content Placeholder 12">
            <a:extLst>
              <a:ext uri="{FF2B5EF4-FFF2-40B4-BE49-F238E27FC236}">
                <a16:creationId xmlns:a16="http://schemas.microsoft.com/office/drawing/2014/main" id="{36B70864-8922-28AB-A49D-C77A876B82DD}"/>
              </a:ext>
            </a:extLst>
          </p:cNvPr>
          <p:cNvSpPr>
            <a:spLocks noGrp="1"/>
          </p:cNvSpPr>
          <p:nvPr>
            <p:ph sz="quarter" idx="14"/>
          </p:nvPr>
        </p:nvSpPr>
        <p:spPr>
          <a:xfrm>
            <a:off x="262622" y="4788452"/>
            <a:ext cx="11770352" cy="520700"/>
          </a:xfrm>
        </p:spPr>
        <p:txBody>
          <a:bodyPr/>
          <a:lstStyle/>
          <a:p>
            <a:r>
              <a:rPr lang="en-US" sz="2200" dirty="0">
                <a:solidFill>
                  <a:schemeClr val="accent1">
                    <a:lumMod val="60000"/>
                    <a:lumOff val="40000"/>
                  </a:schemeClr>
                </a:solidFill>
              </a:rPr>
              <a:t>The deck is going to focus on the first two ways and the following slides are going to detail these further. </a:t>
            </a:r>
          </a:p>
        </p:txBody>
      </p:sp>
    </p:spTree>
    <p:extLst>
      <p:ext uri="{BB962C8B-B14F-4D97-AF65-F5344CB8AC3E}">
        <p14:creationId xmlns:p14="http://schemas.microsoft.com/office/powerpoint/2010/main" val="331308463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5DAA-D99E-9B9B-4CC0-2D5241A8CFB6}"/>
              </a:ext>
            </a:extLst>
          </p:cNvPr>
          <p:cNvSpPr>
            <a:spLocks noGrp="1"/>
          </p:cNvSpPr>
          <p:nvPr>
            <p:ph type="title"/>
          </p:nvPr>
        </p:nvSpPr>
        <p:spPr/>
        <p:txBody>
          <a:bodyPr>
            <a:normAutofit fontScale="90000"/>
          </a:bodyPr>
          <a:lstStyle/>
          <a:p>
            <a:r>
              <a:rPr lang="en-US">
                <a:cs typeface="Segoe UI"/>
              </a:rPr>
              <a:t>The Whisper Model </a:t>
            </a:r>
            <a:r>
              <a:rPr lang="en-SG">
                <a:cs typeface="Segoe UI"/>
              </a:rPr>
              <a:t>in Azure AI Speech and on Azure OpenAI Service</a:t>
            </a:r>
            <a:endParaRPr lang="en-US">
              <a:cs typeface="Segoe UI"/>
            </a:endParaRPr>
          </a:p>
        </p:txBody>
      </p:sp>
      <p:sp>
        <p:nvSpPr>
          <p:cNvPr id="20" name="Rectangle: Rounded Corners 19">
            <a:extLst>
              <a:ext uri="{FF2B5EF4-FFF2-40B4-BE49-F238E27FC236}">
                <a16:creationId xmlns:a16="http://schemas.microsoft.com/office/drawing/2014/main" id="{BD04615C-01A7-3604-CE49-89AACB1E4C57}"/>
              </a:ext>
              <a:ext uri="{C183D7F6-B498-43B3-948B-1728B52AA6E4}">
                <adec:decorative xmlns:adec="http://schemas.microsoft.com/office/drawing/2017/decorative" val="1"/>
              </a:ext>
            </a:extLst>
          </p:cNvPr>
          <p:cNvSpPr/>
          <p:nvPr/>
        </p:nvSpPr>
        <p:spPr bwMode="auto">
          <a:xfrm>
            <a:off x="1407143" y="1428569"/>
            <a:ext cx="4515730" cy="4811539"/>
          </a:xfrm>
          <a:prstGeom prst="roundRect">
            <a:avLst>
              <a:gd name="adj" fmla="val 5173"/>
            </a:avLst>
          </a:prstGeom>
          <a:gradFill flip="none" rotWithShape="1">
            <a:gsLst>
              <a:gs pos="100000">
                <a:srgbClr val="8A96D7"/>
              </a:gs>
              <a:gs pos="65000">
                <a:srgbClr val="8661C5"/>
              </a:gs>
            </a:gsLst>
            <a:lin ang="8100000" scaled="1"/>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SG" sz="1600" b="1" i="0" u="none" strike="noStrike" kern="1200" cap="none" spc="0" normalizeH="0" baseline="0" noProof="0">
                <a:ln w="3175">
                  <a:noFill/>
                </a:ln>
                <a:solidFill>
                  <a:srgbClr val="000000"/>
                </a:solidFill>
                <a:effectLst/>
                <a:uLnTx/>
                <a:uFillTx/>
                <a:latin typeface="Segoe UI Semibold"/>
                <a:ea typeface="+mn-ea"/>
                <a:cs typeface="Segoe UI" pitchFamily="34" charset="0"/>
              </a:rPr>
              <a:t>          Azure AI Speech</a:t>
            </a: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22" name="Rectangle: Rounded Corners 21">
            <a:extLst>
              <a:ext uri="{FF2B5EF4-FFF2-40B4-BE49-F238E27FC236}">
                <a16:creationId xmlns:a16="http://schemas.microsoft.com/office/drawing/2014/main" id="{9C307A05-6F96-8DA5-22A4-F28CF9BED690}"/>
              </a:ext>
              <a:ext uri="{C183D7F6-B498-43B3-948B-1728B52AA6E4}">
                <adec:decorative xmlns:adec="http://schemas.microsoft.com/office/drawing/2017/decorative" val="1"/>
              </a:ext>
            </a:extLst>
          </p:cNvPr>
          <p:cNvSpPr/>
          <p:nvPr/>
        </p:nvSpPr>
        <p:spPr bwMode="auto">
          <a:xfrm>
            <a:off x="6269127" y="1428568"/>
            <a:ext cx="4515730" cy="4811539"/>
          </a:xfrm>
          <a:prstGeom prst="roundRect">
            <a:avLst>
              <a:gd name="adj" fmla="val 5173"/>
            </a:avLst>
          </a:prstGeom>
          <a:gradFill flip="none" rotWithShape="1">
            <a:gsLst>
              <a:gs pos="100000">
                <a:srgbClr val="8A96D7"/>
              </a:gs>
              <a:gs pos="65000">
                <a:srgbClr val="8661C5"/>
              </a:gs>
            </a:gsLst>
            <a:lin ang="8100000" scaled="1"/>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r" defTabSz="914367" rtl="0" eaLnBrk="1" fontAlgn="base" latinLnBrk="0" hangingPunct="1">
              <a:lnSpc>
                <a:spcPct val="90000"/>
              </a:lnSpc>
              <a:spcBef>
                <a:spcPct val="0"/>
              </a:spcBef>
              <a:spcAft>
                <a:spcPct val="0"/>
              </a:spcAft>
              <a:buClrTx/>
              <a:buSzTx/>
              <a:buFontTx/>
              <a:buNone/>
              <a:tabLst/>
              <a:defRPr/>
            </a:pPr>
            <a:r>
              <a:rPr kumimoji="0" lang="en-SG" sz="1600" b="1" i="0" u="none" strike="noStrike" kern="1200" cap="none" spc="0" normalizeH="0" baseline="0" noProof="0">
                <a:ln w="3175">
                  <a:noFill/>
                </a:ln>
                <a:solidFill>
                  <a:srgbClr val="000000"/>
                </a:solidFill>
                <a:effectLst/>
                <a:uLnTx/>
                <a:uFillTx/>
                <a:latin typeface="Segoe UI Semibold"/>
                <a:ea typeface="+mn-ea"/>
                <a:cs typeface="Segoe UI" pitchFamily="34" charset="0"/>
              </a:rPr>
              <a:t>Azure OpenAI</a:t>
            </a: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26" name="Rectangle: Rounded Corners 25">
            <a:extLst>
              <a:ext uri="{FF2B5EF4-FFF2-40B4-BE49-F238E27FC236}">
                <a16:creationId xmlns:a16="http://schemas.microsoft.com/office/drawing/2014/main" id="{EB2F7545-9526-2C9D-ECA9-C8BB404B6D63}"/>
              </a:ext>
              <a:ext uri="{C183D7F6-B498-43B3-948B-1728B52AA6E4}">
                <adec:decorative xmlns:adec="http://schemas.microsoft.com/office/drawing/2017/decorative" val="1"/>
              </a:ext>
            </a:extLst>
          </p:cNvPr>
          <p:cNvSpPr/>
          <p:nvPr/>
        </p:nvSpPr>
        <p:spPr bwMode="auto">
          <a:xfrm rot="5400000">
            <a:off x="4518730" y="2059922"/>
            <a:ext cx="3310794" cy="4792262"/>
          </a:xfrm>
          <a:prstGeom prst="roundRect">
            <a:avLst>
              <a:gd name="adj" fmla="val 5752"/>
            </a:avLst>
          </a:prstGeom>
          <a:gradFill>
            <a:gsLst>
              <a:gs pos="100000">
                <a:srgbClr val="84A0DE"/>
              </a:gs>
              <a:gs pos="18000">
                <a:srgbClr val="0078D4"/>
              </a:gs>
            </a:gsLst>
            <a:lin ang="8100000" scaled="1"/>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28" name="TextBox 27">
            <a:extLst>
              <a:ext uri="{FF2B5EF4-FFF2-40B4-BE49-F238E27FC236}">
                <a16:creationId xmlns:a16="http://schemas.microsoft.com/office/drawing/2014/main" id="{CE94D07A-5EA7-0DC6-BF49-AADE693626B1}"/>
              </a:ext>
            </a:extLst>
          </p:cNvPr>
          <p:cNvSpPr txBox="1"/>
          <p:nvPr/>
        </p:nvSpPr>
        <p:spPr>
          <a:xfrm>
            <a:off x="4951362" y="2781140"/>
            <a:ext cx="2349499" cy="27699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a:ln>
                  <a:noFill/>
                </a:ln>
                <a:solidFill>
                  <a:srgbClr val="FFFFFF"/>
                </a:solidFill>
                <a:effectLst/>
                <a:uLnTx/>
                <a:uFillTx/>
                <a:latin typeface="Segoe UI"/>
                <a:ea typeface="+mn-ea"/>
                <a:cs typeface="+mn-cs"/>
              </a:rPr>
              <a:t>The Whisper Model</a:t>
            </a:r>
            <a:endParaRPr kumimoji="0" lang="en-US" sz="1800" b="1" i="0" u="none" strike="noStrike" kern="1200" cap="none" spc="0" normalizeH="0" baseline="0" noProof="0" err="1">
              <a:ln>
                <a:noFill/>
              </a:ln>
              <a:solidFill>
                <a:srgbClr val="FFFFFF"/>
              </a:solidFill>
              <a:effectLst/>
              <a:uLnTx/>
              <a:uFillTx/>
              <a:latin typeface="Segoe UI"/>
              <a:ea typeface="+mn-ea"/>
              <a:cs typeface="+mn-cs"/>
            </a:endParaRPr>
          </a:p>
        </p:txBody>
      </p:sp>
      <p:sp>
        <p:nvSpPr>
          <p:cNvPr id="42" name="Rectangle: Rounded Corners 6">
            <a:extLst>
              <a:ext uri="{FF2B5EF4-FFF2-40B4-BE49-F238E27FC236}">
                <a16:creationId xmlns:a16="http://schemas.microsoft.com/office/drawing/2014/main" id="{ED2DAD34-D14C-4998-330D-35A9AA7227F9}"/>
              </a:ext>
            </a:extLst>
          </p:cNvPr>
          <p:cNvSpPr/>
          <p:nvPr/>
        </p:nvSpPr>
        <p:spPr bwMode="auto">
          <a:xfrm rot="16200000">
            <a:off x="1272086" y="3837771"/>
            <a:ext cx="2640969" cy="804704"/>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600" b="0" i="0" u="none" strike="noStrike" kern="1200" cap="none" spc="0" normalizeH="0" baseline="0" noProof="0">
                <a:ln>
                  <a:noFill/>
                </a:ln>
                <a:solidFill>
                  <a:srgbClr val="F2F2F2"/>
                </a:solidFill>
                <a:effectLst/>
                <a:uLnTx/>
                <a:uFillTx/>
                <a:latin typeface="Segoe UI"/>
                <a:ea typeface="+mn-ea"/>
                <a:cs typeface="Segoe UI" pitchFamily="34" charset="0"/>
              </a:rPr>
              <a:t>Azure AI Speech Models</a:t>
            </a:r>
            <a:endParaRPr kumimoji="0" lang="en-US" sz="16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48" name="Rectangle: Rounded Corners 6">
            <a:extLst>
              <a:ext uri="{FF2B5EF4-FFF2-40B4-BE49-F238E27FC236}">
                <a16:creationId xmlns:a16="http://schemas.microsoft.com/office/drawing/2014/main" id="{0F9F212C-9AD5-613A-B117-5494906BB195}"/>
              </a:ext>
            </a:extLst>
          </p:cNvPr>
          <p:cNvSpPr/>
          <p:nvPr/>
        </p:nvSpPr>
        <p:spPr bwMode="auto">
          <a:xfrm>
            <a:off x="3995444" y="5030353"/>
            <a:ext cx="4258226" cy="544570"/>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1B552"/>
                </a:solidFill>
                <a:effectLst/>
                <a:uLnTx/>
                <a:uFillTx/>
                <a:latin typeface="Segoe UI"/>
                <a:ea typeface="+mn-ea"/>
                <a:cs typeface="Segoe UI" pitchFamily="34" charset="0"/>
              </a:rPr>
              <a:t>Offline captioning (i.e. not real time)</a:t>
            </a:r>
            <a:endParaRPr kumimoji="0" lang="en-US" sz="1200" b="1" i="0" u="none" strike="noStrike" kern="1200" cap="none" spc="0" normalizeH="0" baseline="0" noProof="0">
              <a:ln>
                <a:noFill/>
              </a:ln>
              <a:solidFill>
                <a:srgbClr val="F1B552"/>
              </a:solidFill>
              <a:effectLst/>
              <a:uLnTx/>
              <a:uFillTx/>
              <a:latin typeface="Segoe UI"/>
              <a:ea typeface="+mn-ea"/>
              <a:cs typeface="Segoe UI" pitchFamily="34" charset="0"/>
            </a:endParaRPr>
          </a:p>
        </p:txBody>
      </p:sp>
      <p:sp>
        <p:nvSpPr>
          <p:cNvPr id="52" name="Rectangle: Rounded Corners 6">
            <a:extLst>
              <a:ext uri="{FF2B5EF4-FFF2-40B4-BE49-F238E27FC236}">
                <a16:creationId xmlns:a16="http://schemas.microsoft.com/office/drawing/2014/main" id="{D658108C-2532-299C-8EA9-3F4CBDE5040A}"/>
              </a:ext>
            </a:extLst>
          </p:cNvPr>
          <p:cNvSpPr/>
          <p:nvPr/>
        </p:nvSpPr>
        <p:spPr bwMode="auto">
          <a:xfrm>
            <a:off x="4310255" y="3177583"/>
            <a:ext cx="3609394" cy="1120132"/>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1B552"/>
                </a:solidFill>
                <a:effectLst/>
                <a:uLnTx/>
                <a:uFillTx/>
                <a:latin typeface="Segoe UI"/>
                <a:ea typeface="+mn-ea"/>
                <a:cs typeface="Segoe UI" pitchFamily="34" charset="0"/>
              </a:rPr>
              <a:t>Readability is important: punctuation, formatting, sentence flow</a:t>
            </a:r>
            <a:endParaRPr kumimoji="0" lang="en-US" sz="1200" b="1" i="0" u="none" strike="noStrike" kern="1200" cap="none" spc="0" normalizeH="0" baseline="0" noProof="0">
              <a:ln>
                <a:noFill/>
              </a:ln>
              <a:solidFill>
                <a:srgbClr val="F1B552"/>
              </a:solidFill>
              <a:effectLst/>
              <a:uLnTx/>
              <a:uFillTx/>
              <a:latin typeface="Segoe UI"/>
              <a:ea typeface="+mn-ea"/>
              <a:cs typeface="Segoe UI" pitchFamily="34" charset="0"/>
            </a:endParaRPr>
          </a:p>
        </p:txBody>
      </p:sp>
      <p:sp>
        <p:nvSpPr>
          <p:cNvPr id="54" name="Rectangle: Rounded Corners 6">
            <a:extLst>
              <a:ext uri="{FF2B5EF4-FFF2-40B4-BE49-F238E27FC236}">
                <a16:creationId xmlns:a16="http://schemas.microsoft.com/office/drawing/2014/main" id="{573D6916-43B4-02E1-1626-12BF61B7B746}"/>
              </a:ext>
            </a:extLst>
          </p:cNvPr>
          <p:cNvSpPr/>
          <p:nvPr/>
        </p:nvSpPr>
        <p:spPr bwMode="auto">
          <a:xfrm>
            <a:off x="4988040" y="4459159"/>
            <a:ext cx="2253825" cy="288234"/>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1B552"/>
                </a:solidFill>
                <a:effectLst/>
                <a:uLnTx/>
                <a:uFillTx/>
                <a:latin typeface="Segoe UI"/>
                <a:ea typeface="+mn-ea"/>
                <a:cs typeface="Segoe UI" pitchFamily="34" charset="0"/>
              </a:rPr>
              <a:t>Mixed language audio transcription</a:t>
            </a:r>
            <a:endParaRPr kumimoji="0" lang="en-US" sz="1200" b="1" i="0" u="none" strike="noStrike" kern="1200" cap="none" spc="0" normalizeH="0" baseline="0" noProof="0">
              <a:ln>
                <a:noFill/>
              </a:ln>
              <a:solidFill>
                <a:srgbClr val="F1B552"/>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BC7C7A5E-4EBE-BDB4-52A5-7674465A10DE}"/>
              </a:ext>
            </a:extLst>
          </p:cNvPr>
          <p:cNvSpPr/>
          <p:nvPr/>
        </p:nvSpPr>
        <p:spPr bwMode="auto">
          <a:xfrm rot="10800000" flipV="1">
            <a:off x="1630309" y="1626651"/>
            <a:ext cx="297722" cy="29772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9DFBC990-95B8-09AC-083F-6A2BB856EA81}"/>
              </a:ext>
            </a:extLst>
          </p:cNvPr>
          <p:cNvSpPr/>
          <p:nvPr/>
        </p:nvSpPr>
        <p:spPr bwMode="auto">
          <a:xfrm rot="10800000" flipV="1">
            <a:off x="8868112" y="1626652"/>
            <a:ext cx="297722" cy="29772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0A8FA22-251B-E501-2427-CBC28D09864E}"/>
              </a:ext>
            </a:extLst>
          </p:cNvPr>
          <p:cNvSpPr/>
          <p:nvPr/>
        </p:nvSpPr>
        <p:spPr bwMode="auto">
          <a:xfrm rot="10800000" flipV="1">
            <a:off x="4611699" y="2822629"/>
            <a:ext cx="297722" cy="29772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A7C92BAC-D17E-0849-E3C3-E1948B75E82B}"/>
              </a:ext>
            </a:extLst>
          </p:cNvPr>
          <p:cNvSpPr/>
          <p:nvPr/>
        </p:nvSpPr>
        <p:spPr bwMode="auto">
          <a:xfrm rot="16200000">
            <a:off x="2991467" y="4165796"/>
            <a:ext cx="2523029" cy="546602"/>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t>Whisper Model</a:t>
            </a:r>
            <a:b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t>on Azure AI Speech</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t>(provide addl. capabilities)</a:t>
            </a:r>
            <a:endParaRPr kumimoji="0" lang="en-US" sz="1200" b="1"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127933BC-2498-EF50-1BDE-A31F410E071B}"/>
              </a:ext>
            </a:extLst>
          </p:cNvPr>
          <p:cNvSpPr/>
          <p:nvPr/>
        </p:nvSpPr>
        <p:spPr bwMode="auto">
          <a:xfrm rot="5400000">
            <a:off x="6851140" y="4057659"/>
            <a:ext cx="2440900" cy="680747"/>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t>Whisper Model </a:t>
            </a:r>
            <a:b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t>on Azure OpenAI</a:t>
            </a:r>
            <a:b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t>(mirror OpenAI API)</a:t>
            </a:r>
            <a:endParaRPr kumimoji="0" lang="en-US" sz="1200" b="1"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9" name="Rectangle: Rounded Corners 6">
            <a:extLst>
              <a:ext uri="{FF2B5EF4-FFF2-40B4-BE49-F238E27FC236}">
                <a16:creationId xmlns:a16="http://schemas.microsoft.com/office/drawing/2014/main" id="{EBAE092E-C42F-E38F-C030-4A4D58C597AF}"/>
              </a:ext>
            </a:extLst>
          </p:cNvPr>
          <p:cNvSpPr/>
          <p:nvPr/>
        </p:nvSpPr>
        <p:spPr bwMode="auto">
          <a:xfrm rot="5400000">
            <a:off x="8324495" y="3824170"/>
            <a:ext cx="2640969" cy="804704"/>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600" b="0" i="0" u="none" strike="noStrike" kern="1200" cap="none" spc="0" normalizeH="0" baseline="0" noProof="0">
                <a:ln>
                  <a:noFill/>
                </a:ln>
                <a:solidFill>
                  <a:srgbClr val="F2F2F2"/>
                </a:solidFill>
                <a:effectLst/>
                <a:uLnTx/>
                <a:uFillTx/>
                <a:latin typeface="Segoe UI"/>
                <a:ea typeface="+mn-ea"/>
                <a:cs typeface="Segoe UI" pitchFamily="34" charset="0"/>
              </a:rPr>
              <a:t>Azure OpenAI Models</a:t>
            </a:r>
            <a:endParaRPr kumimoji="0" lang="en-US" sz="16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31671946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D3DA-B915-FE20-AC4B-DFBE9EF19B0F}"/>
              </a:ext>
            </a:extLst>
          </p:cNvPr>
          <p:cNvSpPr>
            <a:spLocks noGrp="1"/>
          </p:cNvSpPr>
          <p:nvPr>
            <p:ph type="title"/>
          </p:nvPr>
        </p:nvSpPr>
        <p:spPr/>
        <p:txBody>
          <a:bodyPr>
            <a:normAutofit fontScale="90000"/>
          </a:bodyPr>
          <a:lstStyle/>
          <a:p>
            <a:r>
              <a:rPr lang="en-US"/>
              <a:t>Azure AI Speech</a:t>
            </a:r>
            <a:br>
              <a:rPr lang="en-US"/>
            </a:br>
            <a:br>
              <a:rPr lang="en-US"/>
            </a:br>
            <a:r>
              <a:rPr lang="en-US" sz="2200">
                <a:solidFill>
                  <a:schemeClr val="accent1">
                    <a:lumMod val="40000"/>
                    <a:lumOff val="60000"/>
                  </a:schemeClr>
                </a:solidFill>
              </a:rPr>
              <a:t>This section provides a brief overview to the capabilities of Azure AI Speech </a:t>
            </a:r>
            <a:endParaRPr lang="en-US" sz="2200"/>
          </a:p>
        </p:txBody>
      </p:sp>
      <p:sp>
        <p:nvSpPr>
          <p:cNvPr id="5" name="Oval 4">
            <a:extLst>
              <a:ext uri="{FF2B5EF4-FFF2-40B4-BE49-F238E27FC236}">
                <a16:creationId xmlns:a16="http://schemas.microsoft.com/office/drawing/2014/main" id="{02F26209-68AD-0CB2-9002-3F9A1E33D5FB}"/>
              </a:ext>
            </a:extLst>
          </p:cNvPr>
          <p:cNvSpPr/>
          <p:nvPr/>
        </p:nvSpPr>
        <p:spPr bwMode="auto">
          <a:xfrm>
            <a:off x="4277783" y="1866513"/>
            <a:ext cx="579821" cy="5798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1478173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Table 10">
            <a:extLst>
              <a:ext uri="{FF2B5EF4-FFF2-40B4-BE49-F238E27FC236}">
                <a16:creationId xmlns:a16="http://schemas.microsoft.com/office/drawing/2014/main" id="{592BB7A3-2A1D-484D-93A4-17627EAB967E}"/>
              </a:ext>
            </a:extLst>
          </p:cNvPr>
          <p:cNvGraphicFramePr>
            <a:graphicFrameLocks noGrp="1"/>
          </p:cNvGraphicFramePr>
          <p:nvPr/>
        </p:nvGraphicFramePr>
        <p:xfrm>
          <a:off x="1440367" y="1436688"/>
          <a:ext cx="9693300" cy="4662900"/>
        </p:xfrm>
        <a:graphic>
          <a:graphicData uri="http://schemas.openxmlformats.org/drawingml/2006/table">
            <a:tbl>
              <a:tblPr firstRow="1"/>
              <a:tblGrid>
                <a:gridCol w="2423325">
                  <a:extLst>
                    <a:ext uri="{9D8B030D-6E8A-4147-A177-3AD203B41FA5}">
                      <a16:colId xmlns:a16="http://schemas.microsoft.com/office/drawing/2014/main" val="2374098938"/>
                    </a:ext>
                  </a:extLst>
                </a:gridCol>
                <a:gridCol w="2423325">
                  <a:extLst>
                    <a:ext uri="{9D8B030D-6E8A-4147-A177-3AD203B41FA5}">
                      <a16:colId xmlns:a16="http://schemas.microsoft.com/office/drawing/2014/main" val="3324713594"/>
                    </a:ext>
                  </a:extLst>
                </a:gridCol>
                <a:gridCol w="2423325">
                  <a:extLst>
                    <a:ext uri="{9D8B030D-6E8A-4147-A177-3AD203B41FA5}">
                      <a16:colId xmlns:a16="http://schemas.microsoft.com/office/drawing/2014/main" val="2299119652"/>
                    </a:ext>
                  </a:extLst>
                </a:gridCol>
                <a:gridCol w="2423325">
                  <a:extLst>
                    <a:ext uri="{9D8B030D-6E8A-4147-A177-3AD203B41FA5}">
                      <a16:colId xmlns:a16="http://schemas.microsoft.com/office/drawing/2014/main" val="2214011357"/>
                    </a:ext>
                  </a:extLst>
                </a:gridCol>
              </a:tblGrid>
              <a:tr h="365760">
                <a:tc gridSpan="4">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1200" cap="all" baseline="0">
                          <a:solidFill>
                            <a:schemeClr val="tx1"/>
                          </a:solidFill>
                          <a:latin typeface="+mn-lt"/>
                          <a:ea typeface="+mn-ea"/>
                          <a:cs typeface="+mn-cs"/>
                        </a:rPr>
                        <a:t>Speech Capabilities to Enhance your Applications</a:t>
                      </a:r>
                    </a:p>
                  </a:txBody>
                  <a:tcPr marR="45720" marT="9144" marB="91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val="1927883912"/>
                  </a:ext>
                </a:extLst>
              </a:tr>
              <a:tr h="660876">
                <a:tc>
                  <a:txBody>
                    <a:bodyPr/>
                    <a:lstStyle/>
                    <a:p>
                      <a:pPr algn="ctr" defTabSz="755303" fontAlgn="base">
                        <a:lnSpc>
                          <a:spcPct val="90000"/>
                        </a:lnSpc>
                        <a:spcBef>
                          <a:spcPct val="0"/>
                        </a:spcBef>
                        <a:spcAft>
                          <a:spcPct val="0"/>
                        </a:spcAft>
                        <a:defRPr/>
                      </a:pPr>
                      <a:endParaRPr lang="en-US" sz="1000">
                        <a:solidFill>
                          <a:schemeClr val="tx1"/>
                        </a:solidFill>
                        <a:latin typeface="+mj-lt"/>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662737068"/>
                  </a:ext>
                </a:extLst>
              </a:tr>
              <a:tr h="5486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600">
                          <a:solidFill>
                            <a:schemeClr val="tx1"/>
                          </a:solidFill>
                          <a:latin typeface="+mj-lt"/>
                        </a:rPr>
                        <a:t>Speech to Text </a:t>
                      </a:r>
                      <a:br>
                        <a:rPr lang="en-GB" sz="1600">
                          <a:solidFill>
                            <a:schemeClr val="tx1"/>
                          </a:solidFill>
                          <a:latin typeface="+mj-lt"/>
                        </a:rPr>
                      </a:br>
                      <a:r>
                        <a:rPr lang="en-GB" sz="1050">
                          <a:solidFill>
                            <a:srgbClr val="FFFF00"/>
                          </a:solidFill>
                          <a:latin typeface="+mj-lt"/>
                        </a:rPr>
                        <a:t>including the OpenAI Whisper Model</a:t>
                      </a:r>
                      <a:endParaRPr lang="en-GB" sz="1600">
                        <a:solidFill>
                          <a:srgbClr val="FFFF00"/>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600">
                          <a:solidFill>
                            <a:schemeClr val="tx1"/>
                          </a:solidFill>
                          <a:latin typeface="+mj-lt"/>
                        </a:rPr>
                        <a:t>Text to Speech</a:t>
                      </a: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GB" sz="1600">
                          <a:solidFill>
                            <a:schemeClr val="tx1"/>
                          </a:solidFill>
                          <a:latin typeface="+mj-lt"/>
                        </a:rPr>
                        <a:t>Speech Translation</a:t>
                      </a: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rPr>
                        <a:t>Speaker Recognition</a:t>
                      </a: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687563032"/>
                  </a:ext>
                </a:extLst>
              </a:tr>
              <a:tr h="365760">
                <a:tc grid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kern="1200" cap="all" baseline="0" noProof="0">
                          <a:solidFill>
                            <a:schemeClr val="tx1"/>
                          </a:solidFill>
                          <a:latin typeface="+mn-lt"/>
                          <a:ea typeface="+mn-ea"/>
                          <a:cs typeface="+mn-cs"/>
                        </a:rPr>
                        <a:t>Azure Tools To help you Customize and Integrate</a:t>
                      </a: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9804"/>
                      </a:srgbClr>
                    </a:solidFill>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lnL w="12700" cmpd="sng">
                      <a:noFill/>
                      <a:prstDash val="solid"/>
                    </a:lnL>
                    <a:lnT w="12700" cmpd="sng">
                      <a:noFill/>
                      <a:prstDash val="solid"/>
                    </a:lnT>
                  </a:tcPr>
                </a:tc>
                <a:extLst>
                  <a:ext uri="{0D108BD9-81ED-4DB2-BD59-A6C34878D82A}">
                    <a16:rowId xmlns:a16="http://schemas.microsoft.com/office/drawing/2014/main" val="2464395088"/>
                  </a:ext>
                </a:extLst>
              </a:tr>
              <a:tr h="765048">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364877294"/>
                  </a:ext>
                </a:extLst>
              </a:tr>
              <a:tr h="5486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effectLst/>
                          <a:uLnTx/>
                          <a:uFillTx/>
                          <a:latin typeface="+mn-lt"/>
                          <a:ea typeface="+mn-ea"/>
                          <a:cs typeface="Segoe UI" panose="020B0502040204020203" pitchFamily="34" charset="0"/>
                        </a:rPr>
                        <a:t>Speech Studio</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effectLst/>
                          <a:uLnTx/>
                          <a:uFillTx/>
                          <a:latin typeface="+mn-lt"/>
                          <a:ea typeface="+mn-ea"/>
                          <a:cs typeface="Segoe UI" panose="020B0502040204020203" pitchFamily="34" charset="0"/>
                        </a:rPr>
                        <a:t>Ingestion Client</a:t>
                      </a: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effectLst/>
                          <a:uLnTx/>
                          <a:uFillTx/>
                          <a:latin typeface="+mn-lt"/>
                          <a:ea typeface="+mn-ea"/>
                          <a:cs typeface="Segoe UI" panose="020B0502040204020203" pitchFamily="34" charset="0"/>
                        </a:rPr>
                        <a:t>Batch Toolkit</a:t>
                      </a: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effectLst/>
                          <a:uLnTx/>
                          <a:uFillTx/>
                          <a:latin typeface="+mn-lt"/>
                          <a:ea typeface="+mn-ea"/>
                          <a:cs typeface="Segoe UI" panose="020B0502040204020203" pitchFamily="34" charset="0"/>
                        </a:rPr>
                        <a:t>Speech SDK</a:t>
                      </a: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2619806050"/>
                  </a:ext>
                </a:extLst>
              </a:tr>
              <a:tr h="365760">
                <a:tc gridSpan="4">
                  <a:txBody>
                    <a:bodyPr/>
                    <a:lstStyle/>
                    <a:p>
                      <a:pPr algn="l" defTabSz="755303" fontAlgn="base">
                        <a:lnSpc>
                          <a:spcPct val="90000"/>
                        </a:lnSpc>
                        <a:spcBef>
                          <a:spcPct val="0"/>
                        </a:spcBef>
                        <a:spcAft>
                          <a:spcPct val="0"/>
                        </a:spcAft>
                        <a:defRPr/>
                      </a:pPr>
                      <a:r>
                        <a:rPr lang="en-GB" sz="1600" kern="1200" cap="all" baseline="0" noProof="0">
                          <a:solidFill>
                            <a:schemeClr val="tx1"/>
                          </a:solidFill>
                          <a:latin typeface="+mn-lt"/>
                          <a:ea typeface="+mn-ea"/>
                          <a:cs typeface="+mn-cs"/>
                        </a:rPr>
                        <a:t>Flexible Deployment Options</a:t>
                      </a:r>
                      <a:endParaRPr lang="en-US" sz="1600" kern="1200" cap="all" baseline="0">
                        <a:solidFill>
                          <a:schemeClr val="tx1"/>
                        </a:solidFill>
                        <a:latin typeface="+mn-lt"/>
                        <a:ea typeface="+mn-ea"/>
                        <a:cs typeface="+mn-cs"/>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0000"/>
                      </a:srgbClr>
                    </a:solidFil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val="3371880587"/>
                  </a:ext>
                </a:extLst>
              </a:tr>
              <a:tr h="822960">
                <a:tc gridSpan="4">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GB" sz="1800" kern="1200" dirty="0">
                          <a:solidFill>
                            <a:schemeClr val="tx1"/>
                          </a:solidFill>
                          <a:latin typeface="+mj-lt"/>
                          <a:ea typeface="+mn-ea"/>
                          <a:cs typeface="+mn-cs"/>
                        </a:rPr>
                        <a:t>Cloud, On-Prem, On Edge</a:t>
                      </a: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val="3320027001"/>
                  </a:ext>
                </a:extLst>
              </a:tr>
            </a:tbl>
          </a:graphicData>
        </a:graphic>
      </p:graphicFrame>
      <p:sp>
        <p:nvSpPr>
          <p:cNvPr id="2" name="Title 1">
            <a:extLst>
              <a:ext uri="{FF2B5EF4-FFF2-40B4-BE49-F238E27FC236}">
                <a16:creationId xmlns:a16="http://schemas.microsoft.com/office/drawing/2014/main" id="{FA47063C-88BC-47DA-AF50-88B46DE07606}"/>
              </a:ext>
            </a:extLst>
          </p:cNvPr>
          <p:cNvSpPr>
            <a:spLocks noGrp="1"/>
          </p:cNvSpPr>
          <p:nvPr>
            <p:ph type="title"/>
          </p:nvPr>
        </p:nvSpPr>
        <p:spPr/>
        <p:txBody>
          <a:bodyPr>
            <a:normAutofit/>
          </a:bodyPr>
          <a:lstStyle/>
          <a:p>
            <a:r>
              <a:rPr lang="en-GB"/>
              <a:t>Azure AI Speech overview</a:t>
            </a:r>
          </a:p>
        </p:txBody>
      </p:sp>
      <p:pic>
        <p:nvPicPr>
          <p:cNvPr id="30" name="Graphic 29">
            <a:extLst>
              <a:ext uri="{FF2B5EF4-FFF2-40B4-BE49-F238E27FC236}">
                <a16:creationId xmlns:a16="http://schemas.microsoft.com/office/drawing/2014/main" id="{C6DD6373-2050-49BB-8D0F-EA05F1AF25A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02162" y="2033713"/>
            <a:ext cx="408689" cy="408689"/>
          </a:xfrm>
          <a:prstGeom prst="rect">
            <a:avLst/>
          </a:prstGeom>
        </p:spPr>
      </p:pic>
      <p:grpSp>
        <p:nvGrpSpPr>
          <p:cNvPr id="31" name="Group 30">
            <a:extLst>
              <a:ext uri="{FF2B5EF4-FFF2-40B4-BE49-F238E27FC236}">
                <a16:creationId xmlns:a16="http://schemas.microsoft.com/office/drawing/2014/main" id="{E19DD566-19F4-49F0-9E5A-01D779F5E1C2}"/>
              </a:ext>
              <a:ext uri="{C183D7F6-B498-43B3-948B-1728B52AA6E4}">
                <adec:decorative xmlns:adec="http://schemas.microsoft.com/office/drawing/2017/decorative" val="1"/>
              </a:ext>
            </a:extLst>
          </p:cNvPr>
          <p:cNvGrpSpPr>
            <a:grpSpLocks noChangeAspect="1"/>
          </p:cNvGrpSpPr>
          <p:nvPr/>
        </p:nvGrpSpPr>
        <p:grpSpPr>
          <a:xfrm>
            <a:off x="4741663" y="2015281"/>
            <a:ext cx="729867" cy="445553"/>
            <a:chOff x="753151" y="1957725"/>
            <a:chExt cx="2170224" cy="1324834"/>
          </a:xfrm>
        </p:grpSpPr>
        <p:grpSp>
          <p:nvGrpSpPr>
            <p:cNvPr id="32" name="Group 31">
              <a:extLst>
                <a:ext uri="{FF2B5EF4-FFF2-40B4-BE49-F238E27FC236}">
                  <a16:creationId xmlns:a16="http://schemas.microsoft.com/office/drawing/2014/main" id="{48C6F5DF-E0FC-4EB3-B263-E182F8228171}"/>
                </a:ext>
              </a:extLst>
            </p:cNvPr>
            <p:cNvGrpSpPr/>
            <p:nvPr/>
          </p:nvGrpSpPr>
          <p:grpSpPr>
            <a:xfrm>
              <a:off x="753151" y="1976552"/>
              <a:ext cx="925250" cy="1179228"/>
              <a:chOff x="1849031" y="1907353"/>
              <a:chExt cx="925250" cy="1179228"/>
            </a:xfrm>
          </p:grpSpPr>
          <p:grpSp>
            <p:nvGrpSpPr>
              <p:cNvPr id="40" name="Group 39">
                <a:extLst>
                  <a:ext uri="{FF2B5EF4-FFF2-40B4-BE49-F238E27FC236}">
                    <a16:creationId xmlns:a16="http://schemas.microsoft.com/office/drawing/2014/main" id="{8C8BFF2D-40A9-4089-AD35-E15ED5EE5AD9}"/>
                  </a:ext>
                </a:extLst>
              </p:cNvPr>
              <p:cNvGrpSpPr>
                <a:grpSpLocks noChangeAspect="1"/>
              </p:cNvGrpSpPr>
              <p:nvPr/>
            </p:nvGrpSpPr>
            <p:grpSpPr>
              <a:xfrm>
                <a:off x="1849031" y="1907353"/>
                <a:ext cx="925250" cy="1179228"/>
                <a:chOff x="1849031" y="1907353"/>
                <a:chExt cx="925250" cy="1179228"/>
              </a:xfrm>
            </p:grpSpPr>
            <p:sp>
              <p:nvSpPr>
                <p:cNvPr id="50" name="Freeform: Shape 49">
                  <a:extLst>
                    <a:ext uri="{FF2B5EF4-FFF2-40B4-BE49-F238E27FC236}">
                      <a16:creationId xmlns:a16="http://schemas.microsoft.com/office/drawing/2014/main" id="{45FE4084-0FA1-4E2C-BDEC-BA0DFABA2E21}"/>
                    </a:ext>
                  </a:extLst>
                </p:cNvPr>
                <p:cNvSpPr/>
                <p:nvPr/>
              </p:nvSpPr>
              <p:spPr bwMode="auto">
                <a:xfrm>
                  <a:off x="1849031" y="1907353"/>
                  <a:ext cx="925250" cy="1179228"/>
                </a:xfrm>
                <a:custGeom>
                  <a:avLst/>
                  <a:gdLst>
                    <a:gd name="connsiteX0" fmla="*/ 685538 w 925250"/>
                    <a:gd name="connsiteY0" fmla="*/ 0 h 1179228"/>
                    <a:gd name="connsiteX1" fmla="*/ 685538 w 925250"/>
                    <a:gd name="connsiteY1" fmla="*/ 237870 h 1179228"/>
                    <a:gd name="connsiteX2" fmla="*/ 925250 w 925250"/>
                    <a:gd name="connsiteY2" fmla="*/ 237870 h 1179228"/>
                    <a:gd name="connsiteX3" fmla="*/ 925250 w 925250"/>
                    <a:gd name="connsiteY3" fmla="*/ 1179228 h 1179228"/>
                    <a:gd name="connsiteX4" fmla="*/ 0 w 925250"/>
                    <a:gd name="connsiteY4" fmla="*/ 1179228 h 1179228"/>
                    <a:gd name="connsiteX5" fmla="*/ 0 w 925250"/>
                    <a:gd name="connsiteY5" fmla="*/ 1691 h 117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5250" h="1179228">
                      <a:moveTo>
                        <a:pt x="685538" y="0"/>
                      </a:moveTo>
                      <a:lnTo>
                        <a:pt x="685538" y="237870"/>
                      </a:lnTo>
                      <a:lnTo>
                        <a:pt x="925250" y="237870"/>
                      </a:lnTo>
                      <a:lnTo>
                        <a:pt x="925250" y="1179228"/>
                      </a:lnTo>
                      <a:lnTo>
                        <a:pt x="0" y="1179228"/>
                      </a:lnTo>
                      <a:lnTo>
                        <a:pt x="0" y="1691"/>
                      </a:lnTo>
                      <a:close/>
                    </a:path>
                  </a:pathLst>
                </a:custGeom>
                <a:solidFill>
                  <a:srgbClr val="EFEFE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31">
                  <a:extLst>
                    <a:ext uri="{FF2B5EF4-FFF2-40B4-BE49-F238E27FC236}">
                      <a16:creationId xmlns:a16="http://schemas.microsoft.com/office/drawing/2014/main" id="{B7EAC8EB-346F-42FB-B13A-70952CB717C7}"/>
                    </a:ext>
                  </a:extLst>
                </p:cNvPr>
                <p:cNvSpPr/>
                <p:nvPr/>
              </p:nvSpPr>
              <p:spPr bwMode="auto">
                <a:xfrm>
                  <a:off x="2534569" y="1907353"/>
                  <a:ext cx="239712" cy="238125"/>
                </a:xfrm>
                <a:custGeom>
                  <a:avLst/>
                  <a:gdLst>
                    <a:gd name="connsiteX0" fmla="*/ 0 w 239712"/>
                    <a:gd name="connsiteY0" fmla="*/ 0 h 238125"/>
                    <a:gd name="connsiteX1" fmla="*/ 239712 w 239712"/>
                    <a:gd name="connsiteY1" fmla="*/ 0 h 238125"/>
                    <a:gd name="connsiteX2" fmla="*/ 239712 w 239712"/>
                    <a:gd name="connsiteY2" fmla="*/ 238125 h 238125"/>
                    <a:gd name="connsiteX3" fmla="*/ 0 w 239712"/>
                    <a:gd name="connsiteY3" fmla="*/ 238125 h 238125"/>
                    <a:gd name="connsiteX4" fmla="*/ 0 w 239712"/>
                    <a:gd name="connsiteY4" fmla="*/ 0 h 238125"/>
                    <a:gd name="connsiteX0" fmla="*/ 0 w 239712"/>
                    <a:gd name="connsiteY0" fmla="*/ 0 h 238125"/>
                    <a:gd name="connsiteX1" fmla="*/ 239712 w 239712"/>
                    <a:gd name="connsiteY1" fmla="*/ 238125 h 238125"/>
                    <a:gd name="connsiteX2" fmla="*/ 0 w 239712"/>
                    <a:gd name="connsiteY2" fmla="*/ 238125 h 238125"/>
                    <a:gd name="connsiteX3" fmla="*/ 0 w 239712"/>
                    <a:gd name="connsiteY3" fmla="*/ 0 h 238125"/>
                  </a:gdLst>
                  <a:ahLst/>
                  <a:cxnLst>
                    <a:cxn ang="0">
                      <a:pos x="connsiteX0" y="connsiteY0"/>
                    </a:cxn>
                    <a:cxn ang="0">
                      <a:pos x="connsiteX1" y="connsiteY1"/>
                    </a:cxn>
                    <a:cxn ang="0">
                      <a:pos x="connsiteX2" y="connsiteY2"/>
                    </a:cxn>
                    <a:cxn ang="0">
                      <a:pos x="connsiteX3" y="connsiteY3"/>
                    </a:cxn>
                  </a:cxnLst>
                  <a:rect l="l" t="t" r="r" b="b"/>
                  <a:pathLst>
                    <a:path w="239712" h="238125">
                      <a:moveTo>
                        <a:pt x="0" y="0"/>
                      </a:moveTo>
                      <a:lnTo>
                        <a:pt x="239712" y="238125"/>
                      </a:lnTo>
                      <a:lnTo>
                        <a:pt x="0" y="238125"/>
                      </a:lnTo>
                      <a:lnTo>
                        <a:pt x="0" y="0"/>
                      </a:lnTo>
                      <a:close/>
                    </a:path>
                  </a:pathLst>
                </a:custGeom>
                <a:solidFill>
                  <a:srgbClr val="C4C4C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AB500C2E-3D2C-45C4-9B88-AC49E1B9491B}"/>
                    </a:ext>
                  </a:extLst>
                </p:cNvPr>
                <p:cNvSpPr/>
                <p:nvPr/>
              </p:nvSpPr>
              <p:spPr bwMode="auto">
                <a:xfrm>
                  <a:off x="1928188" y="2025815"/>
                  <a:ext cx="640080" cy="45719"/>
                </a:xfrm>
                <a:prstGeom prst="rect">
                  <a:avLst/>
                </a:prstGeom>
                <a:solidFill>
                  <a:srgbClr val="D1D1D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B9911CA7-875A-4048-A1A8-79E9605CEA47}"/>
                    </a:ext>
                  </a:extLst>
                </p:cNvPr>
                <p:cNvSpPr/>
                <p:nvPr/>
              </p:nvSpPr>
              <p:spPr bwMode="auto">
                <a:xfrm>
                  <a:off x="1928188" y="2154686"/>
                  <a:ext cx="744132" cy="45719"/>
                </a:xfrm>
                <a:prstGeom prst="rect">
                  <a:avLst/>
                </a:prstGeom>
                <a:solidFill>
                  <a:srgbClr val="D1D1D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6D7B4F1-AFE4-415A-92A2-5A34B157FD24}"/>
                    </a:ext>
                  </a:extLst>
                </p:cNvPr>
                <p:cNvSpPr/>
                <p:nvPr/>
              </p:nvSpPr>
              <p:spPr bwMode="auto">
                <a:xfrm>
                  <a:off x="1928188" y="2283557"/>
                  <a:ext cx="744132" cy="45719"/>
                </a:xfrm>
                <a:prstGeom prst="rect">
                  <a:avLst/>
                </a:prstGeom>
                <a:solidFill>
                  <a:srgbClr val="D1D1D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2AD54492-75EF-40E8-B0A2-1B9EC9852332}"/>
                    </a:ext>
                  </a:extLst>
                </p:cNvPr>
                <p:cNvSpPr/>
                <p:nvPr/>
              </p:nvSpPr>
              <p:spPr bwMode="auto">
                <a:xfrm>
                  <a:off x="1928188" y="2412428"/>
                  <a:ext cx="744132" cy="45719"/>
                </a:xfrm>
                <a:prstGeom prst="rect">
                  <a:avLst/>
                </a:prstGeom>
                <a:solidFill>
                  <a:srgbClr val="D1D1D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2C1C859D-A48B-44DE-A2B8-D769E3D8187A}"/>
                    </a:ext>
                  </a:extLst>
                </p:cNvPr>
                <p:cNvSpPr/>
                <p:nvPr/>
              </p:nvSpPr>
              <p:spPr bwMode="auto">
                <a:xfrm>
                  <a:off x="1928188" y="2541299"/>
                  <a:ext cx="744132" cy="45719"/>
                </a:xfrm>
                <a:prstGeom prst="rect">
                  <a:avLst/>
                </a:prstGeom>
                <a:solidFill>
                  <a:srgbClr val="D1D1D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D87C4002-D81D-49F4-9615-A4366CB85C41}"/>
                    </a:ext>
                  </a:extLst>
                </p:cNvPr>
                <p:cNvSpPr/>
                <p:nvPr/>
              </p:nvSpPr>
              <p:spPr bwMode="auto">
                <a:xfrm>
                  <a:off x="1928188" y="2670170"/>
                  <a:ext cx="744132" cy="45719"/>
                </a:xfrm>
                <a:prstGeom prst="rect">
                  <a:avLst/>
                </a:prstGeom>
                <a:solidFill>
                  <a:srgbClr val="D1D1D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EABE1F74-BEFF-44AE-8A99-8859CF6E5CA1}"/>
                    </a:ext>
                  </a:extLst>
                </p:cNvPr>
                <p:cNvSpPr/>
                <p:nvPr/>
              </p:nvSpPr>
              <p:spPr bwMode="auto">
                <a:xfrm>
                  <a:off x="1928188" y="2799041"/>
                  <a:ext cx="744132" cy="45719"/>
                </a:xfrm>
                <a:prstGeom prst="rect">
                  <a:avLst/>
                </a:prstGeom>
                <a:solidFill>
                  <a:srgbClr val="D1D1D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18256B1D-3C49-48E9-A367-5E05602E5584}"/>
                    </a:ext>
                  </a:extLst>
                </p:cNvPr>
                <p:cNvSpPr/>
                <p:nvPr/>
              </p:nvSpPr>
              <p:spPr bwMode="auto">
                <a:xfrm>
                  <a:off x="1928188" y="2927913"/>
                  <a:ext cx="744132" cy="45719"/>
                </a:xfrm>
                <a:prstGeom prst="rect">
                  <a:avLst/>
                </a:prstGeom>
                <a:solidFill>
                  <a:srgbClr val="D1D1D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9BD6E877-8221-45D5-B98A-0CDE3F48B868}"/>
                  </a:ext>
                </a:extLst>
              </p:cNvPr>
              <p:cNvGrpSpPr/>
              <p:nvPr/>
            </p:nvGrpSpPr>
            <p:grpSpPr>
              <a:xfrm>
                <a:off x="1900550" y="1942438"/>
                <a:ext cx="347678" cy="198598"/>
                <a:chOff x="1900550" y="1942438"/>
                <a:chExt cx="347678" cy="198598"/>
              </a:xfrm>
            </p:grpSpPr>
            <p:sp>
              <p:nvSpPr>
                <p:cNvPr id="48" name="Freeform: Shape 47">
                  <a:extLst>
                    <a:ext uri="{FF2B5EF4-FFF2-40B4-BE49-F238E27FC236}">
                      <a16:creationId xmlns:a16="http://schemas.microsoft.com/office/drawing/2014/main" id="{F107E661-C2DE-470C-BB13-6641C83087C7}"/>
                    </a:ext>
                  </a:extLst>
                </p:cNvPr>
                <p:cNvSpPr/>
                <p:nvPr/>
              </p:nvSpPr>
              <p:spPr bwMode="auto">
                <a:xfrm>
                  <a:off x="1900550" y="1942438"/>
                  <a:ext cx="347678" cy="198598"/>
                </a:xfrm>
                <a:custGeom>
                  <a:avLst/>
                  <a:gdLst>
                    <a:gd name="connsiteX0" fmla="*/ 290218 w 347678"/>
                    <a:gd name="connsiteY0" fmla="*/ 0 h 198598"/>
                    <a:gd name="connsiteX1" fmla="*/ 347678 w 347678"/>
                    <a:gd name="connsiteY1" fmla="*/ 0 h 198598"/>
                    <a:gd name="connsiteX2" fmla="*/ 347678 w 347678"/>
                    <a:gd name="connsiteY2" fmla="*/ 198598 h 198598"/>
                    <a:gd name="connsiteX3" fmla="*/ 290218 w 347678"/>
                    <a:gd name="connsiteY3" fmla="*/ 198598 h 198598"/>
                    <a:gd name="connsiteX4" fmla="*/ 290218 w 347678"/>
                    <a:gd name="connsiteY4" fmla="*/ 181796 h 198598"/>
                    <a:gd name="connsiteX5" fmla="*/ 325760 w 347678"/>
                    <a:gd name="connsiteY5" fmla="*/ 181796 h 198598"/>
                    <a:gd name="connsiteX6" fmla="*/ 325760 w 347678"/>
                    <a:gd name="connsiteY6" fmla="*/ 16802 h 198598"/>
                    <a:gd name="connsiteX7" fmla="*/ 290218 w 347678"/>
                    <a:gd name="connsiteY7" fmla="*/ 16802 h 198598"/>
                    <a:gd name="connsiteX8" fmla="*/ 0 w 347678"/>
                    <a:gd name="connsiteY8" fmla="*/ 0 h 198598"/>
                    <a:gd name="connsiteX9" fmla="*/ 57461 w 347678"/>
                    <a:gd name="connsiteY9" fmla="*/ 0 h 198598"/>
                    <a:gd name="connsiteX10" fmla="*/ 57461 w 347678"/>
                    <a:gd name="connsiteY10" fmla="*/ 16802 h 198598"/>
                    <a:gd name="connsiteX11" fmla="*/ 21395 w 347678"/>
                    <a:gd name="connsiteY11" fmla="*/ 16802 h 198598"/>
                    <a:gd name="connsiteX12" fmla="*/ 21395 w 347678"/>
                    <a:gd name="connsiteY12" fmla="*/ 181796 h 198598"/>
                    <a:gd name="connsiteX13" fmla="*/ 57461 w 347678"/>
                    <a:gd name="connsiteY13" fmla="*/ 181796 h 198598"/>
                    <a:gd name="connsiteX14" fmla="*/ 57461 w 347678"/>
                    <a:gd name="connsiteY14" fmla="*/ 198598 h 198598"/>
                    <a:gd name="connsiteX15" fmla="*/ 0 w 347678"/>
                    <a:gd name="connsiteY15" fmla="*/ 198598 h 1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7678" h="198598">
                      <a:moveTo>
                        <a:pt x="290218" y="0"/>
                      </a:moveTo>
                      <a:lnTo>
                        <a:pt x="347678" y="0"/>
                      </a:lnTo>
                      <a:lnTo>
                        <a:pt x="347678" y="198598"/>
                      </a:lnTo>
                      <a:lnTo>
                        <a:pt x="290218" y="198598"/>
                      </a:lnTo>
                      <a:lnTo>
                        <a:pt x="290218" y="181796"/>
                      </a:lnTo>
                      <a:lnTo>
                        <a:pt x="325760" y="181796"/>
                      </a:lnTo>
                      <a:lnTo>
                        <a:pt x="325760" y="16802"/>
                      </a:lnTo>
                      <a:lnTo>
                        <a:pt x="290218" y="16802"/>
                      </a:lnTo>
                      <a:close/>
                      <a:moveTo>
                        <a:pt x="0" y="0"/>
                      </a:moveTo>
                      <a:lnTo>
                        <a:pt x="57461" y="0"/>
                      </a:lnTo>
                      <a:lnTo>
                        <a:pt x="57461" y="16802"/>
                      </a:lnTo>
                      <a:lnTo>
                        <a:pt x="21395" y="16802"/>
                      </a:lnTo>
                      <a:lnTo>
                        <a:pt x="21395" y="181796"/>
                      </a:lnTo>
                      <a:lnTo>
                        <a:pt x="57461" y="181796"/>
                      </a:lnTo>
                      <a:lnTo>
                        <a:pt x="57461" y="198598"/>
                      </a:lnTo>
                      <a:lnTo>
                        <a:pt x="0" y="198598"/>
                      </a:lnTo>
                      <a:close/>
                    </a:path>
                  </a:pathLst>
                </a:custGeom>
                <a:solidFill>
                  <a:srgbClr val="009BC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648718F4-C86B-4E3A-AF25-36EEDB7AC4B8}"/>
                    </a:ext>
                  </a:extLst>
                </p:cNvPr>
                <p:cNvSpPr/>
                <p:nvPr/>
              </p:nvSpPr>
              <p:spPr bwMode="auto">
                <a:xfrm>
                  <a:off x="1923513" y="2018878"/>
                  <a:ext cx="301752" cy="45719"/>
                </a:xfrm>
                <a:prstGeom prst="rect">
                  <a:avLst/>
                </a:prstGeom>
                <a:solidFill>
                  <a:srgbClr val="009BC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5342990E-1C87-44C2-97ED-6DE8B1B84876}"/>
                  </a:ext>
                </a:extLst>
              </p:cNvPr>
              <p:cNvGrpSpPr/>
              <p:nvPr/>
            </p:nvGrpSpPr>
            <p:grpSpPr>
              <a:xfrm>
                <a:off x="2248228" y="2329782"/>
                <a:ext cx="347678" cy="198598"/>
                <a:chOff x="1900550" y="1942438"/>
                <a:chExt cx="347678" cy="198598"/>
              </a:xfrm>
            </p:grpSpPr>
            <p:sp>
              <p:nvSpPr>
                <p:cNvPr id="46" name="Freeform: Shape 45">
                  <a:extLst>
                    <a:ext uri="{FF2B5EF4-FFF2-40B4-BE49-F238E27FC236}">
                      <a16:creationId xmlns:a16="http://schemas.microsoft.com/office/drawing/2014/main" id="{CC4A4DD4-1727-4EC1-885D-3E9A6F2EE049}"/>
                    </a:ext>
                  </a:extLst>
                </p:cNvPr>
                <p:cNvSpPr/>
                <p:nvPr/>
              </p:nvSpPr>
              <p:spPr bwMode="auto">
                <a:xfrm>
                  <a:off x="1900550" y="1942438"/>
                  <a:ext cx="347678" cy="198598"/>
                </a:xfrm>
                <a:custGeom>
                  <a:avLst/>
                  <a:gdLst>
                    <a:gd name="connsiteX0" fmla="*/ 290218 w 347678"/>
                    <a:gd name="connsiteY0" fmla="*/ 0 h 198598"/>
                    <a:gd name="connsiteX1" fmla="*/ 347678 w 347678"/>
                    <a:gd name="connsiteY1" fmla="*/ 0 h 198598"/>
                    <a:gd name="connsiteX2" fmla="*/ 347678 w 347678"/>
                    <a:gd name="connsiteY2" fmla="*/ 198598 h 198598"/>
                    <a:gd name="connsiteX3" fmla="*/ 290218 w 347678"/>
                    <a:gd name="connsiteY3" fmla="*/ 198598 h 198598"/>
                    <a:gd name="connsiteX4" fmla="*/ 290218 w 347678"/>
                    <a:gd name="connsiteY4" fmla="*/ 181796 h 198598"/>
                    <a:gd name="connsiteX5" fmla="*/ 325760 w 347678"/>
                    <a:gd name="connsiteY5" fmla="*/ 181796 h 198598"/>
                    <a:gd name="connsiteX6" fmla="*/ 325760 w 347678"/>
                    <a:gd name="connsiteY6" fmla="*/ 16802 h 198598"/>
                    <a:gd name="connsiteX7" fmla="*/ 290218 w 347678"/>
                    <a:gd name="connsiteY7" fmla="*/ 16802 h 198598"/>
                    <a:gd name="connsiteX8" fmla="*/ 0 w 347678"/>
                    <a:gd name="connsiteY8" fmla="*/ 0 h 198598"/>
                    <a:gd name="connsiteX9" fmla="*/ 57461 w 347678"/>
                    <a:gd name="connsiteY9" fmla="*/ 0 h 198598"/>
                    <a:gd name="connsiteX10" fmla="*/ 57461 w 347678"/>
                    <a:gd name="connsiteY10" fmla="*/ 16802 h 198598"/>
                    <a:gd name="connsiteX11" fmla="*/ 21395 w 347678"/>
                    <a:gd name="connsiteY11" fmla="*/ 16802 h 198598"/>
                    <a:gd name="connsiteX12" fmla="*/ 21395 w 347678"/>
                    <a:gd name="connsiteY12" fmla="*/ 181796 h 198598"/>
                    <a:gd name="connsiteX13" fmla="*/ 57461 w 347678"/>
                    <a:gd name="connsiteY13" fmla="*/ 181796 h 198598"/>
                    <a:gd name="connsiteX14" fmla="*/ 57461 w 347678"/>
                    <a:gd name="connsiteY14" fmla="*/ 198598 h 198598"/>
                    <a:gd name="connsiteX15" fmla="*/ 0 w 347678"/>
                    <a:gd name="connsiteY15" fmla="*/ 198598 h 1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7678" h="198598">
                      <a:moveTo>
                        <a:pt x="290218" y="0"/>
                      </a:moveTo>
                      <a:lnTo>
                        <a:pt x="347678" y="0"/>
                      </a:lnTo>
                      <a:lnTo>
                        <a:pt x="347678" y="198598"/>
                      </a:lnTo>
                      <a:lnTo>
                        <a:pt x="290218" y="198598"/>
                      </a:lnTo>
                      <a:lnTo>
                        <a:pt x="290218" y="181796"/>
                      </a:lnTo>
                      <a:lnTo>
                        <a:pt x="325760" y="181796"/>
                      </a:lnTo>
                      <a:lnTo>
                        <a:pt x="325760" y="16802"/>
                      </a:lnTo>
                      <a:lnTo>
                        <a:pt x="290218" y="16802"/>
                      </a:lnTo>
                      <a:close/>
                      <a:moveTo>
                        <a:pt x="0" y="0"/>
                      </a:moveTo>
                      <a:lnTo>
                        <a:pt x="57461" y="0"/>
                      </a:lnTo>
                      <a:lnTo>
                        <a:pt x="57461" y="16802"/>
                      </a:lnTo>
                      <a:lnTo>
                        <a:pt x="21395" y="16802"/>
                      </a:lnTo>
                      <a:lnTo>
                        <a:pt x="21395" y="181796"/>
                      </a:lnTo>
                      <a:lnTo>
                        <a:pt x="57461" y="181796"/>
                      </a:lnTo>
                      <a:lnTo>
                        <a:pt x="57461" y="198598"/>
                      </a:lnTo>
                      <a:lnTo>
                        <a:pt x="0" y="198598"/>
                      </a:lnTo>
                      <a:close/>
                    </a:path>
                  </a:pathLst>
                </a:custGeom>
                <a:solidFill>
                  <a:srgbClr val="009BC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0994DF8E-4CE2-4F29-A5A8-D8D584D2E5A0}"/>
                    </a:ext>
                  </a:extLst>
                </p:cNvPr>
                <p:cNvSpPr/>
                <p:nvPr/>
              </p:nvSpPr>
              <p:spPr bwMode="auto">
                <a:xfrm>
                  <a:off x="1923513" y="2018878"/>
                  <a:ext cx="301752" cy="45719"/>
                </a:xfrm>
                <a:prstGeom prst="rect">
                  <a:avLst/>
                </a:prstGeom>
                <a:solidFill>
                  <a:srgbClr val="009BC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D5CDC66A-8983-4525-ADC1-9DF8F875E154}"/>
                  </a:ext>
                </a:extLst>
              </p:cNvPr>
              <p:cNvGrpSpPr/>
              <p:nvPr/>
            </p:nvGrpSpPr>
            <p:grpSpPr>
              <a:xfrm>
                <a:off x="1923025" y="2722601"/>
                <a:ext cx="347678" cy="198598"/>
                <a:chOff x="1900550" y="1942438"/>
                <a:chExt cx="347678" cy="198598"/>
              </a:xfrm>
            </p:grpSpPr>
            <p:sp>
              <p:nvSpPr>
                <p:cNvPr id="44" name="Freeform: Shape 43">
                  <a:extLst>
                    <a:ext uri="{FF2B5EF4-FFF2-40B4-BE49-F238E27FC236}">
                      <a16:creationId xmlns:a16="http://schemas.microsoft.com/office/drawing/2014/main" id="{5639DBA3-46EB-4521-8769-BC90C4333558}"/>
                    </a:ext>
                  </a:extLst>
                </p:cNvPr>
                <p:cNvSpPr/>
                <p:nvPr/>
              </p:nvSpPr>
              <p:spPr bwMode="auto">
                <a:xfrm>
                  <a:off x="1900550" y="1942438"/>
                  <a:ext cx="347678" cy="198598"/>
                </a:xfrm>
                <a:custGeom>
                  <a:avLst/>
                  <a:gdLst>
                    <a:gd name="connsiteX0" fmla="*/ 290218 w 347678"/>
                    <a:gd name="connsiteY0" fmla="*/ 0 h 198598"/>
                    <a:gd name="connsiteX1" fmla="*/ 347678 w 347678"/>
                    <a:gd name="connsiteY1" fmla="*/ 0 h 198598"/>
                    <a:gd name="connsiteX2" fmla="*/ 347678 w 347678"/>
                    <a:gd name="connsiteY2" fmla="*/ 198598 h 198598"/>
                    <a:gd name="connsiteX3" fmla="*/ 290218 w 347678"/>
                    <a:gd name="connsiteY3" fmla="*/ 198598 h 198598"/>
                    <a:gd name="connsiteX4" fmla="*/ 290218 w 347678"/>
                    <a:gd name="connsiteY4" fmla="*/ 181796 h 198598"/>
                    <a:gd name="connsiteX5" fmla="*/ 325760 w 347678"/>
                    <a:gd name="connsiteY5" fmla="*/ 181796 h 198598"/>
                    <a:gd name="connsiteX6" fmla="*/ 325760 w 347678"/>
                    <a:gd name="connsiteY6" fmla="*/ 16802 h 198598"/>
                    <a:gd name="connsiteX7" fmla="*/ 290218 w 347678"/>
                    <a:gd name="connsiteY7" fmla="*/ 16802 h 198598"/>
                    <a:gd name="connsiteX8" fmla="*/ 0 w 347678"/>
                    <a:gd name="connsiteY8" fmla="*/ 0 h 198598"/>
                    <a:gd name="connsiteX9" fmla="*/ 57461 w 347678"/>
                    <a:gd name="connsiteY9" fmla="*/ 0 h 198598"/>
                    <a:gd name="connsiteX10" fmla="*/ 57461 w 347678"/>
                    <a:gd name="connsiteY10" fmla="*/ 16802 h 198598"/>
                    <a:gd name="connsiteX11" fmla="*/ 21395 w 347678"/>
                    <a:gd name="connsiteY11" fmla="*/ 16802 h 198598"/>
                    <a:gd name="connsiteX12" fmla="*/ 21395 w 347678"/>
                    <a:gd name="connsiteY12" fmla="*/ 181796 h 198598"/>
                    <a:gd name="connsiteX13" fmla="*/ 57461 w 347678"/>
                    <a:gd name="connsiteY13" fmla="*/ 181796 h 198598"/>
                    <a:gd name="connsiteX14" fmla="*/ 57461 w 347678"/>
                    <a:gd name="connsiteY14" fmla="*/ 198598 h 198598"/>
                    <a:gd name="connsiteX15" fmla="*/ 0 w 347678"/>
                    <a:gd name="connsiteY15" fmla="*/ 198598 h 198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7678" h="198598">
                      <a:moveTo>
                        <a:pt x="290218" y="0"/>
                      </a:moveTo>
                      <a:lnTo>
                        <a:pt x="347678" y="0"/>
                      </a:lnTo>
                      <a:lnTo>
                        <a:pt x="347678" y="198598"/>
                      </a:lnTo>
                      <a:lnTo>
                        <a:pt x="290218" y="198598"/>
                      </a:lnTo>
                      <a:lnTo>
                        <a:pt x="290218" y="181796"/>
                      </a:lnTo>
                      <a:lnTo>
                        <a:pt x="325760" y="181796"/>
                      </a:lnTo>
                      <a:lnTo>
                        <a:pt x="325760" y="16802"/>
                      </a:lnTo>
                      <a:lnTo>
                        <a:pt x="290218" y="16802"/>
                      </a:lnTo>
                      <a:close/>
                      <a:moveTo>
                        <a:pt x="0" y="0"/>
                      </a:moveTo>
                      <a:lnTo>
                        <a:pt x="57461" y="0"/>
                      </a:lnTo>
                      <a:lnTo>
                        <a:pt x="57461" y="16802"/>
                      </a:lnTo>
                      <a:lnTo>
                        <a:pt x="21395" y="16802"/>
                      </a:lnTo>
                      <a:lnTo>
                        <a:pt x="21395" y="181796"/>
                      </a:lnTo>
                      <a:lnTo>
                        <a:pt x="57461" y="181796"/>
                      </a:lnTo>
                      <a:lnTo>
                        <a:pt x="57461" y="198598"/>
                      </a:lnTo>
                      <a:lnTo>
                        <a:pt x="0" y="198598"/>
                      </a:lnTo>
                      <a:close/>
                    </a:path>
                  </a:pathLst>
                </a:custGeom>
                <a:solidFill>
                  <a:srgbClr val="009BC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27D3A63F-6FCC-441A-8F00-8DFF376FD6BB}"/>
                    </a:ext>
                  </a:extLst>
                </p:cNvPr>
                <p:cNvSpPr/>
                <p:nvPr/>
              </p:nvSpPr>
              <p:spPr bwMode="auto">
                <a:xfrm>
                  <a:off x="1923513" y="2018878"/>
                  <a:ext cx="301752" cy="45719"/>
                </a:xfrm>
                <a:prstGeom prst="rect">
                  <a:avLst/>
                </a:prstGeom>
                <a:solidFill>
                  <a:srgbClr val="009BC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3" name="Group 32">
              <a:extLst>
                <a:ext uri="{FF2B5EF4-FFF2-40B4-BE49-F238E27FC236}">
                  <a16:creationId xmlns:a16="http://schemas.microsoft.com/office/drawing/2014/main" id="{91E1B709-A539-4AE8-B107-82D75BD37E9A}"/>
                </a:ext>
              </a:extLst>
            </p:cNvPr>
            <p:cNvGrpSpPr/>
            <p:nvPr/>
          </p:nvGrpSpPr>
          <p:grpSpPr>
            <a:xfrm>
              <a:off x="1345778" y="2659665"/>
              <a:ext cx="274759" cy="622894"/>
              <a:chOff x="1345927" y="2613744"/>
              <a:chExt cx="274759" cy="622894"/>
            </a:xfrm>
          </p:grpSpPr>
          <p:sp>
            <p:nvSpPr>
              <p:cNvPr id="38" name="Rectangle: Top Corners Rounded 37">
                <a:extLst>
                  <a:ext uri="{FF2B5EF4-FFF2-40B4-BE49-F238E27FC236}">
                    <a16:creationId xmlns:a16="http://schemas.microsoft.com/office/drawing/2014/main" id="{07085F65-F2E2-4CB3-B326-D895DC3A5D67}"/>
                  </a:ext>
                </a:extLst>
              </p:cNvPr>
              <p:cNvSpPr/>
              <p:nvPr/>
            </p:nvSpPr>
            <p:spPr bwMode="auto">
              <a:xfrm rot="1421002">
                <a:off x="1456628" y="2613744"/>
                <a:ext cx="164058" cy="434366"/>
              </a:xfrm>
              <a:prstGeom prst="round2SameRect">
                <a:avLst>
                  <a:gd name="adj1" fmla="val 40420"/>
                  <a:gd name="adj2" fmla="val 0"/>
                </a:avLst>
              </a:prstGeom>
              <a:solidFill>
                <a:srgbClr val="7A7A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B421D840-B499-461B-85B1-36624DFC51E3}"/>
                  </a:ext>
                </a:extLst>
              </p:cNvPr>
              <p:cNvSpPr/>
              <p:nvPr/>
            </p:nvSpPr>
            <p:spPr bwMode="auto">
              <a:xfrm>
                <a:off x="1345927" y="3014449"/>
                <a:ext cx="181248" cy="222189"/>
              </a:xfrm>
              <a:custGeom>
                <a:avLst/>
                <a:gdLst>
                  <a:gd name="connsiteX0" fmla="*/ 89535 w 180975"/>
                  <a:gd name="connsiteY0" fmla="*/ 126683 h 126683"/>
                  <a:gd name="connsiteX1" fmla="*/ 172402 w 180975"/>
                  <a:gd name="connsiteY1" fmla="*/ 91440 h 126683"/>
                  <a:gd name="connsiteX2" fmla="*/ 180975 w 180975"/>
                  <a:gd name="connsiteY2" fmla="*/ 76200 h 126683"/>
                  <a:gd name="connsiteX3" fmla="*/ 17145 w 180975"/>
                  <a:gd name="connsiteY3" fmla="*/ 0 h 126683"/>
                  <a:gd name="connsiteX4" fmla="*/ 0 w 180975"/>
                  <a:gd name="connsiteY4" fmla="*/ 11430 h 126683"/>
                  <a:gd name="connsiteX5" fmla="*/ 89535 w 180975"/>
                  <a:gd name="connsiteY5" fmla="*/ 126683 h 126683"/>
                  <a:gd name="connsiteX0" fmla="*/ 32385 w 180975"/>
                  <a:gd name="connsiteY0" fmla="*/ 107633 h 107633"/>
                  <a:gd name="connsiteX1" fmla="*/ 172402 w 180975"/>
                  <a:gd name="connsiteY1" fmla="*/ 91440 h 107633"/>
                  <a:gd name="connsiteX2" fmla="*/ 180975 w 180975"/>
                  <a:gd name="connsiteY2" fmla="*/ 76200 h 107633"/>
                  <a:gd name="connsiteX3" fmla="*/ 17145 w 180975"/>
                  <a:gd name="connsiteY3" fmla="*/ 0 h 107633"/>
                  <a:gd name="connsiteX4" fmla="*/ 0 w 180975"/>
                  <a:gd name="connsiteY4" fmla="*/ 11430 h 107633"/>
                  <a:gd name="connsiteX5" fmla="*/ 32385 w 180975"/>
                  <a:gd name="connsiteY5" fmla="*/ 107633 h 107633"/>
                  <a:gd name="connsiteX0" fmla="*/ 32385 w 180975"/>
                  <a:gd name="connsiteY0" fmla="*/ 107633 h 107633"/>
                  <a:gd name="connsiteX1" fmla="*/ 126682 w 180975"/>
                  <a:gd name="connsiteY1" fmla="*/ 96203 h 107633"/>
                  <a:gd name="connsiteX2" fmla="*/ 172402 w 180975"/>
                  <a:gd name="connsiteY2" fmla="*/ 91440 h 107633"/>
                  <a:gd name="connsiteX3" fmla="*/ 180975 w 180975"/>
                  <a:gd name="connsiteY3" fmla="*/ 76200 h 107633"/>
                  <a:gd name="connsiteX4" fmla="*/ 17145 w 180975"/>
                  <a:gd name="connsiteY4" fmla="*/ 0 h 107633"/>
                  <a:gd name="connsiteX5" fmla="*/ 0 w 180975"/>
                  <a:gd name="connsiteY5" fmla="*/ 11430 h 107633"/>
                  <a:gd name="connsiteX6" fmla="*/ 32385 w 180975"/>
                  <a:gd name="connsiteY6" fmla="*/ 107633 h 107633"/>
                  <a:gd name="connsiteX0" fmla="*/ 32385 w 180975"/>
                  <a:gd name="connsiteY0" fmla="*/ 107633 h 217170"/>
                  <a:gd name="connsiteX1" fmla="*/ 46672 w 180975"/>
                  <a:gd name="connsiteY1" fmla="*/ 217170 h 217170"/>
                  <a:gd name="connsiteX2" fmla="*/ 172402 w 180975"/>
                  <a:gd name="connsiteY2" fmla="*/ 91440 h 217170"/>
                  <a:gd name="connsiteX3" fmla="*/ 180975 w 180975"/>
                  <a:gd name="connsiteY3" fmla="*/ 76200 h 217170"/>
                  <a:gd name="connsiteX4" fmla="*/ 17145 w 180975"/>
                  <a:gd name="connsiteY4" fmla="*/ 0 h 217170"/>
                  <a:gd name="connsiteX5" fmla="*/ 0 w 180975"/>
                  <a:gd name="connsiteY5" fmla="*/ 11430 h 217170"/>
                  <a:gd name="connsiteX6" fmla="*/ 32385 w 180975"/>
                  <a:gd name="connsiteY6" fmla="*/ 107633 h 217170"/>
                  <a:gd name="connsiteX0" fmla="*/ 32385 w 180975"/>
                  <a:gd name="connsiteY0" fmla="*/ 107633 h 217170"/>
                  <a:gd name="connsiteX1" fmla="*/ 46672 w 180975"/>
                  <a:gd name="connsiteY1" fmla="*/ 217170 h 217170"/>
                  <a:gd name="connsiteX2" fmla="*/ 123825 w 180975"/>
                  <a:gd name="connsiteY2" fmla="*/ 137159 h 217170"/>
                  <a:gd name="connsiteX3" fmla="*/ 172402 w 180975"/>
                  <a:gd name="connsiteY3" fmla="*/ 91440 h 217170"/>
                  <a:gd name="connsiteX4" fmla="*/ 180975 w 180975"/>
                  <a:gd name="connsiteY4" fmla="*/ 76200 h 217170"/>
                  <a:gd name="connsiteX5" fmla="*/ 17145 w 180975"/>
                  <a:gd name="connsiteY5" fmla="*/ 0 h 217170"/>
                  <a:gd name="connsiteX6" fmla="*/ 0 w 180975"/>
                  <a:gd name="connsiteY6" fmla="*/ 11430 h 217170"/>
                  <a:gd name="connsiteX7" fmla="*/ 32385 w 180975"/>
                  <a:gd name="connsiteY7" fmla="*/ 107633 h 217170"/>
                  <a:gd name="connsiteX0" fmla="*/ 32385 w 180975"/>
                  <a:gd name="connsiteY0" fmla="*/ 107633 h 217170"/>
                  <a:gd name="connsiteX1" fmla="*/ 46672 w 180975"/>
                  <a:gd name="connsiteY1" fmla="*/ 217170 h 217170"/>
                  <a:gd name="connsiteX2" fmla="*/ 105727 w 180975"/>
                  <a:gd name="connsiteY2" fmla="*/ 106679 h 217170"/>
                  <a:gd name="connsiteX3" fmla="*/ 172402 w 180975"/>
                  <a:gd name="connsiteY3" fmla="*/ 91440 h 217170"/>
                  <a:gd name="connsiteX4" fmla="*/ 180975 w 180975"/>
                  <a:gd name="connsiteY4" fmla="*/ 76200 h 217170"/>
                  <a:gd name="connsiteX5" fmla="*/ 17145 w 180975"/>
                  <a:gd name="connsiteY5" fmla="*/ 0 h 217170"/>
                  <a:gd name="connsiteX6" fmla="*/ 0 w 180975"/>
                  <a:gd name="connsiteY6" fmla="*/ 11430 h 217170"/>
                  <a:gd name="connsiteX7" fmla="*/ 32385 w 180975"/>
                  <a:gd name="connsiteY7" fmla="*/ 107633 h 217170"/>
                  <a:gd name="connsiteX0" fmla="*/ 32385 w 180975"/>
                  <a:gd name="connsiteY0" fmla="*/ 107633 h 217170"/>
                  <a:gd name="connsiteX1" fmla="*/ 36195 w 180975"/>
                  <a:gd name="connsiteY1" fmla="*/ 151447 h 217170"/>
                  <a:gd name="connsiteX2" fmla="*/ 46672 w 180975"/>
                  <a:gd name="connsiteY2" fmla="*/ 217170 h 217170"/>
                  <a:gd name="connsiteX3" fmla="*/ 105727 w 180975"/>
                  <a:gd name="connsiteY3" fmla="*/ 106679 h 217170"/>
                  <a:gd name="connsiteX4" fmla="*/ 172402 w 180975"/>
                  <a:gd name="connsiteY4" fmla="*/ 91440 h 217170"/>
                  <a:gd name="connsiteX5" fmla="*/ 180975 w 180975"/>
                  <a:gd name="connsiteY5" fmla="*/ 76200 h 217170"/>
                  <a:gd name="connsiteX6" fmla="*/ 17145 w 180975"/>
                  <a:gd name="connsiteY6" fmla="*/ 0 h 217170"/>
                  <a:gd name="connsiteX7" fmla="*/ 0 w 180975"/>
                  <a:gd name="connsiteY7" fmla="*/ 11430 h 217170"/>
                  <a:gd name="connsiteX8" fmla="*/ 32385 w 180975"/>
                  <a:gd name="connsiteY8" fmla="*/ 107633 h 217170"/>
                  <a:gd name="connsiteX0" fmla="*/ 32385 w 180975"/>
                  <a:gd name="connsiteY0" fmla="*/ 107633 h 217170"/>
                  <a:gd name="connsiteX1" fmla="*/ 1905 w 180975"/>
                  <a:gd name="connsiteY1" fmla="*/ 198120 h 217170"/>
                  <a:gd name="connsiteX2" fmla="*/ 46672 w 180975"/>
                  <a:gd name="connsiteY2" fmla="*/ 217170 h 217170"/>
                  <a:gd name="connsiteX3" fmla="*/ 105727 w 180975"/>
                  <a:gd name="connsiteY3" fmla="*/ 106679 h 217170"/>
                  <a:gd name="connsiteX4" fmla="*/ 172402 w 180975"/>
                  <a:gd name="connsiteY4" fmla="*/ 91440 h 217170"/>
                  <a:gd name="connsiteX5" fmla="*/ 180975 w 180975"/>
                  <a:gd name="connsiteY5" fmla="*/ 76200 h 217170"/>
                  <a:gd name="connsiteX6" fmla="*/ 17145 w 180975"/>
                  <a:gd name="connsiteY6" fmla="*/ 0 h 217170"/>
                  <a:gd name="connsiteX7" fmla="*/ 0 w 180975"/>
                  <a:gd name="connsiteY7" fmla="*/ 11430 h 217170"/>
                  <a:gd name="connsiteX8" fmla="*/ 32385 w 180975"/>
                  <a:gd name="connsiteY8" fmla="*/ 107633 h 217170"/>
                  <a:gd name="connsiteX0" fmla="*/ 32385 w 180975"/>
                  <a:gd name="connsiteY0" fmla="*/ 107633 h 217170"/>
                  <a:gd name="connsiteX1" fmla="*/ 9275 w 180975"/>
                  <a:gd name="connsiteY1" fmla="*/ 179014 h 217170"/>
                  <a:gd name="connsiteX2" fmla="*/ 46672 w 180975"/>
                  <a:gd name="connsiteY2" fmla="*/ 217170 h 217170"/>
                  <a:gd name="connsiteX3" fmla="*/ 105727 w 180975"/>
                  <a:gd name="connsiteY3" fmla="*/ 106679 h 217170"/>
                  <a:gd name="connsiteX4" fmla="*/ 172402 w 180975"/>
                  <a:gd name="connsiteY4" fmla="*/ 91440 h 217170"/>
                  <a:gd name="connsiteX5" fmla="*/ 180975 w 180975"/>
                  <a:gd name="connsiteY5" fmla="*/ 76200 h 217170"/>
                  <a:gd name="connsiteX6" fmla="*/ 17145 w 180975"/>
                  <a:gd name="connsiteY6" fmla="*/ 0 h 217170"/>
                  <a:gd name="connsiteX7" fmla="*/ 0 w 180975"/>
                  <a:gd name="connsiteY7" fmla="*/ 11430 h 217170"/>
                  <a:gd name="connsiteX8" fmla="*/ 32385 w 180975"/>
                  <a:gd name="connsiteY8" fmla="*/ 107633 h 217170"/>
                  <a:gd name="connsiteX0" fmla="*/ 28564 w 177154"/>
                  <a:gd name="connsiteY0" fmla="*/ 107633 h 217170"/>
                  <a:gd name="connsiteX1" fmla="*/ 5454 w 177154"/>
                  <a:gd name="connsiteY1" fmla="*/ 179014 h 217170"/>
                  <a:gd name="connsiteX2" fmla="*/ 42851 w 177154"/>
                  <a:gd name="connsiteY2" fmla="*/ 217170 h 217170"/>
                  <a:gd name="connsiteX3" fmla="*/ 101906 w 177154"/>
                  <a:gd name="connsiteY3" fmla="*/ 106679 h 217170"/>
                  <a:gd name="connsiteX4" fmla="*/ 168581 w 177154"/>
                  <a:gd name="connsiteY4" fmla="*/ 91440 h 217170"/>
                  <a:gd name="connsiteX5" fmla="*/ 177154 w 177154"/>
                  <a:gd name="connsiteY5" fmla="*/ 76200 h 217170"/>
                  <a:gd name="connsiteX6" fmla="*/ 13324 w 177154"/>
                  <a:gd name="connsiteY6" fmla="*/ 0 h 217170"/>
                  <a:gd name="connsiteX7" fmla="*/ 0 w 177154"/>
                  <a:gd name="connsiteY7" fmla="*/ 15524 h 217170"/>
                  <a:gd name="connsiteX8" fmla="*/ 28564 w 177154"/>
                  <a:gd name="connsiteY8" fmla="*/ 107633 h 217170"/>
                  <a:gd name="connsiteX0" fmla="*/ 34842 w 177154"/>
                  <a:gd name="connsiteY0" fmla="*/ 107087 h 217170"/>
                  <a:gd name="connsiteX1" fmla="*/ 5454 w 177154"/>
                  <a:gd name="connsiteY1" fmla="*/ 179014 h 217170"/>
                  <a:gd name="connsiteX2" fmla="*/ 42851 w 177154"/>
                  <a:gd name="connsiteY2" fmla="*/ 217170 h 217170"/>
                  <a:gd name="connsiteX3" fmla="*/ 101906 w 177154"/>
                  <a:gd name="connsiteY3" fmla="*/ 106679 h 217170"/>
                  <a:gd name="connsiteX4" fmla="*/ 168581 w 177154"/>
                  <a:gd name="connsiteY4" fmla="*/ 91440 h 217170"/>
                  <a:gd name="connsiteX5" fmla="*/ 177154 w 177154"/>
                  <a:gd name="connsiteY5" fmla="*/ 76200 h 217170"/>
                  <a:gd name="connsiteX6" fmla="*/ 13324 w 177154"/>
                  <a:gd name="connsiteY6" fmla="*/ 0 h 217170"/>
                  <a:gd name="connsiteX7" fmla="*/ 0 w 177154"/>
                  <a:gd name="connsiteY7" fmla="*/ 15524 h 217170"/>
                  <a:gd name="connsiteX8" fmla="*/ 34842 w 177154"/>
                  <a:gd name="connsiteY8" fmla="*/ 107087 h 217170"/>
                  <a:gd name="connsiteX0" fmla="*/ 34842 w 177154"/>
                  <a:gd name="connsiteY0" fmla="*/ 107087 h 217170"/>
                  <a:gd name="connsiteX1" fmla="*/ 10640 w 177154"/>
                  <a:gd name="connsiteY1" fmla="*/ 168642 h 217170"/>
                  <a:gd name="connsiteX2" fmla="*/ 42851 w 177154"/>
                  <a:gd name="connsiteY2" fmla="*/ 217170 h 217170"/>
                  <a:gd name="connsiteX3" fmla="*/ 101906 w 177154"/>
                  <a:gd name="connsiteY3" fmla="*/ 106679 h 217170"/>
                  <a:gd name="connsiteX4" fmla="*/ 168581 w 177154"/>
                  <a:gd name="connsiteY4" fmla="*/ 91440 h 217170"/>
                  <a:gd name="connsiteX5" fmla="*/ 177154 w 177154"/>
                  <a:gd name="connsiteY5" fmla="*/ 76200 h 217170"/>
                  <a:gd name="connsiteX6" fmla="*/ 13324 w 177154"/>
                  <a:gd name="connsiteY6" fmla="*/ 0 h 217170"/>
                  <a:gd name="connsiteX7" fmla="*/ 0 w 177154"/>
                  <a:gd name="connsiteY7" fmla="*/ 15524 h 217170"/>
                  <a:gd name="connsiteX8" fmla="*/ 34842 w 177154"/>
                  <a:gd name="connsiteY8" fmla="*/ 107087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54" h="217170">
                    <a:moveTo>
                      <a:pt x="34842" y="107087"/>
                    </a:moveTo>
                    <a:lnTo>
                      <a:pt x="10640" y="168642"/>
                    </a:lnTo>
                    <a:lnTo>
                      <a:pt x="42851" y="217170"/>
                    </a:lnTo>
                    <a:lnTo>
                      <a:pt x="101906" y="106679"/>
                    </a:lnTo>
                    <a:lnTo>
                      <a:pt x="168581" y="91440"/>
                    </a:lnTo>
                    <a:lnTo>
                      <a:pt x="177154" y="76200"/>
                    </a:lnTo>
                    <a:lnTo>
                      <a:pt x="13324" y="0"/>
                    </a:lnTo>
                    <a:lnTo>
                      <a:pt x="0" y="15524"/>
                    </a:lnTo>
                    <a:lnTo>
                      <a:pt x="34842" y="10708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Freeform: Shape 33">
              <a:extLst>
                <a:ext uri="{FF2B5EF4-FFF2-40B4-BE49-F238E27FC236}">
                  <a16:creationId xmlns:a16="http://schemas.microsoft.com/office/drawing/2014/main" id="{B9560072-9E5B-4522-B9B3-C6B73A602AEE}"/>
                </a:ext>
              </a:extLst>
            </p:cNvPr>
            <p:cNvSpPr/>
            <p:nvPr/>
          </p:nvSpPr>
          <p:spPr bwMode="auto">
            <a:xfrm>
              <a:off x="2283295" y="2377981"/>
              <a:ext cx="640080" cy="612621"/>
            </a:xfrm>
            <a:custGeom>
              <a:avLst/>
              <a:gdLst>
                <a:gd name="connsiteX0" fmla="*/ 0 w 640080"/>
                <a:gd name="connsiteY0" fmla="*/ 553104 h 612621"/>
                <a:gd name="connsiteX1" fmla="*/ 640080 w 640080"/>
                <a:gd name="connsiteY1" fmla="*/ 553104 h 612621"/>
                <a:gd name="connsiteX2" fmla="*/ 640080 w 640080"/>
                <a:gd name="connsiteY2" fmla="*/ 612621 h 612621"/>
                <a:gd name="connsiteX3" fmla="*/ 0 w 640080"/>
                <a:gd name="connsiteY3" fmla="*/ 612621 h 612621"/>
                <a:gd name="connsiteX4" fmla="*/ 0 w 640080"/>
                <a:gd name="connsiteY4" fmla="*/ 414828 h 612621"/>
                <a:gd name="connsiteX5" fmla="*/ 457200 w 640080"/>
                <a:gd name="connsiteY5" fmla="*/ 414828 h 612621"/>
                <a:gd name="connsiteX6" fmla="*/ 457200 w 640080"/>
                <a:gd name="connsiteY6" fmla="*/ 474345 h 612621"/>
                <a:gd name="connsiteX7" fmla="*/ 0 w 640080"/>
                <a:gd name="connsiteY7" fmla="*/ 474345 h 612621"/>
                <a:gd name="connsiteX8" fmla="*/ 0 w 640080"/>
                <a:gd name="connsiteY8" fmla="*/ 276552 h 612621"/>
                <a:gd name="connsiteX9" fmla="*/ 640080 w 640080"/>
                <a:gd name="connsiteY9" fmla="*/ 276552 h 612621"/>
                <a:gd name="connsiteX10" fmla="*/ 640080 w 640080"/>
                <a:gd name="connsiteY10" fmla="*/ 336069 h 612621"/>
                <a:gd name="connsiteX11" fmla="*/ 0 w 640080"/>
                <a:gd name="connsiteY11" fmla="*/ 336069 h 612621"/>
                <a:gd name="connsiteX12" fmla="*/ 0 w 640080"/>
                <a:gd name="connsiteY12" fmla="*/ 138276 h 612621"/>
                <a:gd name="connsiteX13" fmla="*/ 457200 w 640080"/>
                <a:gd name="connsiteY13" fmla="*/ 138276 h 612621"/>
                <a:gd name="connsiteX14" fmla="*/ 457200 w 640080"/>
                <a:gd name="connsiteY14" fmla="*/ 197793 h 612621"/>
                <a:gd name="connsiteX15" fmla="*/ 0 w 640080"/>
                <a:gd name="connsiteY15" fmla="*/ 197793 h 612621"/>
                <a:gd name="connsiteX16" fmla="*/ 0 w 640080"/>
                <a:gd name="connsiteY16" fmla="*/ 0 h 612621"/>
                <a:gd name="connsiteX17" fmla="*/ 514012 w 640080"/>
                <a:gd name="connsiteY17" fmla="*/ 0 h 612621"/>
                <a:gd name="connsiteX18" fmla="*/ 514012 w 640080"/>
                <a:gd name="connsiteY18" fmla="*/ 59517 h 612621"/>
                <a:gd name="connsiteX19" fmla="*/ 0 w 640080"/>
                <a:gd name="connsiteY19" fmla="*/ 59517 h 61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0080" h="612621">
                  <a:moveTo>
                    <a:pt x="0" y="553104"/>
                  </a:moveTo>
                  <a:lnTo>
                    <a:pt x="640080" y="553104"/>
                  </a:lnTo>
                  <a:lnTo>
                    <a:pt x="640080" y="612621"/>
                  </a:lnTo>
                  <a:lnTo>
                    <a:pt x="0" y="612621"/>
                  </a:lnTo>
                  <a:close/>
                  <a:moveTo>
                    <a:pt x="0" y="414828"/>
                  </a:moveTo>
                  <a:lnTo>
                    <a:pt x="457200" y="414828"/>
                  </a:lnTo>
                  <a:lnTo>
                    <a:pt x="457200" y="474345"/>
                  </a:lnTo>
                  <a:lnTo>
                    <a:pt x="0" y="474345"/>
                  </a:lnTo>
                  <a:close/>
                  <a:moveTo>
                    <a:pt x="0" y="276552"/>
                  </a:moveTo>
                  <a:lnTo>
                    <a:pt x="640080" y="276552"/>
                  </a:lnTo>
                  <a:lnTo>
                    <a:pt x="640080" y="336069"/>
                  </a:lnTo>
                  <a:lnTo>
                    <a:pt x="0" y="336069"/>
                  </a:lnTo>
                  <a:close/>
                  <a:moveTo>
                    <a:pt x="0" y="138276"/>
                  </a:moveTo>
                  <a:lnTo>
                    <a:pt x="457200" y="138276"/>
                  </a:lnTo>
                  <a:lnTo>
                    <a:pt x="457200" y="197793"/>
                  </a:lnTo>
                  <a:lnTo>
                    <a:pt x="0" y="197793"/>
                  </a:lnTo>
                  <a:close/>
                  <a:moveTo>
                    <a:pt x="0" y="0"/>
                  </a:moveTo>
                  <a:lnTo>
                    <a:pt x="514012" y="0"/>
                  </a:lnTo>
                  <a:lnTo>
                    <a:pt x="514012" y="59517"/>
                  </a:lnTo>
                  <a:lnTo>
                    <a:pt x="0" y="59517"/>
                  </a:lnTo>
                  <a:close/>
                </a:path>
              </a:pathLst>
            </a:custGeom>
            <a:solidFill>
              <a:srgbClr val="009BC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181A8516-A615-4408-A962-BA92FF3EF205}"/>
                </a:ext>
              </a:extLst>
            </p:cNvPr>
            <p:cNvSpPr/>
            <p:nvPr/>
          </p:nvSpPr>
          <p:spPr bwMode="auto">
            <a:xfrm>
              <a:off x="1060572" y="1957725"/>
              <a:ext cx="1343025" cy="331571"/>
            </a:xfrm>
            <a:custGeom>
              <a:avLst/>
              <a:gdLst>
                <a:gd name="connsiteX0" fmla="*/ 0 w 1225428"/>
                <a:gd name="connsiteY0" fmla="*/ 0 h 141776"/>
                <a:gd name="connsiteX1" fmla="*/ 1225428 w 1225428"/>
                <a:gd name="connsiteY1" fmla="*/ 141776 h 141776"/>
                <a:gd name="connsiteX0" fmla="*/ 0 w 1225428"/>
                <a:gd name="connsiteY0" fmla="*/ 25712 h 167488"/>
                <a:gd name="connsiteX1" fmla="*/ 1225428 w 1225428"/>
                <a:gd name="connsiteY1" fmla="*/ 167488 h 167488"/>
                <a:gd name="connsiteX0" fmla="*/ 0 w 1225428"/>
                <a:gd name="connsiteY0" fmla="*/ 113425 h 255201"/>
                <a:gd name="connsiteX1" fmla="*/ 1225428 w 1225428"/>
                <a:gd name="connsiteY1" fmla="*/ 255201 h 255201"/>
                <a:gd name="connsiteX0" fmla="*/ 0 w 1343025"/>
                <a:gd name="connsiteY0" fmla="*/ 86019 h 315718"/>
                <a:gd name="connsiteX1" fmla="*/ 1343025 w 1343025"/>
                <a:gd name="connsiteY1" fmla="*/ 315718 h 315718"/>
                <a:gd name="connsiteX0" fmla="*/ 0 w 1343025"/>
                <a:gd name="connsiteY0" fmla="*/ 101872 h 331571"/>
                <a:gd name="connsiteX1" fmla="*/ 1343025 w 1343025"/>
                <a:gd name="connsiteY1" fmla="*/ 331571 h 331571"/>
              </a:gdLst>
              <a:ahLst/>
              <a:cxnLst>
                <a:cxn ang="0">
                  <a:pos x="connsiteX0" y="connsiteY0"/>
                </a:cxn>
                <a:cxn ang="0">
                  <a:pos x="connsiteX1" y="connsiteY1"/>
                </a:cxn>
              </a:cxnLst>
              <a:rect l="l" t="t" r="r" b="b"/>
              <a:pathLst>
                <a:path w="1343025" h="331571">
                  <a:moveTo>
                    <a:pt x="0" y="101872"/>
                  </a:moveTo>
                  <a:cubicBezTo>
                    <a:pt x="405178" y="-75073"/>
                    <a:pt x="967521" y="-35508"/>
                    <a:pt x="1343025" y="331571"/>
                  </a:cubicBezTo>
                </a:path>
              </a:pathLst>
            </a:custGeom>
            <a:noFill/>
            <a:ln w="38100" cap="flat" cmpd="sng" algn="ctr">
              <a:solidFill>
                <a:srgbClr val="009BC7"/>
              </a:solidFill>
              <a:prstDash val="solid"/>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6496ADA-C250-413F-A2E7-5357868DCFE7}"/>
                </a:ext>
              </a:extLst>
            </p:cNvPr>
            <p:cNvSpPr/>
            <p:nvPr/>
          </p:nvSpPr>
          <p:spPr bwMode="auto">
            <a:xfrm>
              <a:off x="1310054" y="2108620"/>
              <a:ext cx="871537" cy="293878"/>
            </a:xfrm>
            <a:custGeom>
              <a:avLst/>
              <a:gdLst>
                <a:gd name="connsiteX0" fmla="*/ 0 w 826477"/>
                <a:gd name="connsiteY0" fmla="*/ 292344 h 292344"/>
                <a:gd name="connsiteX1" fmla="*/ 826477 w 826477"/>
                <a:gd name="connsiteY1" fmla="*/ 0 h 292344"/>
                <a:gd name="connsiteX0" fmla="*/ 0 w 871537"/>
                <a:gd name="connsiteY0" fmla="*/ 271462 h 271462"/>
                <a:gd name="connsiteX1" fmla="*/ 871537 w 871537"/>
                <a:gd name="connsiteY1" fmla="*/ 0 h 271462"/>
                <a:gd name="connsiteX0" fmla="*/ 0 w 871537"/>
                <a:gd name="connsiteY0" fmla="*/ 288324 h 288324"/>
                <a:gd name="connsiteX1" fmla="*/ 871537 w 871537"/>
                <a:gd name="connsiteY1" fmla="*/ 16862 h 288324"/>
                <a:gd name="connsiteX0" fmla="*/ 0 w 871537"/>
                <a:gd name="connsiteY0" fmla="*/ 293878 h 293878"/>
                <a:gd name="connsiteX1" fmla="*/ 871537 w 871537"/>
                <a:gd name="connsiteY1" fmla="*/ 22416 h 293878"/>
              </a:gdLst>
              <a:ahLst/>
              <a:cxnLst>
                <a:cxn ang="0">
                  <a:pos x="connsiteX0" y="connsiteY0"/>
                </a:cxn>
                <a:cxn ang="0">
                  <a:pos x="connsiteX1" y="connsiteY1"/>
                </a:cxn>
              </a:cxnLst>
              <a:rect l="l" t="t" r="r" b="b"/>
              <a:pathLst>
                <a:path w="871537" h="293878">
                  <a:moveTo>
                    <a:pt x="0" y="293878"/>
                  </a:moveTo>
                  <a:cubicBezTo>
                    <a:pt x="219442" y="108507"/>
                    <a:pt x="490537" y="-62576"/>
                    <a:pt x="871537" y="22416"/>
                  </a:cubicBezTo>
                </a:path>
              </a:pathLst>
            </a:custGeom>
            <a:noFill/>
            <a:ln w="38100" cap="flat" cmpd="sng" algn="ctr">
              <a:solidFill>
                <a:srgbClr val="009BC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3735AB68-A82D-42BD-9DB3-57F27C4767CB}"/>
                </a:ext>
              </a:extLst>
            </p:cNvPr>
            <p:cNvSpPr/>
            <p:nvPr/>
          </p:nvSpPr>
          <p:spPr bwMode="auto">
            <a:xfrm>
              <a:off x="1091407" y="2141431"/>
              <a:ext cx="1119872" cy="761741"/>
            </a:xfrm>
            <a:custGeom>
              <a:avLst/>
              <a:gdLst>
                <a:gd name="connsiteX0" fmla="*/ 0 w 826477"/>
                <a:gd name="connsiteY0" fmla="*/ 292344 h 292344"/>
                <a:gd name="connsiteX1" fmla="*/ 826477 w 826477"/>
                <a:gd name="connsiteY1" fmla="*/ 0 h 292344"/>
                <a:gd name="connsiteX0" fmla="*/ 0 w 871537"/>
                <a:gd name="connsiteY0" fmla="*/ 271462 h 271462"/>
                <a:gd name="connsiteX1" fmla="*/ 871537 w 871537"/>
                <a:gd name="connsiteY1" fmla="*/ 0 h 271462"/>
                <a:gd name="connsiteX0" fmla="*/ 0 w 871537"/>
                <a:gd name="connsiteY0" fmla="*/ 288324 h 288324"/>
                <a:gd name="connsiteX1" fmla="*/ 871537 w 871537"/>
                <a:gd name="connsiteY1" fmla="*/ 16862 h 288324"/>
                <a:gd name="connsiteX0" fmla="*/ 0 w 871537"/>
                <a:gd name="connsiteY0" fmla="*/ 293878 h 293878"/>
                <a:gd name="connsiteX1" fmla="*/ 871537 w 871537"/>
                <a:gd name="connsiteY1" fmla="*/ 22416 h 293878"/>
                <a:gd name="connsiteX0" fmla="*/ 0 w 1091344"/>
                <a:gd name="connsiteY0" fmla="*/ 764785 h 764785"/>
                <a:gd name="connsiteX1" fmla="*/ 1091344 w 1091344"/>
                <a:gd name="connsiteY1" fmla="*/ 7548 h 764785"/>
                <a:gd name="connsiteX0" fmla="*/ 0 w 1091344"/>
                <a:gd name="connsiteY0" fmla="*/ 757237 h 757237"/>
                <a:gd name="connsiteX1" fmla="*/ 1091344 w 1091344"/>
                <a:gd name="connsiteY1" fmla="*/ 0 h 757237"/>
                <a:gd name="connsiteX0" fmla="*/ 0 w 1119872"/>
                <a:gd name="connsiteY0" fmla="*/ 761741 h 761741"/>
                <a:gd name="connsiteX1" fmla="*/ 1119872 w 1119872"/>
                <a:gd name="connsiteY1" fmla="*/ 0 h 761741"/>
              </a:gdLst>
              <a:ahLst/>
              <a:cxnLst>
                <a:cxn ang="0">
                  <a:pos x="connsiteX0" y="connsiteY0"/>
                </a:cxn>
                <a:cxn ang="0">
                  <a:pos x="connsiteX1" y="connsiteY1"/>
                </a:cxn>
              </a:cxnLst>
              <a:rect l="l" t="t" r="r" b="b"/>
              <a:pathLst>
                <a:path w="1119872" h="761741">
                  <a:moveTo>
                    <a:pt x="0" y="761741"/>
                  </a:moveTo>
                  <a:cubicBezTo>
                    <a:pt x="219442" y="576370"/>
                    <a:pt x="779537" y="1832"/>
                    <a:pt x="1119872" y="0"/>
                  </a:cubicBezTo>
                </a:path>
              </a:pathLst>
            </a:custGeom>
            <a:noFill/>
            <a:ln w="38100" cap="flat" cmpd="sng" algn="ctr">
              <a:solidFill>
                <a:srgbClr val="009BC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FF868E7A-A815-453A-BF3E-73ACF65FF013}"/>
              </a:ext>
              <a:ext uri="{C183D7F6-B498-43B3-948B-1728B52AA6E4}">
                <adec:decorative xmlns:adec="http://schemas.microsoft.com/office/drawing/2017/decorative" val="1"/>
              </a:ext>
            </a:extLst>
          </p:cNvPr>
          <p:cNvGrpSpPr/>
          <p:nvPr/>
        </p:nvGrpSpPr>
        <p:grpSpPr>
          <a:xfrm>
            <a:off x="6976235" y="2046253"/>
            <a:ext cx="489164" cy="383609"/>
            <a:chOff x="9452021" y="1707909"/>
            <a:chExt cx="489164" cy="383609"/>
          </a:xfrm>
        </p:grpSpPr>
        <p:grpSp>
          <p:nvGrpSpPr>
            <p:cNvPr id="109" name="Group 108">
              <a:extLst>
                <a:ext uri="{FF2B5EF4-FFF2-40B4-BE49-F238E27FC236}">
                  <a16:creationId xmlns:a16="http://schemas.microsoft.com/office/drawing/2014/main" id="{DAFB6AB1-8DA5-4F8B-A27C-BA714659ADF3}"/>
                </a:ext>
              </a:extLst>
            </p:cNvPr>
            <p:cNvGrpSpPr/>
            <p:nvPr/>
          </p:nvGrpSpPr>
          <p:grpSpPr>
            <a:xfrm>
              <a:off x="9452021" y="1753181"/>
              <a:ext cx="279582" cy="338337"/>
              <a:chOff x="7319785" y="2165571"/>
              <a:chExt cx="279582" cy="338337"/>
            </a:xfrm>
          </p:grpSpPr>
          <p:sp>
            <p:nvSpPr>
              <p:cNvPr id="113" name="Freeform: Shape 112">
                <a:extLst>
                  <a:ext uri="{FF2B5EF4-FFF2-40B4-BE49-F238E27FC236}">
                    <a16:creationId xmlns:a16="http://schemas.microsoft.com/office/drawing/2014/main" id="{C2EDEACD-729A-4E7C-85E9-CCE4E0DC4537}"/>
                  </a:ext>
                </a:extLst>
              </p:cNvPr>
              <p:cNvSpPr/>
              <p:nvPr/>
            </p:nvSpPr>
            <p:spPr>
              <a:xfrm>
                <a:off x="7382925" y="2165571"/>
                <a:ext cx="151946" cy="151945"/>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8558639E-228A-498C-8537-1406025E337D}"/>
                  </a:ext>
                </a:extLst>
              </p:cNvPr>
              <p:cNvSpPr/>
              <p:nvPr/>
            </p:nvSpPr>
            <p:spPr>
              <a:xfrm>
                <a:off x="7319785" y="2345886"/>
                <a:ext cx="279582" cy="158022"/>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0" name="Group 109">
              <a:extLst>
                <a:ext uri="{FF2B5EF4-FFF2-40B4-BE49-F238E27FC236}">
                  <a16:creationId xmlns:a16="http://schemas.microsoft.com/office/drawing/2014/main" id="{5F42D1F7-98B6-4BF0-90BC-C66458D6E59B}"/>
                </a:ext>
              </a:extLst>
            </p:cNvPr>
            <p:cNvGrpSpPr/>
            <p:nvPr/>
          </p:nvGrpSpPr>
          <p:grpSpPr>
            <a:xfrm>
              <a:off x="9703026" y="1707909"/>
              <a:ext cx="238159" cy="221171"/>
              <a:chOff x="4361997" y="1020453"/>
              <a:chExt cx="1013468" cy="941179"/>
            </a:xfrm>
          </p:grpSpPr>
          <p:sp>
            <p:nvSpPr>
              <p:cNvPr id="111" name="Freeform: Shape 110">
                <a:extLst>
                  <a:ext uri="{FF2B5EF4-FFF2-40B4-BE49-F238E27FC236}">
                    <a16:creationId xmlns:a16="http://schemas.microsoft.com/office/drawing/2014/main" id="{A8028C1B-EEA2-43A0-969A-CE7C93F51536}"/>
                  </a:ext>
                </a:extLst>
              </p:cNvPr>
              <p:cNvSpPr/>
              <p:nvPr/>
            </p:nvSpPr>
            <p:spPr bwMode="auto">
              <a:xfrm>
                <a:off x="4361997" y="1020453"/>
                <a:ext cx="1013468" cy="941179"/>
              </a:xfrm>
              <a:custGeom>
                <a:avLst/>
                <a:gdLst>
                  <a:gd name="connsiteX0" fmla="*/ 506734 w 1013468"/>
                  <a:gd name="connsiteY0" fmla="*/ 0 h 941179"/>
                  <a:gd name="connsiteX1" fmla="*/ 1013468 w 1013468"/>
                  <a:gd name="connsiteY1" fmla="*/ 421893 h 941179"/>
                  <a:gd name="connsiteX2" fmla="*/ 506734 w 1013468"/>
                  <a:gd name="connsiteY2" fmla="*/ 843786 h 941179"/>
                  <a:gd name="connsiteX3" fmla="*/ 412324 w 1013468"/>
                  <a:gd name="connsiteY3" fmla="*/ 835862 h 941179"/>
                  <a:gd name="connsiteX4" fmla="*/ 412269 w 1013468"/>
                  <a:gd name="connsiteY4" fmla="*/ 835896 h 941179"/>
                  <a:gd name="connsiteX5" fmla="*/ 903 w 1013468"/>
                  <a:gd name="connsiteY5" fmla="*/ 938947 h 941179"/>
                  <a:gd name="connsiteX6" fmla="*/ 92701 w 1013468"/>
                  <a:gd name="connsiteY6" fmla="*/ 706846 h 941179"/>
                  <a:gd name="connsiteX7" fmla="*/ 90097 w 1013468"/>
                  <a:gd name="connsiteY7" fmla="*/ 661364 h 941179"/>
                  <a:gd name="connsiteX8" fmla="*/ 86543 w 1013468"/>
                  <a:gd name="connsiteY8" fmla="*/ 657777 h 941179"/>
                  <a:gd name="connsiteX9" fmla="*/ 0 w 1013468"/>
                  <a:gd name="connsiteY9" fmla="*/ 421893 h 941179"/>
                  <a:gd name="connsiteX10" fmla="*/ 506734 w 1013468"/>
                  <a:gd name="connsiteY10" fmla="*/ 0 h 941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3468" h="941179">
                    <a:moveTo>
                      <a:pt x="506734" y="0"/>
                    </a:moveTo>
                    <a:cubicBezTo>
                      <a:pt x="786595" y="0"/>
                      <a:pt x="1013468" y="188888"/>
                      <a:pt x="1013468" y="421893"/>
                    </a:cubicBezTo>
                    <a:cubicBezTo>
                      <a:pt x="1013468" y="654898"/>
                      <a:pt x="786595" y="843786"/>
                      <a:pt x="506734" y="843786"/>
                    </a:cubicBezTo>
                    <a:lnTo>
                      <a:pt x="412324" y="835862"/>
                    </a:lnTo>
                    <a:lnTo>
                      <a:pt x="412269" y="835896"/>
                    </a:lnTo>
                    <a:cubicBezTo>
                      <a:pt x="296128" y="894211"/>
                      <a:pt x="64913" y="953517"/>
                      <a:pt x="903" y="938947"/>
                    </a:cubicBezTo>
                    <a:cubicBezTo>
                      <a:pt x="49408" y="860198"/>
                      <a:pt x="92563" y="821906"/>
                      <a:pt x="92701" y="706846"/>
                    </a:cubicBezTo>
                    <a:lnTo>
                      <a:pt x="90097" y="661364"/>
                    </a:lnTo>
                    <a:lnTo>
                      <a:pt x="86543" y="657777"/>
                    </a:lnTo>
                    <a:cubicBezTo>
                      <a:pt x="31904" y="590443"/>
                      <a:pt x="0" y="509270"/>
                      <a:pt x="0" y="421893"/>
                    </a:cubicBezTo>
                    <a:cubicBezTo>
                      <a:pt x="0" y="188888"/>
                      <a:pt x="226873" y="0"/>
                      <a:pt x="506734"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Freeform: Shape 111">
                <a:extLst>
                  <a:ext uri="{FF2B5EF4-FFF2-40B4-BE49-F238E27FC236}">
                    <a16:creationId xmlns:a16="http://schemas.microsoft.com/office/drawing/2014/main" id="{BC3AC15E-74C6-4B7D-8506-50E916249446}"/>
                  </a:ext>
                </a:extLst>
              </p:cNvPr>
              <p:cNvSpPr/>
              <p:nvPr/>
            </p:nvSpPr>
            <p:spPr>
              <a:xfrm>
                <a:off x="4614679" y="1164870"/>
                <a:ext cx="488965" cy="531175"/>
              </a:xfrm>
              <a:custGeom>
                <a:avLst/>
                <a:gdLst>
                  <a:gd name="connsiteX0" fmla="*/ 48056 w 196131"/>
                  <a:gd name="connsiteY0" fmla="*/ 117168 h 213062"/>
                  <a:gd name="connsiteX1" fmla="*/ 23818 w 196131"/>
                  <a:gd name="connsiteY1" fmla="*/ 159586 h 213062"/>
                  <a:gd name="connsiteX2" fmla="*/ 39855 w 196131"/>
                  <a:gd name="connsiteY2" fmla="*/ 179715 h 213062"/>
                  <a:gd name="connsiteX3" fmla="*/ 67011 w 196131"/>
                  <a:gd name="connsiteY3" fmla="*/ 172057 h 213062"/>
                  <a:gd name="connsiteX4" fmla="*/ 60847 w 196131"/>
                  <a:gd name="connsiteY4" fmla="*/ 108467 h 213062"/>
                  <a:gd name="connsiteX5" fmla="*/ 48056 w 196131"/>
                  <a:gd name="connsiteY5" fmla="*/ 117168 h 213062"/>
                  <a:gd name="connsiteX6" fmla="*/ 116160 w 196131"/>
                  <a:gd name="connsiteY6" fmla="*/ 95272 h 213062"/>
                  <a:gd name="connsiteX7" fmla="*/ 84572 w 196131"/>
                  <a:gd name="connsiteY7" fmla="*/ 98966 h 213062"/>
                  <a:gd name="connsiteX8" fmla="*/ 84572 w 196131"/>
                  <a:gd name="connsiteY8" fmla="*/ 99462 h 213062"/>
                  <a:gd name="connsiteX9" fmla="*/ 88036 w 196131"/>
                  <a:gd name="connsiteY9" fmla="*/ 153098 h 213062"/>
                  <a:gd name="connsiteX10" fmla="*/ 96909 w 196131"/>
                  <a:gd name="connsiteY10" fmla="*/ 140771 h 213062"/>
                  <a:gd name="connsiteX11" fmla="*/ 118506 w 196131"/>
                  <a:gd name="connsiteY11" fmla="*/ 95281 h 213062"/>
                  <a:gd name="connsiteX12" fmla="*/ 116160 w 196131"/>
                  <a:gd name="connsiteY12" fmla="*/ 95272 h 213062"/>
                  <a:gd name="connsiteX13" fmla="*/ 184206 w 196131"/>
                  <a:gd name="connsiteY13" fmla="*/ 27104 h 213062"/>
                  <a:gd name="connsiteX14" fmla="*/ 189966 w 196131"/>
                  <a:gd name="connsiteY14" fmla="*/ 26742 h 213062"/>
                  <a:gd name="connsiteX15" fmla="*/ 191362 w 196131"/>
                  <a:gd name="connsiteY15" fmla="*/ 49563 h 213062"/>
                  <a:gd name="connsiteX16" fmla="*/ 185644 w 196131"/>
                  <a:gd name="connsiteY16" fmla="*/ 49942 h 213062"/>
                  <a:gd name="connsiteX17" fmla="*/ 86598 w 196131"/>
                  <a:gd name="connsiteY17" fmla="*/ 53560 h 213062"/>
                  <a:gd name="connsiteX18" fmla="*/ 85135 w 196131"/>
                  <a:gd name="connsiteY18" fmla="*/ 75262 h 213062"/>
                  <a:gd name="connsiteX19" fmla="*/ 116160 w 196131"/>
                  <a:gd name="connsiteY19" fmla="*/ 72417 h 213062"/>
                  <a:gd name="connsiteX20" fmla="*/ 125234 w 196131"/>
                  <a:gd name="connsiteY20" fmla="*/ 72721 h 213062"/>
                  <a:gd name="connsiteX21" fmla="*/ 128876 w 196131"/>
                  <a:gd name="connsiteY21" fmla="*/ 58415 h 213062"/>
                  <a:gd name="connsiteX22" fmla="*/ 151717 w 196131"/>
                  <a:gd name="connsiteY22" fmla="*/ 63414 h 213062"/>
                  <a:gd name="connsiteX23" fmla="*/ 150262 w 196131"/>
                  <a:gd name="connsiteY23" fmla="*/ 69178 h 213062"/>
                  <a:gd name="connsiteX24" fmla="*/ 148211 w 196131"/>
                  <a:gd name="connsiteY24" fmla="*/ 77206 h 213062"/>
                  <a:gd name="connsiteX25" fmla="*/ 169530 w 196131"/>
                  <a:gd name="connsiteY25" fmla="*/ 88019 h 213062"/>
                  <a:gd name="connsiteX26" fmla="*/ 196131 w 196131"/>
                  <a:gd name="connsiteY26" fmla="*/ 138306 h 213062"/>
                  <a:gd name="connsiteX27" fmla="*/ 173920 w 196131"/>
                  <a:gd name="connsiteY27" fmla="*/ 190107 h 213062"/>
                  <a:gd name="connsiteX28" fmla="*/ 116000 w 196131"/>
                  <a:gd name="connsiteY28" fmla="*/ 212482 h 213062"/>
                  <a:gd name="connsiteX29" fmla="*/ 111602 w 196131"/>
                  <a:gd name="connsiteY29" fmla="*/ 213063 h 213062"/>
                  <a:gd name="connsiteX30" fmla="*/ 102612 w 196131"/>
                  <a:gd name="connsiteY30" fmla="*/ 191369 h 213062"/>
                  <a:gd name="connsiteX31" fmla="*/ 110079 w 196131"/>
                  <a:gd name="connsiteY31" fmla="*/ 190410 h 213062"/>
                  <a:gd name="connsiteX32" fmla="*/ 156461 w 196131"/>
                  <a:gd name="connsiteY32" fmla="*/ 173025 h 213062"/>
                  <a:gd name="connsiteX33" fmla="*/ 172313 w 196131"/>
                  <a:gd name="connsiteY33" fmla="*/ 138306 h 213062"/>
                  <a:gd name="connsiteX34" fmla="*/ 154291 w 196131"/>
                  <a:gd name="connsiteY34" fmla="*/ 105681 h 213062"/>
                  <a:gd name="connsiteX35" fmla="*/ 141895 w 196131"/>
                  <a:gd name="connsiteY35" fmla="*/ 99480 h 213062"/>
                  <a:gd name="connsiteX36" fmla="*/ 117068 w 196131"/>
                  <a:gd name="connsiteY36" fmla="*/ 152972 h 213062"/>
                  <a:gd name="connsiteX37" fmla="*/ 39855 w 196131"/>
                  <a:gd name="connsiteY37" fmla="*/ 202577 h 213062"/>
                  <a:gd name="connsiteX38" fmla="*/ 10361 w 196131"/>
                  <a:gd name="connsiteY38" fmla="*/ 190797 h 213062"/>
                  <a:gd name="connsiteX39" fmla="*/ 0 w 196131"/>
                  <a:gd name="connsiteY39" fmla="*/ 159586 h 213062"/>
                  <a:gd name="connsiteX40" fmla="*/ 32556 w 196131"/>
                  <a:gd name="connsiteY40" fmla="*/ 99345 h 213062"/>
                  <a:gd name="connsiteX41" fmla="*/ 61075 w 196131"/>
                  <a:gd name="connsiteY41" fmla="*/ 82549 h 213062"/>
                  <a:gd name="connsiteX42" fmla="*/ 62697 w 196131"/>
                  <a:gd name="connsiteY42" fmla="*/ 53888 h 213062"/>
                  <a:gd name="connsiteX43" fmla="*/ 40268 w 196131"/>
                  <a:gd name="connsiteY43" fmla="*/ 53998 h 213062"/>
                  <a:gd name="connsiteX44" fmla="*/ 9470 w 196131"/>
                  <a:gd name="connsiteY44" fmla="*/ 54107 h 213062"/>
                  <a:gd name="connsiteX45" fmla="*/ 3709 w 196131"/>
                  <a:gd name="connsiteY45" fmla="*/ 54107 h 213062"/>
                  <a:gd name="connsiteX46" fmla="*/ 3709 w 196131"/>
                  <a:gd name="connsiteY46" fmla="*/ 31017 h 213062"/>
                  <a:gd name="connsiteX47" fmla="*/ 9470 w 196131"/>
                  <a:gd name="connsiteY47" fmla="*/ 31017 h 213062"/>
                  <a:gd name="connsiteX48" fmla="*/ 40949 w 196131"/>
                  <a:gd name="connsiteY48" fmla="*/ 30916 h 213062"/>
                  <a:gd name="connsiteX49" fmla="*/ 65136 w 196131"/>
                  <a:gd name="connsiteY49" fmla="*/ 30798 h 213062"/>
                  <a:gd name="connsiteX50" fmla="*/ 69215 w 196131"/>
                  <a:gd name="connsiteY50" fmla="*/ 5874 h 213062"/>
                  <a:gd name="connsiteX51" fmla="*/ 70334 w 196131"/>
                  <a:gd name="connsiteY51" fmla="*/ 0 h 213062"/>
                  <a:gd name="connsiteX52" fmla="*/ 93773 w 196131"/>
                  <a:gd name="connsiteY52" fmla="*/ 5394 h 213062"/>
                  <a:gd name="connsiteX53" fmla="*/ 92561 w 196131"/>
                  <a:gd name="connsiteY53" fmla="*/ 10956 h 213062"/>
                  <a:gd name="connsiteX54" fmla="*/ 89222 w 196131"/>
                  <a:gd name="connsiteY54" fmla="*/ 30445 h 213062"/>
                  <a:gd name="connsiteX55" fmla="*/ 184206 w 196131"/>
                  <a:gd name="connsiteY55" fmla="*/ 27104 h 21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96131" h="213062">
                    <a:moveTo>
                      <a:pt x="48056" y="117168"/>
                    </a:moveTo>
                    <a:cubicBezTo>
                      <a:pt x="31757" y="129991"/>
                      <a:pt x="23818" y="144129"/>
                      <a:pt x="23818" y="159586"/>
                    </a:cubicBezTo>
                    <a:cubicBezTo>
                      <a:pt x="23818" y="173808"/>
                      <a:pt x="28755" y="179715"/>
                      <a:pt x="39855" y="179715"/>
                    </a:cubicBezTo>
                    <a:cubicBezTo>
                      <a:pt x="49148" y="179715"/>
                      <a:pt x="58122" y="177173"/>
                      <a:pt x="67011" y="172057"/>
                    </a:cubicBezTo>
                    <a:cubicBezTo>
                      <a:pt x="63303" y="153536"/>
                      <a:pt x="61251" y="132306"/>
                      <a:pt x="60847" y="108467"/>
                    </a:cubicBezTo>
                    <a:cubicBezTo>
                      <a:pt x="56272" y="111016"/>
                      <a:pt x="52025" y="113902"/>
                      <a:pt x="48056" y="117168"/>
                    </a:cubicBezTo>
                    <a:close/>
                    <a:moveTo>
                      <a:pt x="116160" y="95272"/>
                    </a:moveTo>
                    <a:cubicBezTo>
                      <a:pt x="104663" y="95272"/>
                      <a:pt x="94126" y="96509"/>
                      <a:pt x="84572" y="98966"/>
                    </a:cubicBezTo>
                    <a:lnTo>
                      <a:pt x="84572" y="99462"/>
                    </a:lnTo>
                    <a:cubicBezTo>
                      <a:pt x="84572" y="119456"/>
                      <a:pt x="85733" y="137372"/>
                      <a:pt x="88036" y="153098"/>
                    </a:cubicBezTo>
                    <a:cubicBezTo>
                      <a:pt x="91031" y="149379"/>
                      <a:pt x="93983" y="145264"/>
                      <a:pt x="96909" y="140771"/>
                    </a:cubicBezTo>
                    <a:cubicBezTo>
                      <a:pt x="105437" y="127333"/>
                      <a:pt x="112585" y="112278"/>
                      <a:pt x="118506" y="95281"/>
                    </a:cubicBezTo>
                    <a:cubicBezTo>
                      <a:pt x="117800" y="95272"/>
                      <a:pt x="117026" y="95272"/>
                      <a:pt x="116160" y="95272"/>
                    </a:cubicBezTo>
                    <a:close/>
                    <a:moveTo>
                      <a:pt x="184206" y="27104"/>
                    </a:moveTo>
                    <a:lnTo>
                      <a:pt x="189966" y="26742"/>
                    </a:lnTo>
                    <a:lnTo>
                      <a:pt x="191362" y="49563"/>
                    </a:lnTo>
                    <a:lnTo>
                      <a:pt x="185644" y="49942"/>
                    </a:lnTo>
                    <a:cubicBezTo>
                      <a:pt x="159775" y="51658"/>
                      <a:pt x="127261" y="52828"/>
                      <a:pt x="86598" y="53560"/>
                    </a:cubicBezTo>
                    <a:cubicBezTo>
                      <a:pt x="85993" y="60284"/>
                      <a:pt x="85513" y="67419"/>
                      <a:pt x="85135" y="75262"/>
                    </a:cubicBezTo>
                    <a:cubicBezTo>
                      <a:pt x="94715" y="73344"/>
                      <a:pt x="104999" y="72417"/>
                      <a:pt x="116160" y="72417"/>
                    </a:cubicBezTo>
                    <a:cubicBezTo>
                      <a:pt x="119238" y="72417"/>
                      <a:pt x="122241" y="72518"/>
                      <a:pt x="125234" y="72721"/>
                    </a:cubicBezTo>
                    <a:lnTo>
                      <a:pt x="128876" y="58415"/>
                    </a:lnTo>
                    <a:lnTo>
                      <a:pt x="151717" y="63414"/>
                    </a:lnTo>
                    <a:lnTo>
                      <a:pt x="150262" y="69178"/>
                    </a:lnTo>
                    <a:cubicBezTo>
                      <a:pt x="149607" y="71803"/>
                      <a:pt x="149043" y="74017"/>
                      <a:pt x="148211" y="77206"/>
                    </a:cubicBezTo>
                    <a:cubicBezTo>
                      <a:pt x="155898" y="79730"/>
                      <a:pt x="163029" y="83357"/>
                      <a:pt x="169530" y="88019"/>
                    </a:cubicBezTo>
                    <a:cubicBezTo>
                      <a:pt x="187166" y="100246"/>
                      <a:pt x="196131" y="117092"/>
                      <a:pt x="196131" y="138306"/>
                    </a:cubicBezTo>
                    <a:cubicBezTo>
                      <a:pt x="196131" y="159881"/>
                      <a:pt x="188680" y="177418"/>
                      <a:pt x="173920" y="190107"/>
                    </a:cubicBezTo>
                    <a:cubicBezTo>
                      <a:pt x="160346" y="201652"/>
                      <a:pt x="140902" y="209141"/>
                      <a:pt x="116000" y="212482"/>
                    </a:cubicBezTo>
                    <a:lnTo>
                      <a:pt x="111602" y="213063"/>
                    </a:lnTo>
                    <a:lnTo>
                      <a:pt x="102612" y="191369"/>
                    </a:lnTo>
                    <a:lnTo>
                      <a:pt x="110079" y="190410"/>
                    </a:lnTo>
                    <a:cubicBezTo>
                      <a:pt x="130625" y="187768"/>
                      <a:pt x="146066" y="181911"/>
                      <a:pt x="156461" y="173025"/>
                    </a:cubicBezTo>
                    <a:cubicBezTo>
                      <a:pt x="167082" y="163878"/>
                      <a:pt x="172313" y="152501"/>
                      <a:pt x="172313" y="138306"/>
                    </a:cubicBezTo>
                    <a:cubicBezTo>
                      <a:pt x="172313" y="124362"/>
                      <a:pt x="166393" y="113659"/>
                      <a:pt x="154291" y="105681"/>
                    </a:cubicBezTo>
                    <a:cubicBezTo>
                      <a:pt x="150321" y="103098"/>
                      <a:pt x="146251" y="101053"/>
                      <a:pt x="141895" y="99480"/>
                    </a:cubicBezTo>
                    <a:cubicBezTo>
                      <a:pt x="135066" y="119835"/>
                      <a:pt x="126832" y="137615"/>
                      <a:pt x="117068" y="152972"/>
                    </a:cubicBezTo>
                    <a:cubicBezTo>
                      <a:pt x="96102" y="185790"/>
                      <a:pt x="70258" y="202577"/>
                      <a:pt x="39855" y="202577"/>
                    </a:cubicBezTo>
                    <a:cubicBezTo>
                      <a:pt x="27342" y="202577"/>
                      <a:pt x="17334" y="198598"/>
                      <a:pt x="10361" y="190797"/>
                    </a:cubicBezTo>
                    <a:cubicBezTo>
                      <a:pt x="3348" y="183274"/>
                      <a:pt x="0" y="172738"/>
                      <a:pt x="0" y="159586"/>
                    </a:cubicBezTo>
                    <a:cubicBezTo>
                      <a:pt x="0" y="136353"/>
                      <a:pt x="10925" y="116259"/>
                      <a:pt x="32556" y="99345"/>
                    </a:cubicBezTo>
                    <a:cubicBezTo>
                      <a:pt x="41277" y="92386"/>
                      <a:pt x="50789" y="86790"/>
                      <a:pt x="61075" y="82549"/>
                    </a:cubicBezTo>
                    <a:cubicBezTo>
                      <a:pt x="61327" y="72493"/>
                      <a:pt x="61864" y="62951"/>
                      <a:pt x="62697" y="53888"/>
                    </a:cubicBezTo>
                    <a:cubicBezTo>
                      <a:pt x="57349" y="53905"/>
                      <a:pt x="51293" y="53939"/>
                      <a:pt x="40268" y="53998"/>
                    </a:cubicBezTo>
                    <a:cubicBezTo>
                      <a:pt x="25768" y="54090"/>
                      <a:pt x="18335" y="54107"/>
                      <a:pt x="9470" y="54107"/>
                    </a:cubicBezTo>
                    <a:lnTo>
                      <a:pt x="3709" y="54107"/>
                    </a:lnTo>
                    <a:lnTo>
                      <a:pt x="3709" y="31017"/>
                    </a:lnTo>
                    <a:lnTo>
                      <a:pt x="9470" y="31017"/>
                    </a:lnTo>
                    <a:cubicBezTo>
                      <a:pt x="18604" y="31017"/>
                      <a:pt x="26274" y="30983"/>
                      <a:pt x="40949" y="30916"/>
                    </a:cubicBezTo>
                    <a:cubicBezTo>
                      <a:pt x="53211" y="30849"/>
                      <a:pt x="59375" y="30815"/>
                      <a:pt x="65136" y="30798"/>
                    </a:cubicBezTo>
                    <a:cubicBezTo>
                      <a:pt x="66154" y="22964"/>
                      <a:pt x="67483" y="14953"/>
                      <a:pt x="69215" y="5874"/>
                    </a:cubicBezTo>
                    <a:lnTo>
                      <a:pt x="70334" y="0"/>
                    </a:lnTo>
                    <a:lnTo>
                      <a:pt x="93773" y="5394"/>
                    </a:lnTo>
                    <a:lnTo>
                      <a:pt x="92561" y="10956"/>
                    </a:lnTo>
                    <a:cubicBezTo>
                      <a:pt x="91174" y="17335"/>
                      <a:pt x="90072" y="23797"/>
                      <a:pt x="89222" y="30445"/>
                    </a:cubicBezTo>
                    <a:cubicBezTo>
                      <a:pt x="128009" y="29746"/>
                      <a:pt x="159775" y="28627"/>
                      <a:pt x="184206" y="27104"/>
                    </a:cubicBezTo>
                    <a:close/>
                  </a:path>
                </a:pathLst>
              </a:custGeom>
              <a:solidFill>
                <a:srgbClr val="50E6FF"/>
              </a:solidFill>
              <a:ln w="93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15" name="Group 114">
            <a:extLst>
              <a:ext uri="{FF2B5EF4-FFF2-40B4-BE49-F238E27FC236}">
                <a16:creationId xmlns:a16="http://schemas.microsoft.com/office/drawing/2014/main" id="{69BC3F48-6CA3-4E37-8359-EEF270122F42}"/>
              </a:ext>
              <a:ext uri="{C183D7F6-B498-43B3-948B-1728B52AA6E4}">
                <adec:decorative xmlns:adec="http://schemas.microsoft.com/office/drawing/2017/decorative" val="1"/>
              </a:ext>
            </a:extLst>
          </p:cNvPr>
          <p:cNvGrpSpPr/>
          <p:nvPr/>
        </p:nvGrpSpPr>
        <p:grpSpPr>
          <a:xfrm>
            <a:off x="2326628" y="3556371"/>
            <a:ext cx="371950" cy="514317"/>
            <a:chOff x="10139094" y="1917823"/>
            <a:chExt cx="1732539" cy="2395686"/>
          </a:xfrm>
        </p:grpSpPr>
        <p:sp>
          <p:nvSpPr>
            <p:cNvPr id="116" name="Oval 109">
              <a:extLst>
                <a:ext uri="{FF2B5EF4-FFF2-40B4-BE49-F238E27FC236}">
                  <a16:creationId xmlns:a16="http://schemas.microsoft.com/office/drawing/2014/main" id="{61D831AB-FB9D-4090-92CD-B6CD4B5544EA}"/>
                </a:ext>
              </a:extLst>
            </p:cNvPr>
            <p:cNvSpPr/>
            <p:nvPr/>
          </p:nvSpPr>
          <p:spPr bwMode="auto">
            <a:xfrm rot="10800000">
              <a:off x="10251047" y="2343895"/>
              <a:ext cx="1508640" cy="1508641"/>
            </a:xfrm>
            <a:prstGeom prst="blockArc">
              <a:avLst>
                <a:gd name="adj1" fmla="val 10800000"/>
                <a:gd name="adj2" fmla="val 21483694"/>
                <a:gd name="adj3" fmla="val 10766"/>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2770B24C-577D-4DDD-B0B3-F363245CBDF9}"/>
                </a:ext>
              </a:extLst>
            </p:cNvPr>
            <p:cNvSpPr/>
            <p:nvPr/>
          </p:nvSpPr>
          <p:spPr bwMode="auto">
            <a:xfrm>
              <a:off x="10587943" y="1917823"/>
              <a:ext cx="834847" cy="1508644"/>
            </a:xfrm>
            <a:prstGeom prst="round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0E24D9FD-D27D-4EE6-A924-CB6AF5D4804A}"/>
                </a:ext>
              </a:extLst>
            </p:cNvPr>
            <p:cNvSpPr/>
            <p:nvPr/>
          </p:nvSpPr>
          <p:spPr bwMode="auto">
            <a:xfrm>
              <a:off x="10983509" y="3158758"/>
              <a:ext cx="139685" cy="139686"/>
            </a:xfrm>
            <a:prstGeom prst="ellipse">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Callout: Down Arrow 118">
              <a:extLst>
                <a:ext uri="{FF2B5EF4-FFF2-40B4-BE49-F238E27FC236}">
                  <a16:creationId xmlns:a16="http://schemas.microsoft.com/office/drawing/2014/main" id="{A314C576-E213-49DC-83AF-5D894CD6F5A0}"/>
                </a:ext>
              </a:extLst>
            </p:cNvPr>
            <p:cNvSpPr/>
            <p:nvPr/>
          </p:nvSpPr>
          <p:spPr bwMode="auto">
            <a:xfrm rot="10800000">
              <a:off x="10658273" y="3852539"/>
              <a:ext cx="694184" cy="460970"/>
            </a:xfrm>
            <a:prstGeom prst="downArrowCallout">
              <a:avLst>
                <a:gd name="adj1" fmla="val 50000"/>
                <a:gd name="adj2" fmla="val 25000"/>
                <a:gd name="adj3" fmla="val 0"/>
                <a:gd name="adj4" fmla="val 39895"/>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09">
              <a:extLst>
                <a:ext uri="{FF2B5EF4-FFF2-40B4-BE49-F238E27FC236}">
                  <a16:creationId xmlns:a16="http://schemas.microsoft.com/office/drawing/2014/main" id="{C725F1FC-B1F0-4CD8-B0E0-2C52EDEC2DA3}"/>
                </a:ext>
              </a:extLst>
            </p:cNvPr>
            <p:cNvSpPr/>
            <p:nvPr/>
          </p:nvSpPr>
          <p:spPr bwMode="auto">
            <a:xfrm rot="10800000">
              <a:off x="10139094" y="2235618"/>
              <a:ext cx="1732539" cy="1716243"/>
            </a:xfrm>
            <a:prstGeom prst="blockArc">
              <a:avLst>
                <a:gd name="adj1" fmla="val 10800000"/>
                <a:gd name="adj2" fmla="val 21446283"/>
                <a:gd name="adj3" fmla="val 7778"/>
              </a:avLst>
            </a:prstGeom>
            <a:solidFill>
              <a:srgbClr val="0078D4">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3F52BDC8-DEB7-4421-9245-407B4EB3402D}"/>
                </a:ext>
              </a:extLst>
            </p:cNvPr>
            <p:cNvSpPr/>
            <p:nvPr/>
          </p:nvSpPr>
          <p:spPr bwMode="auto">
            <a:xfrm>
              <a:off x="11187734" y="3068156"/>
              <a:ext cx="139685" cy="139686"/>
            </a:xfrm>
            <a:prstGeom prst="ellipse">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a:extLst>
                <a:ext uri="{FF2B5EF4-FFF2-40B4-BE49-F238E27FC236}">
                  <a16:creationId xmlns:a16="http://schemas.microsoft.com/office/drawing/2014/main" id="{839047FA-C907-49BE-B7FC-DB9A2F74CE39}"/>
                </a:ext>
              </a:extLst>
            </p:cNvPr>
            <p:cNvSpPr/>
            <p:nvPr/>
          </p:nvSpPr>
          <p:spPr bwMode="auto">
            <a:xfrm>
              <a:off x="11012568" y="2957419"/>
              <a:ext cx="139685" cy="139686"/>
            </a:xfrm>
            <a:prstGeom prst="ellipse">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EC888A40-BB5B-4960-BE43-3F58200CE7F7}"/>
                </a:ext>
              </a:extLst>
            </p:cNvPr>
            <p:cNvSpPr/>
            <p:nvPr/>
          </p:nvSpPr>
          <p:spPr bwMode="auto">
            <a:xfrm>
              <a:off x="11177440" y="2590190"/>
              <a:ext cx="139686" cy="13968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7C8FCD5C-D113-4020-B9F0-D250C875D50E}"/>
                </a:ext>
              </a:extLst>
            </p:cNvPr>
            <p:cNvSpPr/>
            <p:nvPr/>
          </p:nvSpPr>
          <p:spPr bwMode="auto">
            <a:xfrm>
              <a:off x="11012227" y="2733300"/>
              <a:ext cx="139686" cy="13968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8FAACB21-50B2-4081-ABAC-26AFC5193E68}"/>
                </a:ext>
              </a:extLst>
            </p:cNvPr>
            <p:cNvSpPr/>
            <p:nvPr/>
          </p:nvSpPr>
          <p:spPr bwMode="auto">
            <a:xfrm>
              <a:off x="11187415" y="2838443"/>
              <a:ext cx="139686" cy="139686"/>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2CAE028B-75FA-45A0-9D7B-47A79405A185}"/>
                </a:ext>
              </a:extLst>
            </p:cNvPr>
            <p:cNvSpPr/>
            <p:nvPr/>
          </p:nvSpPr>
          <p:spPr bwMode="auto">
            <a:xfrm>
              <a:off x="11177440" y="2367393"/>
              <a:ext cx="139686" cy="13968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213A1CB2-673D-43BF-B238-2433A126D8ED}"/>
                </a:ext>
              </a:extLst>
            </p:cNvPr>
            <p:cNvSpPr/>
            <p:nvPr/>
          </p:nvSpPr>
          <p:spPr bwMode="auto">
            <a:xfrm>
              <a:off x="11012227" y="2510504"/>
              <a:ext cx="139686" cy="13968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33B15E2B-462A-4B43-BECC-73B91180CD45}"/>
                </a:ext>
              </a:extLst>
            </p:cNvPr>
            <p:cNvSpPr/>
            <p:nvPr/>
          </p:nvSpPr>
          <p:spPr bwMode="auto">
            <a:xfrm>
              <a:off x="11177440" y="2151233"/>
              <a:ext cx="139686" cy="13968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496BEF01-77BB-4331-8DEC-957F27A1AF08}"/>
                </a:ext>
              </a:extLst>
            </p:cNvPr>
            <p:cNvSpPr/>
            <p:nvPr/>
          </p:nvSpPr>
          <p:spPr bwMode="auto">
            <a:xfrm>
              <a:off x="11012227" y="2294344"/>
              <a:ext cx="139686" cy="13968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5" name="Group 28">
            <a:extLst>
              <a:ext uri="{FF2B5EF4-FFF2-40B4-BE49-F238E27FC236}">
                <a16:creationId xmlns:a16="http://schemas.microsoft.com/office/drawing/2014/main" id="{62A422A2-8099-4598-BAA7-E7EF960F4CEC}"/>
              </a:ext>
              <a:ext uri="{C183D7F6-B498-43B3-948B-1728B52AA6E4}">
                <adec:decorative xmlns:adec="http://schemas.microsoft.com/office/drawing/2017/decorative" val="1"/>
              </a:ext>
            </a:extLst>
          </p:cNvPr>
          <p:cNvGrpSpPr>
            <a:grpSpLocks noChangeAspect="1"/>
          </p:cNvGrpSpPr>
          <p:nvPr/>
        </p:nvGrpSpPr>
        <p:grpSpPr bwMode="auto">
          <a:xfrm>
            <a:off x="4649442" y="3520675"/>
            <a:ext cx="585710" cy="585709"/>
            <a:chOff x="5144" y="2255"/>
            <a:chExt cx="312" cy="312"/>
          </a:xfrm>
        </p:grpSpPr>
        <p:sp>
          <p:nvSpPr>
            <p:cNvPr id="146" name="AutoShape 27">
              <a:extLst>
                <a:ext uri="{FF2B5EF4-FFF2-40B4-BE49-F238E27FC236}">
                  <a16:creationId xmlns:a16="http://schemas.microsoft.com/office/drawing/2014/main" id="{98DE1C17-D9E9-40EB-A5D3-8573FD8CF653}"/>
                </a:ext>
              </a:extLst>
            </p:cNvPr>
            <p:cNvSpPr>
              <a:spLocks noChangeAspect="1" noChangeArrowheads="1" noTextEdit="1"/>
            </p:cNvSpPr>
            <p:nvPr/>
          </p:nvSpPr>
          <p:spPr bwMode="auto">
            <a:xfrm>
              <a:off x="5144" y="2255"/>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Line 29">
              <a:extLst>
                <a:ext uri="{FF2B5EF4-FFF2-40B4-BE49-F238E27FC236}">
                  <a16:creationId xmlns:a16="http://schemas.microsoft.com/office/drawing/2014/main" id="{A9AA3C81-55FA-4D71-BD4F-4939F6D2D7A4}"/>
                </a:ext>
              </a:extLst>
            </p:cNvPr>
            <p:cNvSpPr>
              <a:spLocks noChangeShapeType="1"/>
            </p:cNvSpPr>
            <p:nvPr/>
          </p:nvSpPr>
          <p:spPr bwMode="auto">
            <a:xfrm>
              <a:off x="5159" y="2270"/>
              <a:ext cx="282"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Line 30">
              <a:extLst>
                <a:ext uri="{FF2B5EF4-FFF2-40B4-BE49-F238E27FC236}">
                  <a16:creationId xmlns:a16="http://schemas.microsoft.com/office/drawing/2014/main" id="{4B3100F2-C75C-4A1D-A025-59C7BAA9D202}"/>
                </a:ext>
              </a:extLst>
            </p:cNvPr>
            <p:cNvSpPr>
              <a:spLocks noChangeShapeType="1"/>
            </p:cNvSpPr>
            <p:nvPr/>
          </p:nvSpPr>
          <p:spPr bwMode="auto">
            <a:xfrm flipV="1">
              <a:off x="5159" y="2270"/>
              <a:ext cx="282"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Line 31">
              <a:extLst>
                <a:ext uri="{FF2B5EF4-FFF2-40B4-BE49-F238E27FC236}">
                  <a16:creationId xmlns:a16="http://schemas.microsoft.com/office/drawing/2014/main" id="{135D8BC4-604F-41DE-9B80-D5444146AA32}"/>
                </a:ext>
              </a:extLst>
            </p:cNvPr>
            <p:cNvSpPr>
              <a:spLocks noChangeShapeType="1"/>
            </p:cNvSpPr>
            <p:nvPr/>
          </p:nvSpPr>
          <p:spPr bwMode="auto">
            <a:xfrm>
              <a:off x="5159" y="2411"/>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Line 32">
              <a:extLst>
                <a:ext uri="{FF2B5EF4-FFF2-40B4-BE49-F238E27FC236}">
                  <a16:creationId xmlns:a16="http://schemas.microsoft.com/office/drawing/2014/main" id="{4F36FCB1-FC22-4F5D-AA4B-27FAE3D99769}"/>
                </a:ext>
              </a:extLst>
            </p:cNvPr>
            <p:cNvSpPr>
              <a:spLocks noChangeShapeType="1"/>
            </p:cNvSpPr>
            <p:nvPr/>
          </p:nvSpPr>
          <p:spPr bwMode="auto">
            <a:xfrm>
              <a:off x="5300" y="2269"/>
              <a:ext cx="0" cy="283"/>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33">
              <a:extLst>
                <a:ext uri="{FF2B5EF4-FFF2-40B4-BE49-F238E27FC236}">
                  <a16:creationId xmlns:a16="http://schemas.microsoft.com/office/drawing/2014/main" id="{7EEAEAE6-3EE5-44D2-9E61-9A15608E7EA2}"/>
                </a:ext>
              </a:extLst>
            </p:cNvPr>
            <p:cNvSpPr>
              <a:spLocks noChangeShapeType="1"/>
            </p:cNvSpPr>
            <p:nvPr/>
          </p:nvSpPr>
          <p:spPr bwMode="auto">
            <a:xfrm flipV="1">
              <a:off x="5159" y="2411"/>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34">
              <a:extLst>
                <a:ext uri="{FF2B5EF4-FFF2-40B4-BE49-F238E27FC236}">
                  <a16:creationId xmlns:a16="http://schemas.microsoft.com/office/drawing/2014/main" id="{2C93266F-C5CC-4F4D-949C-084B5D9A8912}"/>
                </a:ext>
              </a:extLst>
            </p:cNvPr>
            <p:cNvSpPr>
              <a:spLocks noChangeShapeType="1"/>
            </p:cNvSpPr>
            <p:nvPr/>
          </p:nvSpPr>
          <p:spPr bwMode="auto">
            <a:xfrm flipH="1" flipV="1">
              <a:off x="5159" y="2411"/>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35">
              <a:extLst>
                <a:ext uri="{FF2B5EF4-FFF2-40B4-BE49-F238E27FC236}">
                  <a16:creationId xmlns:a16="http://schemas.microsoft.com/office/drawing/2014/main" id="{10B7AC5C-6CC9-477D-A920-63E363327FC2}"/>
                </a:ext>
              </a:extLst>
            </p:cNvPr>
            <p:cNvSpPr>
              <a:spLocks noChangeShapeType="1"/>
            </p:cNvSpPr>
            <p:nvPr/>
          </p:nvSpPr>
          <p:spPr bwMode="auto">
            <a:xfrm>
              <a:off x="5159" y="2270"/>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Line 36">
              <a:extLst>
                <a:ext uri="{FF2B5EF4-FFF2-40B4-BE49-F238E27FC236}">
                  <a16:creationId xmlns:a16="http://schemas.microsoft.com/office/drawing/2014/main" id="{033F3847-1D7F-4CF6-9547-942C9145D15B}"/>
                </a:ext>
              </a:extLst>
            </p:cNvPr>
            <p:cNvSpPr>
              <a:spLocks noChangeShapeType="1"/>
            </p:cNvSpPr>
            <p:nvPr/>
          </p:nvSpPr>
          <p:spPr bwMode="auto">
            <a:xfrm flipH="1">
              <a:off x="5159" y="2270"/>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Line 37">
              <a:extLst>
                <a:ext uri="{FF2B5EF4-FFF2-40B4-BE49-F238E27FC236}">
                  <a16:creationId xmlns:a16="http://schemas.microsoft.com/office/drawing/2014/main" id="{AE45D059-B3EF-4364-862B-07C009CF3DB7}"/>
                </a:ext>
              </a:extLst>
            </p:cNvPr>
            <p:cNvSpPr>
              <a:spLocks noChangeShapeType="1"/>
            </p:cNvSpPr>
            <p:nvPr/>
          </p:nvSpPr>
          <p:spPr bwMode="auto">
            <a:xfrm>
              <a:off x="5300" y="2270"/>
              <a:ext cx="141"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Line 38">
              <a:extLst>
                <a:ext uri="{FF2B5EF4-FFF2-40B4-BE49-F238E27FC236}">
                  <a16:creationId xmlns:a16="http://schemas.microsoft.com/office/drawing/2014/main" id="{498DC8B8-2AA0-472A-BB79-63920091B0BE}"/>
                </a:ext>
              </a:extLst>
            </p:cNvPr>
            <p:cNvSpPr>
              <a:spLocks noChangeShapeType="1"/>
            </p:cNvSpPr>
            <p:nvPr/>
          </p:nvSpPr>
          <p:spPr bwMode="auto">
            <a:xfrm flipH="1">
              <a:off x="5159" y="2269"/>
              <a:ext cx="141" cy="14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Line 39">
              <a:extLst>
                <a:ext uri="{FF2B5EF4-FFF2-40B4-BE49-F238E27FC236}">
                  <a16:creationId xmlns:a16="http://schemas.microsoft.com/office/drawing/2014/main" id="{6551CABD-F95F-4D5E-92C5-E708D38DF78F}"/>
                </a:ext>
              </a:extLst>
            </p:cNvPr>
            <p:cNvSpPr>
              <a:spLocks noChangeShapeType="1"/>
            </p:cNvSpPr>
            <p:nvPr/>
          </p:nvSpPr>
          <p:spPr bwMode="auto">
            <a:xfrm flipV="1">
              <a:off x="5300" y="2411"/>
              <a:ext cx="141"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Line 40">
              <a:extLst>
                <a:ext uri="{FF2B5EF4-FFF2-40B4-BE49-F238E27FC236}">
                  <a16:creationId xmlns:a16="http://schemas.microsoft.com/office/drawing/2014/main" id="{CBF14736-188E-4807-B422-AB0365468E22}"/>
                </a:ext>
              </a:extLst>
            </p:cNvPr>
            <p:cNvSpPr>
              <a:spLocks noChangeShapeType="1"/>
            </p:cNvSpPr>
            <p:nvPr/>
          </p:nvSpPr>
          <p:spPr bwMode="auto">
            <a:xfrm flipH="1" flipV="1">
              <a:off x="5158" y="2411"/>
              <a:ext cx="14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Oval 41">
              <a:extLst>
                <a:ext uri="{FF2B5EF4-FFF2-40B4-BE49-F238E27FC236}">
                  <a16:creationId xmlns:a16="http://schemas.microsoft.com/office/drawing/2014/main" id="{56BD1AD1-F9B1-4BD3-9D3C-87F2990C8970}"/>
                </a:ext>
              </a:extLst>
            </p:cNvPr>
            <p:cNvSpPr>
              <a:spLocks noChangeArrowheads="1"/>
            </p:cNvSpPr>
            <p:nvPr/>
          </p:nvSpPr>
          <p:spPr bwMode="auto">
            <a:xfrm>
              <a:off x="5144" y="2255"/>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Oval 42">
              <a:extLst>
                <a:ext uri="{FF2B5EF4-FFF2-40B4-BE49-F238E27FC236}">
                  <a16:creationId xmlns:a16="http://schemas.microsoft.com/office/drawing/2014/main" id="{F2D2CB65-0A79-4D11-9517-89E3E99624E5}"/>
                </a:ext>
              </a:extLst>
            </p:cNvPr>
            <p:cNvSpPr>
              <a:spLocks noChangeArrowheads="1"/>
            </p:cNvSpPr>
            <p:nvPr/>
          </p:nvSpPr>
          <p:spPr bwMode="auto">
            <a:xfrm>
              <a:off x="5144" y="2396"/>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Oval 43">
              <a:extLst>
                <a:ext uri="{FF2B5EF4-FFF2-40B4-BE49-F238E27FC236}">
                  <a16:creationId xmlns:a16="http://schemas.microsoft.com/office/drawing/2014/main" id="{CE31FD24-CC58-4279-88AA-B418E58EA483}"/>
                </a:ext>
              </a:extLst>
            </p:cNvPr>
            <p:cNvSpPr>
              <a:spLocks noChangeArrowheads="1"/>
            </p:cNvSpPr>
            <p:nvPr/>
          </p:nvSpPr>
          <p:spPr bwMode="auto">
            <a:xfrm>
              <a:off x="5144" y="25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Oval 44">
              <a:extLst>
                <a:ext uri="{FF2B5EF4-FFF2-40B4-BE49-F238E27FC236}">
                  <a16:creationId xmlns:a16="http://schemas.microsoft.com/office/drawing/2014/main" id="{1B9C4174-7431-451E-94D1-BCB8EAF5FEF4}"/>
                </a:ext>
              </a:extLst>
            </p:cNvPr>
            <p:cNvSpPr>
              <a:spLocks noChangeArrowheads="1"/>
            </p:cNvSpPr>
            <p:nvPr/>
          </p:nvSpPr>
          <p:spPr bwMode="auto">
            <a:xfrm>
              <a:off x="5286" y="22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Oval 45">
              <a:extLst>
                <a:ext uri="{FF2B5EF4-FFF2-40B4-BE49-F238E27FC236}">
                  <a16:creationId xmlns:a16="http://schemas.microsoft.com/office/drawing/2014/main" id="{F42978DB-C615-47DD-AE87-581F4FCAF58C}"/>
                </a:ext>
              </a:extLst>
            </p:cNvPr>
            <p:cNvSpPr>
              <a:spLocks noChangeArrowheads="1"/>
            </p:cNvSpPr>
            <p:nvPr/>
          </p:nvSpPr>
          <p:spPr bwMode="auto">
            <a:xfrm>
              <a:off x="5286" y="2396"/>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Oval 46">
              <a:extLst>
                <a:ext uri="{FF2B5EF4-FFF2-40B4-BE49-F238E27FC236}">
                  <a16:creationId xmlns:a16="http://schemas.microsoft.com/office/drawing/2014/main" id="{DE2835ED-B933-4B19-B108-BF713C53BBEB}"/>
                </a:ext>
              </a:extLst>
            </p:cNvPr>
            <p:cNvSpPr>
              <a:spLocks noChangeArrowheads="1"/>
            </p:cNvSpPr>
            <p:nvPr/>
          </p:nvSpPr>
          <p:spPr bwMode="auto">
            <a:xfrm>
              <a:off x="5286" y="25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Oval 47">
              <a:extLst>
                <a:ext uri="{FF2B5EF4-FFF2-40B4-BE49-F238E27FC236}">
                  <a16:creationId xmlns:a16="http://schemas.microsoft.com/office/drawing/2014/main" id="{E0BEEDF7-3871-453C-8162-793183BF5592}"/>
                </a:ext>
              </a:extLst>
            </p:cNvPr>
            <p:cNvSpPr>
              <a:spLocks noChangeArrowheads="1"/>
            </p:cNvSpPr>
            <p:nvPr/>
          </p:nvSpPr>
          <p:spPr bwMode="auto">
            <a:xfrm>
              <a:off x="5427" y="2255"/>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Oval 48">
              <a:extLst>
                <a:ext uri="{FF2B5EF4-FFF2-40B4-BE49-F238E27FC236}">
                  <a16:creationId xmlns:a16="http://schemas.microsoft.com/office/drawing/2014/main" id="{37913777-A6AF-4D2F-BBEA-495A93318C2D}"/>
                </a:ext>
              </a:extLst>
            </p:cNvPr>
            <p:cNvSpPr>
              <a:spLocks noChangeArrowheads="1"/>
            </p:cNvSpPr>
            <p:nvPr/>
          </p:nvSpPr>
          <p:spPr bwMode="auto">
            <a:xfrm>
              <a:off x="5427" y="2396"/>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Oval 49">
              <a:extLst>
                <a:ext uri="{FF2B5EF4-FFF2-40B4-BE49-F238E27FC236}">
                  <a16:creationId xmlns:a16="http://schemas.microsoft.com/office/drawing/2014/main" id="{CB976AC2-8870-4AEF-BD92-49609C46D0FE}"/>
                </a:ext>
              </a:extLst>
            </p:cNvPr>
            <p:cNvSpPr>
              <a:spLocks noChangeArrowheads="1"/>
            </p:cNvSpPr>
            <p:nvPr/>
          </p:nvSpPr>
          <p:spPr bwMode="auto">
            <a:xfrm>
              <a:off x="5427" y="25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3" name="Picture 192">
            <a:extLst>
              <a:ext uri="{FF2B5EF4-FFF2-40B4-BE49-F238E27FC236}">
                <a16:creationId xmlns:a16="http://schemas.microsoft.com/office/drawing/2014/main" id="{001B9A14-A7BD-47B3-885B-65609386871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84937" y="5074896"/>
            <a:ext cx="693040" cy="692832"/>
          </a:xfrm>
          <a:prstGeom prst="rect">
            <a:avLst/>
          </a:prstGeom>
        </p:spPr>
      </p:pic>
      <p:grpSp>
        <p:nvGrpSpPr>
          <p:cNvPr id="234" name="Group 233">
            <a:extLst>
              <a:ext uri="{FF2B5EF4-FFF2-40B4-BE49-F238E27FC236}">
                <a16:creationId xmlns:a16="http://schemas.microsoft.com/office/drawing/2014/main" id="{8BB04DB6-8EC8-47A9-9765-56E4A6A7B4AF}"/>
              </a:ext>
              <a:ext uri="{C183D7F6-B498-43B3-948B-1728B52AA6E4}">
                <adec:decorative xmlns:adec="http://schemas.microsoft.com/office/drawing/2017/decorative" val="1"/>
              </a:ext>
            </a:extLst>
          </p:cNvPr>
          <p:cNvGrpSpPr/>
          <p:nvPr/>
        </p:nvGrpSpPr>
        <p:grpSpPr>
          <a:xfrm>
            <a:off x="9381026" y="3582498"/>
            <a:ext cx="540000" cy="462062"/>
            <a:chOff x="2416089" y="2767917"/>
            <a:chExt cx="892126" cy="763366"/>
          </a:xfrm>
        </p:grpSpPr>
        <p:sp>
          <p:nvSpPr>
            <p:cNvPr id="235" name="Freeform: Shape 234">
              <a:extLst>
                <a:ext uri="{FF2B5EF4-FFF2-40B4-BE49-F238E27FC236}">
                  <a16:creationId xmlns:a16="http://schemas.microsoft.com/office/drawing/2014/main" id="{E2170573-C05C-46A0-8FBD-604E635057FE}"/>
                </a:ext>
              </a:extLst>
            </p:cNvPr>
            <p:cNvSpPr/>
            <p:nvPr/>
          </p:nvSpPr>
          <p:spPr bwMode="auto">
            <a:xfrm rot="10800000">
              <a:off x="2756463" y="3018266"/>
              <a:ext cx="551752" cy="513017"/>
            </a:xfrm>
            <a:custGeom>
              <a:avLst/>
              <a:gdLst>
                <a:gd name="connsiteX0" fmla="*/ 0 w 679449"/>
                <a:gd name="connsiteY0" fmla="*/ 631750 h 631750"/>
                <a:gd name="connsiteX1" fmla="*/ 679449 w 679449"/>
                <a:gd name="connsiteY1" fmla="*/ 631750 h 631750"/>
                <a:gd name="connsiteX2" fmla="*/ 679449 w 679449"/>
                <a:gd name="connsiteY2" fmla="*/ 165501 h 631750"/>
                <a:gd name="connsiteX3" fmla="*/ 248293 w 679449"/>
                <a:gd name="connsiteY3" fmla="*/ 165501 h 631750"/>
                <a:gd name="connsiteX4" fmla="*/ 82792 w 679449"/>
                <a:gd name="connsiteY4" fmla="*/ 0 h 631750"/>
                <a:gd name="connsiteX5" fmla="*/ 82792 w 679449"/>
                <a:gd name="connsiteY5" fmla="*/ 165501 h 631750"/>
                <a:gd name="connsiteX6" fmla="*/ 0 w 679449"/>
                <a:gd name="connsiteY6" fmla="*/ 165501 h 6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449" h="631750">
                  <a:moveTo>
                    <a:pt x="0" y="631750"/>
                  </a:moveTo>
                  <a:lnTo>
                    <a:pt x="679449" y="631750"/>
                  </a:lnTo>
                  <a:lnTo>
                    <a:pt x="679449" y="165501"/>
                  </a:lnTo>
                  <a:lnTo>
                    <a:pt x="248293" y="165501"/>
                  </a:lnTo>
                  <a:lnTo>
                    <a:pt x="82792" y="0"/>
                  </a:lnTo>
                  <a:lnTo>
                    <a:pt x="82792" y="165501"/>
                  </a:lnTo>
                  <a:lnTo>
                    <a:pt x="0" y="165501"/>
                  </a:lnTo>
                  <a:close/>
                </a:path>
              </a:pathLst>
            </a:custGeom>
            <a:solidFill>
              <a:srgbClr val="005AA3"/>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6" name="Rectangle 235">
              <a:extLst>
                <a:ext uri="{FF2B5EF4-FFF2-40B4-BE49-F238E27FC236}">
                  <a16:creationId xmlns:a16="http://schemas.microsoft.com/office/drawing/2014/main" id="{5C18C457-4AEE-4B0F-840A-58CDFFBD648F}"/>
                </a:ext>
              </a:extLst>
            </p:cNvPr>
            <p:cNvSpPr/>
            <p:nvPr/>
          </p:nvSpPr>
          <p:spPr bwMode="auto">
            <a:xfrm>
              <a:off x="2756461" y="3018266"/>
              <a:ext cx="372501" cy="251190"/>
            </a:xfrm>
            <a:prstGeom prst="rect">
              <a:avLst/>
            </a:prstGeom>
            <a:solidFill>
              <a:srgbClr val="00467C">
                <a:alpha val="72000"/>
              </a:srgbClr>
            </a:solidFill>
            <a:ln w="1079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Freeform: Shape 236">
              <a:extLst>
                <a:ext uri="{FF2B5EF4-FFF2-40B4-BE49-F238E27FC236}">
                  <a16:creationId xmlns:a16="http://schemas.microsoft.com/office/drawing/2014/main" id="{AE4E9B98-39CE-4624-9C9C-F839B3ACB9BF}"/>
                </a:ext>
              </a:extLst>
            </p:cNvPr>
            <p:cNvSpPr/>
            <p:nvPr/>
          </p:nvSpPr>
          <p:spPr bwMode="auto">
            <a:xfrm rot="10800000" flipH="1">
              <a:off x="2416089" y="2767917"/>
              <a:ext cx="679449" cy="631750"/>
            </a:xfrm>
            <a:custGeom>
              <a:avLst/>
              <a:gdLst>
                <a:gd name="connsiteX0" fmla="*/ 0 w 679449"/>
                <a:gd name="connsiteY0" fmla="*/ 631750 h 631750"/>
                <a:gd name="connsiteX1" fmla="*/ 679449 w 679449"/>
                <a:gd name="connsiteY1" fmla="*/ 631750 h 631750"/>
                <a:gd name="connsiteX2" fmla="*/ 679449 w 679449"/>
                <a:gd name="connsiteY2" fmla="*/ 165501 h 631750"/>
                <a:gd name="connsiteX3" fmla="*/ 248293 w 679449"/>
                <a:gd name="connsiteY3" fmla="*/ 165501 h 631750"/>
                <a:gd name="connsiteX4" fmla="*/ 82792 w 679449"/>
                <a:gd name="connsiteY4" fmla="*/ 0 h 631750"/>
                <a:gd name="connsiteX5" fmla="*/ 82792 w 679449"/>
                <a:gd name="connsiteY5" fmla="*/ 165501 h 631750"/>
                <a:gd name="connsiteX6" fmla="*/ 0 w 679449"/>
                <a:gd name="connsiteY6" fmla="*/ 165501 h 6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9449" h="631750">
                  <a:moveTo>
                    <a:pt x="0" y="631750"/>
                  </a:moveTo>
                  <a:lnTo>
                    <a:pt x="679449" y="631750"/>
                  </a:lnTo>
                  <a:lnTo>
                    <a:pt x="679449" y="165501"/>
                  </a:lnTo>
                  <a:lnTo>
                    <a:pt x="248293" y="165501"/>
                  </a:lnTo>
                  <a:lnTo>
                    <a:pt x="82792" y="0"/>
                  </a:lnTo>
                  <a:lnTo>
                    <a:pt x="82792" y="165501"/>
                  </a:lnTo>
                  <a:lnTo>
                    <a:pt x="0" y="165501"/>
                  </a:lnTo>
                  <a:close/>
                </a:path>
              </a:pathLst>
            </a:custGeom>
            <a:solidFill>
              <a:srgbClr val="00BCF2"/>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238" name="Group 237">
            <a:extLst>
              <a:ext uri="{FF2B5EF4-FFF2-40B4-BE49-F238E27FC236}">
                <a16:creationId xmlns:a16="http://schemas.microsoft.com/office/drawing/2014/main" id="{080CB0E6-3A74-4D77-855B-8D93A4F6F22F}"/>
              </a:ext>
              <a:ext uri="{C183D7F6-B498-43B3-948B-1728B52AA6E4}">
                <adec:decorative xmlns:adec="http://schemas.microsoft.com/office/drawing/2017/decorative" val="1"/>
              </a:ext>
            </a:extLst>
          </p:cNvPr>
          <p:cNvGrpSpPr/>
          <p:nvPr/>
        </p:nvGrpSpPr>
        <p:grpSpPr>
          <a:xfrm>
            <a:off x="6939743" y="3541072"/>
            <a:ext cx="585710" cy="544914"/>
            <a:chOff x="5768250" y="1811077"/>
            <a:chExt cx="674549" cy="627566"/>
          </a:xfrm>
        </p:grpSpPr>
        <p:sp>
          <p:nvSpPr>
            <p:cNvPr id="239" name="Freeform 7">
              <a:extLst>
                <a:ext uri="{FF2B5EF4-FFF2-40B4-BE49-F238E27FC236}">
                  <a16:creationId xmlns:a16="http://schemas.microsoft.com/office/drawing/2014/main" id="{FD6704CD-E6E8-41A6-A242-77A504D8DFA7}"/>
                </a:ext>
              </a:extLst>
            </p:cNvPr>
            <p:cNvSpPr>
              <a:spLocks/>
            </p:cNvSpPr>
            <p:nvPr/>
          </p:nvSpPr>
          <p:spPr bwMode="auto">
            <a:xfrm>
              <a:off x="5828657" y="1981113"/>
              <a:ext cx="614142" cy="457530"/>
            </a:xfrm>
            <a:custGeom>
              <a:avLst/>
              <a:gdLst>
                <a:gd name="T0" fmla="*/ 992 w 1012"/>
                <a:gd name="T1" fmla="*/ 279 h 756"/>
                <a:gd name="T2" fmla="*/ 915 w 1012"/>
                <a:gd name="T3" fmla="*/ 197 h 756"/>
                <a:gd name="T4" fmla="*/ 899 w 1012"/>
                <a:gd name="T5" fmla="*/ 188 h 756"/>
                <a:gd name="T6" fmla="*/ 899 w 1012"/>
                <a:gd name="T7" fmla="*/ 0 h 756"/>
                <a:gd name="T8" fmla="*/ 0 w 1012"/>
                <a:gd name="T9" fmla="*/ 0 h 756"/>
                <a:gd name="T10" fmla="*/ 0 w 1012"/>
                <a:gd name="T11" fmla="*/ 244 h 756"/>
                <a:gd name="T12" fmla="*/ 52 w 1012"/>
                <a:gd name="T13" fmla="*/ 244 h 756"/>
                <a:gd name="T14" fmla="*/ 52 w 1012"/>
                <a:gd name="T15" fmla="*/ 54 h 756"/>
                <a:gd name="T16" fmla="*/ 847 w 1012"/>
                <a:gd name="T17" fmla="*/ 54 h 756"/>
                <a:gd name="T18" fmla="*/ 847 w 1012"/>
                <a:gd name="T19" fmla="*/ 230 h 756"/>
                <a:gd name="T20" fmla="*/ 806 w 1012"/>
                <a:gd name="T21" fmla="*/ 278 h 756"/>
                <a:gd name="T22" fmla="*/ 787 w 1012"/>
                <a:gd name="T23" fmla="*/ 328 h 756"/>
                <a:gd name="T24" fmla="*/ 787 w 1012"/>
                <a:gd name="T25" fmla="*/ 727 h 756"/>
                <a:gd name="T26" fmla="*/ 816 w 1012"/>
                <a:gd name="T27" fmla="*/ 756 h 756"/>
                <a:gd name="T28" fmla="*/ 983 w 1012"/>
                <a:gd name="T29" fmla="*/ 756 h 756"/>
                <a:gd name="T30" fmla="*/ 1012 w 1012"/>
                <a:gd name="T31" fmla="*/ 727 h 756"/>
                <a:gd name="T32" fmla="*/ 1012 w 1012"/>
                <a:gd name="T33" fmla="*/ 328 h 756"/>
                <a:gd name="T34" fmla="*/ 992 w 1012"/>
                <a:gd name="T35" fmla="*/ 279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2" h="756">
                  <a:moveTo>
                    <a:pt x="992" y="279"/>
                  </a:moveTo>
                  <a:cubicBezTo>
                    <a:pt x="915" y="197"/>
                    <a:pt x="915" y="197"/>
                    <a:pt x="915" y="197"/>
                  </a:cubicBezTo>
                  <a:cubicBezTo>
                    <a:pt x="910" y="192"/>
                    <a:pt x="905" y="189"/>
                    <a:pt x="899" y="188"/>
                  </a:cubicBezTo>
                  <a:cubicBezTo>
                    <a:pt x="899" y="0"/>
                    <a:pt x="899" y="0"/>
                    <a:pt x="899" y="0"/>
                  </a:cubicBezTo>
                  <a:cubicBezTo>
                    <a:pt x="0" y="0"/>
                    <a:pt x="0" y="0"/>
                    <a:pt x="0" y="0"/>
                  </a:cubicBezTo>
                  <a:cubicBezTo>
                    <a:pt x="0" y="244"/>
                    <a:pt x="0" y="244"/>
                    <a:pt x="0" y="244"/>
                  </a:cubicBezTo>
                  <a:cubicBezTo>
                    <a:pt x="52" y="244"/>
                    <a:pt x="52" y="244"/>
                    <a:pt x="52" y="244"/>
                  </a:cubicBezTo>
                  <a:cubicBezTo>
                    <a:pt x="52" y="54"/>
                    <a:pt x="52" y="54"/>
                    <a:pt x="52" y="54"/>
                  </a:cubicBezTo>
                  <a:cubicBezTo>
                    <a:pt x="847" y="54"/>
                    <a:pt x="847" y="54"/>
                    <a:pt x="847" y="54"/>
                  </a:cubicBezTo>
                  <a:cubicBezTo>
                    <a:pt x="847" y="230"/>
                    <a:pt x="847" y="230"/>
                    <a:pt x="847" y="230"/>
                  </a:cubicBezTo>
                  <a:cubicBezTo>
                    <a:pt x="806" y="278"/>
                    <a:pt x="806" y="278"/>
                    <a:pt x="806" y="278"/>
                  </a:cubicBezTo>
                  <a:cubicBezTo>
                    <a:pt x="795" y="290"/>
                    <a:pt x="787" y="313"/>
                    <a:pt x="787" y="328"/>
                  </a:cubicBezTo>
                  <a:cubicBezTo>
                    <a:pt x="787" y="727"/>
                    <a:pt x="787" y="727"/>
                    <a:pt x="787" y="727"/>
                  </a:cubicBezTo>
                  <a:cubicBezTo>
                    <a:pt x="787" y="743"/>
                    <a:pt x="800" y="756"/>
                    <a:pt x="816" y="756"/>
                  </a:cubicBezTo>
                  <a:cubicBezTo>
                    <a:pt x="983" y="756"/>
                    <a:pt x="983" y="756"/>
                    <a:pt x="983" y="756"/>
                  </a:cubicBezTo>
                  <a:cubicBezTo>
                    <a:pt x="999" y="756"/>
                    <a:pt x="1012" y="743"/>
                    <a:pt x="1012" y="727"/>
                  </a:cubicBezTo>
                  <a:cubicBezTo>
                    <a:pt x="1012" y="328"/>
                    <a:pt x="1012" y="328"/>
                    <a:pt x="1012" y="328"/>
                  </a:cubicBezTo>
                  <a:cubicBezTo>
                    <a:pt x="1012" y="313"/>
                    <a:pt x="1003" y="290"/>
                    <a:pt x="992" y="279"/>
                  </a:cubicBez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10">
              <a:extLst>
                <a:ext uri="{FF2B5EF4-FFF2-40B4-BE49-F238E27FC236}">
                  <a16:creationId xmlns:a16="http://schemas.microsoft.com/office/drawing/2014/main" id="{36CC0A12-310D-4EE6-80A4-05292A7C54FD}"/>
                </a:ext>
              </a:extLst>
            </p:cNvPr>
            <p:cNvSpPr>
              <a:spLocks/>
            </p:cNvSpPr>
            <p:nvPr/>
          </p:nvSpPr>
          <p:spPr bwMode="auto">
            <a:xfrm>
              <a:off x="5768250" y="1811077"/>
              <a:ext cx="242748" cy="253935"/>
            </a:xfrm>
            <a:custGeom>
              <a:avLst/>
              <a:gdLst>
                <a:gd name="T0" fmla="*/ 400 w 400"/>
                <a:gd name="T1" fmla="*/ 111 h 421"/>
                <a:gd name="T2" fmla="*/ 211 w 400"/>
                <a:gd name="T3" fmla="*/ 24 h 421"/>
                <a:gd name="T4" fmla="*/ 210 w 400"/>
                <a:gd name="T5" fmla="*/ 24 h 421"/>
                <a:gd name="T6" fmla="*/ 167 w 400"/>
                <a:gd name="T7" fmla="*/ 31 h 421"/>
                <a:gd name="T8" fmla="*/ 166 w 400"/>
                <a:gd name="T9" fmla="*/ 31 h 421"/>
                <a:gd name="T10" fmla="*/ 165 w 400"/>
                <a:gd name="T11" fmla="*/ 31 h 421"/>
                <a:gd name="T12" fmla="*/ 164 w 400"/>
                <a:gd name="T13" fmla="*/ 31 h 421"/>
                <a:gd name="T14" fmla="*/ 164 w 400"/>
                <a:gd name="T15" fmla="*/ 31 h 421"/>
                <a:gd name="T16" fmla="*/ 164 w 400"/>
                <a:gd name="T17" fmla="*/ 31 h 421"/>
                <a:gd name="T18" fmla="*/ 164 w 400"/>
                <a:gd name="T19" fmla="*/ 31 h 421"/>
                <a:gd name="T20" fmla="*/ 161 w 400"/>
                <a:gd name="T21" fmla="*/ 32 h 421"/>
                <a:gd name="T22" fmla="*/ 159 w 400"/>
                <a:gd name="T23" fmla="*/ 32 h 421"/>
                <a:gd name="T24" fmla="*/ 159 w 400"/>
                <a:gd name="T25" fmla="*/ 32 h 421"/>
                <a:gd name="T26" fmla="*/ 108 w 400"/>
                <a:gd name="T27" fmla="*/ 54 h 421"/>
                <a:gd name="T28" fmla="*/ 94 w 400"/>
                <a:gd name="T29" fmla="*/ 72 h 421"/>
                <a:gd name="T30" fmla="*/ 71 w 400"/>
                <a:gd name="T31" fmla="*/ 68 h 421"/>
                <a:gd name="T32" fmla="*/ 36 w 400"/>
                <a:gd name="T33" fmla="*/ 61 h 421"/>
                <a:gd name="T34" fmla="*/ 23 w 400"/>
                <a:gd name="T35" fmla="*/ 64 h 421"/>
                <a:gd name="T36" fmla="*/ 14 w 400"/>
                <a:gd name="T37" fmla="*/ 67 h 421"/>
                <a:gd name="T38" fmla="*/ 12 w 400"/>
                <a:gd name="T39" fmla="*/ 67 h 421"/>
                <a:gd name="T40" fmla="*/ 1 w 400"/>
                <a:gd name="T41" fmla="*/ 84 h 421"/>
                <a:gd name="T42" fmla="*/ 19 w 400"/>
                <a:gd name="T43" fmla="*/ 159 h 421"/>
                <a:gd name="T44" fmla="*/ 36 w 400"/>
                <a:gd name="T45" fmla="*/ 169 h 421"/>
                <a:gd name="T46" fmla="*/ 38 w 400"/>
                <a:gd name="T47" fmla="*/ 169 h 421"/>
                <a:gd name="T48" fmla="*/ 38 w 400"/>
                <a:gd name="T49" fmla="*/ 169 h 421"/>
                <a:gd name="T50" fmla="*/ 62 w 400"/>
                <a:gd name="T51" fmla="*/ 163 h 421"/>
                <a:gd name="T52" fmla="*/ 88 w 400"/>
                <a:gd name="T53" fmla="*/ 143 h 421"/>
                <a:gd name="T54" fmla="*/ 107 w 400"/>
                <a:gd name="T55" fmla="*/ 129 h 421"/>
                <a:gd name="T56" fmla="*/ 119 w 400"/>
                <a:gd name="T57" fmla="*/ 132 h 421"/>
                <a:gd name="T58" fmla="*/ 119 w 400"/>
                <a:gd name="T59" fmla="*/ 133 h 421"/>
                <a:gd name="T60" fmla="*/ 121 w 400"/>
                <a:gd name="T61" fmla="*/ 140 h 421"/>
                <a:gd name="T62" fmla="*/ 139 w 400"/>
                <a:gd name="T63" fmla="*/ 151 h 421"/>
                <a:gd name="T64" fmla="*/ 162 w 400"/>
                <a:gd name="T65" fmla="*/ 145 h 421"/>
                <a:gd name="T66" fmla="*/ 226 w 400"/>
                <a:gd name="T67" fmla="*/ 421 h 421"/>
                <a:gd name="T68" fmla="*/ 277 w 400"/>
                <a:gd name="T69" fmla="*/ 408 h 421"/>
                <a:gd name="T70" fmla="*/ 213 w 400"/>
                <a:gd name="T71" fmla="*/ 133 h 421"/>
                <a:gd name="T72" fmla="*/ 236 w 400"/>
                <a:gd name="T73" fmla="*/ 128 h 421"/>
                <a:gd name="T74" fmla="*/ 246 w 400"/>
                <a:gd name="T75" fmla="*/ 110 h 421"/>
                <a:gd name="T76" fmla="*/ 245 w 400"/>
                <a:gd name="T77" fmla="*/ 105 h 421"/>
                <a:gd name="T78" fmla="*/ 400 w 400"/>
                <a:gd name="T79" fmla="*/ 11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421">
                  <a:moveTo>
                    <a:pt x="400" y="111"/>
                  </a:moveTo>
                  <a:cubicBezTo>
                    <a:pt x="361" y="0"/>
                    <a:pt x="211" y="24"/>
                    <a:pt x="211" y="24"/>
                  </a:cubicBezTo>
                  <a:cubicBezTo>
                    <a:pt x="210" y="24"/>
                    <a:pt x="210" y="24"/>
                    <a:pt x="210" y="24"/>
                  </a:cubicBezTo>
                  <a:cubicBezTo>
                    <a:pt x="200" y="25"/>
                    <a:pt x="185" y="26"/>
                    <a:pt x="167" y="31"/>
                  </a:cubicBezTo>
                  <a:cubicBezTo>
                    <a:pt x="166" y="31"/>
                    <a:pt x="166" y="31"/>
                    <a:pt x="166" y="31"/>
                  </a:cubicBezTo>
                  <a:cubicBezTo>
                    <a:pt x="165" y="31"/>
                    <a:pt x="165" y="31"/>
                    <a:pt x="165" y="31"/>
                  </a:cubicBezTo>
                  <a:cubicBezTo>
                    <a:pt x="165" y="31"/>
                    <a:pt x="164" y="31"/>
                    <a:pt x="164" y="31"/>
                  </a:cubicBezTo>
                  <a:cubicBezTo>
                    <a:pt x="164" y="31"/>
                    <a:pt x="164" y="31"/>
                    <a:pt x="164" y="31"/>
                  </a:cubicBezTo>
                  <a:cubicBezTo>
                    <a:pt x="164" y="31"/>
                    <a:pt x="164" y="31"/>
                    <a:pt x="164" y="31"/>
                  </a:cubicBezTo>
                  <a:cubicBezTo>
                    <a:pt x="164" y="31"/>
                    <a:pt x="164" y="31"/>
                    <a:pt x="164" y="31"/>
                  </a:cubicBezTo>
                  <a:cubicBezTo>
                    <a:pt x="163" y="31"/>
                    <a:pt x="162" y="32"/>
                    <a:pt x="161" y="32"/>
                  </a:cubicBezTo>
                  <a:cubicBezTo>
                    <a:pt x="159" y="32"/>
                    <a:pt x="159" y="32"/>
                    <a:pt x="159" y="32"/>
                  </a:cubicBezTo>
                  <a:cubicBezTo>
                    <a:pt x="159" y="32"/>
                    <a:pt x="159" y="32"/>
                    <a:pt x="159" y="32"/>
                  </a:cubicBezTo>
                  <a:cubicBezTo>
                    <a:pt x="128" y="40"/>
                    <a:pt x="109" y="50"/>
                    <a:pt x="108" y="54"/>
                  </a:cubicBezTo>
                  <a:cubicBezTo>
                    <a:pt x="106" y="67"/>
                    <a:pt x="98" y="71"/>
                    <a:pt x="94" y="72"/>
                  </a:cubicBezTo>
                  <a:cubicBezTo>
                    <a:pt x="90" y="73"/>
                    <a:pt x="79" y="72"/>
                    <a:pt x="71" y="68"/>
                  </a:cubicBezTo>
                  <a:cubicBezTo>
                    <a:pt x="57" y="63"/>
                    <a:pt x="36" y="61"/>
                    <a:pt x="36" y="61"/>
                  </a:cubicBezTo>
                  <a:cubicBezTo>
                    <a:pt x="23" y="64"/>
                    <a:pt x="23" y="64"/>
                    <a:pt x="23" y="64"/>
                  </a:cubicBezTo>
                  <a:cubicBezTo>
                    <a:pt x="14" y="67"/>
                    <a:pt x="14" y="67"/>
                    <a:pt x="14" y="67"/>
                  </a:cubicBezTo>
                  <a:cubicBezTo>
                    <a:pt x="12" y="67"/>
                    <a:pt x="12" y="67"/>
                    <a:pt x="12" y="67"/>
                  </a:cubicBezTo>
                  <a:cubicBezTo>
                    <a:pt x="4" y="69"/>
                    <a:pt x="0" y="77"/>
                    <a:pt x="1" y="84"/>
                  </a:cubicBezTo>
                  <a:cubicBezTo>
                    <a:pt x="19" y="159"/>
                    <a:pt x="19" y="159"/>
                    <a:pt x="19" y="159"/>
                  </a:cubicBezTo>
                  <a:cubicBezTo>
                    <a:pt x="21" y="166"/>
                    <a:pt x="29" y="171"/>
                    <a:pt x="36" y="169"/>
                  </a:cubicBezTo>
                  <a:cubicBezTo>
                    <a:pt x="38" y="169"/>
                    <a:pt x="38" y="169"/>
                    <a:pt x="38" y="169"/>
                  </a:cubicBezTo>
                  <a:cubicBezTo>
                    <a:pt x="38" y="169"/>
                    <a:pt x="38" y="169"/>
                    <a:pt x="38" y="169"/>
                  </a:cubicBezTo>
                  <a:cubicBezTo>
                    <a:pt x="62" y="163"/>
                    <a:pt x="62" y="163"/>
                    <a:pt x="62" y="163"/>
                  </a:cubicBezTo>
                  <a:cubicBezTo>
                    <a:pt x="62" y="163"/>
                    <a:pt x="80" y="153"/>
                    <a:pt x="88" y="143"/>
                  </a:cubicBezTo>
                  <a:cubicBezTo>
                    <a:pt x="94" y="136"/>
                    <a:pt x="103" y="130"/>
                    <a:pt x="107" y="129"/>
                  </a:cubicBezTo>
                  <a:cubicBezTo>
                    <a:pt x="110" y="129"/>
                    <a:pt x="115" y="129"/>
                    <a:pt x="119" y="132"/>
                  </a:cubicBezTo>
                  <a:cubicBezTo>
                    <a:pt x="119" y="132"/>
                    <a:pt x="119" y="132"/>
                    <a:pt x="119" y="133"/>
                  </a:cubicBezTo>
                  <a:cubicBezTo>
                    <a:pt x="121" y="140"/>
                    <a:pt x="121" y="140"/>
                    <a:pt x="121" y="140"/>
                  </a:cubicBezTo>
                  <a:cubicBezTo>
                    <a:pt x="123" y="148"/>
                    <a:pt x="131" y="152"/>
                    <a:pt x="139" y="151"/>
                  </a:cubicBezTo>
                  <a:cubicBezTo>
                    <a:pt x="162" y="145"/>
                    <a:pt x="162" y="145"/>
                    <a:pt x="162" y="145"/>
                  </a:cubicBezTo>
                  <a:cubicBezTo>
                    <a:pt x="226" y="421"/>
                    <a:pt x="226" y="421"/>
                    <a:pt x="226" y="421"/>
                  </a:cubicBezTo>
                  <a:cubicBezTo>
                    <a:pt x="277" y="408"/>
                    <a:pt x="277" y="408"/>
                    <a:pt x="277" y="408"/>
                  </a:cubicBezTo>
                  <a:cubicBezTo>
                    <a:pt x="213" y="133"/>
                    <a:pt x="213" y="133"/>
                    <a:pt x="213" y="133"/>
                  </a:cubicBezTo>
                  <a:cubicBezTo>
                    <a:pt x="236" y="128"/>
                    <a:pt x="236" y="128"/>
                    <a:pt x="236" y="128"/>
                  </a:cubicBezTo>
                  <a:cubicBezTo>
                    <a:pt x="243" y="126"/>
                    <a:pt x="248" y="118"/>
                    <a:pt x="246" y="110"/>
                  </a:cubicBezTo>
                  <a:cubicBezTo>
                    <a:pt x="245" y="105"/>
                    <a:pt x="245" y="105"/>
                    <a:pt x="245" y="105"/>
                  </a:cubicBezTo>
                  <a:cubicBezTo>
                    <a:pt x="312" y="56"/>
                    <a:pt x="391" y="108"/>
                    <a:pt x="400" y="111"/>
                  </a:cubicBezTo>
                  <a:close/>
                </a:path>
              </a:pathLst>
            </a:custGeom>
            <a:solidFill>
              <a:schemeClr val="accent3"/>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Freeform 11">
              <a:extLst>
                <a:ext uri="{FF2B5EF4-FFF2-40B4-BE49-F238E27FC236}">
                  <a16:creationId xmlns:a16="http://schemas.microsoft.com/office/drawing/2014/main" id="{589A5A34-5E38-4F2E-AFC1-94BD3114BF9F}"/>
                </a:ext>
              </a:extLst>
            </p:cNvPr>
            <p:cNvSpPr>
              <a:spLocks/>
            </p:cNvSpPr>
            <p:nvPr/>
          </p:nvSpPr>
          <p:spPr bwMode="auto">
            <a:xfrm>
              <a:off x="5864454" y="1950909"/>
              <a:ext cx="118577" cy="246104"/>
            </a:xfrm>
            <a:custGeom>
              <a:avLst/>
              <a:gdLst>
                <a:gd name="T0" fmla="*/ 194 w 196"/>
                <a:gd name="T1" fmla="*/ 367 h 406"/>
                <a:gd name="T2" fmla="*/ 183 w 196"/>
                <a:gd name="T3" fmla="*/ 385 h 406"/>
                <a:gd name="T4" fmla="*/ 103 w 196"/>
                <a:gd name="T5" fmla="*/ 404 h 406"/>
                <a:gd name="T6" fmla="*/ 85 w 196"/>
                <a:gd name="T7" fmla="*/ 393 h 406"/>
                <a:gd name="T8" fmla="*/ 2 w 196"/>
                <a:gd name="T9" fmla="*/ 38 h 406"/>
                <a:gd name="T10" fmla="*/ 13 w 196"/>
                <a:gd name="T11" fmla="*/ 21 h 406"/>
                <a:gd name="T12" fmla="*/ 93 w 196"/>
                <a:gd name="T13" fmla="*/ 2 h 406"/>
                <a:gd name="T14" fmla="*/ 111 w 196"/>
                <a:gd name="T15" fmla="*/ 13 h 406"/>
                <a:gd name="T16" fmla="*/ 194 w 196"/>
                <a:gd name="T17" fmla="*/ 36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406">
                  <a:moveTo>
                    <a:pt x="194" y="367"/>
                  </a:moveTo>
                  <a:cubicBezTo>
                    <a:pt x="196" y="375"/>
                    <a:pt x="191" y="383"/>
                    <a:pt x="183" y="385"/>
                  </a:cubicBezTo>
                  <a:cubicBezTo>
                    <a:pt x="103" y="404"/>
                    <a:pt x="103" y="404"/>
                    <a:pt x="103" y="404"/>
                  </a:cubicBezTo>
                  <a:cubicBezTo>
                    <a:pt x="95" y="406"/>
                    <a:pt x="87" y="401"/>
                    <a:pt x="85" y="393"/>
                  </a:cubicBezTo>
                  <a:cubicBezTo>
                    <a:pt x="2" y="38"/>
                    <a:pt x="2" y="38"/>
                    <a:pt x="2" y="38"/>
                  </a:cubicBezTo>
                  <a:cubicBezTo>
                    <a:pt x="0" y="31"/>
                    <a:pt x="5" y="23"/>
                    <a:pt x="13" y="21"/>
                  </a:cubicBezTo>
                  <a:cubicBezTo>
                    <a:pt x="93" y="2"/>
                    <a:pt x="93" y="2"/>
                    <a:pt x="93" y="2"/>
                  </a:cubicBezTo>
                  <a:cubicBezTo>
                    <a:pt x="101" y="0"/>
                    <a:pt x="109" y="5"/>
                    <a:pt x="111" y="13"/>
                  </a:cubicBezTo>
                  <a:lnTo>
                    <a:pt x="194" y="367"/>
                  </a:lnTo>
                  <a:close/>
                </a:path>
              </a:pathLst>
            </a:custGeom>
            <a:solidFill>
              <a:schemeClr val="accent3"/>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Freeform 15">
              <a:extLst>
                <a:ext uri="{FF2B5EF4-FFF2-40B4-BE49-F238E27FC236}">
                  <a16:creationId xmlns:a16="http://schemas.microsoft.com/office/drawing/2014/main" id="{F7260C15-D073-4701-A733-F8D9679AC385}"/>
                </a:ext>
              </a:extLst>
            </p:cNvPr>
            <p:cNvSpPr>
              <a:spLocks/>
            </p:cNvSpPr>
            <p:nvPr/>
          </p:nvSpPr>
          <p:spPr bwMode="auto">
            <a:xfrm>
              <a:off x="5948354" y="1909519"/>
              <a:ext cx="469835" cy="265122"/>
            </a:xfrm>
            <a:custGeom>
              <a:avLst/>
              <a:gdLst>
                <a:gd name="T0" fmla="*/ 106 w 774"/>
                <a:gd name="T1" fmla="*/ 221 h 438"/>
                <a:gd name="T2" fmla="*/ 103 w 774"/>
                <a:gd name="T3" fmla="*/ 194 h 438"/>
                <a:gd name="T4" fmla="*/ 239 w 774"/>
                <a:gd name="T5" fmla="*/ 59 h 438"/>
                <a:gd name="T6" fmla="*/ 319 w 774"/>
                <a:gd name="T7" fmla="*/ 85 h 438"/>
                <a:gd name="T8" fmla="*/ 467 w 774"/>
                <a:gd name="T9" fmla="*/ 0 h 438"/>
                <a:gd name="T10" fmla="*/ 636 w 774"/>
                <a:gd name="T11" fmla="*/ 167 h 438"/>
                <a:gd name="T12" fmla="*/ 638 w 774"/>
                <a:gd name="T13" fmla="*/ 167 h 438"/>
                <a:gd name="T14" fmla="*/ 774 w 774"/>
                <a:gd name="T15" fmla="*/ 302 h 438"/>
                <a:gd name="T16" fmla="*/ 638 w 774"/>
                <a:gd name="T17" fmla="*/ 438 h 438"/>
                <a:gd name="T18" fmla="*/ 109 w 774"/>
                <a:gd name="T19" fmla="*/ 438 h 438"/>
                <a:gd name="T20" fmla="*/ 0 w 774"/>
                <a:gd name="T21" fmla="*/ 329 h 438"/>
                <a:gd name="T22" fmla="*/ 106 w 774"/>
                <a:gd name="T23" fmla="*/ 221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438">
                  <a:moveTo>
                    <a:pt x="106" y="221"/>
                  </a:moveTo>
                  <a:cubicBezTo>
                    <a:pt x="104" y="212"/>
                    <a:pt x="103" y="203"/>
                    <a:pt x="103" y="194"/>
                  </a:cubicBezTo>
                  <a:cubicBezTo>
                    <a:pt x="103" y="119"/>
                    <a:pt x="164" y="59"/>
                    <a:pt x="239" y="59"/>
                  </a:cubicBezTo>
                  <a:cubicBezTo>
                    <a:pt x="269" y="59"/>
                    <a:pt x="297" y="69"/>
                    <a:pt x="319" y="85"/>
                  </a:cubicBezTo>
                  <a:cubicBezTo>
                    <a:pt x="349" y="34"/>
                    <a:pt x="404" y="0"/>
                    <a:pt x="467" y="0"/>
                  </a:cubicBezTo>
                  <a:cubicBezTo>
                    <a:pt x="559" y="0"/>
                    <a:pt x="635" y="74"/>
                    <a:pt x="636" y="167"/>
                  </a:cubicBezTo>
                  <a:cubicBezTo>
                    <a:pt x="637" y="167"/>
                    <a:pt x="638" y="167"/>
                    <a:pt x="638" y="167"/>
                  </a:cubicBezTo>
                  <a:cubicBezTo>
                    <a:pt x="713" y="167"/>
                    <a:pt x="774" y="227"/>
                    <a:pt x="774" y="302"/>
                  </a:cubicBezTo>
                  <a:cubicBezTo>
                    <a:pt x="774" y="377"/>
                    <a:pt x="713" y="438"/>
                    <a:pt x="638" y="438"/>
                  </a:cubicBezTo>
                  <a:cubicBezTo>
                    <a:pt x="109" y="438"/>
                    <a:pt x="109" y="438"/>
                    <a:pt x="109" y="438"/>
                  </a:cubicBezTo>
                  <a:cubicBezTo>
                    <a:pt x="49" y="438"/>
                    <a:pt x="0" y="389"/>
                    <a:pt x="0" y="329"/>
                  </a:cubicBezTo>
                  <a:cubicBezTo>
                    <a:pt x="0" y="270"/>
                    <a:pt x="47" y="222"/>
                    <a:pt x="106" y="2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3" name="Rectangle 17">
              <a:extLst>
                <a:ext uri="{FF2B5EF4-FFF2-40B4-BE49-F238E27FC236}">
                  <a16:creationId xmlns:a16="http://schemas.microsoft.com/office/drawing/2014/main" id="{CD698EF0-9822-41CE-A30E-533345843E66}"/>
                </a:ext>
              </a:extLst>
            </p:cNvPr>
            <p:cNvSpPr>
              <a:spLocks noChangeArrowheads="1"/>
            </p:cNvSpPr>
            <p:nvPr/>
          </p:nvSpPr>
          <p:spPr bwMode="auto">
            <a:xfrm>
              <a:off x="5843200" y="2162335"/>
              <a:ext cx="599599" cy="276308"/>
            </a:xfrm>
            <a:prstGeom prst="rect">
              <a:avLst/>
            </a:prstGeom>
            <a:solidFill>
              <a:srgbClr val="00BCF2"/>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4" name="Freeform 20">
              <a:extLst>
                <a:ext uri="{FF2B5EF4-FFF2-40B4-BE49-F238E27FC236}">
                  <a16:creationId xmlns:a16="http://schemas.microsoft.com/office/drawing/2014/main" id="{8096BB9F-87A2-4E0A-AD0A-F59F90FD07EA}"/>
                </a:ext>
              </a:extLst>
            </p:cNvPr>
            <p:cNvSpPr>
              <a:spLocks/>
            </p:cNvSpPr>
            <p:nvPr/>
          </p:nvSpPr>
          <p:spPr bwMode="auto">
            <a:xfrm>
              <a:off x="5778318" y="2092978"/>
              <a:ext cx="136476" cy="345665"/>
            </a:xfrm>
            <a:custGeom>
              <a:avLst/>
              <a:gdLst>
                <a:gd name="T0" fmla="*/ 225 w 225"/>
                <a:gd name="T1" fmla="*/ 115 h 571"/>
                <a:gd name="T2" fmla="*/ 128 w 225"/>
                <a:gd name="T3" fmla="*/ 12 h 571"/>
                <a:gd name="T4" fmla="*/ 89 w 225"/>
                <a:gd name="T5" fmla="*/ 12 h 571"/>
                <a:gd name="T6" fmla="*/ 1 w 225"/>
                <a:gd name="T7" fmla="*/ 113 h 571"/>
                <a:gd name="T8" fmla="*/ 0 w 225"/>
                <a:gd name="T9" fmla="*/ 116 h 571"/>
                <a:gd name="T10" fmla="*/ 0 w 225"/>
                <a:gd name="T11" fmla="*/ 557 h 571"/>
                <a:gd name="T12" fmla="*/ 14 w 225"/>
                <a:gd name="T13" fmla="*/ 571 h 571"/>
                <a:gd name="T14" fmla="*/ 210 w 225"/>
                <a:gd name="T15" fmla="*/ 571 h 571"/>
                <a:gd name="T16" fmla="*/ 225 w 225"/>
                <a:gd name="T17" fmla="*/ 557 h 571"/>
                <a:gd name="T18" fmla="*/ 225 w 225"/>
                <a:gd name="T19" fmla="*/ 11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 h="571">
                  <a:moveTo>
                    <a:pt x="225" y="115"/>
                  </a:moveTo>
                  <a:cubicBezTo>
                    <a:pt x="128" y="12"/>
                    <a:pt x="128" y="12"/>
                    <a:pt x="128" y="12"/>
                  </a:cubicBezTo>
                  <a:cubicBezTo>
                    <a:pt x="117" y="0"/>
                    <a:pt x="100" y="0"/>
                    <a:pt x="89" y="12"/>
                  </a:cubicBezTo>
                  <a:cubicBezTo>
                    <a:pt x="1" y="113"/>
                    <a:pt x="1" y="113"/>
                    <a:pt x="1" y="113"/>
                  </a:cubicBezTo>
                  <a:cubicBezTo>
                    <a:pt x="0" y="114"/>
                    <a:pt x="0" y="115"/>
                    <a:pt x="0" y="116"/>
                  </a:cubicBezTo>
                  <a:cubicBezTo>
                    <a:pt x="0" y="557"/>
                    <a:pt x="0" y="557"/>
                    <a:pt x="0" y="557"/>
                  </a:cubicBezTo>
                  <a:cubicBezTo>
                    <a:pt x="0" y="565"/>
                    <a:pt x="6" y="571"/>
                    <a:pt x="14" y="571"/>
                  </a:cubicBezTo>
                  <a:cubicBezTo>
                    <a:pt x="210" y="571"/>
                    <a:pt x="210" y="571"/>
                    <a:pt x="210" y="571"/>
                  </a:cubicBezTo>
                  <a:cubicBezTo>
                    <a:pt x="218" y="571"/>
                    <a:pt x="225" y="565"/>
                    <a:pt x="225" y="557"/>
                  </a:cubicBezTo>
                  <a:lnTo>
                    <a:pt x="225" y="115"/>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8" name="Group 167">
            <a:extLst>
              <a:ext uri="{FF2B5EF4-FFF2-40B4-BE49-F238E27FC236}">
                <a16:creationId xmlns:a16="http://schemas.microsoft.com/office/drawing/2014/main" id="{CF1B7E14-D970-458C-BC6D-271B15B32C65}"/>
              </a:ext>
              <a:ext uri="{C183D7F6-B498-43B3-948B-1728B52AA6E4}">
                <adec:decorative xmlns:adec="http://schemas.microsoft.com/office/drawing/2017/decorative" val="1"/>
              </a:ext>
            </a:extLst>
          </p:cNvPr>
          <p:cNvGrpSpPr/>
          <p:nvPr/>
        </p:nvGrpSpPr>
        <p:grpSpPr>
          <a:xfrm>
            <a:off x="9247297" y="2029638"/>
            <a:ext cx="426591" cy="416838"/>
            <a:chOff x="7167385" y="1712325"/>
            <a:chExt cx="654143" cy="639183"/>
          </a:xfrm>
        </p:grpSpPr>
        <p:sp>
          <p:nvSpPr>
            <p:cNvPr id="169" name="Freeform: Shape 168">
              <a:extLst>
                <a:ext uri="{FF2B5EF4-FFF2-40B4-BE49-F238E27FC236}">
                  <a16:creationId xmlns:a16="http://schemas.microsoft.com/office/drawing/2014/main" id="{C58529A5-EA2D-4182-98C8-FA431B57FFFC}"/>
                </a:ext>
              </a:extLst>
            </p:cNvPr>
            <p:cNvSpPr/>
            <p:nvPr/>
          </p:nvSpPr>
          <p:spPr>
            <a:xfrm>
              <a:off x="7230525" y="2013171"/>
              <a:ext cx="151946" cy="151945"/>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42DBD10B-8B22-44EC-8055-32CE1310C374}"/>
                </a:ext>
              </a:extLst>
            </p:cNvPr>
            <p:cNvSpPr/>
            <p:nvPr/>
          </p:nvSpPr>
          <p:spPr>
            <a:xfrm>
              <a:off x="7167385" y="2193486"/>
              <a:ext cx="279582" cy="158022"/>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1"/>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BB10FD54-B1A4-4951-806F-D64DA424EBD4}"/>
                </a:ext>
              </a:extLst>
            </p:cNvPr>
            <p:cNvSpPr/>
            <p:nvPr/>
          </p:nvSpPr>
          <p:spPr bwMode="auto">
            <a:xfrm rot="16200000">
              <a:off x="7483481" y="1755787"/>
              <a:ext cx="176726" cy="378642"/>
            </a:xfrm>
            <a:custGeom>
              <a:avLst/>
              <a:gdLst>
                <a:gd name="connsiteX0" fmla="*/ 73429 w 238021"/>
                <a:gd name="connsiteY0" fmla="*/ 482535 h 509967"/>
                <a:gd name="connsiteX1" fmla="*/ 73429 w 238021"/>
                <a:gd name="connsiteY1" fmla="*/ 509967 h 509967"/>
                <a:gd name="connsiteX2" fmla="*/ 9421 w 238021"/>
                <a:gd name="connsiteY2" fmla="*/ 509967 h 509967"/>
                <a:gd name="connsiteX3" fmla="*/ 9421 w 238021"/>
                <a:gd name="connsiteY3" fmla="*/ 482535 h 509967"/>
                <a:gd name="connsiteX4" fmla="*/ 73429 w 238021"/>
                <a:gd name="connsiteY4" fmla="*/ 0 h 509967"/>
                <a:gd name="connsiteX5" fmla="*/ 73429 w 238021"/>
                <a:gd name="connsiteY5" fmla="*/ 27432 h 509967"/>
                <a:gd name="connsiteX6" fmla="*/ 9421 w 238021"/>
                <a:gd name="connsiteY6" fmla="*/ 27432 h 509967"/>
                <a:gd name="connsiteX7" fmla="*/ 9421 w 238021"/>
                <a:gd name="connsiteY7" fmla="*/ 0 h 509967"/>
                <a:gd name="connsiteX8" fmla="*/ 91440 w 238021"/>
                <a:gd name="connsiteY8" fmla="*/ 275736 h 509967"/>
                <a:gd name="connsiteX9" fmla="*/ 91440 w 238021"/>
                <a:gd name="connsiteY9" fmla="*/ 303168 h 509967"/>
                <a:gd name="connsiteX10" fmla="*/ 0 w 238021"/>
                <a:gd name="connsiteY10" fmla="*/ 303168 h 509967"/>
                <a:gd name="connsiteX11" fmla="*/ 0 w 238021"/>
                <a:gd name="connsiteY11" fmla="*/ 275736 h 509967"/>
                <a:gd name="connsiteX12" fmla="*/ 119149 w 238021"/>
                <a:gd name="connsiteY12" fmla="*/ 413604 h 509967"/>
                <a:gd name="connsiteX13" fmla="*/ 119149 w 238021"/>
                <a:gd name="connsiteY13" fmla="*/ 441036 h 509967"/>
                <a:gd name="connsiteX14" fmla="*/ 9421 w 238021"/>
                <a:gd name="connsiteY14" fmla="*/ 441036 h 509967"/>
                <a:gd name="connsiteX15" fmla="*/ 9421 w 238021"/>
                <a:gd name="connsiteY15" fmla="*/ 413604 h 509967"/>
                <a:gd name="connsiteX16" fmla="*/ 119149 w 238021"/>
                <a:gd name="connsiteY16" fmla="*/ 68934 h 509967"/>
                <a:gd name="connsiteX17" fmla="*/ 119149 w 238021"/>
                <a:gd name="connsiteY17" fmla="*/ 96366 h 509967"/>
                <a:gd name="connsiteX18" fmla="*/ 9421 w 238021"/>
                <a:gd name="connsiteY18" fmla="*/ 96366 h 509967"/>
                <a:gd name="connsiteX19" fmla="*/ 9421 w 238021"/>
                <a:gd name="connsiteY19" fmla="*/ 68934 h 509967"/>
                <a:gd name="connsiteX20" fmla="*/ 153439 w 238021"/>
                <a:gd name="connsiteY20" fmla="*/ 206802 h 509967"/>
                <a:gd name="connsiteX21" fmla="*/ 153439 w 238021"/>
                <a:gd name="connsiteY21" fmla="*/ 234234 h 509967"/>
                <a:gd name="connsiteX22" fmla="*/ 16279 w 238021"/>
                <a:gd name="connsiteY22" fmla="*/ 234234 h 509967"/>
                <a:gd name="connsiteX23" fmla="*/ 16279 w 238021"/>
                <a:gd name="connsiteY23" fmla="*/ 206802 h 509967"/>
                <a:gd name="connsiteX24" fmla="*/ 192301 w 238021"/>
                <a:gd name="connsiteY24" fmla="*/ 137868 h 509967"/>
                <a:gd name="connsiteX25" fmla="*/ 192301 w 238021"/>
                <a:gd name="connsiteY25" fmla="*/ 165300 h 509967"/>
                <a:gd name="connsiteX26" fmla="*/ 9421 w 238021"/>
                <a:gd name="connsiteY26" fmla="*/ 165300 h 509967"/>
                <a:gd name="connsiteX27" fmla="*/ 9421 w 238021"/>
                <a:gd name="connsiteY27" fmla="*/ 137868 h 509967"/>
                <a:gd name="connsiteX28" fmla="*/ 238021 w 238021"/>
                <a:gd name="connsiteY28" fmla="*/ 344670 h 509967"/>
                <a:gd name="connsiteX29" fmla="*/ 238021 w 238021"/>
                <a:gd name="connsiteY29" fmla="*/ 372102 h 509967"/>
                <a:gd name="connsiteX30" fmla="*/ 9421 w 238021"/>
                <a:gd name="connsiteY30" fmla="*/ 372102 h 509967"/>
                <a:gd name="connsiteX31" fmla="*/ 9421 w 238021"/>
                <a:gd name="connsiteY31" fmla="*/ 344670 h 5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021" h="509967">
                  <a:moveTo>
                    <a:pt x="73429" y="482535"/>
                  </a:moveTo>
                  <a:lnTo>
                    <a:pt x="73429" y="509967"/>
                  </a:lnTo>
                  <a:lnTo>
                    <a:pt x="9421" y="509967"/>
                  </a:lnTo>
                  <a:lnTo>
                    <a:pt x="9421" y="482535"/>
                  </a:lnTo>
                  <a:close/>
                  <a:moveTo>
                    <a:pt x="73429" y="0"/>
                  </a:moveTo>
                  <a:lnTo>
                    <a:pt x="73429" y="27432"/>
                  </a:lnTo>
                  <a:lnTo>
                    <a:pt x="9421" y="27432"/>
                  </a:lnTo>
                  <a:lnTo>
                    <a:pt x="9421" y="0"/>
                  </a:lnTo>
                  <a:close/>
                  <a:moveTo>
                    <a:pt x="91440" y="275736"/>
                  </a:moveTo>
                  <a:lnTo>
                    <a:pt x="91440" y="303168"/>
                  </a:lnTo>
                  <a:lnTo>
                    <a:pt x="0" y="303168"/>
                  </a:lnTo>
                  <a:lnTo>
                    <a:pt x="0" y="275736"/>
                  </a:lnTo>
                  <a:close/>
                  <a:moveTo>
                    <a:pt x="119149" y="413604"/>
                  </a:moveTo>
                  <a:lnTo>
                    <a:pt x="119149" y="441036"/>
                  </a:lnTo>
                  <a:lnTo>
                    <a:pt x="9421" y="441036"/>
                  </a:lnTo>
                  <a:lnTo>
                    <a:pt x="9421" y="413604"/>
                  </a:lnTo>
                  <a:close/>
                  <a:moveTo>
                    <a:pt x="119149" y="68934"/>
                  </a:moveTo>
                  <a:lnTo>
                    <a:pt x="119149" y="96366"/>
                  </a:lnTo>
                  <a:lnTo>
                    <a:pt x="9421" y="96366"/>
                  </a:lnTo>
                  <a:lnTo>
                    <a:pt x="9421" y="68934"/>
                  </a:lnTo>
                  <a:close/>
                  <a:moveTo>
                    <a:pt x="153439" y="206802"/>
                  </a:moveTo>
                  <a:lnTo>
                    <a:pt x="153439" y="234234"/>
                  </a:lnTo>
                  <a:lnTo>
                    <a:pt x="16279" y="234234"/>
                  </a:lnTo>
                  <a:lnTo>
                    <a:pt x="16279" y="206802"/>
                  </a:lnTo>
                  <a:close/>
                  <a:moveTo>
                    <a:pt x="192301" y="137868"/>
                  </a:moveTo>
                  <a:lnTo>
                    <a:pt x="192301" y="165300"/>
                  </a:lnTo>
                  <a:lnTo>
                    <a:pt x="9421" y="165300"/>
                  </a:lnTo>
                  <a:lnTo>
                    <a:pt x="9421" y="137868"/>
                  </a:lnTo>
                  <a:close/>
                  <a:moveTo>
                    <a:pt x="238021" y="344670"/>
                  </a:moveTo>
                  <a:lnTo>
                    <a:pt x="238021" y="372102"/>
                  </a:lnTo>
                  <a:lnTo>
                    <a:pt x="9421" y="372102"/>
                  </a:lnTo>
                  <a:lnTo>
                    <a:pt x="9421" y="34467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2" name="Freeform: Shape 171">
              <a:extLst>
                <a:ext uri="{FF2B5EF4-FFF2-40B4-BE49-F238E27FC236}">
                  <a16:creationId xmlns:a16="http://schemas.microsoft.com/office/drawing/2014/main" id="{427B7862-43EF-45F0-8D66-87EADE5F13FF}"/>
                </a:ext>
              </a:extLst>
            </p:cNvPr>
            <p:cNvSpPr/>
            <p:nvPr/>
          </p:nvSpPr>
          <p:spPr bwMode="auto">
            <a:xfrm rot="5400000" flipV="1">
              <a:off x="7483481" y="1915803"/>
              <a:ext cx="176726" cy="378642"/>
            </a:xfrm>
            <a:custGeom>
              <a:avLst/>
              <a:gdLst>
                <a:gd name="connsiteX0" fmla="*/ 73429 w 238021"/>
                <a:gd name="connsiteY0" fmla="*/ 482535 h 509967"/>
                <a:gd name="connsiteX1" fmla="*/ 73429 w 238021"/>
                <a:gd name="connsiteY1" fmla="*/ 509967 h 509967"/>
                <a:gd name="connsiteX2" fmla="*/ 9421 w 238021"/>
                <a:gd name="connsiteY2" fmla="*/ 509967 h 509967"/>
                <a:gd name="connsiteX3" fmla="*/ 9421 w 238021"/>
                <a:gd name="connsiteY3" fmla="*/ 482535 h 509967"/>
                <a:gd name="connsiteX4" fmla="*/ 73429 w 238021"/>
                <a:gd name="connsiteY4" fmla="*/ 0 h 509967"/>
                <a:gd name="connsiteX5" fmla="*/ 73429 w 238021"/>
                <a:gd name="connsiteY5" fmla="*/ 27432 h 509967"/>
                <a:gd name="connsiteX6" fmla="*/ 9421 w 238021"/>
                <a:gd name="connsiteY6" fmla="*/ 27432 h 509967"/>
                <a:gd name="connsiteX7" fmla="*/ 9421 w 238021"/>
                <a:gd name="connsiteY7" fmla="*/ 0 h 509967"/>
                <a:gd name="connsiteX8" fmla="*/ 91440 w 238021"/>
                <a:gd name="connsiteY8" fmla="*/ 275736 h 509967"/>
                <a:gd name="connsiteX9" fmla="*/ 91440 w 238021"/>
                <a:gd name="connsiteY9" fmla="*/ 303168 h 509967"/>
                <a:gd name="connsiteX10" fmla="*/ 0 w 238021"/>
                <a:gd name="connsiteY10" fmla="*/ 303168 h 509967"/>
                <a:gd name="connsiteX11" fmla="*/ 0 w 238021"/>
                <a:gd name="connsiteY11" fmla="*/ 275736 h 509967"/>
                <a:gd name="connsiteX12" fmla="*/ 119149 w 238021"/>
                <a:gd name="connsiteY12" fmla="*/ 413604 h 509967"/>
                <a:gd name="connsiteX13" fmla="*/ 119149 w 238021"/>
                <a:gd name="connsiteY13" fmla="*/ 441036 h 509967"/>
                <a:gd name="connsiteX14" fmla="*/ 9421 w 238021"/>
                <a:gd name="connsiteY14" fmla="*/ 441036 h 509967"/>
                <a:gd name="connsiteX15" fmla="*/ 9421 w 238021"/>
                <a:gd name="connsiteY15" fmla="*/ 413604 h 509967"/>
                <a:gd name="connsiteX16" fmla="*/ 119149 w 238021"/>
                <a:gd name="connsiteY16" fmla="*/ 68934 h 509967"/>
                <a:gd name="connsiteX17" fmla="*/ 119149 w 238021"/>
                <a:gd name="connsiteY17" fmla="*/ 96366 h 509967"/>
                <a:gd name="connsiteX18" fmla="*/ 9421 w 238021"/>
                <a:gd name="connsiteY18" fmla="*/ 96366 h 509967"/>
                <a:gd name="connsiteX19" fmla="*/ 9421 w 238021"/>
                <a:gd name="connsiteY19" fmla="*/ 68934 h 509967"/>
                <a:gd name="connsiteX20" fmla="*/ 153439 w 238021"/>
                <a:gd name="connsiteY20" fmla="*/ 206802 h 509967"/>
                <a:gd name="connsiteX21" fmla="*/ 153439 w 238021"/>
                <a:gd name="connsiteY21" fmla="*/ 234234 h 509967"/>
                <a:gd name="connsiteX22" fmla="*/ 16279 w 238021"/>
                <a:gd name="connsiteY22" fmla="*/ 234234 h 509967"/>
                <a:gd name="connsiteX23" fmla="*/ 16279 w 238021"/>
                <a:gd name="connsiteY23" fmla="*/ 206802 h 509967"/>
                <a:gd name="connsiteX24" fmla="*/ 192301 w 238021"/>
                <a:gd name="connsiteY24" fmla="*/ 137868 h 509967"/>
                <a:gd name="connsiteX25" fmla="*/ 192301 w 238021"/>
                <a:gd name="connsiteY25" fmla="*/ 165300 h 509967"/>
                <a:gd name="connsiteX26" fmla="*/ 9421 w 238021"/>
                <a:gd name="connsiteY26" fmla="*/ 165300 h 509967"/>
                <a:gd name="connsiteX27" fmla="*/ 9421 w 238021"/>
                <a:gd name="connsiteY27" fmla="*/ 137868 h 509967"/>
                <a:gd name="connsiteX28" fmla="*/ 238021 w 238021"/>
                <a:gd name="connsiteY28" fmla="*/ 344670 h 509967"/>
                <a:gd name="connsiteX29" fmla="*/ 238021 w 238021"/>
                <a:gd name="connsiteY29" fmla="*/ 372102 h 509967"/>
                <a:gd name="connsiteX30" fmla="*/ 9421 w 238021"/>
                <a:gd name="connsiteY30" fmla="*/ 372102 h 509967"/>
                <a:gd name="connsiteX31" fmla="*/ 9421 w 238021"/>
                <a:gd name="connsiteY31" fmla="*/ 344670 h 509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021" h="509967">
                  <a:moveTo>
                    <a:pt x="73429" y="482535"/>
                  </a:moveTo>
                  <a:lnTo>
                    <a:pt x="73429" y="509967"/>
                  </a:lnTo>
                  <a:lnTo>
                    <a:pt x="9421" y="509967"/>
                  </a:lnTo>
                  <a:lnTo>
                    <a:pt x="9421" y="482535"/>
                  </a:lnTo>
                  <a:close/>
                  <a:moveTo>
                    <a:pt x="73429" y="0"/>
                  </a:moveTo>
                  <a:lnTo>
                    <a:pt x="73429" y="27432"/>
                  </a:lnTo>
                  <a:lnTo>
                    <a:pt x="9421" y="27432"/>
                  </a:lnTo>
                  <a:lnTo>
                    <a:pt x="9421" y="0"/>
                  </a:lnTo>
                  <a:close/>
                  <a:moveTo>
                    <a:pt x="91440" y="275736"/>
                  </a:moveTo>
                  <a:lnTo>
                    <a:pt x="91440" y="303168"/>
                  </a:lnTo>
                  <a:lnTo>
                    <a:pt x="0" y="303168"/>
                  </a:lnTo>
                  <a:lnTo>
                    <a:pt x="0" y="275736"/>
                  </a:lnTo>
                  <a:close/>
                  <a:moveTo>
                    <a:pt x="119149" y="413604"/>
                  </a:moveTo>
                  <a:lnTo>
                    <a:pt x="119149" y="441036"/>
                  </a:lnTo>
                  <a:lnTo>
                    <a:pt x="9421" y="441036"/>
                  </a:lnTo>
                  <a:lnTo>
                    <a:pt x="9421" y="413604"/>
                  </a:lnTo>
                  <a:close/>
                  <a:moveTo>
                    <a:pt x="119149" y="68934"/>
                  </a:moveTo>
                  <a:lnTo>
                    <a:pt x="119149" y="96366"/>
                  </a:lnTo>
                  <a:lnTo>
                    <a:pt x="9421" y="96366"/>
                  </a:lnTo>
                  <a:lnTo>
                    <a:pt x="9421" y="68934"/>
                  </a:lnTo>
                  <a:close/>
                  <a:moveTo>
                    <a:pt x="153439" y="206802"/>
                  </a:moveTo>
                  <a:lnTo>
                    <a:pt x="153439" y="234234"/>
                  </a:lnTo>
                  <a:lnTo>
                    <a:pt x="16279" y="234234"/>
                  </a:lnTo>
                  <a:lnTo>
                    <a:pt x="16279" y="206802"/>
                  </a:lnTo>
                  <a:close/>
                  <a:moveTo>
                    <a:pt x="192301" y="137868"/>
                  </a:moveTo>
                  <a:lnTo>
                    <a:pt x="192301" y="165300"/>
                  </a:lnTo>
                  <a:lnTo>
                    <a:pt x="9421" y="165300"/>
                  </a:lnTo>
                  <a:lnTo>
                    <a:pt x="9421" y="137868"/>
                  </a:lnTo>
                  <a:close/>
                  <a:moveTo>
                    <a:pt x="238021" y="344670"/>
                  </a:moveTo>
                  <a:lnTo>
                    <a:pt x="238021" y="372102"/>
                  </a:lnTo>
                  <a:lnTo>
                    <a:pt x="9421" y="372102"/>
                  </a:lnTo>
                  <a:lnTo>
                    <a:pt x="9421" y="34467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33668D7F-1B13-4BFA-B09C-E0CFF7DA5D0D}"/>
                </a:ext>
              </a:extLst>
            </p:cNvPr>
            <p:cNvSpPr/>
            <p:nvPr/>
          </p:nvSpPr>
          <p:spPr bwMode="auto">
            <a:xfrm>
              <a:off x="7382523" y="2016292"/>
              <a:ext cx="420127" cy="2036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4" name="Freeform: Shape 173">
              <a:extLst>
                <a:ext uri="{FF2B5EF4-FFF2-40B4-BE49-F238E27FC236}">
                  <a16:creationId xmlns:a16="http://schemas.microsoft.com/office/drawing/2014/main" id="{F488905E-8EC5-4461-BC1A-D70BA37725FF}"/>
                </a:ext>
              </a:extLst>
            </p:cNvPr>
            <p:cNvSpPr/>
            <p:nvPr/>
          </p:nvSpPr>
          <p:spPr>
            <a:xfrm>
              <a:off x="7240870" y="1712325"/>
              <a:ext cx="151686" cy="151686"/>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chemeClr val="accent3"/>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B954304C-8B7D-41FD-A58E-7A6E55E3E0FE}"/>
                </a:ext>
              </a:extLst>
            </p:cNvPr>
            <p:cNvSpPr/>
            <p:nvPr/>
          </p:nvSpPr>
          <p:spPr>
            <a:xfrm>
              <a:off x="7669233" y="1712941"/>
              <a:ext cx="151686" cy="151686"/>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chemeClr val="accent3"/>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A5B6AA4C-22A2-4F9C-B9BB-BECF465A135A}"/>
                </a:ext>
              </a:extLst>
            </p:cNvPr>
            <p:cNvSpPr/>
            <p:nvPr/>
          </p:nvSpPr>
          <p:spPr>
            <a:xfrm>
              <a:off x="7669842" y="2141004"/>
              <a:ext cx="151686" cy="151686"/>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chemeClr val="accent3"/>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8770235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E9BC-0546-4CB3-9AA8-DF29987BD011}"/>
              </a:ext>
            </a:extLst>
          </p:cNvPr>
          <p:cNvSpPr>
            <a:spLocks noGrp="1"/>
          </p:cNvSpPr>
          <p:nvPr>
            <p:ph type="title"/>
          </p:nvPr>
        </p:nvSpPr>
        <p:spPr/>
        <p:txBody>
          <a:bodyPr/>
          <a:lstStyle/>
          <a:p>
            <a:r>
              <a:rPr lang="en-US"/>
              <a:t>Azure AI Speech</a:t>
            </a:r>
            <a:br>
              <a:rPr lang="en-US"/>
            </a:br>
            <a:r>
              <a:rPr lang="en-US"/>
              <a:t>Capabilities</a:t>
            </a:r>
          </a:p>
        </p:txBody>
      </p:sp>
      <p:grpSp>
        <p:nvGrpSpPr>
          <p:cNvPr id="11" name="Group 10">
            <a:extLst>
              <a:ext uri="{FF2B5EF4-FFF2-40B4-BE49-F238E27FC236}">
                <a16:creationId xmlns:a16="http://schemas.microsoft.com/office/drawing/2014/main" id="{E2E7093A-F4EC-4645-970F-B87A2CF4D1C6}"/>
              </a:ext>
              <a:ext uri="{C183D7F6-B498-43B3-948B-1728B52AA6E4}">
                <adec:decorative xmlns:adec="http://schemas.microsoft.com/office/drawing/2017/decorative" val="1"/>
              </a:ext>
            </a:extLst>
          </p:cNvPr>
          <p:cNvGrpSpPr/>
          <p:nvPr/>
        </p:nvGrpSpPr>
        <p:grpSpPr>
          <a:xfrm>
            <a:off x="5146896" y="3578628"/>
            <a:ext cx="6803804" cy="1008029"/>
            <a:chOff x="4348293" y="749260"/>
            <a:chExt cx="6238918" cy="841167"/>
          </a:xfrm>
        </p:grpSpPr>
        <p:sp>
          <p:nvSpPr>
            <p:cNvPr id="22" name="Freeform: Shape 21">
              <a:extLst>
                <a:ext uri="{FF2B5EF4-FFF2-40B4-BE49-F238E27FC236}">
                  <a16:creationId xmlns:a16="http://schemas.microsoft.com/office/drawing/2014/main" id="{17952F32-3BAF-4A2E-A5DA-1219157896D7}"/>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Comprehensive Customization Capabilities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Runtime customization through </a:t>
              </a:r>
              <a:r>
                <a:rPr kumimoji="0" lang="en-US" sz="1400" b="0" i="0" u="none" strike="noStrike" kern="1200" cap="none" spc="0" normalizeH="0" baseline="0" noProof="0" err="1">
                  <a:ln>
                    <a:noFill/>
                  </a:ln>
                  <a:solidFill>
                    <a:srgbClr val="FFFFFF"/>
                  </a:solidFill>
                  <a:effectLst/>
                  <a:uLnTx/>
                  <a:uFillTx/>
                  <a:latin typeface="Segoe UI"/>
                  <a:ea typeface="Calibri" panose="020F0502020204030204" pitchFamily="34" charset="0"/>
                  <a:cs typeface="Arial" panose="020B0604020202020204" pitchFamily="34" charset="0"/>
                </a:rPr>
                <a:t>PhraseList</a:t>
              </a: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Comprehensive offline customization through Custom Speech.</a:t>
              </a:r>
            </a:p>
          </p:txBody>
        </p:sp>
        <p:sp>
          <p:nvSpPr>
            <p:cNvPr id="23" name="Rectangle 22">
              <a:extLst>
                <a:ext uri="{FF2B5EF4-FFF2-40B4-BE49-F238E27FC236}">
                  <a16:creationId xmlns:a16="http://schemas.microsoft.com/office/drawing/2014/main" id="{87D50C48-92D7-4C33-9920-95A1945DFAD5}"/>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7" name="Group 26">
            <a:extLst>
              <a:ext uri="{FF2B5EF4-FFF2-40B4-BE49-F238E27FC236}">
                <a16:creationId xmlns:a16="http://schemas.microsoft.com/office/drawing/2014/main" id="{47BC1998-89DD-472B-8554-2E3EA5A0B929}"/>
              </a:ext>
              <a:ext uri="{C183D7F6-B498-43B3-948B-1728B52AA6E4}">
                <adec:decorative xmlns:adec="http://schemas.microsoft.com/office/drawing/2017/decorative" val="1"/>
              </a:ext>
            </a:extLst>
          </p:cNvPr>
          <p:cNvGrpSpPr/>
          <p:nvPr/>
        </p:nvGrpSpPr>
        <p:grpSpPr>
          <a:xfrm>
            <a:off x="5146896" y="1345820"/>
            <a:ext cx="6803804" cy="1008028"/>
            <a:chOff x="4348293" y="749260"/>
            <a:chExt cx="6238918" cy="841167"/>
          </a:xfrm>
        </p:grpSpPr>
        <p:sp>
          <p:nvSpPr>
            <p:cNvPr id="28" name="Freeform: Shape 27">
              <a:extLst>
                <a:ext uri="{FF2B5EF4-FFF2-40B4-BE49-F238E27FC236}">
                  <a16:creationId xmlns:a16="http://schemas.microsoft.com/office/drawing/2014/main" id="{ADB19A9B-D95F-432B-A379-37F095E35C18}"/>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Rich Set of features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Richer metadata with the recognition results. Speaker Diarization.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07AB23D9-11E9-4369-AD8B-A2993F6F0AEE}"/>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1" name="Freeform: Shape 30">
            <a:extLst>
              <a:ext uri="{FF2B5EF4-FFF2-40B4-BE49-F238E27FC236}">
                <a16:creationId xmlns:a16="http://schemas.microsoft.com/office/drawing/2014/main" id="{50DA3459-3216-4F58-909C-CAB73E1F8B43}"/>
              </a:ext>
            </a:extLst>
          </p:cNvPr>
          <p:cNvSpPr/>
          <p:nvPr/>
        </p:nvSpPr>
        <p:spPr>
          <a:xfrm>
            <a:off x="5988062" y="219640"/>
            <a:ext cx="5962638" cy="1008028"/>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Broad set of Speech technologies</a:t>
            </a:r>
          </a:p>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Speech technologies beyond Speech Transcription and Translation: Neural Text-to-Speech, Speaker Recognition, Keyword Spotting and Pronunciation Assessment. </a:t>
            </a:r>
          </a:p>
        </p:txBody>
      </p:sp>
      <p:sp>
        <p:nvSpPr>
          <p:cNvPr id="32" name="Rectangle 31">
            <a:extLst>
              <a:ext uri="{FF2B5EF4-FFF2-40B4-BE49-F238E27FC236}">
                <a16:creationId xmlns:a16="http://schemas.microsoft.com/office/drawing/2014/main" id="{DC50028A-1544-455C-8A33-5B10CCB2DD9C}"/>
              </a:ext>
              <a:ext uri="{C183D7F6-B498-43B3-948B-1728B52AA6E4}">
                <adec:decorative xmlns:adec="http://schemas.microsoft.com/office/drawing/2017/decorative" val="1"/>
              </a:ext>
            </a:extLst>
          </p:cNvPr>
          <p:cNvSpPr/>
          <p:nvPr/>
        </p:nvSpPr>
        <p:spPr>
          <a:xfrm>
            <a:off x="5146896" y="202767"/>
            <a:ext cx="841167" cy="1008028"/>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nvGrpSpPr>
          <p:cNvPr id="39" name="Group 38">
            <a:extLst>
              <a:ext uri="{FF2B5EF4-FFF2-40B4-BE49-F238E27FC236}">
                <a16:creationId xmlns:a16="http://schemas.microsoft.com/office/drawing/2014/main" id="{5051C966-86B5-4A10-82F4-569D5659F222}"/>
              </a:ext>
              <a:ext uri="{C183D7F6-B498-43B3-948B-1728B52AA6E4}">
                <adec:decorative xmlns:adec="http://schemas.microsoft.com/office/drawing/2017/decorative" val="1"/>
              </a:ext>
            </a:extLst>
          </p:cNvPr>
          <p:cNvGrpSpPr/>
          <p:nvPr/>
        </p:nvGrpSpPr>
        <p:grpSpPr>
          <a:xfrm>
            <a:off x="5391656" y="1572492"/>
            <a:ext cx="404308" cy="404308"/>
            <a:chOff x="3581400" y="3078163"/>
            <a:chExt cx="1027113" cy="1027112"/>
          </a:xfrm>
        </p:grpSpPr>
        <p:sp>
          <p:nvSpPr>
            <p:cNvPr id="40" name="AutoShape 3">
              <a:extLst>
                <a:ext uri="{FF2B5EF4-FFF2-40B4-BE49-F238E27FC236}">
                  <a16:creationId xmlns:a16="http://schemas.microsoft.com/office/drawing/2014/main" id="{87E22DA7-E724-415C-89F2-E6A4EBFFE91B}"/>
                </a:ext>
              </a:extLst>
            </p:cNvPr>
            <p:cNvSpPr>
              <a:spLocks noChangeAspect="1" noChangeArrowheads="1" noTextEdit="1"/>
            </p:cNvSpPr>
            <p:nvPr/>
          </p:nvSpPr>
          <p:spPr bwMode="auto">
            <a:xfrm>
              <a:off x="3581400" y="3078163"/>
              <a:ext cx="1027113" cy="10271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5">
              <a:extLst>
                <a:ext uri="{FF2B5EF4-FFF2-40B4-BE49-F238E27FC236}">
                  <a16:creationId xmlns:a16="http://schemas.microsoft.com/office/drawing/2014/main" id="{36871685-158D-4719-9F38-AC4EA88A04C2}"/>
                </a:ext>
              </a:extLst>
            </p:cNvPr>
            <p:cNvSpPr>
              <a:spLocks/>
            </p:cNvSpPr>
            <p:nvPr/>
          </p:nvSpPr>
          <p:spPr bwMode="auto">
            <a:xfrm>
              <a:off x="3646488" y="3133725"/>
              <a:ext cx="931863" cy="928687"/>
            </a:xfrm>
            <a:custGeom>
              <a:avLst/>
              <a:gdLst>
                <a:gd name="T0" fmla="*/ 291 w 374"/>
                <a:gd name="T1" fmla="*/ 373 h 373"/>
                <a:gd name="T2" fmla="*/ 291 w 374"/>
                <a:gd name="T3" fmla="*/ 373 h 373"/>
                <a:gd name="T4" fmla="*/ 244 w 374"/>
                <a:gd name="T5" fmla="*/ 365 h 373"/>
                <a:gd name="T6" fmla="*/ 195 w 374"/>
                <a:gd name="T7" fmla="*/ 345 h 373"/>
                <a:gd name="T8" fmla="*/ 146 w 374"/>
                <a:gd name="T9" fmla="*/ 313 h 373"/>
                <a:gd name="T10" fmla="*/ 100 w 374"/>
                <a:gd name="T11" fmla="*/ 274 h 373"/>
                <a:gd name="T12" fmla="*/ 60 w 374"/>
                <a:gd name="T13" fmla="*/ 228 h 373"/>
                <a:gd name="T14" fmla="*/ 29 w 374"/>
                <a:gd name="T15" fmla="*/ 180 h 373"/>
                <a:gd name="T16" fmla="*/ 8 w 374"/>
                <a:gd name="T17" fmla="*/ 130 h 373"/>
                <a:gd name="T18" fmla="*/ 0 w 374"/>
                <a:gd name="T19" fmla="*/ 82 h 373"/>
                <a:gd name="T20" fmla="*/ 3 w 374"/>
                <a:gd name="T21" fmla="*/ 57 h 373"/>
                <a:gd name="T22" fmla="*/ 11 w 374"/>
                <a:gd name="T23" fmla="*/ 39 h 373"/>
                <a:gd name="T24" fmla="*/ 25 w 374"/>
                <a:gd name="T25" fmla="*/ 23 h 373"/>
                <a:gd name="T26" fmla="*/ 42 w 374"/>
                <a:gd name="T27" fmla="*/ 5 h 373"/>
                <a:gd name="T28" fmla="*/ 56 w 374"/>
                <a:gd name="T29" fmla="*/ 0 h 373"/>
                <a:gd name="T30" fmla="*/ 65 w 374"/>
                <a:gd name="T31" fmla="*/ 3 h 373"/>
                <a:gd name="T32" fmla="*/ 75 w 374"/>
                <a:gd name="T33" fmla="*/ 10 h 373"/>
                <a:gd name="T34" fmla="*/ 87 w 374"/>
                <a:gd name="T35" fmla="*/ 21 h 373"/>
                <a:gd name="T36" fmla="*/ 98 w 374"/>
                <a:gd name="T37" fmla="*/ 33 h 373"/>
                <a:gd name="T38" fmla="*/ 108 w 374"/>
                <a:gd name="T39" fmla="*/ 43 h 373"/>
                <a:gd name="T40" fmla="*/ 115 w 374"/>
                <a:gd name="T41" fmla="*/ 51 h 373"/>
                <a:gd name="T42" fmla="*/ 121 w 374"/>
                <a:gd name="T43" fmla="*/ 65 h 373"/>
                <a:gd name="T44" fmla="*/ 118 w 374"/>
                <a:gd name="T45" fmla="*/ 75 h 373"/>
                <a:gd name="T46" fmla="*/ 110 w 374"/>
                <a:gd name="T47" fmla="*/ 84 h 373"/>
                <a:gd name="T48" fmla="*/ 100 w 374"/>
                <a:gd name="T49" fmla="*/ 93 h 373"/>
                <a:gd name="T50" fmla="*/ 90 w 374"/>
                <a:gd name="T51" fmla="*/ 104 h 373"/>
                <a:gd name="T52" fmla="*/ 82 w 374"/>
                <a:gd name="T53" fmla="*/ 117 h 373"/>
                <a:gd name="T54" fmla="*/ 79 w 374"/>
                <a:gd name="T55" fmla="*/ 133 h 373"/>
                <a:gd name="T56" fmla="*/ 82 w 374"/>
                <a:gd name="T57" fmla="*/ 151 h 373"/>
                <a:gd name="T58" fmla="*/ 92 w 374"/>
                <a:gd name="T59" fmla="*/ 166 h 373"/>
                <a:gd name="T60" fmla="*/ 207 w 374"/>
                <a:gd name="T61" fmla="*/ 281 h 373"/>
                <a:gd name="T62" fmla="*/ 222 w 374"/>
                <a:gd name="T63" fmla="*/ 291 h 373"/>
                <a:gd name="T64" fmla="*/ 240 w 374"/>
                <a:gd name="T65" fmla="*/ 294 h 373"/>
                <a:gd name="T66" fmla="*/ 256 w 374"/>
                <a:gd name="T67" fmla="*/ 291 h 373"/>
                <a:gd name="T68" fmla="*/ 269 w 374"/>
                <a:gd name="T69" fmla="*/ 283 h 373"/>
                <a:gd name="T70" fmla="*/ 280 w 374"/>
                <a:gd name="T71" fmla="*/ 273 h 373"/>
                <a:gd name="T72" fmla="*/ 289 w 374"/>
                <a:gd name="T73" fmla="*/ 263 h 373"/>
                <a:gd name="T74" fmla="*/ 298 w 374"/>
                <a:gd name="T75" fmla="*/ 255 h 373"/>
                <a:gd name="T76" fmla="*/ 308 w 374"/>
                <a:gd name="T77" fmla="*/ 252 h 373"/>
                <a:gd name="T78" fmla="*/ 322 w 374"/>
                <a:gd name="T79" fmla="*/ 258 h 373"/>
                <a:gd name="T80" fmla="*/ 330 w 374"/>
                <a:gd name="T81" fmla="*/ 265 h 373"/>
                <a:gd name="T82" fmla="*/ 340 w 374"/>
                <a:gd name="T83" fmla="*/ 275 h 373"/>
                <a:gd name="T84" fmla="*/ 352 w 374"/>
                <a:gd name="T85" fmla="*/ 286 h 373"/>
                <a:gd name="T86" fmla="*/ 363 w 374"/>
                <a:gd name="T87" fmla="*/ 298 h 373"/>
                <a:gd name="T88" fmla="*/ 371 w 374"/>
                <a:gd name="T89" fmla="*/ 308 h 373"/>
                <a:gd name="T90" fmla="*/ 374 w 374"/>
                <a:gd name="T91" fmla="*/ 317 h 373"/>
                <a:gd name="T92" fmla="*/ 368 w 374"/>
                <a:gd name="T93" fmla="*/ 331 h 373"/>
                <a:gd name="T94" fmla="*/ 350 w 374"/>
                <a:gd name="T95" fmla="*/ 349 h 373"/>
                <a:gd name="T96" fmla="*/ 334 w 374"/>
                <a:gd name="T97" fmla="*/ 362 h 373"/>
                <a:gd name="T98" fmla="*/ 316 w 374"/>
                <a:gd name="T99" fmla="*/ 370 h 373"/>
                <a:gd name="T100" fmla="*/ 291 w 374"/>
                <a:gd name="T10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4" h="373">
                  <a:moveTo>
                    <a:pt x="291" y="373"/>
                  </a:moveTo>
                  <a:lnTo>
                    <a:pt x="291" y="373"/>
                  </a:lnTo>
                  <a:cubicBezTo>
                    <a:pt x="276" y="373"/>
                    <a:pt x="260" y="370"/>
                    <a:pt x="244" y="365"/>
                  </a:cubicBezTo>
                  <a:cubicBezTo>
                    <a:pt x="228" y="361"/>
                    <a:pt x="211" y="354"/>
                    <a:pt x="195" y="345"/>
                  </a:cubicBezTo>
                  <a:cubicBezTo>
                    <a:pt x="179" y="336"/>
                    <a:pt x="162" y="326"/>
                    <a:pt x="146" y="313"/>
                  </a:cubicBezTo>
                  <a:cubicBezTo>
                    <a:pt x="130" y="301"/>
                    <a:pt x="115" y="288"/>
                    <a:pt x="100" y="274"/>
                  </a:cubicBezTo>
                  <a:cubicBezTo>
                    <a:pt x="86" y="260"/>
                    <a:pt x="73" y="244"/>
                    <a:pt x="60" y="228"/>
                  </a:cubicBezTo>
                  <a:cubicBezTo>
                    <a:pt x="48" y="212"/>
                    <a:pt x="38" y="196"/>
                    <a:pt x="29" y="180"/>
                  </a:cubicBezTo>
                  <a:cubicBezTo>
                    <a:pt x="20" y="163"/>
                    <a:pt x="13" y="146"/>
                    <a:pt x="8" y="130"/>
                  </a:cubicBezTo>
                  <a:cubicBezTo>
                    <a:pt x="3" y="113"/>
                    <a:pt x="0" y="97"/>
                    <a:pt x="0" y="82"/>
                  </a:cubicBezTo>
                  <a:cubicBezTo>
                    <a:pt x="0" y="72"/>
                    <a:pt x="1" y="64"/>
                    <a:pt x="3" y="57"/>
                  </a:cubicBezTo>
                  <a:cubicBezTo>
                    <a:pt x="5" y="50"/>
                    <a:pt x="8" y="44"/>
                    <a:pt x="11" y="39"/>
                  </a:cubicBezTo>
                  <a:cubicBezTo>
                    <a:pt x="15" y="33"/>
                    <a:pt x="19" y="28"/>
                    <a:pt x="25" y="23"/>
                  </a:cubicBezTo>
                  <a:cubicBezTo>
                    <a:pt x="30" y="18"/>
                    <a:pt x="36" y="12"/>
                    <a:pt x="42" y="5"/>
                  </a:cubicBezTo>
                  <a:cubicBezTo>
                    <a:pt x="46" y="1"/>
                    <a:pt x="51" y="0"/>
                    <a:pt x="56" y="0"/>
                  </a:cubicBezTo>
                  <a:cubicBezTo>
                    <a:pt x="58" y="0"/>
                    <a:pt x="61" y="1"/>
                    <a:pt x="65" y="3"/>
                  </a:cubicBezTo>
                  <a:cubicBezTo>
                    <a:pt x="68" y="5"/>
                    <a:pt x="72" y="7"/>
                    <a:pt x="75" y="10"/>
                  </a:cubicBezTo>
                  <a:cubicBezTo>
                    <a:pt x="79" y="14"/>
                    <a:pt x="83" y="17"/>
                    <a:pt x="87" y="21"/>
                  </a:cubicBezTo>
                  <a:cubicBezTo>
                    <a:pt x="91" y="25"/>
                    <a:pt x="95" y="29"/>
                    <a:pt x="98" y="33"/>
                  </a:cubicBezTo>
                  <a:cubicBezTo>
                    <a:pt x="102" y="37"/>
                    <a:pt x="105" y="40"/>
                    <a:pt x="108" y="43"/>
                  </a:cubicBezTo>
                  <a:cubicBezTo>
                    <a:pt x="111" y="47"/>
                    <a:pt x="113" y="49"/>
                    <a:pt x="115" y="51"/>
                  </a:cubicBezTo>
                  <a:cubicBezTo>
                    <a:pt x="119" y="55"/>
                    <a:pt x="121" y="59"/>
                    <a:pt x="121" y="65"/>
                  </a:cubicBezTo>
                  <a:cubicBezTo>
                    <a:pt x="121" y="68"/>
                    <a:pt x="120" y="72"/>
                    <a:pt x="118" y="75"/>
                  </a:cubicBezTo>
                  <a:cubicBezTo>
                    <a:pt x="116" y="78"/>
                    <a:pt x="113" y="81"/>
                    <a:pt x="110" y="84"/>
                  </a:cubicBezTo>
                  <a:cubicBezTo>
                    <a:pt x="107" y="87"/>
                    <a:pt x="104" y="90"/>
                    <a:pt x="100" y="93"/>
                  </a:cubicBezTo>
                  <a:cubicBezTo>
                    <a:pt x="96" y="97"/>
                    <a:pt x="93" y="100"/>
                    <a:pt x="90" y="104"/>
                  </a:cubicBezTo>
                  <a:cubicBezTo>
                    <a:pt x="87" y="108"/>
                    <a:pt x="84" y="112"/>
                    <a:pt x="82" y="117"/>
                  </a:cubicBezTo>
                  <a:cubicBezTo>
                    <a:pt x="80" y="122"/>
                    <a:pt x="79" y="127"/>
                    <a:pt x="79" y="133"/>
                  </a:cubicBezTo>
                  <a:cubicBezTo>
                    <a:pt x="79" y="140"/>
                    <a:pt x="80" y="145"/>
                    <a:pt x="82" y="151"/>
                  </a:cubicBezTo>
                  <a:cubicBezTo>
                    <a:pt x="85" y="157"/>
                    <a:pt x="88" y="162"/>
                    <a:pt x="92" y="166"/>
                  </a:cubicBezTo>
                  <a:lnTo>
                    <a:pt x="207" y="281"/>
                  </a:lnTo>
                  <a:cubicBezTo>
                    <a:pt x="211" y="285"/>
                    <a:pt x="216" y="288"/>
                    <a:pt x="222" y="291"/>
                  </a:cubicBezTo>
                  <a:cubicBezTo>
                    <a:pt x="228" y="293"/>
                    <a:pt x="234" y="294"/>
                    <a:pt x="240" y="294"/>
                  </a:cubicBezTo>
                  <a:cubicBezTo>
                    <a:pt x="246" y="294"/>
                    <a:pt x="251" y="293"/>
                    <a:pt x="256" y="291"/>
                  </a:cubicBezTo>
                  <a:cubicBezTo>
                    <a:pt x="261" y="289"/>
                    <a:pt x="265" y="286"/>
                    <a:pt x="269" y="283"/>
                  </a:cubicBezTo>
                  <a:cubicBezTo>
                    <a:pt x="273" y="280"/>
                    <a:pt x="276" y="277"/>
                    <a:pt x="280" y="273"/>
                  </a:cubicBezTo>
                  <a:cubicBezTo>
                    <a:pt x="283" y="269"/>
                    <a:pt x="286" y="266"/>
                    <a:pt x="289" y="263"/>
                  </a:cubicBezTo>
                  <a:cubicBezTo>
                    <a:pt x="292" y="260"/>
                    <a:pt x="295" y="257"/>
                    <a:pt x="298" y="255"/>
                  </a:cubicBezTo>
                  <a:cubicBezTo>
                    <a:pt x="301" y="253"/>
                    <a:pt x="305" y="252"/>
                    <a:pt x="308" y="252"/>
                  </a:cubicBezTo>
                  <a:cubicBezTo>
                    <a:pt x="314" y="252"/>
                    <a:pt x="318" y="254"/>
                    <a:pt x="322" y="258"/>
                  </a:cubicBezTo>
                  <a:cubicBezTo>
                    <a:pt x="324" y="260"/>
                    <a:pt x="326" y="262"/>
                    <a:pt x="330" y="265"/>
                  </a:cubicBezTo>
                  <a:cubicBezTo>
                    <a:pt x="333" y="268"/>
                    <a:pt x="337" y="271"/>
                    <a:pt x="340" y="275"/>
                  </a:cubicBezTo>
                  <a:cubicBezTo>
                    <a:pt x="344" y="278"/>
                    <a:pt x="348" y="282"/>
                    <a:pt x="352" y="286"/>
                  </a:cubicBezTo>
                  <a:cubicBezTo>
                    <a:pt x="356" y="290"/>
                    <a:pt x="360" y="294"/>
                    <a:pt x="363" y="298"/>
                  </a:cubicBezTo>
                  <a:cubicBezTo>
                    <a:pt x="366" y="301"/>
                    <a:pt x="369" y="305"/>
                    <a:pt x="371" y="308"/>
                  </a:cubicBezTo>
                  <a:cubicBezTo>
                    <a:pt x="373" y="312"/>
                    <a:pt x="374" y="315"/>
                    <a:pt x="374" y="317"/>
                  </a:cubicBezTo>
                  <a:cubicBezTo>
                    <a:pt x="374" y="322"/>
                    <a:pt x="372" y="327"/>
                    <a:pt x="368" y="331"/>
                  </a:cubicBezTo>
                  <a:cubicBezTo>
                    <a:pt x="361" y="337"/>
                    <a:pt x="355" y="343"/>
                    <a:pt x="350" y="349"/>
                  </a:cubicBezTo>
                  <a:cubicBezTo>
                    <a:pt x="345" y="354"/>
                    <a:pt x="340" y="358"/>
                    <a:pt x="334" y="362"/>
                  </a:cubicBezTo>
                  <a:cubicBezTo>
                    <a:pt x="329" y="365"/>
                    <a:pt x="323" y="368"/>
                    <a:pt x="316" y="370"/>
                  </a:cubicBezTo>
                  <a:cubicBezTo>
                    <a:pt x="309" y="372"/>
                    <a:pt x="301" y="373"/>
                    <a:pt x="291" y="37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6">
              <a:extLst>
                <a:ext uri="{FF2B5EF4-FFF2-40B4-BE49-F238E27FC236}">
                  <a16:creationId xmlns:a16="http://schemas.microsoft.com/office/drawing/2014/main" id="{B5D5581B-E0A3-4EDF-AC03-5E3E94001BBC}"/>
                </a:ext>
              </a:extLst>
            </p:cNvPr>
            <p:cNvSpPr>
              <a:spLocks/>
            </p:cNvSpPr>
            <p:nvPr/>
          </p:nvSpPr>
          <p:spPr bwMode="auto">
            <a:xfrm>
              <a:off x="4176713" y="3467100"/>
              <a:ext cx="331788" cy="66675"/>
            </a:xfrm>
            <a:custGeom>
              <a:avLst/>
              <a:gdLst>
                <a:gd name="T0" fmla="*/ 133 w 133"/>
                <a:gd name="T1" fmla="*/ 27 h 27"/>
                <a:gd name="T2" fmla="*/ 133 w 133"/>
                <a:gd name="T3" fmla="*/ 27 h 27"/>
                <a:gd name="T4" fmla="*/ 0 w 133"/>
                <a:gd name="T5" fmla="*/ 27 h 27"/>
                <a:gd name="T6" fmla="*/ 0 w 133"/>
                <a:gd name="T7" fmla="*/ 0 h 27"/>
                <a:gd name="T8" fmla="*/ 133 w 133"/>
                <a:gd name="T9" fmla="*/ 0 h 27"/>
                <a:gd name="T10" fmla="*/ 133 w 133"/>
                <a:gd name="T11" fmla="*/ 27 h 27"/>
              </a:gdLst>
              <a:ahLst/>
              <a:cxnLst>
                <a:cxn ang="0">
                  <a:pos x="T0" y="T1"/>
                </a:cxn>
                <a:cxn ang="0">
                  <a:pos x="T2" y="T3"/>
                </a:cxn>
                <a:cxn ang="0">
                  <a:pos x="T4" y="T5"/>
                </a:cxn>
                <a:cxn ang="0">
                  <a:pos x="T6" y="T7"/>
                </a:cxn>
                <a:cxn ang="0">
                  <a:pos x="T8" y="T9"/>
                </a:cxn>
                <a:cxn ang="0">
                  <a:pos x="T10" y="T11"/>
                </a:cxn>
              </a:cxnLst>
              <a:rect l="0" t="0" r="r" b="b"/>
              <a:pathLst>
                <a:path w="133" h="27">
                  <a:moveTo>
                    <a:pt x="133" y="27"/>
                  </a:moveTo>
                  <a:lnTo>
                    <a:pt x="133" y="27"/>
                  </a:lnTo>
                  <a:lnTo>
                    <a:pt x="0" y="27"/>
                  </a:lnTo>
                  <a:lnTo>
                    <a:pt x="0" y="0"/>
                  </a:lnTo>
                  <a:lnTo>
                    <a:pt x="133" y="0"/>
                  </a:lnTo>
                  <a:lnTo>
                    <a:pt x="133"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7">
              <a:extLst>
                <a:ext uri="{FF2B5EF4-FFF2-40B4-BE49-F238E27FC236}">
                  <a16:creationId xmlns:a16="http://schemas.microsoft.com/office/drawing/2014/main" id="{EFDF2FCF-FD72-430F-8A91-8411B2836986}"/>
                </a:ext>
              </a:extLst>
            </p:cNvPr>
            <p:cNvSpPr>
              <a:spLocks/>
            </p:cNvSpPr>
            <p:nvPr/>
          </p:nvSpPr>
          <p:spPr bwMode="auto">
            <a:xfrm>
              <a:off x="4176713" y="3201988"/>
              <a:ext cx="65088" cy="65087"/>
            </a:xfrm>
            <a:custGeom>
              <a:avLst/>
              <a:gdLst>
                <a:gd name="T0" fmla="*/ 26 w 26"/>
                <a:gd name="T1" fmla="*/ 26 h 26"/>
                <a:gd name="T2" fmla="*/ 26 w 26"/>
                <a:gd name="T3" fmla="*/ 26 h 26"/>
                <a:gd name="T4" fmla="*/ 0 w 26"/>
                <a:gd name="T5" fmla="*/ 26 h 26"/>
                <a:gd name="T6" fmla="*/ 0 w 26"/>
                <a:gd name="T7" fmla="*/ 0 h 26"/>
                <a:gd name="T8" fmla="*/ 26 w 26"/>
                <a:gd name="T9" fmla="*/ 0 h 26"/>
                <a:gd name="T10" fmla="*/ 26 w 26"/>
                <a:gd name="T11" fmla="*/ 26 h 26"/>
              </a:gdLst>
              <a:ahLst/>
              <a:cxnLst>
                <a:cxn ang="0">
                  <a:pos x="T0" y="T1"/>
                </a:cxn>
                <a:cxn ang="0">
                  <a:pos x="T2" y="T3"/>
                </a:cxn>
                <a:cxn ang="0">
                  <a:pos x="T4" y="T5"/>
                </a:cxn>
                <a:cxn ang="0">
                  <a:pos x="T6" y="T7"/>
                </a:cxn>
                <a:cxn ang="0">
                  <a:pos x="T8" y="T9"/>
                </a:cxn>
                <a:cxn ang="0">
                  <a:pos x="T10" y="T11"/>
                </a:cxn>
              </a:cxnLst>
              <a:rect l="0" t="0" r="r" b="b"/>
              <a:pathLst>
                <a:path w="26" h="26">
                  <a:moveTo>
                    <a:pt x="26" y="26"/>
                  </a:moveTo>
                  <a:lnTo>
                    <a:pt x="26" y="26"/>
                  </a:lnTo>
                  <a:lnTo>
                    <a:pt x="0" y="26"/>
                  </a:lnTo>
                  <a:lnTo>
                    <a:pt x="0" y="0"/>
                  </a:lnTo>
                  <a:lnTo>
                    <a:pt x="26" y="0"/>
                  </a:lnTo>
                  <a:lnTo>
                    <a:pt x="26"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8">
              <a:extLst>
                <a:ext uri="{FF2B5EF4-FFF2-40B4-BE49-F238E27FC236}">
                  <a16:creationId xmlns:a16="http://schemas.microsoft.com/office/drawing/2014/main" id="{C141C791-54EF-42FC-AB7C-763AA53CFAA4}"/>
                </a:ext>
              </a:extLst>
            </p:cNvPr>
            <p:cNvSpPr>
              <a:spLocks/>
            </p:cNvSpPr>
            <p:nvPr/>
          </p:nvSpPr>
          <p:spPr bwMode="auto">
            <a:xfrm>
              <a:off x="4176713" y="3335338"/>
              <a:ext cx="65088" cy="66675"/>
            </a:xfrm>
            <a:custGeom>
              <a:avLst/>
              <a:gdLst>
                <a:gd name="T0" fmla="*/ 26 w 26"/>
                <a:gd name="T1" fmla="*/ 27 h 27"/>
                <a:gd name="T2" fmla="*/ 26 w 26"/>
                <a:gd name="T3" fmla="*/ 27 h 27"/>
                <a:gd name="T4" fmla="*/ 0 w 26"/>
                <a:gd name="T5" fmla="*/ 27 h 27"/>
                <a:gd name="T6" fmla="*/ 0 w 26"/>
                <a:gd name="T7" fmla="*/ 0 h 27"/>
                <a:gd name="T8" fmla="*/ 26 w 26"/>
                <a:gd name="T9" fmla="*/ 0 h 27"/>
                <a:gd name="T10" fmla="*/ 26 w 26"/>
                <a:gd name="T11" fmla="*/ 27 h 27"/>
              </a:gdLst>
              <a:ahLst/>
              <a:cxnLst>
                <a:cxn ang="0">
                  <a:pos x="T0" y="T1"/>
                </a:cxn>
                <a:cxn ang="0">
                  <a:pos x="T2" y="T3"/>
                </a:cxn>
                <a:cxn ang="0">
                  <a:pos x="T4" y="T5"/>
                </a:cxn>
                <a:cxn ang="0">
                  <a:pos x="T6" y="T7"/>
                </a:cxn>
                <a:cxn ang="0">
                  <a:pos x="T8" y="T9"/>
                </a:cxn>
                <a:cxn ang="0">
                  <a:pos x="T10" y="T11"/>
                </a:cxn>
              </a:cxnLst>
              <a:rect l="0" t="0" r="r" b="b"/>
              <a:pathLst>
                <a:path w="26" h="27">
                  <a:moveTo>
                    <a:pt x="26" y="27"/>
                  </a:moveTo>
                  <a:lnTo>
                    <a:pt x="26" y="27"/>
                  </a:lnTo>
                  <a:lnTo>
                    <a:pt x="0" y="27"/>
                  </a:lnTo>
                  <a:lnTo>
                    <a:pt x="0" y="0"/>
                  </a:lnTo>
                  <a:lnTo>
                    <a:pt x="26" y="0"/>
                  </a:lnTo>
                  <a:lnTo>
                    <a:pt x="26"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9">
              <a:extLst>
                <a:ext uri="{FF2B5EF4-FFF2-40B4-BE49-F238E27FC236}">
                  <a16:creationId xmlns:a16="http://schemas.microsoft.com/office/drawing/2014/main" id="{8167EFA8-DEE8-4A6B-9B82-A1798C9C47D7}"/>
                </a:ext>
              </a:extLst>
            </p:cNvPr>
            <p:cNvSpPr>
              <a:spLocks/>
            </p:cNvSpPr>
            <p:nvPr/>
          </p:nvSpPr>
          <p:spPr bwMode="auto">
            <a:xfrm>
              <a:off x="4308475" y="3201988"/>
              <a:ext cx="68263" cy="65087"/>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10">
              <a:extLst>
                <a:ext uri="{FF2B5EF4-FFF2-40B4-BE49-F238E27FC236}">
                  <a16:creationId xmlns:a16="http://schemas.microsoft.com/office/drawing/2014/main" id="{57A45383-5919-4229-8991-7BE04E0556CB}"/>
                </a:ext>
              </a:extLst>
            </p:cNvPr>
            <p:cNvSpPr>
              <a:spLocks/>
            </p:cNvSpPr>
            <p:nvPr/>
          </p:nvSpPr>
          <p:spPr bwMode="auto">
            <a:xfrm>
              <a:off x="4308475" y="3335338"/>
              <a:ext cx="68263" cy="66675"/>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1">
              <a:extLst>
                <a:ext uri="{FF2B5EF4-FFF2-40B4-BE49-F238E27FC236}">
                  <a16:creationId xmlns:a16="http://schemas.microsoft.com/office/drawing/2014/main" id="{3332D274-5D24-4BEA-A081-D574F45969DA}"/>
                </a:ext>
              </a:extLst>
            </p:cNvPr>
            <p:cNvSpPr>
              <a:spLocks/>
            </p:cNvSpPr>
            <p:nvPr/>
          </p:nvSpPr>
          <p:spPr bwMode="auto">
            <a:xfrm>
              <a:off x="4440238" y="3201988"/>
              <a:ext cx="68263" cy="65087"/>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2">
              <a:extLst>
                <a:ext uri="{FF2B5EF4-FFF2-40B4-BE49-F238E27FC236}">
                  <a16:creationId xmlns:a16="http://schemas.microsoft.com/office/drawing/2014/main" id="{DB026397-F67F-4072-B24E-552ABC637E7C}"/>
                </a:ext>
              </a:extLst>
            </p:cNvPr>
            <p:cNvSpPr>
              <a:spLocks/>
            </p:cNvSpPr>
            <p:nvPr/>
          </p:nvSpPr>
          <p:spPr bwMode="auto">
            <a:xfrm>
              <a:off x="4440238" y="3335338"/>
              <a:ext cx="68263" cy="66675"/>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D47BF583-A2D3-45A8-A02A-946FE55700D1}"/>
              </a:ext>
              <a:ext uri="{C183D7F6-B498-43B3-948B-1728B52AA6E4}">
                <adec:decorative xmlns:adec="http://schemas.microsoft.com/office/drawing/2017/decorative" val="1"/>
              </a:ext>
            </a:extLst>
          </p:cNvPr>
          <p:cNvGrpSpPr/>
          <p:nvPr/>
        </p:nvGrpSpPr>
        <p:grpSpPr>
          <a:xfrm>
            <a:off x="5343200" y="506607"/>
            <a:ext cx="393568" cy="404204"/>
            <a:chOff x="5487697" y="4865273"/>
            <a:chExt cx="580706" cy="596399"/>
          </a:xfrm>
        </p:grpSpPr>
        <p:grpSp>
          <p:nvGrpSpPr>
            <p:cNvPr id="52" name="Graphic 49">
              <a:extLst>
                <a:ext uri="{FF2B5EF4-FFF2-40B4-BE49-F238E27FC236}">
                  <a16:creationId xmlns:a16="http://schemas.microsoft.com/office/drawing/2014/main" id="{9B9CBABD-E526-4BC9-B892-DEA2A582CE0E}"/>
                </a:ext>
              </a:extLst>
            </p:cNvPr>
            <p:cNvGrpSpPr/>
            <p:nvPr/>
          </p:nvGrpSpPr>
          <p:grpSpPr>
            <a:xfrm>
              <a:off x="5686386" y="4865273"/>
              <a:ext cx="382017" cy="481689"/>
              <a:chOff x="5686386" y="4865273"/>
              <a:chExt cx="382017" cy="481689"/>
            </a:xfrm>
          </p:grpSpPr>
          <p:sp>
            <p:nvSpPr>
              <p:cNvPr id="53" name="Freeform: Shape 52">
                <a:extLst>
                  <a:ext uri="{FF2B5EF4-FFF2-40B4-BE49-F238E27FC236}">
                    <a16:creationId xmlns:a16="http://schemas.microsoft.com/office/drawing/2014/main" id="{798FFE38-30ED-4985-A946-5A62FE5010D6}"/>
                  </a:ext>
                </a:extLst>
              </p:cNvPr>
              <p:cNvSpPr/>
              <p:nvPr/>
            </p:nvSpPr>
            <p:spPr>
              <a:xfrm>
                <a:off x="5689167" y="4868858"/>
                <a:ext cx="376325" cy="474518"/>
              </a:xfrm>
              <a:custGeom>
                <a:avLst/>
                <a:gdLst>
                  <a:gd name="connsiteX0" fmla="*/ 214813 w 376325"/>
                  <a:gd name="connsiteY0" fmla="*/ 2 h 474518"/>
                  <a:gd name="connsiteX1" fmla="*/ 15722 w 376325"/>
                  <a:gd name="connsiteY1" fmla="*/ 2 h 474518"/>
                  <a:gd name="connsiteX2" fmla="*/ 0 w 376325"/>
                  <a:gd name="connsiteY2" fmla="*/ 16192 h 474518"/>
                  <a:gd name="connsiteX3" fmla="*/ 0 w 376325"/>
                  <a:gd name="connsiteY3" fmla="*/ 16219 h 474518"/>
                  <a:gd name="connsiteX4" fmla="*/ 0 w 376325"/>
                  <a:gd name="connsiteY4" fmla="*/ 458302 h 474518"/>
                  <a:gd name="connsiteX5" fmla="*/ 15697 w 376325"/>
                  <a:gd name="connsiteY5" fmla="*/ 474519 h 474518"/>
                  <a:gd name="connsiteX6" fmla="*/ 15722 w 376325"/>
                  <a:gd name="connsiteY6" fmla="*/ 474519 h 474518"/>
                  <a:gd name="connsiteX7" fmla="*/ 360733 w 376325"/>
                  <a:gd name="connsiteY7" fmla="*/ 474519 h 474518"/>
                  <a:gd name="connsiteX8" fmla="*/ 376326 w 376325"/>
                  <a:gd name="connsiteY8" fmla="*/ 458302 h 474518"/>
                  <a:gd name="connsiteX9" fmla="*/ 376326 w 376325"/>
                  <a:gd name="connsiteY9" fmla="*/ 165730 h 474518"/>
                  <a:gd name="connsiteX10" fmla="*/ 360733 w 376325"/>
                  <a:gd name="connsiteY10" fmla="*/ 149513 h 474518"/>
                  <a:gd name="connsiteX11" fmla="*/ 246232 w 376325"/>
                  <a:gd name="connsiteY11" fmla="*/ 149513 h 474518"/>
                  <a:gd name="connsiteX12" fmla="*/ 230640 w 376325"/>
                  <a:gd name="connsiteY12" fmla="*/ 133323 h 474518"/>
                  <a:gd name="connsiteX13" fmla="*/ 230640 w 376325"/>
                  <a:gd name="connsiteY13" fmla="*/ 16219 h 474518"/>
                  <a:gd name="connsiteX14" fmla="*/ 215206 w 376325"/>
                  <a:gd name="connsiteY14" fmla="*/ 1 h 474518"/>
                  <a:gd name="connsiteX15" fmla="*/ 214813 w 376325"/>
                  <a:gd name="connsiteY15" fmla="*/ 2 h 47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6325" h="474518">
                    <a:moveTo>
                      <a:pt x="214813" y="2"/>
                    </a:moveTo>
                    <a:lnTo>
                      <a:pt x="15722" y="2"/>
                    </a:lnTo>
                    <a:cubicBezTo>
                      <a:pt x="7039" y="2"/>
                      <a:pt x="0" y="7250"/>
                      <a:pt x="0" y="16192"/>
                    </a:cubicBezTo>
                    <a:cubicBezTo>
                      <a:pt x="0" y="16201"/>
                      <a:pt x="0" y="16210"/>
                      <a:pt x="0" y="16219"/>
                    </a:cubicBezTo>
                    <a:lnTo>
                      <a:pt x="0" y="458302"/>
                    </a:lnTo>
                    <a:cubicBezTo>
                      <a:pt x="-14" y="467243"/>
                      <a:pt x="7013" y="474503"/>
                      <a:pt x="15697" y="474519"/>
                    </a:cubicBezTo>
                    <a:cubicBezTo>
                      <a:pt x="15705" y="474519"/>
                      <a:pt x="15714" y="474519"/>
                      <a:pt x="15722" y="474519"/>
                    </a:cubicBezTo>
                    <a:lnTo>
                      <a:pt x="360733" y="474519"/>
                    </a:lnTo>
                    <a:cubicBezTo>
                      <a:pt x="369377" y="474447"/>
                      <a:pt x="376341" y="467203"/>
                      <a:pt x="376326" y="458302"/>
                    </a:cubicBezTo>
                    <a:lnTo>
                      <a:pt x="376326" y="165730"/>
                    </a:lnTo>
                    <a:cubicBezTo>
                      <a:pt x="376341" y="156830"/>
                      <a:pt x="369377" y="149586"/>
                      <a:pt x="360733" y="149513"/>
                    </a:cubicBezTo>
                    <a:lnTo>
                      <a:pt x="246232" y="149513"/>
                    </a:lnTo>
                    <a:cubicBezTo>
                      <a:pt x="237599" y="149439"/>
                      <a:pt x="230640" y="142212"/>
                      <a:pt x="230640" y="133323"/>
                    </a:cubicBezTo>
                    <a:lnTo>
                      <a:pt x="230640" y="16219"/>
                    </a:lnTo>
                    <a:cubicBezTo>
                      <a:pt x="230728" y="7351"/>
                      <a:pt x="223818" y="91"/>
                      <a:pt x="215206" y="1"/>
                    </a:cubicBezTo>
                    <a:cubicBezTo>
                      <a:pt x="215076" y="-1"/>
                      <a:pt x="214943" y="0"/>
                      <a:pt x="214813" y="2"/>
                    </a:cubicBezTo>
                    <a:close/>
                  </a:path>
                </a:pathLst>
              </a:custGeom>
              <a:solidFill>
                <a:schemeClr val="accent1">
                  <a:lumMod val="75000"/>
                </a:schemeClr>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5D321B6-3E2A-43D0-90DB-6E60D3B57E13}"/>
                  </a:ext>
                </a:extLst>
              </p:cNvPr>
              <p:cNvSpPr/>
              <p:nvPr/>
            </p:nvSpPr>
            <p:spPr>
              <a:xfrm>
                <a:off x="5686386" y="4865273"/>
                <a:ext cx="382017" cy="481689"/>
              </a:xfrm>
              <a:custGeom>
                <a:avLst/>
                <a:gdLst>
                  <a:gd name="connsiteX0" fmla="*/ 210317 w 382017"/>
                  <a:gd name="connsiteY0" fmla="*/ 24299 h 481689"/>
                  <a:gd name="connsiteX1" fmla="*/ 210317 w 382017"/>
                  <a:gd name="connsiteY1" fmla="*/ 135328 h 481689"/>
                  <a:gd name="connsiteX2" fmla="*/ 249818 w 382017"/>
                  <a:gd name="connsiteY2" fmla="*/ 176084 h 481689"/>
                  <a:gd name="connsiteX3" fmla="*/ 358446 w 382017"/>
                  <a:gd name="connsiteY3" fmla="*/ 176084 h 481689"/>
                  <a:gd name="connsiteX4" fmla="*/ 358446 w 382017"/>
                  <a:gd name="connsiteY4" fmla="*/ 457390 h 481689"/>
                  <a:gd name="connsiteX5" fmla="*/ 23571 w 382017"/>
                  <a:gd name="connsiteY5" fmla="*/ 457390 h 481689"/>
                  <a:gd name="connsiteX6" fmla="*/ 23571 w 382017"/>
                  <a:gd name="connsiteY6" fmla="*/ 24299 h 481689"/>
                  <a:gd name="connsiteX7" fmla="*/ 210317 w 382017"/>
                  <a:gd name="connsiteY7" fmla="*/ 24299 h 481689"/>
                  <a:gd name="connsiteX8" fmla="*/ 217932 w 382017"/>
                  <a:gd name="connsiteY8" fmla="*/ 0 h 481689"/>
                  <a:gd name="connsiteX9" fmla="*/ 15956 w 382017"/>
                  <a:gd name="connsiteY9" fmla="*/ 0 h 481689"/>
                  <a:gd name="connsiteX10" fmla="*/ 0 w 382017"/>
                  <a:gd name="connsiteY10" fmla="*/ 16431 h 481689"/>
                  <a:gd name="connsiteX11" fmla="*/ 0 w 382017"/>
                  <a:gd name="connsiteY11" fmla="*/ 16458 h 481689"/>
                  <a:gd name="connsiteX12" fmla="*/ 0 w 382017"/>
                  <a:gd name="connsiteY12" fmla="*/ 465231 h 481689"/>
                  <a:gd name="connsiteX13" fmla="*/ 15930 w 382017"/>
                  <a:gd name="connsiteY13" fmla="*/ 481689 h 481689"/>
                  <a:gd name="connsiteX14" fmla="*/ 15956 w 382017"/>
                  <a:gd name="connsiteY14" fmla="*/ 481689 h 481689"/>
                  <a:gd name="connsiteX15" fmla="*/ 366061 w 382017"/>
                  <a:gd name="connsiteY15" fmla="*/ 481689 h 481689"/>
                  <a:gd name="connsiteX16" fmla="*/ 382017 w 382017"/>
                  <a:gd name="connsiteY16" fmla="*/ 465258 h 481689"/>
                  <a:gd name="connsiteX17" fmla="*/ 382017 w 382017"/>
                  <a:gd name="connsiteY17" fmla="*/ 465231 h 481689"/>
                  <a:gd name="connsiteX18" fmla="*/ 382017 w 382017"/>
                  <a:gd name="connsiteY18" fmla="*/ 168217 h 481689"/>
                  <a:gd name="connsiteX19" fmla="*/ 366061 w 382017"/>
                  <a:gd name="connsiteY19" fmla="*/ 151786 h 481689"/>
                  <a:gd name="connsiteX20" fmla="*/ 249818 w 382017"/>
                  <a:gd name="connsiteY20" fmla="*/ 151786 h 481689"/>
                  <a:gd name="connsiteX21" fmla="*/ 233888 w 382017"/>
                  <a:gd name="connsiteY21" fmla="*/ 135328 h 481689"/>
                  <a:gd name="connsiteX22" fmla="*/ 233888 w 382017"/>
                  <a:gd name="connsiteY22" fmla="*/ 16458 h 481689"/>
                  <a:gd name="connsiteX23" fmla="*/ 217958 w 382017"/>
                  <a:gd name="connsiteY23" fmla="*/ 0 h 481689"/>
                  <a:gd name="connsiteX24" fmla="*/ 217932 w 382017"/>
                  <a:gd name="connsiteY24" fmla="*/ 0 h 48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2017" h="481689">
                    <a:moveTo>
                      <a:pt x="210317" y="24299"/>
                    </a:moveTo>
                    <a:lnTo>
                      <a:pt x="210317" y="135328"/>
                    </a:lnTo>
                    <a:cubicBezTo>
                      <a:pt x="210332" y="157799"/>
                      <a:pt x="227997" y="176025"/>
                      <a:pt x="249818" y="176084"/>
                    </a:cubicBezTo>
                    <a:lnTo>
                      <a:pt x="358446" y="176084"/>
                    </a:lnTo>
                    <a:lnTo>
                      <a:pt x="358446" y="457390"/>
                    </a:lnTo>
                    <a:lnTo>
                      <a:pt x="23571" y="457390"/>
                    </a:lnTo>
                    <a:lnTo>
                      <a:pt x="23571" y="24299"/>
                    </a:lnTo>
                    <a:lnTo>
                      <a:pt x="210317" y="24299"/>
                    </a:lnTo>
                    <a:moveTo>
                      <a:pt x="217932" y="0"/>
                    </a:moveTo>
                    <a:lnTo>
                      <a:pt x="15956" y="0"/>
                    </a:lnTo>
                    <a:cubicBezTo>
                      <a:pt x="7144" y="0"/>
                      <a:pt x="0" y="7356"/>
                      <a:pt x="0" y="16431"/>
                    </a:cubicBezTo>
                    <a:cubicBezTo>
                      <a:pt x="0" y="16440"/>
                      <a:pt x="0" y="16449"/>
                      <a:pt x="0" y="16458"/>
                    </a:cubicBezTo>
                    <a:lnTo>
                      <a:pt x="0" y="465231"/>
                    </a:lnTo>
                    <a:cubicBezTo>
                      <a:pt x="-14" y="474306"/>
                      <a:pt x="7118" y="481673"/>
                      <a:pt x="15930" y="481689"/>
                    </a:cubicBezTo>
                    <a:cubicBezTo>
                      <a:pt x="15939" y="481689"/>
                      <a:pt x="15948" y="481689"/>
                      <a:pt x="15956" y="481689"/>
                    </a:cubicBezTo>
                    <a:lnTo>
                      <a:pt x="366061" y="481689"/>
                    </a:lnTo>
                    <a:cubicBezTo>
                      <a:pt x="374873" y="481689"/>
                      <a:pt x="382017" y="474333"/>
                      <a:pt x="382017" y="465258"/>
                    </a:cubicBezTo>
                    <a:cubicBezTo>
                      <a:pt x="382017" y="465250"/>
                      <a:pt x="382017" y="465239"/>
                      <a:pt x="382017" y="465231"/>
                    </a:cubicBezTo>
                    <a:lnTo>
                      <a:pt x="382017" y="168217"/>
                    </a:lnTo>
                    <a:cubicBezTo>
                      <a:pt x="382017" y="159142"/>
                      <a:pt x="374873" y="151786"/>
                      <a:pt x="366061" y="151786"/>
                    </a:cubicBezTo>
                    <a:lnTo>
                      <a:pt x="249818" y="151786"/>
                    </a:lnTo>
                    <a:cubicBezTo>
                      <a:pt x="241006" y="151771"/>
                      <a:pt x="233872" y="144402"/>
                      <a:pt x="233888" y="135328"/>
                    </a:cubicBezTo>
                    <a:lnTo>
                      <a:pt x="233888" y="16458"/>
                    </a:lnTo>
                    <a:cubicBezTo>
                      <a:pt x="233904" y="7383"/>
                      <a:pt x="226770" y="15"/>
                      <a:pt x="217958" y="0"/>
                    </a:cubicBezTo>
                    <a:cubicBezTo>
                      <a:pt x="217950" y="0"/>
                      <a:pt x="217939" y="0"/>
                      <a:pt x="217932" y="0"/>
                    </a:cubicBezTo>
                    <a:close/>
                  </a:path>
                </a:pathLst>
              </a:custGeom>
              <a:solidFill>
                <a:srgbClr val="0078D4"/>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108C9337-EB81-473F-AF1E-5D439C29BE46}"/>
                  </a:ext>
                </a:extLst>
              </p:cNvPr>
              <p:cNvSpPr/>
              <p:nvPr/>
            </p:nvSpPr>
            <p:spPr>
              <a:xfrm>
                <a:off x="5914764" y="4868859"/>
                <a:ext cx="147557" cy="151464"/>
              </a:xfrm>
              <a:custGeom>
                <a:avLst/>
                <a:gdLst>
                  <a:gd name="connsiteX0" fmla="*/ 147558 w 147557"/>
                  <a:gd name="connsiteY0" fmla="*/ 151464 h 151464"/>
                  <a:gd name="connsiteX1" fmla="*/ 1 w 147557"/>
                  <a:gd name="connsiteY1" fmla="*/ 0 h 151464"/>
                  <a:gd name="connsiteX2" fmla="*/ 1 w 147557"/>
                  <a:gd name="connsiteY2" fmla="*/ 123419 h 151464"/>
                  <a:gd name="connsiteX3" fmla="*/ 26872 w 147557"/>
                  <a:gd name="connsiteY3" fmla="*/ 151464 h 151464"/>
                  <a:gd name="connsiteX4" fmla="*/ 26898 w 147557"/>
                  <a:gd name="connsiteY4" fmla="*/ 151464 h 151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57" h="151464">
                    <a:moveTo>
                      <a:pt x="147558" y="151464"/>
                    </a:moveTo>
                    <a:lnTo>
                      <a:pt x="1" y="0"/>
                    </a:lnTo>
                    <a:lnTo>
                      <a:pt x="1" y="123419"/>
                    </a:lnTo>
                    <a:cubicBezTo>
                      <a:pt x="-101" y="138805"/>
                      <a:pt x="11929" y="151361"/>
                      <a:pt x="26872" y="151464"/>
                    </a:cubicBezTo>
                    <a:cubicBezTo>
                      <a:pt x="26880" y="151464"/>
                      <a:pt x="26890" y="151464"/>
                      <a:pt x="26898" y="151464"/>
                    </a:cubicBezTo>
                    <a:close/>
                  </a:path>
                </a:pathLst>
              </a:custGeom>
              <a:solidFill>
                <a:schemeClr val="accent1"/>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D9D50F17-A582-430C-8C88-B14420F199F4}"/>
                  </a:ext>
                </a:extLst>
              </p:cNvPr>
              <p:cNvSpPr/>
              <p:nvPr/>
            </p:nvSpPr>
            <p:spPr>
              <a:xfrm>
                <a:off x="5741298" y="5120355"/>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FAD28C0-7F38-4E07-95E5-B56BE2B023FC}"/>
                  </a:ext>
                </a:extLst>
              </p:cNvPr>
              <p:cNvSpPr/>
              <p:nvPr/>
            </p:nvSpPr>
            <p:spPr>
              <a:xfrm>
                <a:off x="5741298" y="5172511"/>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alpha val="80000"/>
                </a:srgbClr>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115F966-D6C4-4186-B635-2E86F331F6A8}"/>
                  </a:ext>
                </a:extLst>
              </p:cNvPr>
              <p:cNvSpPr/>
              <p:nvPr/>
            </p:nvSpPr>
            <p:spPr>
              <a:xfrm>
                <a:off x="5741298" y="5224694"/>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alpha val="60000"/>
                </a:srgbClr>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5E3A0AA0-37F4-4EE3-B2D8-C257960AF8C0}"/>
                  </a:ext>
                </a:extLst>
              </p:cNvPr>
              <p:cNvSpPr/>
              <p:nvPr/>
            </p:nvSpPr>
            <p:spPr>
              <a:xfrm>
                <a:off x="5841012" y="5085245"/>
                <a:ext cx="188331" cy="193157"/>
              </a:xfrm>
              <a:custGeom>
                <a:avLst/>
                <a:gdLst>
                  <a:gd name="connsiteX0" fmla="*/ 7796 w 188331"/>
                  <a:gd name="connsiteY0" fmla="*/ 82958 h 193157"/>
                  <a:gd name="connsiteX1" fmla="*/ 0 w 188331"/>
                  <a:gd name="connsiteY1" fmla="*/ 74929 h 193157"/>
                  <a:gd name="connsiteX2" fmla="*/ 0 w 188331"/>
                  <a:gd name="connsiteY2" fmla="*/ 8028 h 193157"/>
                  <a:gd name="connsiteX3" fmla="*/ 7796 w 188331"/>
                  <a:gd name="connsiteY3" fmla="*/ 0 h 193157"/>
                  <a:gd name="connsiteX4" fmla="*/ 72765 w 188331"/>
                  <a:gd name="connsiteY4" fmla="*/ 0 h 193157"/>
                  <a:gd name="connsiteX5" fmla="*/ 80626 w 188331"/>
                  <a:gd name="connsiteY5" fmla="*/ 8095 h 193157"/>
                  <a:gd name="connsiteX6" fmla="*/ 72765 w 188331"/>
                  <a:gd name="connsiteY6" fmla="*/ 16190 h 193157"/>
                  <a:gd name="connsiteX7" fmla="*/ 15722 w 188331"/>
                  <a:gd name="connsiteY7" fmla="*/ 16190 h 193157"/>
                  <a:gd name="connsiteX8" fmla="*/ 15722 w 188331"/>
                  <a:gd name="connsiteY8" fmla="*/ 74903 h 193157"/>
                  <a:gd name="connsiteX9" fmla="*/ 7953 w 188331"/>
                  <a:gd name="connsiteY9" fmla="*/ 82958 h 193157"/>
                  <a:gd name="connsiteX10" fmla="*/ 7796 w 188331"/>
                  <a:gd name="connsiteY10" fmla="*/ 82958 h 193157"/>
                  <a:gd name="connsiteX11" fmla="*/ 188280 w 188331"/>
                  <a:gd name="connsiteY11" fmla="*/ 74929 h 193157"/>
                  <a:gd name="connsiteX12" fmla="*/ 188280 w 188331"/>
                  <a:gd name="connsiteY12" fmla="*/ 8028 h 193157"/>
                  <a:gd name="connsiteX13" fmla="*/ 180484 w 188331"/>
                  <a:gd name="connsiteY13" fmla="*/ 0 h 193157"/>
                  <a:gd name="connsiteX14" fmla="*/ 115515 w 188331"/>
                  <a:gd name="connsiteY14" fmla="*/ 0 h 193157"/>
                  <a:gd name="connsiteX15" fmla="*/ 107653 w 188331"/>
                  <a:gd name="connsiteY15" fmla="*/ 8095 h 193157"/>
                  <a:gd name="connsiteX16" fmla="*/ 115515 w 188331"/>
                  <a:gd name="connsiteY16" fmla="*/ 16190 h 193157"/>
                  <a:gd name="connsiteX17" fmla="*/ 172505 w 188331"/>
                  <a:gd name="connsiteY17" fmla="*/ 16190 h 193157"/>
                  <a:gd name="connsiteX18" fmla="*/ 172505 w 188331"/>
                  <a:gd name="connsiteY18" fmla="*/ 74903 h 193157"/>
                  <a:gd name="connsiteX19" fmla="*/ 180380 w 188331"/>
                  <a:gd name="connsiteY19" fmla="*/ 83011 h 193157"/>
                  <a:gd name="connsiteX20" fmla="*/ 188254 w 188331"/>
                  <a:gd name="connsiteY20" fmla="*/ 74903 h 193157"/>
                  <a:gd name="connsiteX21" fmla="*/ 188280 w 188331"/>
                  <a:gd name="connsiteY21" fmla="*/ 185076 h 193157"/>
                  <a:gd name="connsiteX22" fmla="*/ 188280 w 188331"/>
                  <a:gd name="connsiteY22" fmla="*/ 118174 h 193157"/>
                  <a:gd name="connsiteX23" fmla="*/ 180406 w 188331"/>
                  <a:gd name="connsiteY23" fmla="*/ 110066 h 193157"/>
                  <a:gd name="connsiteX24" fmla="*/ 172531 w 188331"/>
                  <a:gd name="connsiteY24" fmla="*/ 118174 h 193157"/>
                  <a:gd name="connsiteX25" fmla="*/ 172531 w 188331"/>
                  <a:gd name="connsiteY25" fmla="*/ 176860 h 193157"/>
                  <a:gd name="connsiteX26" fmla="*/ 115593 w 188331"/>
                  <a:gd name="connsiteY26" fmla="*/ 176860 h 193157"/>
                  <a:gd name="connsiteX27" fmla="*/ 107796 w 188331"/>
                  <a:gd name="connsiteY27" fmla="*/ 184888 h 193157"/>
                  <a:gd name="connsiteX28" fmla="*/ 115593 w 188331"/>
                  <a:gd name="connsiteY28" fmla="*/ 192916 h 193157"/>
                  <a:gd name="connsiteX29" fmla="*/ 180562 w 188331"/>
                  <a:gd name="connsiteY29" fmla="*/ 192916 h 193157"/>
                  <a:gd name="connsiteX30" fmla="*/ 188332 w 188331"/>
                  <a:gd name="connsiteY30" fmla="*/ 185022 h 193157"/>
                  <a:gd name="connsiteX31" fmla="*/ 80535 w 188331"/>
                  <a:gd name="connsiteY31" fmla="*/ 185076 h 193157"/>
                  <a:gd name="connsiteX32" fmla="*/ 72739 w 188331"/>
                  <a:gd name="connsiteY32" fmla="*/ 177047 h 193157"/>
                  <a:gd name="connsiteX33" fmla="*/ 15722 w 188331"/>
                  <a:gd name="connsiteY33" fmla="*/ 177047 h 193157"/>
                  <a:gd name="connsiteX34" fmla="*/ 15722 w 188331"/>
                  <a:gd name="connsiteY34" fmla="*/ 118228 h 193157"/>
                  <a:gd name="connsiteX35" fmla="*/ 7861 w 188331"/>
                  <a:gd name="connsiteY35" fmla="*/ 110133 h 193157"/>
                  <a:gd name="connsiteX36" fmla="*/ 0 w 188331"/>
                  <a:gd name="connsiteY36" fmla="*/ 118228 h 193157"/>
                  <a:gd name="connsiteX37" fmla="*/ 0 w 188331"/>
                  <a:gd name="connsiteY37" fmla="*/ 185129 h 193157"/>
                  <a:gd name="connsiteX38" fmla="*/ 7796 w 188331"/>
                  <a:gd name="connsiteY38" fmla="*/ 193157 h 193157"/>
                  <a:gd name="connsiteX39" fmla="*/ 72765 w 188331"/>
                  <a:gd name="connsiteY39" fmla="*/ 193157 h 193157"/>
                  <a:gd name="connsiteX40" fmla="*/ 80561 w 188331"/>
                  <a:gd name="connsiteY40" fmla="*/ 185129 h 193157"/>
                  <a:gd name="connsiteX41" fmla="*/ 80561 w 188331"/>
                  <a:gd name="connsiteY41" fmla="*/ 185049 h 19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8331" h="193157">
                    <a:moveTo>
                      <a:pt x="7796" y="82958"/>
                    </a:moveTo>
                    <a:cubicBezTo>
                      <a:pt x="3490" y="82958"/>
                      <a:pt x="0" y="79364"/>
                      <a:pt x="0" y="74929"/>
                    </a:cubicBezTo>
                    <a:lnTo>
                      <a:pt x="0" y="8028"/>
                    </a:lnTo>
                    <a:cubicBezTo>
                      <a:pt x="0" y="3594"/>
                      <a:pt x="3490" y="0"/>
                      <a:pt x="7796" y="0"/>
                    </a:cubicBezTo>
                    <a:lnTo>
                      <a:pt x="72765" y="0"/>
                    </a:lnTo>
                    <a:cubicBezTo>
                      <a:pt x="77108" y="0"/>
                      <a:pt x="80626" y="3624"/>
                      <a:pt x="80626" y="8095"/>
                    </a:cubicBezTo>
                    <a:cubicBezTo>
                      <a:pt x="80626" y="12566"/>
                      <a:pt x="77108" y="16190"/>
                      <a:pt x="72765" y="16190"/>
                    </a:cubicBezTo>
                    <a:lnTo>
                      <a:pt x="15722" y="16190"/>
                    </a:lnTo>
                    <a:lnTo>
                      <a:pt x="15722" y="74903"/>
                    </a:lnTo>
                    <a:cubicBezTo>
                      <a:pt x="15737" y="79337"/>
                      <a:pt x="12259" y="82944"/>
                      <a:pt x="7953" y="82958"/>
                    </a:cubicBezTo>
                    <a:cubicBezTo>
                      <a:pt x="7901" y="82958"/>
                      <a:pt x="7849" y="82958"/>
                      <a:pt x="7796" y="82958"/>
                    </a:cubicBezTo>
                    <a:close/>
                    <a:moveTo>
                      <a:pt x="188280" y="74929"/>
                    </a:moveTo>
                    <a:lnTo>
                      <a:pt x="188280" y="8028"/>
                    </a:lnTo>
                    <a:cubicBezTo>
                      <a:pt x="188280" y="3594"/>
                      <a:pt x="184790" y="0"/>
                      <a:pt x="180484" y="0"/>
                    </a:cubicBezTo>
                    <a:lnTo>
                      <a:pt x="115515" y="0"/>
                    </a:lnTo>
                    <a:cubicBezTo>
                      <a:pt x="111172" y="0"/>
                      <a:pt x="107653" y="3624"/>
                      <a:pt x="107653" y="8095"/>
                    </a:cubicBezTo>
                    <a:cubicBezTo>
                      <a:pt x="107653" y="12566"/>
                      <a:pt x="111172" y="16190"/>
                      <a:pt x="115515" y="16190"/>
                    </a:cubicBezTo>
                    <a:lnTo>
                      <a:pt x="172505" y="16190"/>
                    </a:lnTo>
                    <a:lnTo>
                      <a:pt x="172505" y="74903"/>
                    </a:lnTo>
                    <a:cubicBezTo>
                      <a:pt x="172505" y="79380"/>
                      <a:pt x="176032" y="83011"/>
                      <a:pt x="180380" y="83011"/>
                    </a:cubicBezTo>
                    <a:cubicBezTo>
                      <a:pt x="184727" y="83011"/>
                      <a:pt x="188254" y="79380"/>
                      <a:pt x="188254" y="74903"/>
                    </a:cubicBezTo>
                    <a:close/>
                    <a:moveTo>
                      <a:pt x="188280" y="185076"/>
                    </a:moveTo>
                    <a:lnTo>
                      <a:pt x="188280" y="118174"/>
                    </a:lnTo>
                    <a:cubicBezTo>
                      <a:pt x="188280" y="113697"/>
                      <a:pt x="184753" y="110066"/>
                      <a:pt x="180406" y="110066"/>
                    </a:cubicBezTo>
                    <a:cubicBezTo>
                      <a:pt x="176058" y="110066"/>
                      <a:pt x="172531" y="113697"/>
                      <a:pt x="172531" y="118174"/>
                    </a:cubicBezTo>
                    <a:lnTo>
                      <a:pt x="172531" y="176860"/>
                    </a:lnTo>
                    <a:lnTo>
                      <a:pt x="115593" y="176860"/>
                    </a:lnTo>
                    <a:cubicBezTo>
                      <a:pt x="111287" y="176860"/>
                      <a:pt x="107796" y="180454"/>
                      <a:pt x="107796" y="184888"/>
                    </a:cubicBezTo>
                    <a:cubicBezTo>
                      <a:pt x="107796" y="189323"/>
                      <a:pt x="111287" y="192916"/>
                      <a:pt x="115593" y="192916"/>
                    </a:cubicBezTo>
                    <a:lnTo>
                      <a:pt x="180562" y="192916"/>
                    </a:lnTo>
                    <a:cubicBezTo>
                      <a:pt x="184808" y="192903"/>
                      <a:pt x="188262" y="189392"/>
                      <a:pt x="188332" y="185022"/>
                    </a:cubicBezTo>
                    <a:close/>
                    <a:moveTo>
                      <a:pt x="80535" y="185076"/>
                    </a:moveTo>
                    <a:cubicBezTo>
                      <a:pt x="80535" y="180641"/>
                      <a:pt x="77045" y="177047"/>
                      <a:pt x="72739" y="177047"/>
                    </a:cubicBezTo>
                    <a:lnTo>
                      <a:pt x="15722" y="177047"/>
                    </a:lnTo>
                    <a:lnTo>
                      <a:pt x="15722" y="118228"/>
                    </a:lnTo>
                    <a:cubicBezTo>
                      <a:pt x="15722" y="113756"/>
                      <a:pt x="12203" y="110133"/>
                      <a:pt x="7861" y="110133"/>
                    </a:cubicBezTo>
                    <a:cubicBezTo>
                      <a:pt x="3519" y="110133"/>
                      <a:pt x="0" y="113756"/>
                      <a:pt x="0" y="118228"/>
                    </a:cubicBezTo>
                    <a:lnTo>
                      <a:pt x="0" y="185129"/>
                    </a:lnTo>
                    <a:cubicBezTo>
                      <a:pt x="0" y="189563"/>
                      <a:pt x="3490" y="193157"/>
                      <a:pt x="7796" y="193157"/>
                    </a:cubicBezTo>
                    <a:lnTo>
                      <a:pt x="72765" y="193157"/>
                    </a:lnTo>
                    <a:cubicBezTo>
                      <a:pt x="77071" y="193157"/>
                      <a:pt x="80561" y="189563"/>
                      <a:pt x="80561" y="185129"/>
                    </a:cubicBezTo>
                    <a:cubicBezTo>
                      <a:pt x="80561" y="185102"/>
                      <a:pt x="80561" y="185076"/>
                      <a:pt x="80561" y="185049"/>
                    </a:cubicBezTo>
                    <a:close/>
                  </a:path>
                </a:pathLst>
              </a:custGeom>
              <a:solidFill>
                <a:srgbClr val="FFFFFF"/>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 name="Graphic 50">
              <a:extLst>
                <a:ext uri="{FF2B5EF4-FFF2-40B4-BE49-F238E27FC236}">
                  <a16:creationId xmlns:a16="http://schemas.microsoft.com/office/drawing/2014/main" id="{70D222AA-E3C3-44CE-BB6A-0AD9EB0B637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7697" y="5066961"/>
              <a:ext cx="394711" cy="394711"/>
            </a:xfrm>
            <a:prstGeom prst="rect">
              <a:avLst/>
            </a:prstGeom>
          </p:spPr>
        </p:pic>
      </p:grpSp>
      <p:pic>
        <p:nvPicPr>
          <p:cNvPr id="60" name="Picture 59">
            <a:extLst>
              <a:ext uri="{FF2B5EF4-FFF2-40B4-BE49-F238E27FC236}">
                <a16:creationId xmlns:a16="http://schemas.microsoft.com/office/drawing/2014/main" id="{8A04120A-98EA-4515-9239-370F343972F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00783" y="3819522"/>
            <a:ext cx="363746" cy="363746"/>
          </a:xfrm>
          <a:prstGeom prst="rect">
            <a:avLst/>
          </a:prstGeom>
        </p:spPr>
      </p:pic>
      <p:pic>
        <p:nvPicPr>
          <p:cNvPr id="63" name="Picture 62">
            <a:extLst>
              <a:ext uri="{FF2B5EF4-FFF2-40B4-BE49-F238E27FC236}">
                <a16:creationId xmlns:a16="http://schemas.microsoft.com/office/drawing/2014/main" id="{CA9E2691-9244-49E8-B916-8F289CEE1171}"/>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7127" y="916028"/>
            <a:ext cx="570018" cy="570018"/>
          </a:xfrm>
          <a:prstGeom prst="rect">
            <a:avLst/>
          </a:prstGeom>
        </p:spPr>
      </p:pic>
      <p:grpSp>
        <p:nvGrpSpPr>
          <p:cNvPr id="66" name="Group 65">
            <a:extLst>
              <a:ext uri="{FF2B5EF4-FFF2-40B4-BE49-F238E27FC236}">
                <a16:creationId xmlns:a16="http://schemas.microsoft.com/office/drawing/2014/main" id="{A8CC5968-8A62-00FE-CCE7-0CD81F05F1F8}"/>
              </a:ext>
              <a:ext uri="{C183D7F6-B498-43B3-948B-1728B52AA6E4}">
                <adec:decorative xmlns:adec="http://schemas.microsoft.com/office/drawing/2017/decorative" val="1"/>
              </a:ext>
            </a:extLst>
          </p:cNvPr>
          <p:cNvGrpSpPr/>
          <p:nvPr/>
        </p:nvGrpSpPr>
        <p:grpSpPr>
          <a:xfrm>
            <a:off x="5146896" y="2468870"/>
            <a:ext cx="6803804" cy="1008028"/>
            <a:chOff x="4348293" y="749260"/>
            <a:chExt cx="6238918" cy="841167"/>
          </a:xfrm>
        </p:grpSpPr>
        <p:sp>
          <p:nvSpPr>
            <p:cNvPr id="67" name="Freeform: Shape 66">
              <a:extLst>
                <a:ext uri="{FF2B5EF4-FFF2-40B4-BE49-F238E27FC236}">
                  <a16:creationId xmlns:a16="http://schemas.microsoft.com/office/drawing/2014/main" id="{B3F36987-E3E6-4567-F946-4DB6F14D6C8B}"/>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Broad range of languages with high accuracy</a:t>
              </a:r>
            </a:p>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Most languages of any provider: 76 languages across 140 languages/locales (Whisper: 57 languages).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DB56ABF-8E07-34C6-E86D-DA1CD588E7C5}"/>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pic>
        <p:nvPicPr>
          <p:cNvPr id="69" name="Graphic 68" descr="Call center outline">
            <a:extLst>
              <a:ext uri="{FF2B5EF4-FFF2-40B4-BE49-F238E27FC236}">
                <a16:creationId xmlns:a16="http://schemas.microsoft.com/office/drawing/2014/main" id="{C1558AE7-A904-6C7E-4F99-77521952914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54173" y="2595675"/>
            <a:ext cx="626612" cy="626612"/>
          </a:xfrm>
          <a:prstGeom prst="rect">
            <a:avLst/>
          </a:prstGeom>
        </p:spPr>
      </p:pic>
      <p:grpSp>
        <p:nvGrpSpPr>
          <p:cNvPr id="5" name="Group 4">
            <a:extLst>
              <a:ext uri="{FF2B5EF4-FFF2-40B4-BE49-F238E27FC236}">
                <a16:creationId xmlns:a16="http://schemas.microsoft.com/office/drawing/2014/main" id="{3C73CA24-0762-BB38-2C18-D477715901DA}"/>
              </a:ext>
              <a:ext uri="{C183D7F6-B498-43B3-948B-1728B52AA6E4}">
                <adec:decorative xmlns:adec="http://schemas.microsoft.com/office/drawing/2017/decorative" val="1"/>
              </a:ext>
            </a:extLst>
          </p:cNvPr>
          <p:cNvGrpSpPr/>
          <p:nvPr/>
        </p:nvGrpSpPr>
        <p:grpSpPr>
          <a:xfrm>
            <a:off x="5146896" y="4754276"/>
            <a:ext cx="6803804" cy="1008030"/>
            <a:chOff x="4348293" y="749260"/>
            <a:chExt cx="6238918" cy="841167"/>
          </a:xfrm>
        </p:grpSpPr>
        <p:sp>
          <p:nvSpPr>
            <p:cNvPr id="6" name="Freeform: Shape 5">
              <a:extLst>
                <a:ext uri="{FF2B5EF4-FFF2-40B4-BE49-F238E27FC236}">
                  <a16:creationId xmlns:a16="http://schemas.microsoft.com/office/drawing/2014/main" id="{81A2DEA9-31A7-E718-C935-61CE5F0DCBE7}"/>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Language ID and Translation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Continuous identification of language changes among up to 10 languages. Speech Translation API combines Speech + Machine Translation for a wide range of languages.</a:t>
              </a:r>
            </a:p>
          </p:txBody>
        </p:sp>
        <p:sp>
          <p:nvSpPr>
            <p:cNvPr id="7" name="Rectangle 6">
              <a:extLst>
                <a:ext uri="{FF2B5EF4-FFF2-40B4-BE49-F238E27FC236}">
                  <a16:creationId xmlns:a16="http://schemas.microsoft.com/office/drawing/2014/main" id="{D107EC1A-5056-5D5E-A637-9CC7360BE7B4}"/>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pic>
        <p:nvPicPr>
          <p:cNvPr id="8" name="Picture 7">
            <a:extLst>
              <a:ext uri="{FF2B5EF4-FFF2-40B4-BE49-F238E27FC236}">
                <a16:creationId xmlns:a16="http://schemas.microsoft.com/office/drawing/2014/main" id="{A68A826F-85E6-165D-8524-D4BCB3255766}"/>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00783" y="5002402"/>
            <a:ext cx="363746" cy="363746"/>
          </a:xfrm>
          <a:prstGeom prst="rect">
            <a:avLst/>
          </a:prstGeom>
        </p:spPr>
      </p:pic>
      <p:grpSp>
        <p:nvGrpSpPr>
          <p:cNvPr id="25" name="Group 24">
            <a:extLst>
              <a:ext uri="{FF2B5EF4-FFF2-40B4-BE49-F238E27FC236}">
                <a16:creationId xmlns:a16="http://schemas.microsoft.com/office/drawing/2014/main" id="{E730C063-E20D-3024-9FA5-231A1BE5EE60}"/>
              </a:ext>
              <a:ext uri="{C183D7F6-B498-43B3-948B-1728B52AA6E4}">
                <adec:decorative xmlns:adec="http://schemas.microsoft.com/office/drawing/2017/decorative" val="1"/>
              </a:ext>
            </a:extLst>
          </p:cNvPr>
          <p:cNvGrpSpPr/>
          <p:nvPr/>
        </p:nvGrpSpPr>
        <p:grpSpPr>
          <a:xfrm>
            <a:off x="5146896" y="5844948"/>
            <a:ext cx="6803804" cy="1008030"/>
            <a:chOff x="4348293" y="749260"/>
            <a:chExt cx="6238918" cy="841167"/>
          </a:xfrm>
        </p:grpSpPr>
        <p:sp>
          <p:nvSpPr>
            <p:cNvPr id="26" name="Freeform: Shape 25">
              <a:extLst>
                <a:ext uri="{FF2B5EF4-FFF2-40B4-BE49-F238E27FC236}">
                  <a16:creationId xmlns:a16="http://schemas.microsoft.com/office/drawing/2014/main" id="{BEAD89CD-37E8-61FF-0954-C539A6C81E44}"/>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Batch processing of large amounts of data</a:t>
              </a:r>
            </a:p>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Azure AI Speech provides the ability to process audio at scale either in real-time or through batch processing. Proven large scale audio processing for both real-time and batch.</a:t>
              </a:r>
            </a:p>
          </p:txBody>
        </p:sp>
        <p:sp>
          <p:nvSpPr>
            <p:cNvPr id="30" name="Rectangle 29">
              <a:extLst>
                <a:ext uri="{FF2B5EF4-FFF2-40B4-BE49-F238E27FC236}">
                  <a16:creationId xmlns:a16="http://schemas.microsoft.com/office/drawing/2014/main" id="{D2EEA6B9-A7A6-8B0C-4E42-7173CD3410A0}"/>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pic>
        <p:nvPicPr>
          <p:cNvPr id="33" name="Picture 32">
            <a:extLst>
              <a:ext uri="{FF2B5EF4-FFF2-40B4-BE49-F238E27FC236}">
                <a16:creationId xmlns:a16="http://schemas.microsoft.com/office/drawing/2014/main" id="{BE3C3AB0-3FF3-E8EA-2C7F-102EED47EF7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25397" y="6032828"/>
            <a:ext cx="363746" cy="363746"/>
          </a:xfrm>
          <a:prstGeom prst="rect">
            <a:avLst/>
          </a:prstGeom>
        </p:spPr>
      </p:pic>
    </p:spTree>
    <p:extLst>
      <p:ext uri="{BB962C8B-B14F-4D97-AF65-F5344CB8AC3E}">
        <p14:creationId xmlns:p14="http://schemas.microsoft.com/office/powerpoint/2010/main" val="3971784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66D8854-808B-5109-9BE3-5715D0002102}"/>
              </a:ext>
            </a:extLst>
          </p:cNvPr>
          <p:cNvSpPr>
            <a:spLocks noGrp="1"/>
          </p:cNvSpPr>
          <p:nvPr>
            <p:ph type="title"/>
          </p:nvPr>
        </p:nvSpPr>
        <p:spPr>
          <a:xfrm>
            <a:off x="588263" y="457200"/>
            <a:ext cx="11018520" cy="553998"/>
          </a:xfrm>
        </p:spPr>
        <p:txBody>
          <a:bodyPr/>
          <a:lstStyle/>
          <a:p>
            <a:r>
              <a:rPr lang="en-US" dirty="0"/>
              <a:t>RAG with Azure data products</a:t>
            </a:r>
          </a:p>
        </p:txBody>
      </p:sp>
      <p:graphicFrame>
        <p:nvGraphicFramePr>
          <p:cNvPr id="2" name="Table 1">
            <a:extLst>
              <a:ext uri="{FF2B5EF4-FFF2-40B4-BE49-F238E27FC236}">
                <a16:creationId xmlns:a16="http://schemas.microsoft.com/office/drawing/2014/main" id="{41D28DD6-DCFD-1542-8819-BC9B6D7F3AD4}"/>
              </a:ext>
            </a:extLst>
          </p:cNvPr>
          <p:cNvGraphicFramePr>
            <a:graphicFrameLocks noGrp="1"/>
          </p:cNvGraphicFramePr>
          <p:nvPr>
            <p:extLst>
              <p:ext uri="{D42A27DB-BD31-4B8C-83A1-F6EECF244321}">
                <p14:modId xmlns:p14="http://schemas.microsoft.com/office/powerpoint/2010/main" val="4158537866"/>
              </p:ext>
            </p:extLst>
          </p:nvPr>
        </p:nvGraphicFramePr>
        <p:xfrm>
          <a:off x="814971" y="1151467"/>
          <a:ext cx="10557297" cy="5425439"/>
        </p:xfrm>
        <a:graphic>
          <a:graphicData uri="http://schemas.openxmlformats.org/drawingml/2006/table">
            <a:tbl>
              <a:tblPr firstRow="1" firstCol="1" bandRow="1">
                <a:tableStyleId>{5C22544A-7EE6-4342-B048-85BDC9FD1C3A}</a:tableStyleId>
              </a:tblPr>
              <a:tblGrid>
                <a:gridCol w="2468784">
                  <a:extLst>
                    <a:ext uri="{9D8B030D-6E8A-4147-A177-3AD203B41FA5}">
                      <a16:colId xmlns:a16="http://schemas.microsoft.com/office/drawing/2014/main" val="2943229287"/>
                    </a:ext>
                  </a:extLst>
                </a:gridCol>
                <a:gridCol w="2106916">
                  <a:extLst>
                    <a:ext uri="{9D8B030D-6E8A-4147-A177-3AD203B41FA5}">
                      <a16:colId xmlns:a16="http://schemas.microsoft.com/office/drawing/2014/main" val="482019778"/>
                    </a:ext>
                  </a:extLst>
                </a:gridCol>
                <a:gridCol w="5981597">
                  <a:extLst>
                    <a:ext uri="{9D8B030D-6E8A-4147-A177-3AD203B41FA5}">
                      <a16:colId xmlns:a16="http://schemas.microsoft.com/office/drawing/2014/main" val="250126845"/>
                    </a:ext>
                  </a:extLst>
                </a:gridCol>
              </a:tblGrid>
              <a:tr h="464564">
                <a:tc>
                  <a:txBody>
                    <a:bodyPr/>
                    <a:lstStyle/>
                    <a:p>
                      <a:pPr marL="0" marR="0" algn="ctr">
                        <a:spcBef>
                          <a:spcPts val="0"/>
                        </a:spcBef>
                        <a:spcAft>
                          <a:spcPts val="0"/>
                        </a:spcAft>
                      </a:pPr>
                      <a:r>
                        <a:rPr lang="en-US" sz="1200" dirty="0">
                          <a:solidFill>
                            <a:schemeClr val="bg1"/>
                          </a:solidFill>
                          <a:effectLst/>
                        </a:rPr>
                        <a:t>Product</a:t>
                      </a:r>
                      <a:endParaRPr lang="en-US" sz="120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solidFill>
                            <a:schemeClr val="bg1"/>
                          </a:solidFill>
                          <a:effectLst/>
                        </a:rPr>
                        <a:t>Native vector indexing OR</a:t>
                      </a:r>
                    </a:p>
                    <a:p>
                      <a:pPr marL="0" marR="0" algn="ctr">
                        <a:spcBef>
                          <a:spcPts val="0"/>
                        </a:spcBef>
                        <a:spcAft>
                          <a:spcPts val="0"/>
                        </a:spcAft>
                      </a:pPr>
                      <a:r>
                        <a:rPr lang="en-US" sz="1200" dirty="0">
                          <a:solidFill>
                            <a:schemeClr val="bg1"/>
                          </a:solidFill>
                          <a:effectLst/>
                        </a:rPr>
                        <a:t>Azure AI Search</a:t>
                      </a:r>
                      <a:endParaRPr lang="en-US" sz="120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solidFill>
                            <a:schemeClr val="bg1"/>
                          </a:solidFill>
                          <a:effectLst/>
                        </a:rPr>
                        <a:t>Details</a:t>
                      </a:r>
                      <a:endParaRPr lang="en-US" sz="120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extLst>
                  <a:ext uri="{0D108BD9-81ED-4DB2-BD59-A6C34878D82A}">
                    <a16:rowId xmlns:a16="http://schemas.microsoft.com/office/drawing/2014/main" val="3361077872"/>
                  </a:ext>
                </a:extLst>
              </a:tr>
              <a:tr h="1086746">
                <a:tc>
                  <a:txBody>
                    <a:bodyPr/>
                    <a:lstStyle/>
                    <a:p>
                      <a:pPr marL="0" marR="0">
                        <a:spcBef>
                          <a:spcPts val="0"/>
                        </a:spcBef>
                        <a:spcAft>
                          <a:spcPts val="0"/>
                        </a:spcAft>
                      </a:pPr>
                      <a:r>
                        <a:rPr lang="en-US" sz="1200" dirty="0" err="1">
                          <a:solidFill>
                            <a:schemeClr val="bg1"/>
                          </a:solidFill>
                          <a:effectLst/>
                        </a:rPr>
                        <a:t>CosmosDB</a:t>
                      </a:r>
                      <a:r>
                        <a:rPr lang="en-US" sz="1200" dirty="0">
                          <a:solidFill>
                            <a:schemeClr val="bg1"/>
                          </a:solidFill>
                          <a:effectLst/>
                        </a:rPr>
                        <a:t> - MongoDB </a:t>
                      </a:r>
                      <a:r>
                        <a:rPr lang="en-US" sz="1200" dirty="0" err="1">
                          <a:solidFill>
                            <a:schemeClr val="bg1"/>
                          </a:solidFill>
                          <a:effectLst/>
                        </a:rPr>
                        <a:t>vCore</a:t>
                      </a:r>
                      <a:endParaRPr lang="en-US" sz="120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effectLst/>
                        </a:rPr>
                        <a:t>Native</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spcBef>
                          <a:spcPts val="0"/>
                        </a:spcBef>
                        <a:spcAft>
                          <a:spcPts val="0"/>
                        </a:spcAft>
                      </a:pPr>
                      <a:r>
                        <a:rPr lang="en-US" sz="1200" u="sng" dirty="0">
                          <a:effectLst/>
                          <a:hlinkClick r:id="rId2"/>
                        </a:rPr>
                        <a:t>Vector Search - Azure Cosmos DB for MongoDB </a:t>
                      </a:r>
                      <a:r>
                        <a:rPr lang="en-US" sz="1200" u="sng" dirty="0" err="1">
                          <a:effectLst/>
                          <a:hlinkClick r:id="rId2"/>
                        </a:rPr>
                        <a:t>vCore</a:t>
                      </a:r>
                      <a:r>
                        <a:rPr lang="en-US" sz="1200" u="sng" dirty="0">
                          <a:effectLst/>
                          <a:hlinkClick r:id="rId2"/>
                        </a:rPr>
                        <a:t> | Microsoft Learn</a:t>
                      </a:r>
                      <a:endParaRPr lang="en-US" sz="1200" dirty="0">
                        <a:effectLst/>
                      </a:endParaRPr>
                    </a:p>
                    <a:p>
                      <a:pPr marL="0" marR="0">
                        <a:spcBef>
                          <a:spcPts val="0"/>
                        </a:spcBef>
                        <a:spcAft>
                          <a:spcPts val="0"/>
                        </a:spcAft>
                      </a:pPr>
                      <a:r>
                        <a:rPr lang="en-US" sz="1200" dirty="0">
                          <a:effectLst/>
                        </a:rPr>
                        <a:t>Has free tier with dedicated MongoDB cluster with 32-GB storage.</a:t>
                      </a:r>
                      <a:br>
                        <a:rPr lang="en-US" sz="1200" dirty="0">
                          <a:effectLst/>
                        </a:rPr>
                      </a:br>
                      <a:r>
                        <a:rPr lang="en-US" sz="1200" dirty="0">
                          <a:effectLst/>
                        </a:rPr>
                        <a:t>This feature is currently available in East US, West Europe and Southeast Asia regions.</a:t>
                      </a:r>
                    </a:p>
                    <a:p>
                      <a:pPr marL="0" marR="0">
                        <a:spcBef>
                          <a:spcPts val="0"/>
                        </a:spcBef>
                        <a:spcAft>
                          <a:spcPts val="0"/>
                        </a:spcAft>
                      </a:pPr>
                      <a:r>
                        <a:rPr lang="en-US" sz="1200" u="sng" dirty="0">
                          <a:effectLst/>
                          <a:hlinkClick r:id="rId3"/>
                        </a:rPr>
                        <a:t>Free tier - Azure Cosmos DB for MongoDB </a:t>
                      </a:r>
                      <a:r>
                        <a:rPr lang="en-US" sz="1200" u="sng" dirty="0" err="1">
                          <a:effectLst/>
                          <a:hlinkClick r:id="rId3"/>
                        </a:rPr>
                        <a:t>vCore</a:t>
                      </a:r>
                      <a:r>
                        <a:rPr lang="en-US" sz="1200" u="sng" dirty="0">
                          <a:effectLst/>
                          <a:hlinkClick r:id="rId3"/>
                        </a:rPr>
                        <a:t> | Microsoft Learn</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extLst>
                  <a:ext uri="{0D108BD9-81ED-4DB2-BD59-A6C34878D82A}">
                    <a16:rowId xmlns:a16="http://schemas.microsoft.com/office/drawing/2014/main" val="1179018824"/>
                  </a:ext>
                </a:extLst>
              </a:tr>
              <a:tr h="671958">
                <a:tc>
                  <a:txBody>
                    <a:bodyPr/>
                    <a:lstStyle/>
                    <a:p>
                      <a:pPr marL="0" marR="0">
                        <a:spcBef>
                          <a:spcPts val="0"/>
                        </a:spcBef>
                        <a:spcAft>
                          <a:spcPts val="0"/>
                        </a:spcAft>
                      </a:pPr>
                      <a:r>
                        <a:rPr lang="en-US" sz="1200" dirty="0">
                          <a:solidFill>
                            <a:schemeClr val="bg1"/>
                          </a:solidFill>
                          <a:effectLst/>
                        </a:rPr>
                        <a:t>Azure Database for PostgreSQL</a:t>
                      </a:r>
                    </a:p>
                    <a:p>
                      <a:pPr marL="0" marR="0">
                        <a:spcBef>
                          <a:spcPts val="0"/>
                        </a:spcBef>
                        <a:spcAft>
                          <a:spcPts val="0"/>
                        </a:spcAft>
                      </a:pPr>
                      <a:r>
                        <a:rPr lang="en-US" sz="1200" dirty="0">
                          <a:solidFill>
                            <a:schemeClr val="bg1"/>
                          </a:solidFill>
                          <a:effectLst/>
                          <a:highlight>
                            <a:srgbClr val="FFFF00"/>
                          </a:highlight>
                        </a:rPr>
                        <a:t> </a:t>
                      </a:r>
                      <a:endParaRPr lang="en-US" sz="120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effectLst/>
                        </a:rPr>
                        <a:t>Native</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spcBef>
                          <a:spcPts val="0"/>
                        </a:spcBef>
                        <a:spcAft>
                          <a:spcPts val="0"/>
                        </a:spcAft>
                      </a:pPr>
                      <a:r>
                        <a:rPr lang="en-US" sz="1200" dirty="0">
                          <a:effectLst/>
                        </a:rPr>
                        <a:t>Supported in Flexible Server using </a:t>
                      </a:r>
                      <a:r>
                        <a:rPr lang="en-US" sz="1200" dirty="0" err="1">
                          <a:effectLst/>
                        </a:rPr>
                        <a:t>pgvector</a:t>
                      </a:r>
                      <a:r>
                        <a:rPr lang="en-US" sz="1200" dirty="0">
                          <a:effectLst/>
                        </a:rPr>
                        <a:t> [GA] and </a:t>
                      </a:r>
                      <a:r>
                        <a:rPr lang="en-US" sz="1200" dirty="0" err="1">
                          <a:effectLst/>
                        </a:rPr>
                        <a:t>azure_ai</a:t>
                      </a:r>
                      <a:r>
                        <a:rPr lang="en-US" sz="1200" dirty="0">
                          <a:effectLst/>
                        </a:rPr>
                        <a:t> [in preview] extension</a:t>
                      </a:r>
                    </a:p>
                    <a:p>
                      <a:pPr marL="0" marR="0">
                        <a:spcBef>
                          <a:spcPts val="0"/>
                        </a:spcBef>
                        <a:spcAft>
                          <a:spcPts val="0"/>
                        </a:spcAft>
                      </a:pPr>
                      <a:r>
                        <a:rPr lang="en-US" sz="1200" u="sng" dirty="0">
                          <a:effectLst/>
                          <a:hlinkClick r:id="rId4"/>
                        </a:rPr>
                        <a:t>Semantic search with Azure Database for PostgreSQL Flexible Server and Azure OpenAI | Microsoft Learn</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extLst>
                  <a:ext uri="{0D108BD9-81ED-4DB2-BD59-A6C34878D82A}">
                    <a16:rowId xmlns:a16="http://schemas.microsoft.com/office/drawing/2014/main" val="885704654"/>
                  </a:ext>
                </a:extLst>
              </a:tr>
              <a:tr h="671958">
                <a:tc>
                  <a:txBody>
                    <a:bodyPr/>
                    <a:lstStyle/>
                    <a:p>
                      <a:pPr marL="0" marR="0">
                        <a:spcBef>
                          <a:spcPts val="0"/>
                        </a:spcBef>
                        <a:spcAft>
                          <a:spcPts val="0"/>
                        </a:spcAft>
                      </a:pPr>
                      <a:r>
                        <a:rPr lang="en-US" sz="1200">
                          <a:solidFill>
                            <a:schemeClr val="bg1"/>
                          </a:solidFill>
                          <a:effectLst/>
                        </a:rPr>
                        <a:t>Azure Cache for Redis</a:t>
                      </a:r>
                      <a:endParaRPr lang="en-US" sz="120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effectLst/>
                        </a:rPr>
                        <a:t>Native</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spcBef>
                          <a:spcPts val="0"/>
                        </a:spcBef>
                        <a:spcAft>
                          <a:spcPts val="0"/>
                        </a:spcAft>
                      </a:pPr>
                      <a:r>
                        <a:rPr lang="en-US" sz="1200" dirty="0">
                          <a:effectLst/>
                        </a:rPr>
                        <a:t>Supported in the Enterprise tiers             </a:t>
                      </a:r>
                    </a:p>
                    <a:p>
                      <a:pPr marL="0" marR="0">
                        <a:spcBef>
                          <a:spcPts val="0"/>
                        </a:spcBef>
                        <a:spcAft>
                          <a:spcPts val="0"/>
                        </a:spcAft>
                      </a:pPr>
                      <a:r>
                        <a:rPr lang="en-US" sz="1200" u="sng" dirty="0">
                          <a:effectLst/>
                          <a:hlinkClick r:id="rId5"/>
                        </a:rPr>
                        <a:t>About Vector Embeddings and Vector Search in Azure Cache for Redis - Azure Cache for Redis | Microsoft Learn</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extLst>
                  <a:ext uri="{0D108BD9-81ED-4DB2-BD59-A6C34878D82A}">
                    <a16:rowId xmlns:a16="http://schemas.microsoft.com/office/drawing/2014/main" val="2845017197"/>
                  </a:ext>
                </a:extLst>
              </a:tr>
              <a:tr h="257169">
                <a:tc>
                  <a:txBody>
                    <a:bodyPr/>
                    <a:lstStyle/>
                    <a:p>
                      <a:pPr marL="0" marR="0">
                        <a:spcBef>
                          <a:spcPts val="0"/>
                        </a:spcBef>
                        <a:spcAft>
                          <a:spcPts val="0"/>
                        </a:spcAft>
                      </a:pPr>
                      <a:r>
                        <a:rPr lang="en-US" sz="1200" dirty="0" err="1">
                          <a:solidFill>
                            <a:schemeClr val="bg1"/>
                          </a:solidFill>
                          <a:effectLst/>
                        </a:rPr>
                        <a:t>CosmosDB</a:t>
                      </a:r>
                      <a:r>
                        <a:rPr lang="en-US" sz="1200" dirty="0">
                          <a:solidFill>
                            <a:schemeClr val="bg1"/>
                          </a:solidFill>
                          <a:effectLst/>
                        </a:rPr>
                        <a:t> - PostgreSQL</a:t>
                      </a:r>
                      <a:endParaRPr lang="en-US" sz="120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effectLst/>
                        </a:rPr>
                        <a:t>Azure AI Search</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spcBef>
                          <a:spcPts val="0"/>
                        </a:spcBef>
                        <a:spcAft>
                          <a:spcPts val="0"/>
                        </a:spcAft>
                      </a:pPr>
                      <a:r>
                        <a:rPr lang="en-US" sz="1200" dirty="0">
                          <a:effectLst/>
                        </a:rPr>
                        <a:t>No free tier</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extLst>
                  <a:ext uri="{0D108BD9-81ED-4DB2-BD59-A6C34878D82A}">
                    <a16:rowId xmlns:a16="http://schemas.microsoft.com/office/drawing/2014/main" val="3204148722"/>
                  </a:ext>
                </a:extLst>
              </a:tr>
              <a:tr h="464564">
                <a:tc>
                  <a:txBody>
                    <a:bodyPr/>
                    <a:lstStyle/>
                    <a:p>
                      <a:pPr marL="0" marR="0">
                        <a:spcBef>
                          <a:spcPts val="0"/>
                        </a:spcBef>
                        <a:spcAft>
                          <a:spcPts val="0"/>
                        </a:spcAft>
                      </a:pPr>
                      <a:r>
                        <a:rPr lang="en-US" sz="1200">
                          <a:solidFill>
                            <a:schemeClr val="bg1"/>
                          </a:solidFill>
                          <a:effectLst/>
                        </a:rPr>
                        <a:t>CosmosDB - MongoDB</a:t>
                      </a:r>
                      <a:endParaRPr lang="en-US" sz="120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effectLst/>
                        </a:rPr>
                        <a:t>Azure AI Search</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spcBef>
                          <a:spcPts val="0"/>
                        </a:spcBef>
                        <a:spcAft>
                          <a:spcPts val="0"/>
                        </a:spcAft>
                      </a:pPr>
                      <a:r>
                        <a:rPr lang="en-US" sz="1200">
                          <a:effectLst/>
                        </a:rPr>
                        <a:t>Free for first 1000 RU/s and 25 GB of storage in the Cosmos DB account</a:t>
                      </a:r>
                    </a:p>
                    <a:p>
                      <a:pPr marL="0" marR="0">
                        <a:spcBef>
                          <a:spcPts val="0"/>
                        </a:spcBef>
                        <a:spcAft>
                          <a:spcPts val="0"/>
                        </a:spcAft>
                      </a:pPr>
                      <a:r>
                        <a:rPr lang="en-US" sz="1200" u="sng">
                          <a:effectLst/>
                          <a:hlinkClick r:id="rId6"/>
                        </a:rPr>
                        <a:t>Azure Cosmos DB free tier | Microsoft Learn</a:t>
                      </a:r>
                      <a:endParaRPr lang="en-US" sz="120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extLst>
                  <a:ext uri="{0D108BD9-81ED-4DB2-BD59-A6C34878D82A}">
                    <a16:rowId xmlns:a16="http://schemas.microsoft.com/office/drawing/2014/main" val="22071289"/>
                  </a:ext>
                </a:extLst>
              </a:tr>
              <a:tr h="464564">
                <a:tc>
                  <a:txBody>
                    <a:bodyPr/>
                    <a:lstStyle/>
                    <a:p>
                      <a:pPr marL="0" marR="0">
                        <a:spcBef>
                          <a:spcPts val="0"/>
                        </a:spcBef>
                        <a:spcAft>
                          <a:spcPts val="0"/>
                        </a:spcAft>
                      </a:pPr>
                      <a:r>
                        <a:rPr lang="en-US" sz="1200" dirty="0" err="1">
                          <a:solidFill>
                            <a:schemeClr val="bg1"/>
                          </a:solidFill>
                          <a:effectLst/>
                        </a:rPr>
                        <a:t>CosmosDB</a:t>
                      </a:r>
                      <a:r>
                        <a:rPr lang="en-US" sz="1200" dirty="0">
                          <a:solidFill>
                            <a:schemeClr val="bg1"/>
                          </a:solidFill>
                          <a:effectLst/>
                        </a:rPr>
                        <a:t> - NoSQL</a:t>
                      </a:r>
                      <a:endParaRPr lang="en-US" sz="120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effectLst/>
                        </a:rPr>
                        <a:t>Azure AI Search</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spcBef>
                          <a:spcPts val="0"/>
                        </a:spcBef>
                        <a:spcAft>
                          <a:spcPts val="0"/>
                        </a:spcAft>
                      </a:pPr>
                      <a:r>
                        <a:rPr lang="en-US" sz="1200" dirty="0">
                          <a:effectLst/>
                        </a:rPr>
                        <a:t>Free for first 1000 RU/s and 25 GB of storage in the Cosmos DB account</a:t>
                      </a:r>
                    </a:p>
                    <a:p>
                      <a:pPr marL="0" marR="0">
                        <a:spcBef>
                          <a:spcPts val="0"/>
                        </a:spcBef>
                        <a:spcAft>
                          <a:spcPts val="0"/>
                        </a:spcAft>
                      </a:pPr>
                      <a:r>
                        <a:rPr lang="en-US" sz="1200" u="sng" dirty="0">
                          <a:effectLst/>
                          <a:hlinkClick r:id="rId6"/>
                        </a:rPr>
                        <a:t>Azure Cosmos DB free tier | Microsoft Learn</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extLst>
                  <a:ext uri="{0D108BD9-81ED-4DB2-BD59-A6C34878D82A}">
                    <a16:rowId xmlns:a16="http://schemas.microsoft.com/office/drawing/2014/main" val="338489490"/>
                  </a:ext>
                </a:extLst>
              </a:tr>
              <a:tr h="671958">
                <a:tc>
                  <a:txBody>
                    <a:bodyPr/>
                    <a:lstStyle/>
                    <a:p>
                      <a:pPr marL="0" marR="0">
                        <a:spcBef>
                          <a:spcPts val="0"/>
                        </a:spcBef>
                        <a:spcAft>
                          <a:spcPts val="0"/>
                        </a:spcAft>
                      </a:pPr>
                      <a:r>
                        <a:rPr lang="en-US" sz="1200" dirty="0" err="1">
                          <a:solidFill>
                            <a:schemeClr val="bg1"/>
                          </a:solidFill>
                          <a:effectLst/>
                        </a:rPr>
                        <a:t>AzureSQL</a:t>
                      </a:r>
                      <a:endParaRPr lang="en-US" sz="120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effectLst/>
                        </a:rPr>
                        <a:t>Azure AI Search</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spcBef>
                          <a:spcPts val="0"/>
                        </a:spcBef>
                        <a:spcAft>
                          <a:spcPts val="0"/>
                        </a:spcAft>
                      </a:pPr>
                      <a:r>
                        <a:rPr lang="en-US" sz="1200" dirty="0">
                          <a:effectLst/>
                        </a:rPr>
                        <a:t>One free serverless database with the first 100,000 </a:t>
                      </a:r>
                      <a:r>
                        <a:rPr lang="en-US" sz="1200" dirty="0" err="1">
                          <a:effectLst/>
                        </a:rPr>
                        <a:t>vCore</a:t>
                      </a:r>
                      <a:r>
                        <a:rPr lang="en-US" sz="1200" dirty="0">
                          <a:effectLst/>
                        </a:rPr>
                        <a:t> seconds, 32GB of data, and 32GB of backup storage free per month per subscription</a:t>
                      </a:r>
                    </a:p>
                    <a:p>
                      <a:pPr marL="0" marR="0">
                        <a:spcBef>
                          <a:spcPts val="0"/>
                        </a:spcBef>
                        <a:spcAft>
                          <a:spcPts val="0"/>
                        </a:spcAft>
                      </a:pPr>
                      <a:r>
                        <a:rPr lang="en-US" sz="1200" u="sng" dirty="0">
                          <a:effectLst/>
                          <a:hlinkClick r:id="rId7"/>
                        </a:rPr>
                        <a:t>Azure SQL Database free offer - Azure SQL Database | Microsoft Learn</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extLst>
                  <a:ext uri="{0D108BD9-81ED-4DB2-BD59-A6C34878D82A}">
                    <a16:rowId xmlns:a16="http://schemas.microsoft.com/office/drawing/2014/main" val="2457153512"/>
                  </a:ext>
                </a:extLst>
              </a:tr>
              <a:tr h="671958">
                <a:tc>
                  <a:txBody>
                    <a:bodyPr/>
                    <a:lstStyle/>
                    <a:p>
                      <a:pPr marL="0" marR="0">
                        <a:spcBef>
                          <a:spcPts val="0"/>
                        </a:spcBef>
                        <a:spcAft>
                          <a:spcPts val="0"/>
                        </a:spcAft>
                      </a:pPr>
                      <a:r>
                        <a:rPr lang="en-US" sz="1200" dirty="0">
                          <a:solidFill>
                            <a:schemeClr val="bg1"/>
                          </a:solidFill>
                          <a:effectLst/>
                        </a:rPr>
                        <a:t>Fabric </a:t>
                      </a:r>
                      <a:r>
                        <a:rPr lang="en-US" sz="1200" dirty="0" err="1">
                          <a:solidFill>
                            <a:schemeClr val="bg1"/>
                          </a:solidFill>
                          <a:effectLst/>
                        </a:rPr>
                        <a:t>OneLake</a:t>
                      </a:r>
                      <a:endParaRPr lang="en-US" sz="1200" dirty="0">
                        <a:solidFill>
                          <a:schemeClr val="bg1"/>
                        </a:solidFill>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lgn="ctr">
                        <a:spcBef>
                          <a:spcPts val="0"/>
                        </a:spcBef>
                        <a:spcAft>
                          <a:spcPts val="0"/>
                        </a:spcAft>
                      </a:pPr>
                      <a:r>
                        <a:rPr lang="en-US" sz="1200" dirty="0">
                          <a:effectLst/>
                        </a:rPr>
                        <a:t>Azure AI Search</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tc>
                  <a:txBody>
                    <a:bodyPr/>
                    <a:lstStyle/>
                    <a:p>
                      <a:pPr marL="0" marR="0">
                        <a:spcBef>
                          <a:spcPts val="0"/>
                        </a:spcBef>
                        <a:spcAft>
                          <a:spcPts val="0"/>
                        </a:spcAft>
                      </a:pPr>
                      <a:r>
                        <a:rPr lang="en-US" sz="1200" dirty="0">
                          <a:effectLst/>
                        </a:rPr>
                        <a:t>Provides capability on connecting external </a:t>
                      </a:r>
                      <a:r>
                        <a:rPr lang="en-US" sz="1200" dirty="0" err="1">
                          <a:effectLst/>
                        </a:rPr>
                        <a:t>datasources</a:t>
                      </a:r>
                      <a:r>
                        <a:rPr lang="en-US" sz="1200" dirty="0">
                          <a:effectLst/>
                        </a:rPr>
                        <a:t> without data movement</a:t>
                      </a:r>
                    </a:p>
                    <a:p>
                      <a:pPr marL="0" marR="0">
                        <a:spcBef>
                          <a:spcPts val="0"/>
                        </a:spcBef>
                        <a:spcAft>
                          <a:spcPts val="0"/>
                        </a:spcAft>
                      </a:pPr>
                      <a:r>
                        <a:rPr lang="en-US" sz="1200" u="sng" dirty="0">
                          <a:effectLst/>
                          <a:hlinkClick r:id="rId8"/>
                        </a:rPr>
                        <a:t>What is </a:t>
                      </a:r>
                      <a:r>
                        <a:rPr lang="en-US" sz="1200" u="sng" dirty="0" err="1">
                          <a:effectLst/>
                          <a:hlinkClick r:id="rId8"/>
                        </a:rPr>
                        <a:t>OneLake</a:t>
                      </a:r>
                      <a:r>
                        <a:rPr lang="en-US" sz="1200" u="sng" dirty="0">
                          <a:effectLst/>
                          <a:hlinkClick r:id="rId8"/>
                        </a:rPr>
                        <a:t>? - Microsoft Fabric | Microsoft Learn</a:t>
                      </a:r>
                      <a:endParaRPr lang="en-US" sz="1200" dirty="0">
                        <a:effectLst/>
                      </a:endParaRPr>
                    </a:p>
                    <a:p>
                      <a:pPr marL="0" marR="0">
                        <a:spcBef>
                          <a:spcPts val="0"/>
                        </a:spcBef>
                        <a:spcAft>
                          <a:spcPts val="0"/>
                        </a:spcAft>
                      </a:pPr>
                      <a:r>
                        <a:rPr lang="en-US" sz="1200" dirty="0">
                          <a:effectLst/>
                        </a:rPr>
                        <a:t>Has 60 free trial on paid </a:t>
                      </a:r>
                      <a:r>
                        <a:rPr lang="en-US" sz="1200" dirty="0" err="1">
                          <a:effectLst/>
                        </a:rPr>
                        <a:t>featrues</a:t>
                      </a:r>
                      <a:endParaRPr lang="en-US" sz="1200" dirty="0">
                        <a:effectLst/>
                        <a:latin typeface="Aptos" panose="020B0004020202020204" pitchFamily="34" charset="0"/>
                        <a:ea typeface="PMingLiU" panose="02020500000000000000" pitchFamily="18" charset="-120"/>
                        <a:cs typeface="Aptos" panose="020B0004020202020204" pitchFamily="34" charset="0"/>
                      </a:endParaRPr>
                    </a:p>
                  </a:txBody>
                  <a:tcPr marL="37918" marR="37918" marT="0" marB="0" anchor="ctr"/>
                </a:tc>
                <a:extLst>
                  <a:ext uri="{0D108BD9-81ED-4DB2-BD59-A6C34878D82A}">
                    <a16:rowId xmlns:a16="http://schemas.microsoft.com/office/drawing/2014/main" val="1884837418"/>
                  </a:ext>
                </a:extLst>
              </a:tr>
            </a:tbl>
          </a:graphicData>
        </a:graphic>
      </p:graphicFrame>
    </p:spTree>
    <p:extLst>
      <p:ext uri="{BB962C8B-B14F-4D97-AF65-F5344CB8AC3E}">
        <p14:creationId xmlns:p14="http://schemas.microsoft.com/office/powerpoint/2010/main" val="402060991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D3DA-B915-FE20-AC4B-DFBE9EF19B0F}"/>
              </a:ext>
            </a:extLst>
          </p:cNvPr>
          <p:cNvSpPr>
            <a:spLocks noGrp="1"/>
          </p:cNvSpPr>
          <p:nvPr>
            <p:ph type="title"/>
          </p:nvPr>
        </p:nvSpPr>
        <p:spPr/>
        <p:txBody>
          <a:bodyPr>
            <a:normAutofit fontScale="90000"/>
          </a:bodyPr>
          <a:lstStyle/>
          <a:p>
            <a:r>
              <a:rPr lang="en-US"/>
              <a:t>Azure OpenAI Service</a:t>
            </a:r>
            <a:br>
              <a:rPr lang="en-US"/>
            </a:br>
            <a:br>
              <a:rPr lang="en-US"/>
            </a:br>
            <a:r>
              <a:rPr lang="en-US" sz="2200">
                <a:solidFill>
                  <a:schemeClr val="accent1">
                    <a:lumMod val="40000"/>
                    <a:lumOff val="60000"/>
                  </a:schemeClr>
                </a:solidFill>
              </a:rPr>
              <a:t>This section provides a brief overview to the capabilities of Azure OpenAI Service</a:t>
            </a:r>
            <a:endParaRPr lang="en-US" sz="2200"/>
          </a:p>
        </p:txBody>
      </p:sp>
      <p:sp>
        <p:nvSpPr>
          <p:cNvPr id="5" name="Oval 4">
            <a:extLst>
              <a:ext uri="{FF2B5EF4-FFF2-40B4-BE49-F238E27FC236}">
                <a16:creationId xmlns:a16="http://schemas.microsoft.com/office/drawing/2014/main" id="{AC306518-0186-B1A6-7CB4-1F484D265315}"/>
              </a:ext>
            </a:extLst>
          </p:cNvPr>
          <p:cNvSpPr/>
          <p:nvPr/>
        </p:nvSpPr>
        <p:spPr bwMode="auto">
          <a:xfrm>
            <a:off x="4277783" y="1866513"/>
            <a:ext cx="579821" cy="5798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785927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4">
            <a:extLst>
              <a:ext uri="{FF2B5EF4-FFF2-40B4-BE49-F238E27FC236}">
                <a16:creationId xmlns:a16="http://schemas.microsoft.com/office/drawing/2014/main" id="{A458943B-CB82-140D-03D1-EA59F302D47D}"/>
              </a:ext>
            </a:extLst>
          </p:cNvPr>
          <p:cNvSpPr txBox="1">
            <a:spLocks/>
          </p:cNvSpPr>
          <p:nvPr/>
        </p:nvSpPr>
        <p:spPr>
          <a:xfrm>
            <a:off x="2010058" y="5217073"/>
            <a:ext cx="1756222" cy="1200329"/>
          </a:xfrm>
          <a:prstGeom prst="rect">
            <a:avLst/>
          </a:prstGeom>
          <a:noFill/>
          <a:ln>
            <a:noFill/>
            <a:prstDash/>
          </a:ln>
          <a:effectLst/>
        </p:spPr>
        <p:txBody>
          <a:bodyPr rot="0" spcFirstLastPara="0" vertOverflow="overflow" horzOverflow="overflow" vert="horz" wrap="square" lIns="0" tIns="64008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defRPr/>
            </a:pPr>
            <a:r>
              <a:rPr lang="en-US" sz="1800">
                <a:solidFill>
                  <a:srgbClr val="FFFFFF"/>
                </a:solidFill>
                <a:latin typeface="Segoe UI Semibold 8" panose="020B0502040204020203"/>
              </a:rPr>
              <a:t>On your own data</a:t>
            </a:r>
          </a:p>
        </p:txBody>
      </p:sp>
      <p:sp>
        <p:nvSpPr>
          <p:cNvPr id="4" name="Title 14">
            <a:extLst>
              <a:ext uri="{FF2B5EF4-FFF2-40B4-BE49-F238E27FC236}">
                <a16:creationId xmlns:a16="http://schemas.microsoft.com/office/drawing/2014/main" id="{8F5417EA-07CD-3D9A-A53D-D5EDB8C183C0}"/>
              </a:ext>
            </a:extLst>
          </p:cNvPr>
          <p:cNvSpPr txBox="1">
            <a:spLocks/>
          </p:cNvSpPr>
          <p:nvPr/>
        </p:nvSpPr>
        <p:spPr>
          <a:xfrm>
            <a:off x="5133224" y="5217072"/>
            <a:ext cx="2194560" cy="1200329"/>
          </a:xfrm>
          <a:prstGeom prst="rect">
            <a:avLst/>
          </a:prstGeom>
          <a:noFill/>
          <a:ln>
            <a:noFill/>
            <a:prstDash/>
          </a:ln>
          <a:effectLst/>
        </p:spPr>
        <p:txBody>
          <a:bodyPr rot="0" spcFirstLastPara="0" vertOverflow="overflow" horzOverflow="overflow" vert="horz" wrap="square" lIns="0" tIns="64008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defRPr/>
            </a:pPr>
            <a:r>
              <a:rPr lang="en-US" sz="1800">
                <a:solidFill>
                  <a:srgbClr val="FFFFFF"/>
                </a:solidFill>
                <a:latin typeface="Segoe UI Semibold 8" panose="020B0502040204020203"/>
              </a:rPr>
              <a:t>Provisioned throughput model</a:t>
            </a:r>
          </a:p>
        </p:txBody>
      </p:sp>
      <p:sp>
        <p:nvSpPr>
          <p:cNvPr id="5" name="Title 14">
            <a:extLst>
              <a:ext uri="{FF2B5EF4-FFF2-40B4-BE49-F238E27FC236}">
                <a16:creationId xmlns:a16="http://schemas.microsoft.com/office/drawing/2014/main" id="{3276ED60-6BB9-B843-B49C-67B9A94D6E24}"/>
              </a:ext>
            </a:extLst>
          </p:cNvPr>
          <p:cNvSpPr txBox="1">
            <a:spLocks/>
          </p:cNvSpPr>
          <p:nvPr/>
        </p:nvSpPr>
        <p:spPr>
          <a:xfrm>
            <a:off x="8351828" y="5217071"/>
            <a:ext cx="2194560" cy="1200329"/>
          </a:xfrm>
          <a:prstGeom prst="rect">
            <a:avLst/>
          </a:prstGeom>
          <a:noFill/>
          <a:ln>
            <a:noFill/>
            <a:prstDash/>
          </a:ln>
          <a:effectLst/>
        </p:spPr>
        <p:txBody>
          <a:bodyPr rot="0" spcFirstLastPara="0" vertOverflow="overflow" horzOverflow="overflow" vert="horz" wrap="square" lIns="0" tIns="64008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algn="ctr">
              <a:defRPr/>
            </a:pPr>
            <a:r>
              <a:rPr lang="en-US" sz="1800">
                <a:solidFill>
                  <a:srgbClr val="FFFFFF"/>
                </a:solidFill>
                <a:latin typeface="Segoe UI Semibold 8" panose="020B0502040204020203"/>
              </a:rPr>
              <a:t>Plugins for Azure OpenAI Service</a:t>
            </a:r>
          </a:p>
        </p:txBody>
      </p:sp>
      <p:sp>
        <p:nvSpPr>
          <p:cNvPr id="6" name="Rectangle: Rounded Corners 5">
            <a:extLst>
              <a:ext uri="{FF2B5EF4-FFF2-40B4-BE49-F238E27FC236}">
                <a16:creationId xmlns:a16="http://schemas.microsoft.com/office/drawing/2014/main" id="{5A3B9555-8DCA-B719-B2FC-1188B64B5BA0}"/>
              </a:ext>
            </a:extLst>
          </p:cNvPr>
          <p:cNvSpPr/>
          <p:nvPr/>
        </p:nvSpPr>
        <p:spPr bwMode="auto">
          <a:xfrm>
            <a:off x="3067384" y="3859027"/>
            <a:ext cx="1707545" cy="523679"/>
          </a:xfrm>
          <a:prstGeom prst="roundRect">
            <a:avLst>
              <a:gd name="adj" fmla="val 50000"/>
            </a:avLst>
          </a:prstGeom>
          <a:solidFill>
            <a:srgbClr val="0078D3"/>
          </a:soli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2F2F2"/>
                </a:solidFill>
                <a:effectLst/>
                <a:uLnTx/>
                <a:uFillTx/>
                <a:latin typeface="Segoe UI"/>
                <a:ea typeface="+mn-ea"/>
                <a:cs typeface="Segoe UI" pitchFamily="34" charset="0"/>
              </a:rPr>
              <a:t>GPT-3</a:t>
            </a:r>
          </a:p>
        </p:txBody>
      </p:sp>
      <p:sp>
        <p:nvSpPr>
          <p:cNvPr id="7" name="Rectangle: Rounded Corners 6">
            <a:extLst>
              <a:ext uri="{FF2B5EF4-FFF2-40B4-BE49-F238E27FC236}">
                <a16:creationId xmlns:a16="http://schemas.microsoft.com/office/drawing/2014/main" id="{DFD28ADF-5467-5985-6587-8DA3E7945496}"/>
              </a:ext>
            </a:extLst>
          </p:cNvPr>
          <p:cNvSpPr/>
          <p:nvPr/>
        </p:nvSpPr>
        <p:spPr bwMode="auto">
          <a:xfrm>
            <a:off x="7488757" y="3859027"/>
            <a:ext cx="1729796" cy="523679"/>
          </a:xfrm>
          <a:prstGeom prst="roundRect">
            <a:avLst>
              <a:gd name="adj" fmla="val 50000"/>
            </a:avLst>
          </a:prstGeom>
          <a:solidFill>
            <a:srgbClr val="0078D3"/>
          </a:soli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2F2F2"/>
                </a:solidFill>
                <a:effectLst/>
                <a:uLnTx/>
                <a:uFillTx/>
                <a:latin typeface="Segoe UI"/>
                <a:ea typeface="+mn-ea"/>
                <a:cs typeface="Segoe UI" pitchFamily="34" charset="0"/>
              </a:rPr>
              <a:t>Codex</a:t>
            </a:r>
          </a:p>
        </p:txBody>
      </p:sp>
      <p:sp>
        <p:nvSpPr>
          <p:cNvPr id="8" name="Rectangle: Rounded Corners 7">
            <a:extLst>
              <a:ext uri="{FF2B5EF4-FFF2-40B4-BE49-F238E27FC236}">
                <a16:creationId xmlns:a16="http://schemas.microsoft.com/office/drawing/2014/main" id="{0601AB02-669D-C37E-F407-5858AA9772A0}"/>
              </a:ext>
            </a:extLst>
          </p:cNvPr>
          <p:cNvSpPr/>
          <p:nvPr/>
        </p:nvSpPr>
        <p:spPr bwMode="auto">
          <a:xfrm>
            <a:off x="9710570" y="3859027"/>
            <a:ext cx="1718670" cy="523679"/>
          </a:xfrm>
          <a:prstGeom prst="roundRect">
            <a:avLst>
              <a:gd name="adj" fmla="val 50000"/>
            </a:avLst>
          </a:prstGeom>
          <a:solidFill>
            <a:srgbClr val="0078D3"/>
          </a:soli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2F2F2"/>
                </a:solidFill>
                <a:effectLst/>
                <a:uLnTx/>
                <a:uFillTx/>
                <a:latin typeface="Segoe UI"/>
                <a:ea typeface="+mn-ea"/>
                <a:cs typeface="Segoe UI" pitchFamily="34" charset="0"/>
              </a:rPr>
              <a:t>DALL·E</a:t>
            </a:r>
          </a:p>
        </p:txBody>
      </p:sp>
      <p:sp>
        <p:nvSpPr>
          <p:cNvPr id="9" name="Rectangle: Rounded Corners 6">
            <a:extLst>
              <a:ext uri="{FF2B5EF4-FFF2-40B4-BE49-F238E27FC236}">
                <a16:creationId xmlns:a16="http://schemas.microsoft.com/office/drawing/2014/main" id="{F51C8DB0-0356-0D6E-ACBC-B6B799D71B3B}"/>
              </a:ext>
            </a:extLst>
          </p:cNvPr>
          <p:cNvSpPr/>
          <p:nvPr/>
        </p:nvSpPr>
        <p:spPr bwMode="auto">
          <a:xfrm>
            <a:off x="5266945" y="3859027"/>
            <a:ext cx="1729796" cy="523679"/>
          </a:xfrm>
          <a:prstGeom prst="roundRect">
            <a:avLst>
              <a:gd name="adj" fmla="val 50000"/>
            </a:avLst>
          </a:prstGeom>
          <a:solidFill>
            <a:srgbClr val="0078D3"/>
          </a:soli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2F2F2"/>
                </a:solidFill>
                <a:effectLst/>
                <a:uLnTx/>
                <a:uFillTx/>
                <a:latin typeface="Segoe UI"/>
                <a:ea typeface="+mn-ea"/>
                <a:cs typeface="Segoe UI" pitchFamily="34" charset="0"/>
              </a:rPr>
              <a:t>ChatGPT</a:t>
            </a:r>
          </a:p>
        </p:txBody>
      </p:sp>
      <p:sp>
        <p:nvSpPr>
          <p:cNvPr id="10" name="Rectangle: Rounded Corners 6">
            <a:extLst>
              <a:ext uri="{FF2B5EF4-FFF2-40B4-BE49-F238E27FC236}">
                <a16:creationId xmlns:a16="http://schemas.microsoft.com/office/drawing/2014/main" id="{A94CF3CE-F93F-23A1-CD37-F525C3714C70}"/>
              </a:ext>
            </a:extLst>
          </p:cNvPr>
          <p:cNvSpPr/>
          <p:nvPr/>
        </p:nvSpPr>
        <p:spPr bwMode="auto">
          <a:xfrm>
            <a:off x="856698" y="3859027"/>
            <a:ext cx="1718670" cy="523679"/>
          </a:xfrm>
          <a:prstGeom prst="roundRect">
            <a:avLst>
              <a:gd name="adj" fmla="val 50000"/>
            </a:avLst>
          </a:prstGeom>
          <a:solidFill>
            <a:srgbClr val="0078D3"/>
          </a:soli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F2F2F2"/>
                </a:solidFill>
                <a:effectLst/>
                <a:uLnTx/>
                <a:uFillTx/>
                <a:latin typeface="Segoe UI"/>
                <a:ea typeface="+mn-ea"/>
                <a:cs typeface="Segoe UI" pitchFamily="34" charset="0"/>
              </a:rPr>
              <a:t>GPT-4</a:t>
            </a:r>
          </a:p>
        </p:txBody>
      </p:sp>
      <p:sp>
        <p:nvSpPr>
          <p:cNvPr id="11" name="Graphic 232">
            <a:extLst>
              <a:ext uri="{FF2B5EF4-FFF2-40B4-BE49-F238E27FC236}">
                <a16:creationId xmlns:a16="http://schemas.microsoft.com/office/drawing/2014/main" id="{EAF65F4A-D001-8C83-61DB-E9BBA377B579}"/>
              </a:ext>
              <a:ext uri="{C183D7F6-B498-43B3-948B-1728B52AA6E4}">
                <adec:decorative xmlns:adec="http://schemas.microsoft.com/office/drawing/2017/decorative" val="1"/>
              </a:ext>
            </a:extLst>
          </p:cNvPr>
          <p:cNvSpPr/>
          <p:nvPr/>
        </p:nvSpPr>
        <p:spPr>
          <a:xfrm>
            <a:off x="2595791" y="5044047"/>
            <a:ext cx="471593" cy="372410"/>
          </a:xfrm>
          <a:custGeom>
            <a:avLst/>
            <a:gdLst>
              <a:gd name="connsiteX0" fmla="*/ 77850 w 381000"/>
              <a:gd name="connsiteY0" fmla="*/ 90488 h 361950"/>
              <a:gd name="connsiteX1" fmla="*/ 185738 w 381000"/>
              <a:gd name="connsiteY1" fmla="*/ 0 h 361950"/>
              <a:gd name="connsiteX2" fmla="*/ 293625 w 381000"/>
              <a:gd name="connsiteY2" fmla="*/ 90488 h 361950"/>
              <a:gd name="connsiteX3" fmla="*/ 295275 w 381000"/>
              <a:gd name="connsiteY3" fmla="*/ 90488 h 361950"/>
              <a:gd name="connsiteX4" fmla="*/ 371475 w 381000"/>
              <a:gd name="connsiteY4" fmla="*/ 166688 h 361950"/>
              <a:gd name="connsiteX5" fmla="*/ 370757 w 381000"/>
              <a:gd name="connsiteY5" fmla="*/ 177194 h 361950"/>
              <a:gd name="connsiteX6" fmla="*/ 276225 w 381000"/>
              <a:gd name="connsiteY6" fmla="*/ 133350 h 361950"/>
              <a:gd name="connsiteX7" fmla="*/ 153215 w 381000"/>
              <a:gd name="connsiteY7" fmla="*/ 242888 h 361950"/>
              <a:gd name="connsiteX8" fmla="*/ 76200 w 381000"/>
              <a:gd name="connsiteY8" fmla="*/ 242888 h 361950"/>
              <a:gd name="connsiteX9" fmla="*/ 0 w 381000"/>
              <a:gd name="connsiteY9" fmla="*/ 166688 h 361950"/>
              <a:gd name="connsiteX10" fmla="*/ 76200 w 381000"/>
              <a:gd name="connsiteY10" fmla="*/ 90488 h 361950"/>
              <a:gd name="connsiteX11" fmla="*/ 77850 w 381000"/>
              <a:gd name="connsiteY11" fmla="*/ 90488 h 361950"/>
              <a:gd name="connsiteX12" fmla="*/ 381000 w 381000"/>
              <a:gd name="connsiteY12" fmla="*/ 257175 h 361950"/>
              <a:gd name="connsiteX13" fmla="*/ 276225 w 381000"/>
              <a:gd name="connsiteY13" fmla="*/ 361950 h 361950"/>
              <a:gd name="connsiteX14" fmla="*/ 171450 w 381000"/>
              <a:gd name="connsiteY14" fmla="*/ 257175 h 361950"/>
              <a:gd name="connsiteX15" fmla="*/ 276225 w 381000"/>
              <a:gd name="connsiteY15" fmla="*/ 152400 h 361950"/>
              <a:gd name="connsiteX16" fmla="*/ 381000 w 381000"/>
              <a:gd name="connsiteY16" fmla="*/ 257175 h 361950"/>
              <a:gd name="connsiteX17" fmla="*/ 266700 w 381000"/>
              <a:gd name="connsiteY17" fmla="*/ 223020 h 361950"/>
              <a:gd name="connsiteX18" fmla="*/ 266700 w 381000"/>
              <a:gd name="connsiteY18" fmla="*/ 314325 h 361950"/>
              <a:gd name="connsiteX19" fmla="*/ 276225 w 381000"/>
              <a:gd name="connsiteY19" fmla="*/ 323850 h 361950"/>
              <a:gd name="connsiteX20" fmla="*/ 285750 w 381000"/>
              <a:gd name="connsiteY20" fmla="*/ 314325 h 361950"/>
              <a:gd name="connsiteX21" fmla="*/ 285750 w 381000"/>
              <a:gd name="connsiteY21" fmla="*/ 223020 h 361950"/>
              <a:gd name="connsiteX22" fmla="*/ 317114 w 381000"/>
              <a:gd name="connsiteY22" fmla="*/ 254386 h 361950"/>
              <a:gd name="connsiteX23" fmla="*/ 330586 w 381000"/>
              <a:gd name="connsiteY23" fmla="*/ 254386 h 361950"/>
              <a:gd name="connsiteX24" fmla="*/ 330586 w 381000"/>
              <a:gd name="connsiteY24" fmla="*/ 240914 h 361950"/>
              <a:gd name="connsiteX25" fmla="*/ 282961 w 381000"/>
              <a:gd name="connsiteY25" fmla="*/ 193289 h 361950"/>
              <a:gd name="connsiteX26" fmla="*/ 269489 w 381000"/>
              <a:gd name="connsiteY26" fmla="*/ 193289 h 361950"/>
              <a:gd name="connsiteX27" fmla="*/ 221864 w 381000"/>
              <a:gd name="connsiteY27" fmla="*/ 240914 h 361950"/>
              <a:gd name="connsiteX28" fmla="*/ 221864 w 381000"/>
              <a:gd name="connsiteY28" fmla="*/ 254386 h 361950"/>
              <a:gd name="connsiteX29" fmla="*/ 235336 w 381000"/>
              <a:gd name="connsiteY29" fmla="*/ 254386 h 361950"/>
              <a:gd name="connsiteX30" fmla="*/ 266700 w 381000"/>
              <a:gd name="connsiteY30" fmla="*/ 22302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61950">
                <a:moveTo>
                  <a:pt x="77850" y="90488"/>
                </a:moveTo>
                <a:cubicBezTo>
                  <a:pt x="86886" y="38915"/>
                  <a:pt x="131913" y="0"/>
                  <a:pt x="185738" y="0"/>
                </a:cubicBezTo>
                <a:cubicBezTo>
                  <a:pt x="239561" y="0"/>
                  <a:pt x="284588" y="38915"/>
                  <a:pt x="293625" y="90488"/>
                </a:cubicBezTo>
                <a:lnTo>
                  <a:pt x="295275" y="90488"/>
                </a:lnTo>
                <a:cubicBezTo>
                  <a:pt x="337358" y="90488"/>
                  <a:pt x="371475" y="124603"/>
                  <a:pt x="371475" y="166688"/>
                </a:cubicBezTo>
                <a:cubicBezTo>
                  <a:pt x="371475" y="170252"/>
                  <a:pt x="371231" y="173759"/>
                  <a:pt x="370757" y="177194"/>
                </a:cubicBezTo>
                <a:cubicBezTo>
                  <a:pt x="348044" y="150375"/>
                  <a:pt x="314123" y="133350"/>
                  <a:pt x="276225" y="133350"/>
                </a:cubicBezTo>
                <a:cubicBezTo>
                  <a:pt x="212670" y="133350"/>
                  <a:pt x="160300" y="181230"/>
                  <a:pt x="153215" y="242888"/>
                </a:cubicBezTo>
                <a:lnTo>
                  <a:pt x="76200" y="242888"/>
                </a:lnTo>
                <a:cubicBezTo>
                  <a:pt x="34116" y="242888"/>
                  <a:pt x="0" y="208771"/>
                  <a:pt x="0" y="166688"/>
                </a:cubicBezTo>
                <a:cubicBezTo>
                  <a:pt x="0" y="124603"/>
                  <a:pt x="34116" y="90488"/>
                  <a:pt x="76200" y="90488"/>
                </a:cubicBezTo>
                <a:lnTo>
                  <a:pt x="77850" y="90488"/>
                </a:lnTo>
                <a:close/>
                <a:moveTo>
                  <a:pt x="381000" y="257175"/>
                </a:moveTo>
                <a:cubicBezTo>
                  <a:pt x="381000" y="315041"/>
                  <a:pt x="334091" y="361950"/>
                  <a:pt x="276225" y="361950"/>
                </a:cubicBezTo>
                <a:cubicBezTo>
                  <a:pt x="218359" y="361950"/>
                  <a:pt x="171450" y="315041"/>
                  <a:pt x="171450" y="257175"/>
                </a:cubicBezTo>
                <a:cubicBezTo>
                  <a:pt x="171450" y="199309"/>
                  <a:pt x="218359" y="152400"/>
                  <a:pt x="276225" y="152400"/>
                </a:cubicBezTo>
                <a:cubicBezTo>
                  <a:pt x="334091" y="152400"/>
                  <a:pt x="381000" y="199309"/>
                  <a:pt x="381000" y="257175"/>
                </a:cubicBezTo>
                <a:close/>
                <a:moveTo>
                  <a:pt x="266700" y="223020"/>
                </a:moveTo>
                <a:lnTo>
                  <a:pt x="266700" y="314325"/>
                </a:lnTo>
                <a:cubicBezTo>
                  <a:pt x="266700" y="319585"/>
                  <a:pt x="270965" y="323850"/>
                  <a:pt x="276225" y="323850"/>
                </a:cubicBezTo>
                <a:cubicBezTo>
                  <a:pt x="281485" y="323850"/>
                  <a:pt x="285750" y="319585"/>
                  <a:pt x="285750" y="314325"/>
                </a:cubicBezTo>
                <a:lnTo>
                  <a:pt x="285750" y="223020"/>
                </a:lnTo>
                <a:lnTo>
                  <a:pt x="317114" y="254386"/>
                </a:lnTo>
                <a:cubicBezTo>
                  <a:pt x="320834" y="258105"/>
                  <a:pt x="326866" y="258105"/>
                  <a:pt x="330586" y="254386"/>
                </a:cubicBezTo>
                <a:cubicBezTo>
                  <a:pt x="334305" y="250666"/>
                  <a:pt x="334305" y="244634"/>
                  <a:pt x="330586" y="240914"/>
                </a:cubicBezTo>
                <a:lnTo>
                  <a:pt x="282961" y="193289"/>
                </a:lnTo>
                <a:cubicBezTo>
                  <a:pt x="279241" y="189570"/>
                  <a:pt x="273209" y="189570"/>
                  <a:pt x="269489" y="193289"/>
                </a:cubicBezTo>
                <a:lnTo>
                  <a:pt x="221864" y="240914"/>
                </a:lnTo>
                <a:cubicBezTo>
                  <a:pt x="218145" y="244634"/>
                  <a:pt x="218145" y="250666"/>
                  <a:pt x="221864" y="254386"/>
                </a:cubicBezTo>
                <a:cubicBezTo>
                  <a:pt x="225584" y="258105"/>
                  <a:pt x="231616" y="258105"/>
                  <a:pt x="235336" y="254386"/>
                </a:cubicBezTo>
                <a:lnTo>
                  <a:pt x="266700" y="223020"/>
                </a:lnTo>
                <a:close/>
              </a:path>
            </a:pathLst>
          </a:custGeom>
          <a:gradFill flip="none" rotWithShape="1">
            <a:gsLst>
              <a:gs pos="70000">
                <a:srgbClr val="C89DCF"/>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defRPr/>
            </a:pPr>
            <a:endParaRPr lang="en-US" sz="2000" b="1">
              <a:ln w="3175">
                <a:noFill/>
              </a:ln>
              <a:solidFill>
                <a:srgbClr val="FFFFFF"/>
              </a:solidFill>
              <a:latin typeface="Segoe UI Variable Text Semibold" pitchFamily="2" charset="0"/>
              <a:cs typeface="Segoe UI" pitchFamily="34" charset="0"/>
            </a:endParaRPr>
          </a:p>
        </p:txBody>
      </p:sp>
      <p:sp>
        <p:nvSpPr>
          <p:cNvPr id="12" name="Graphic 136">
            <a:extLst>
              <a:ext uri="{FF2B5EF4-FFF2-40B4-BE49-F238E27FC236}">
                <a16:creationId xmlns:a16="http://schemas.microsoft.com/office/drawing/2014/main" id="{3ED4B3FD-4F2A-1A43-C7E8-D7723779D216}"/>
              </a:ext>
              <a:ext uri="{C183D7F6-B498-43B3-948B-1728B52AA6E4}">
                <adec:decorative xmlns:adec="http://schemas.microsoft.com/office/drawing/2017/decorative" val="1"/>
              </a:ext>
            </a:extLst>
          </p:cNvPr>
          <p:cNvSpPr/>
          <p:nvPr/>
        </p:nvSpPr>
        <p:spPr>
          <a:xfrm>
            <a:off x="9337885" y="5060318"/>
            <a:ext cx="403534" cy="372410"/>
          </a:xfrm>
          <a:custGeom>
            <a:avLst/>
            <a:gdLst>
              <a:gd name="connsiteX0" fmla="*/ 137160 w 350779"/>
              <a:gd name="connsiteY0" fmla="*/ 137160 h 399577"/>
              <a:gd name="connsiteX1" fmla="*/ 274320 w 350779"/>
              <a:gd name="connsiteY1" fmla="*/ 68580 h 399577"/>
              <a:gd name="connsiteX2" fmla="*/ 137160 w 350779"/>
              <a:gd name="connsiteY2" fmla="*/ 0 h 399577"/>
              <a:gd name="connsiteX3" fmla="*/ 0 w 350779"/>
              <a:gd name="connsiteY3" fmla="*/ 68580 h 399577"/>
              <a:gd name="connsiteX4" fmla="*/ 137160 w 350779"/>
              <a:gd name="connsiteY4" fmla="*/ 137160 h 399577"/>
              <a:gd name="connsiteX5" fmla="*/ 244371 w 350779"/>
              <a:gd name="connsiteY5" fmla="*/ 137520 h 399577"/>
              <a:gd name="connsiteX6" fmla="*/ 274320 w 350779"/>
              <a:gd name="connsiteY6" fmla="*/ 117050 h 399577"/>
              <a:gd name="connsiteX7" fmla="*/ 274320 w 350779"/>
              <a:gd name="connsiteY7" fmla="*/ 185367 h 399577"/>
              <a:gd name="connsiteX8" fmla="*/ 253632 w 350779"/>
              <a:gd name="connsiteY8" fmla="*/ 190326 h 399577"/>
              <a:gd name="connsiteX9" fmla="*/ 231496 w 350779"/>
              <a:gd name="connsiteY9" fmla="*/ 205166 h 399577"/>
              <a:gd name="connsiteX10" fmla="*/ 217780 w 350779"/>
              <a:gd name="connsiteY10" fmla="*/ 218882 h 399577"/>
              <a:gd name="connsiteX11" fmla="*/ 204535 w 350779"/>
              <a:gd name="connsiteY11" fmla="*/ 250886 h 399577"/>
              <a:gd name="connsiteX12" fmla="*/ 204613 w 350779"/>
              <a:gd name="connsiteY12" fmla="*/ 253556 h 399577"/>
              <a:gd name="connsiteX13" fmla="*/ 201900 w 350779"/>
              <a:gd name="connsiteY13" fmla="*/ 253474 h 399577"/>
              <a:gd name="connsiteX14" fmla="*/ 169896 w 350779"/>
              <a:gd name="connsiteY14" fmla="*/ 266731 h 399577"/>
              <a:gd name="connsiteX15" fmla="*/ 156180 w 350779"/>
              <a:gd name="connsiteY15" fmla="*/ 280446 h 399577"/>
              <a:gd name="connsiteX16" fmla="*/ 138470 w 350779"/>
              <a:gd name="connsiteY16" fmla="*/ 311143 h 399577"/>
              <a:gd name="connsiteX17" fmla="*/ 138532 w 350779"/>
              <a:gd name="connsiteY17" fmla="*/ 346580 h 399577"/>
              <a:gd name="connsiteX18" fmla="*/ 121158 w 350779"/>
              <a:gd name="connsiteY18" fmla="*/ 364045 h 399577"/>
              <a:gd name="connsiteX19" fmla="*/ 120030 w 350779"/>
              <a:gd name="connsiteY19" fmla="*/ 365230 h 399577"/>
              <a:gd name="connsiteX20" fmla="*/ 0 w 350779"/>
              <a:gd name="connsiteY20" fmla="*/ 297180 h 399577"/>
              <a:gd name="connsiteX21" fmla="*/ 0 w 350779"/>
              <a:gd name="connsiteY21" fmla="*/ 117050 h 399577"/>
              <a:gd name="connsiteX22" fmla="*/ 29950 w 350779"/>
              <a:gd name="connsiteY22" fmla="*/ 137520 h 399577"/>
              <a:gd name="connsiteX23" fmla="*/ 137160 w 350779"/>
              <a:gd name="connsiteY23" fmla="*/ 160020 h 399577"/>
              <a:gd name="connsiteX24" fmla="*/ 244371 w 350779"/>
              <a:gd name="connsiteY24" fmla="*/ 137520 h 399577"/>
              <a:gd name="connsiteX25" fmla="*/ 347424 w 350779"/>
              <a:gd name="connsiteY25" fmla="*/ 202402 h 399577"/>
              <a:gd name="connsiteX26" fmla="*/ 350780 w 350779"/>
              <a:gd name="connsiteY26" fmla="*/ 194319 h 399577"/>
              <a:gd name="connsiteX27" fmla="*/ 347435 w 350779"/>
              <a:gd name="connsiteY27" fmla="*/ 186229 h 399577"/>
              <a:gd name="connsiteX28" fmla="*/ 339352 w 350779"/>
              <a:gd name="connsiteY28" fmla="*/ 182875 h 399577"/>
              <a:gd name="connsiteX29" fmla="*/ 331262 w 350779"/>
              <a:gd name="connsiteY29" fmla="*/ 186218 h 399577"/>
              <a:gd name="connsiteX30" fmla="*/ 304150 w 350779"/>
              <a:gd name="connsiteY30" fmla="*/ 213330 h 399577"/>
              <a:gd name="connsiteX31" fmla="*/ 303350 w 350779"/>
              <a:gd name="connsiteY31" fmla="*/ 214541 h 399577"/>
              <a:gd name="connsiteX32" fmla="*/ 274331 w 350779"/>
              <a:gd name="connsiteY32" fmla="*/ 208424 h 399577"/>
              <a:gd name="connsiteX33" fmla="*/ 247663 w 350779"/>
              <a:gd name="connsiteY33" fmla="*/ 221399 h 399577"/>
              <a:gd name="connsiteX34" fmla="*/ 233947 w 350779"/>
              <a:gd name="connsiteY34" fmla="*/ 235115 h 399577"/>
              <a:gd name="connsiteX35" fmla="*/ 227395 w 350779"/>
              <a:gd name="connsiteY35" fmla="*/ 250957 h 399577"/>
              <a:gd name="connsiteX36" fmla="*/ 233947 w 350779"/>
              <a:gd name="connsiteY36" fmla="*/ 266799 h 399577"/>
              <a:gd name="connsiteX37" fmla="*/ 266911 w 350779"/>
              <a:gd name="connsiteY37" fmla="*/ 299695 h 399577"/>
              <a:gd name="connsiteX38" fmla="*/ 282765 w 350779"/>
              <a:gd name="connsiteY38" fmla="*/ 306260 h 399577"/>
              <a:gd name="connsiteX39" fmla="*/ 298618 w 350779"/>
              <a:gd name="connsiteY39" fmla="*/ 299695 h 399577"/>
              <a:gd name="connsiteX40" fmla="*/ 312334 w 350779"/>
              <a:gd name="connsiteY40" fmla="*/ 285979 h 399577"/>
              <a:gd name="connsiteX41" fmla="*/ 325318 w 350779"/>
              <a:gd name="connsiteY41" fmla="*/ 259301 h 399577"/>
              <a:gd name="connsiteX42" fmla="*/ 319192 w 350779"/>
              <a:gd name="connsiteY42" fmla="*/ 230269 h 399577"/>
              <a:gd name="connsiteX43" fmla="*/ 320403 w 350779"/>
              <a:gd name="connsiteY43" fmla="*/ 229469 h 399577"/>
              <a:gd name="connsiteX44" fmla="*/ 347424 w 350779"/>
              <a:gd name="connsiteY44" fmla="*/ 202402 h 399577"/>
              <a:gd name="connsiteX45" fmla="*/ 217778 w 350779"/>
              <a:gd name="connsiteY45" fmla="*/ 282893 h 399577"/>
              <a:gd name="connsiteX46" fmla="*/ 210509 w 350779"/>
              <a:gd name="connsiteY46" fmla="*/ 278035 h 399577"/>
              <a:gd name="connsiteX47" fmla="*/ 201936 w 350779"/>
              <a:gd name="connsiteY47" fmla="*/ 276329 h 399577"/>
              <a:gd name="connsiteX48" fmla="*/ 193361 w 350779"/>
              <a:gd name="connsiteY48" fmla="*/ 278035 h 399577"/>
              <a:gd name="connsiteX49" fmla="*/ 186094 w 350779"/>
              <a:gd name="connsiteY49" fmla="*/ 282893 h 399577"/>
              <a:gd name="connsiteX50" fmla="*/ 172378 w 350779"/>
              <a:gd name="connsiteY50" fmla="*/ 296609 h 399577"/>
              <a:gd name="connsiteX51" fmla="*/ 159394 w 350779"/>
              <a:gd name="connsiteY51" fmla="*/ 323286 h 399577"/>
              <a:gd name="connsiteX52" fmla="*/ 165520 w 350779"/>
              <a:gd name="connsiteY52" fmla="*/ 352318 h 399577"/>
              <a:gd name="connsiteX53" fmla="*/ 164309 w 350779"/>
              <a:gd name="connsiteY53" fmla="*/ 353118 h 399577"/>
              <a:gd name="connsiteX54" fmla="*/ 137288 w 350779"/>
              <a:gd name="connsiteY54" fmla="*/ 380208 h 399577"/>
              <a:gd name="connsiteX55" fmla="*/ 134080 w 350779"/>
              <a:gd name="connsiteY55" fmla="*/ 388247 h 399577"/>
              <a:gd name="connsiteX56" fmla="*/ 137427 w 350779"/>
              <a:gd name="connsiteY56" fmla="*/ 396230 h 399577"/>
              <a:gd name="connsiteX57" fmla="*/ 145410 w 350779"/>
              <a:gd name="connsiteY57" fmla="*/ 399577 h 399577"/>
              <a:gd name="connsiteX58" fmla="*/ 153450 w 350779"/>
              <a:gd name="connsiteY58" fmla="*/ 396370 h 399577"/>
              <a:gd name="connsiteX59" fmla="*/ 180539 w 350779"/>
              <a:gd name="connsiteY59" fmla="*/ 369258 h 399577"/>
              <a:gd name="connsiteX60" fmla="*/ 181362 w 350779"/>
              <a:gd name="connsiteY60" fmla="*/ 368046 h 399577"/>
              <a:gd name="connsiteX61" fmla="*/ 210381 w 350779"/>
              <a:gd name="connsiteY61" fmla="*/ 374163 h 399577"/>
              <a:gd name="connsiteX62" fmla="*/ 237049 w 350779"/>
              <a:gd name="connsiteY62" fmla="*/ 361188 h 399577"/>
              <a:gd name="connsiteX63" fmla="*/ 250765 w 350779"/>
              <a:gd name="connsiteY63" fmla="*/ 347472 h 399577"/>
              <a:gd name="connsiteX64" fmla="*/ 257328 w 350779"/>
              <a:gd name="connsiteY64" fmla="*/ 331619 h 399577"/>
              <a:gd name="connsiteX65" fmla="*/ 250765 w 350779"/>
              <a:gd name="connsiteY65" fmla="*/ 315765 h 399577"/>
              <a:gd name="connsiteX66" fmla="*/ 217778 w 350779"/>
              <a:gd name="connsiteY66" fmla="*/ 282893 h 39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50779" h="399577">
                <a:moveTo>
                  <a:pt x="137160" y="137160"/>
                </a:moveTo>
                <a:cubicBezTo>
                  <a:pt x="212911" y="137160"/>
                  <a:pt x="274320" y="106456"/>
                  <a:pt x="274320" y="68580"/>
                </a:cubicBezTo>
                <a:cubicBezTo>
                  <a:pt x="274320" y="30704"/>
                  <a:pt x="212911" y="0"/>
                  <a:pt x="137160" y="0"/>
                </a:cubicBezTo>
                <a:cubicBezTo>
                  <a:pt x="61409" y="0"/>
                  <a:pt x="0" y="30704"/>
                  <a:pt x="0" y="68580"/>
                </a:cubicBezTo>
                <a:cubicBezTo>
                  <a:pt x="0" y="106456"/>
                  <a:pt x="61409" y="137160"/>
                  <a:pt x="137160" y="137160"/>
                </a:cubicBezTo>
                <a:close/>
                <a:moveTo>
                  <a:pt x="244371" y="137520"/>
                </a:moveTo>
                <a:cubicBezTo>
                  <a:pt x="255102" y="132154"/>
                  <a:pt x="265571" y="125326"/>
                  <a:pt x="274320" y="117050"/>
                </a:cubicBezTo>
                <a:lnTo>
                  <a:pt x="274320" y="185367"/>
                </a:lnTo>
                <a:cubicBezTo>
                  <a:pt x="267217" y="185920"/>
                  <a:pt x="260234" y="187591"/>
                  <a:pt x="253632" y="190326"/>
                </a:cubicBezTo>
                <a:cubicBezTo>
                  <a:pt x="245345" y="193759"/>
                  <a:pt x="237822" y="198804"/>
                  <a:pt x="231496" y="205166"/>
                </a:cubicBezTo>
                <a:lnTo>
                  <a:pt x="217780" y="218882"/>
                </a:lnTo>
                <a:cubicBezTo>
                  <a:pt x="209299" y="227372"/>
                  <a:pt x="204535" y="238885"/>
                  <a:pt x="204535" y="250886"/>
                </a:cubicBezTo>
                <a:cubicBezTo>
                  <a:pt x="204535" y="251780"/>
                  <a:pt x="204560" y="252669"/>
                  <a:pt x="204613" y="253556"/>
                </a:cubicBezTo>
                <a:cubicBezTo>
                  <a:pt x="203712" y="253501"/>
                  <a:pt x="202807" y="253474"/>
                  <a:pt x="201900" y="253474"/>
                </a:cubicBezTo>
                <a:cubicBezTo>
                  <a:pt x="189896" y="253474"/>
                  <a:pt x="178383" y="258243"/>
                  <a:pt x="169896" y="266731"/>
                </a:cubicBezTo>
                <a:lnTo>
                  <a:pt x="156180" y="280446"/>
                </a:lnTo>
                <a:cubicBezTo>
                  <a:pt x="147678" y="288941"/>
                  <a:pt x="141570" y="299530"/>
                  <a:pt x="138470" y="311143"/>
                </a:cubicBezTo>
                <a:cubicBezTo>
                  <a:pt x="135372" y="322753"/>
                  <a:pt x="135393" y="334979"/>
                  <a:pt x="138532" y="346580"/>
                </a:cubicBezTo>
                <a:lnTo>
                  <a:pt x="121158" y="364045"/>
                </a:lnTo>
                <a:cubicBezTo>
                  <a:pt x="120772" y="364432"/>
                  <a:pt x="120396" y="364827"/>
                  <a:pt x="120030" y="365230"/>
                </a:cubicBezTo>
                <a:cubicBezTo>
                  <a:pt x="52363" y="361014"/>
                  <a:pt x="0" y="332156"/>
                  <a:pt x="0" y="297180"/>
                </a:cubicBezTo>
                <a:lnTo>
                  <a:pt x="0" y="117050"/>
                </a:lnTo>
                <a:cubicBezTo>
                  <a:pt x="8749" y="125326"/>
                  <a:pt x="19218" y="132154"/>
                  <a:pt x="29950" y="137520"/>
                </a:cubicBezTo>
                <a:cubicBezTo>
                  <a:pt x="58568" y="151829"/>
                  <a:pt x="96505" y="160020"/>
                  <a:pt x="137160" y="160020"/>
                </a:cubicBezTo>
                <a:cubicBezTo>
                  <a:pt x="177814" y="160020"/>
                  <a:pt x="215750" y="151829"/>
                  <a:pt x="244371" y="137520"/>
                </a:cubicBezTo>
                <a:close/>
                <a:moveTo>
                  <a:pt x="347424" y="202402"/>
                </a:moveTo>
                <a:cubicBezTo>
                  <a:pt x="349571" y="200260"/>
                  <a:pt x="350778" y="197353"/>
                  <a:pt x="350780" y="194319"/>
                </a:cubicBezTo>
                <a:cubicBezTo>
                  <a:pt x="350782" y="191286"/>
                  <a:pt x="349580" y="188376"/>
                  <a:pt x="347435" y="186229"/>
                </a:cubicBezTo>
                <a:cubicBezTo>
                  <a:pt x="345293" y="184082"/>
                  <a:pt x="342386" y="182877"/>
                  <a:pt x="339352" y="182875"/>
                </a:cubicBezTo>
                <a:cubicBezTo>
                  <a:pt x="336319" y="182872"/>
                  <a:pt x="333409" y="184076"/>
                  <a:pt x="331262" y="186218"/>
                </a:cubicBezTo>
                <a:lnTo>
                  <a:pt x="304150" y="213330"/>
                </a:lnTo>
                <a:cubicBezTo>
                  <a:pt x="303862" y="213720"/>
                  <a:pt x="303597" y="214125"/>
                  <a:pt x="303350" y="214541"/>
                </a:cubicBezTo>
                <a:cubicBezTo>
                  <a:pt x="294627" y="209336"/>
                  <a:pt x="284415" y="207182"/>
                  <a:pt x="274331" y="208424"/>
                </a:cubicBezTo>
                <a:cubicBezTo>
                  <a:pt x="264248" y="209665"/>
                  <a:pt x="254864" y="214232"/>
                  <a:pt x="247663" y="221399"/>
                </a:cubicBezTo>
                <a:lnTo>
                  <a:pt x="233947" y="235115"/>
                </a:lnTo>
                <a:cubicBezTo>
                  <a:pt x="229752" y="239321"/>
                  <a:pt x="227395" y="245018"/>
                  <a:pt x="227395" y="250957"/>
                </a:cubicBezTo>
                <a:cubicBezTo>
                  <a:pt x="227395" y="256898"/>
                  <a:pt x="229752" y="262595"/>
                  <a:pt x="233947" y="266799"/>
                </a:cubicBezTo>
                <a:lnTo>
                  <a:pt x="266911" y="299695"/>
                </a:lnTo>
                <a:cubicBezTo>
                  <a:pt x="271117" y="303899"/>
                  <a:pt x="276819" y="306260"/>
                  <a:pt x="282765" y="306260"/>
                </a:cubicBezTo>
                <a:cubicBezTo>
                  <a:pt x="288710" y="306260"/>
                  <a:pt x="294414" y="303899"/>
                  <a:pt x="298618" y="299695"/>
                </a:cubicBezTo>
                <a:lnTo>
                  <a:pt x="312334" y="285979"/>
                </a:lnTo>
                <a:cubicBezTo>
                  <a:pt x="319507" y="278778"/>
                  <a:pt x="324077" y="269389"/>
                  <a:pt x="325318" y="259301"/>
                </a:cubicBezTo>
                <a:cubicBezTo>
                  <a:pt x="326560" y="249211"/>
                  <a:pt x="324406" y="238997"/>
                  <a:pt x="319192" y="230269"/>
                </a:cubicBezTo>
                <a:cubicBezTo>
                  <a:pt x="319619" y="230038"/>
                  <a:pt x="320024" y="229770"/>
                  <a:pt x="320403" y="229469"/>
                </a:cubicBezTo>
                <a:lnTo>
                  <a:pt x="347424" y="202402"/>
                </a:lnTo>
                <a:close/>
                <a:moveTo>
                  <a:pt x="217778" y="282893"/>
                </a:moveTo>
                <a:cubicBezTo>
                  <a:pt x="215698" y="280810"/>
                  <a:pt x="213227" y="279162"/>
                  <a:pt x="210509" y="278035"/>
                </a:cubicBezTo>
                <a:cubicBezTo>
                  <a:pt x="207791" y="276908"/>
                  <a:pt x="204878" y="276329"/>
                  <a:pt x="201936" y="276329"/>
                </a:cubicBezTo>
                <a:cubicBezTo>
                  <a:pt x="198994" y="276329"/>
                  <a:pt x="196079" y="276908"/>
                  <a:pt x="193361" y="278035"/>
                </a:cubicBezTo>
                <a:cubicBezTo>
                  <a:pt x="190643" y="279162"/>
                  <a:pt x="188174" y="280810"/>
                  <a:pt x="186094" y="282893"/>
                </a:cubicBezTo>
                <a:lnTo>
                  <a:pt x="172378" y="296609"/>
                </a:lnTo>
                <a:cubicBezTo>
                  <a:pt x="165205" y="303809"/>
                  <a:pt x="160635" y="313198"/>
                  <a:pt x="159394" y="323286"/>
                </a:cubicBezTo>
                <a:cubicBezTo>
                  <a:pt x="158152" y="333374"/>
                  <a:pt x="160308" y="343590"/>
                  <a:pt x="165520" y="352318"/>
                </a:cubicBezTo>
                <a:cubicBezTo>
                  <a:pt x="165097" y="352554"/>
                  <a:pt x="164693" y="352821"/>
                  <a:pt x="164309" y="353118"/>
                </a:cubicBezTo>
                <a:lnTo>
                  <a:pt x="137288" y="380208"/>
                </a:lnTo>
                <a:cubicBezTo>
                  <a:pt x="135206" y="382363"/>
                  <a:pt x="134054" y="385250"/>
                  <a:pt x="134080" y="388247"/>
                </a:cubicBezTo>
                <a:cubicBezTo>
                  <a:pt x="134106" y="391244"/>
                  <a:pt x="135308" y="394111"/>
                  <a:pt x="137427" y="396230"/>
                </a:cubicBezTo>
                <a:cubicBezTo>
                  <a:pt x="139547" y="398349"/>
                  <a:pt x="142413" y="399552"/>
                  <a:pt x="145410" y="399577"/>
                </a:cubicBezTo>
                <a:cubicBezTo>
                  <a:pt x="148407" y="399602"/>
                  <a:pt x="151294" y="398450"/>
                  <a:pt x="153450" y="396370"/>
                </a:cubicBezTo>
                <a:lnTo>
                  <a:pt x="180539" y="369258"/>
                </a:lnTo>
                <a:cubicBezTo>
                  <a:pt x="180839" y="368871"/>
                  <a:pt x="181115" y="368467"/>
                  <a:pt x="181362" y="368046"/>
                </a:cubicBezTo>
                <a:cubicBezTo>
                  <a:pt x="190085" y="373251"/>
                  <a:pt x="200297" y="375405"/>
                  <a:pt x="210381" y="374163"/>
                </a:cubicBezTo>
                <a:cubicBezTo>
                  <a:pt x="220464" y="372920"/>
                  <a:pt x="229848" y="368355"/>
                  <a:pt x="237049" y="361188"/>
                </a:cubicBezTo>
                <a:lnTo>
                  <a:pt x="250765" y="347472"/>
                </a:lnTo>
                <a:cubicBezTo>
                  <a:pt x="254969" y="343266"/>
                  <a:pt x="257328" y="337564"/>
                  <a:pt x="257328" y="331619"/>
                </a:cubicBezTo>
                <a:cubicBezTo>
                  <a:pt x="257328" y="325673"/>
                  <a:pt x="254969" y="319969"/>
                  <a:pt x="250765" y="315765"/>
                </a:cubicBezTo>
                <a:lnTo>
                  <a:pt x="217778" y="282893"/>
                </a:lnTo>
                <a:close/>
              </a:path>
            </a:pathLst>
          </a:custGeom>
          <a:gradFill flip="none" rotWithShape="1">
            <a:gsLst>
              <a:gs pos="70000">
                <a:srgbClr val="C89DCF"/>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defRPr/>
            </a:pPr>
            <a:endParaRPr lang="en-US" sz="2000" b="1">
              <a:ln w="3175">
                <a:noFill/>
              </a:ln>
              <a:solidFill>
                <a:srgbClr val="FFFFFF"/>
              </a:solidFill>
              <a:latin typeface="Segoe UI Variable Text Semibold" pitchFamily="2" charset="0"/>
              <a:cs typeface="Segoe UI" pitchFamily="34" charset="0"/>
            </a:endParaRPr>
          </a:p>
        </p:txBody>
      </p:sp>
      <p:cxnSp>
        <p:nvCxnSpPr>
          <p:cNvPr id="13" name="Straight Connector 12">
            <a:extLst>
              <a:ext uri="{FF2B5EF4-FFF2-40B4-BE49-F238E27FC236}">
                <a16:creationId xmlns:a16="http://schemas.microsoft.com/office/drawing/2014/main" id="{0591BC54-9F9C-47A7-8EC8-4CD56CA5CF2E}"/>
              </a:ext>
              <a:ext uri="{C183D7F6-B498-43B3-948B-1728B52AA6E4}">
                <adec:decorative xmlns:adec="http://schemas.microsoft.com/office/drawing/2017/decorative" val="1"/>
              </a:ext>
            </a:extLst>
          </p:cNvPr>
          <p:cNvCxnSpPr>
            <a:cxnSpLocks/>
          </p:cNvCxnSpPr>
          <p:nvPr/>
        </p:nvCxnSpPr>
        <p:spPr>
          <a:xfrm flipH="1">
            <a:off x="867823" y="3160069"/>
            <a:ext cx="10572542" cy="0"/>
          </a:xfrm>
          <a:prstGeom prst="line">
            <a:avLst/>
          </a:prstGeom>
          <a:noFill/>
          <a:ln w="28575" cap="flat" cmpd="sng" algn="ctr">
            <a:gradFill flip="none" rotWithShape="1">
              <a:gsLst>
                <a:gs pos="14000">
                  <a:srgbClr val="8EC8E8">
                    <a:lumMod val="99000"/>
                  </a:srgbClr>
                </a:gs>
                <a:gs pos="100000">
                  <a:srgbClr val="CD9AD0"/>
                </a:gs>
              </a:gsLst>
              <a:lin ang="0" scaled="0"/>
              <a:tileRect/>
            </a:gradFill>
            <a:prstDash val="solid"/>
            <a:headEnd type="none" w="med" len="med"/>
            <a:tailEnd type="none" w="med" len="med"/>
          </a:ln>
          <a:effectLst/>
        </p:spPr>
      </p:cxnSp>
      <p:sp>
        <p:nvSpPr>
          <p:cNvPr id="14" name="Title 3">
            <a:extLst>
              <a:ext uri="{FF2B5EF4-FFF2-40B4-BE49-F238E27FC236}">
                <a16:creationId xmlns:a16="http://schemas.microsoft.com/office/drawing/2014/main" id="{000F6723-53B7-CCFA-D0F0-7BC64CE6CD88}"/>
              </a:ext>
            </a:extLst>
          </p:cNvPr>
          <p:cNvSpPr txBox="1">
            <a:spLocks/>
          </p:cNvSpPr>
          <p:nvPr/>
        </p:nvSpPr>
        <p:spPr>
          <a:xfrm>
            <a:off x="1452392" y="4606365"/>
            <a:ext cx="5138330"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563"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a:ea typeface="+mn-ea"/>
                <a:cs typeface="Segoe UI" pitchFamily="34" charset="0"/>
              </a:rPr>
              <a:t>Generative Text Models, with varying capabilities and uses</a:t>
            </a:r>
          </a:p>
        </p:txBody>
      </p:sp>
      <p:sp>
        <p:nvSpPr>
          <p:cNvPr id="15" name="TextBox 14">
            <a:extLst>
              <a:ext uri="{FF2B5EF4-FFF2-40B4-BE49-F238E27FC236}">
                <a16:creationId xmlns:a16="http://schemas.microsoft.com/office/drawing/2014/main" id="{28288CF2-EA45-B375-BF50-67E92D1A9A85}"/>
              </a:ext>
            </a:extLst>
          </p:cNvPr>
          <p:cNvSpPr txBox="1"/>
          <p:nvPr/>
        </p:nvSpPr>
        <p:spPr>
          <a:xfrm>
            <a:off x="6901601" y="4558336"/>
            <a:ext cx="2900454" cy="43088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FFFFFF"/>
                </a:solidFill>
                <a:effectLst/>
                <a:uLnTx/>
                <a:uFillTx/>
              </a:rPr>
              <a:t>Specialized Generative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FFFFFF"/>
                </a:solidFill>
                <a:effectLst/>
                <a:uLnTx/>
                <a:uFillTx/>
              </a:rPr>
              <a:t>Coding Model </a:t>
            </a:r>
          </a:p>
        </p:txBody>
      </p:sp>
      <p:sp>
        <p:nvSpPr>
          <p:cNvPr id="16" name="Graphic 102" descr="Icon">
            <a:extLst>
              <a:ext uri="{FF2B5EF4-FFF2-40B4-BE49-F238E27FC236}">
                <a16:creationId xmlns:a16="http://schemas.microsoft.com/office/drawing/2014/main" id="{3D08FBE9-D6BD-4A7E-D1D2-D89E06E4A492}"/>
              </a:ext>
            </a:extLst>
          </p:cNvPr>
          <p:cNvSpPr/>
          <p:nvPr/>
        </p:nvSpPr>
        <p:spPr>
          <a:xfrm>
            <a:off x="6032653" y="5030866"/>
            <a:ext cx="342900" cy="372410"/>
          </a:xfrm>
          <a:custGeom>
            <a:avLst/>
            <a:gdLst>
              <a:gd name="connsiteX0" fmla="*/ 0 w 342900"/>
              <a:gd name="connsiteY0" fmla="*/ 61913 h 342900"/>
              <a:gd name="connsiteX1" fmla="*/ 61913 w 342900"/>
              <a:gd name="connsiteY1" fmla="*/ 0 h 342900"/>
              <a:gd name="connsiteX2" fmla="*/ 114300 w 342900"/>
              <a:gd name="connsiteY2" fmla="*/ 0 h 342900"/>
              <a:gd name="connsiteX3" fmla="*/ 114300 w 342900"/>
              <a:gd name="connsiteY3" fmla="*/ 342900 h 342900"/>
              <a:gd name="connsiteX4" fmla="*/ 61913 w 342900"/>
              <a:gd name="connsiteY4" fmla="*/ 342900 h 342900"/>
              <a:gd name="connsiteX5" fmla="*/ 0 w 342900"/>
              <a:gd name="connsiteY5" fmla="*/ 280988 h 342900"/>
              <a:gd name="connsiteX6" fmla="*/ 0 w 342900"/>
              <a:gd name="connsiteY6" fmla="*/ 61913 h 342900"/>
              <a:gd name="connsiteX7" fmla="*/ 142875 w 342900"/>
              <a:gd name="connsiteY7" fmla="*/ 342900 h 342900"/>
              <a:gd name="connsiteX8" fmla="*/ 280988 w 342900"/>
              <a:gd name="connsiteY8" fmla="*/ 342900 h 342900"/>
              <a:gd name="connsiteX9" fmla="*/ 342900 w 342900"/>
              <a:gd name="connsiteY9" fmla="*/ 280988 h 342900"/>
              <a:gd name="connsiteX10" fmla="*/ 342900 w 342900"/>
              <a:gd name="connsiteY10" fmla="*/ 238125 h 342900"/>
              <a:gd name="connsiteX11" fmla="*/ 142875 w 342900"/>
              <a:gd name="connsiteY11" fmla="*/ 238125 h 342900"/>
              <a:gd name="connsiteX12" fmla="*/ 142875 w 342900"/>
              <a:gd name="connsiteY12" fmla="*/ 342900 h 342900"/>
              <a:gd name="connsiteX13" fmla="*/ 342900 w 342900"/>
              <a:gd name="connsiteY13" fmla="*/ 209550 h 342900"/>
              <a:gd name="connsiteX14" fmla="*/ 342900 w 342900"/>
              <a:gd name="connsiteY14" fmla="*/ 61913 h 342900"/>
              <a:gd name="connsiteX15" fmla="*/ 280988 w 342900"/>
              <a:gd name="connsiteY15" fmla="*/ 0 h 342900"/>
              <a:gd name="connsiteX16" fmla="*/ 142875 w 342900"/>
              <a:gd name="connsiteY16" fmla="*/ 0 h 342900"/>
              <a:gd name="connsiteX17" fmla="*/ 142875 w 342900"/>
              <a:gd name="connsiteY17" fmla="*/ 209550 h 342900"/>
              <a:gd name="connsiteX18" fmla="*/ 342900 w 342900"/>
              <a:gd name="connsiteY18" fmla="*/ 20955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2900" h="342900">
                <a:moveTo>
                  <a:pt x="0" y="61913"/>
                </a:moveTo>
                <a:cubicBezTo>
                  <a:pt x="0" y="27719"/>
                  <a:pt x="27719" y="0"/>
                  <a:pt x="61913" y="0"/>
                </a:cubicBezTo>
                <a:lnTo>
                  <a:pt x="114300" y="0"/>
                </a:lnTo>
                <a:lnTo>
                  <a:pt x="114300" y="342900"/>
                </a:lnTo>
                <a:lnTo>
                  <a:pt x="61913" y="342900"/>
                </a:lnTo>
                <a:cubicBezTo>
                  <a:pt x="27719" y="342900"/>
                  <a:pt x="0" y="315180"/>
                  <a:pt x="0" y="280988"/>
                </a:cubicBezTo>
                <a:lnTo>
                  <a:pt x="0" y="61913"/>
                </a:lnTo>
                <a:close/>
                <a:moveTo>
                  <a:pt x="142875" y="342900"/>
                </a:moveTo>
                <a:lnTo>
                  <a:pt x="280988" y="342900"/>
                </a:lnTo>
                <a:cubicBezTo>
                  <a:pt x="315180" y="342900"/>
                  <a:pt x="342900" y="315180"/>
                  <a:pt x="342900" y="280988"/>
                </a:cubicBezTo>
                <a:lnTo>
                  <a:pt x="342900" y="238125"/>
                </a:lnTo>
                <a:lnTo>
                  <a:pt x="142875" y="238125"/>
                </a:lnTo>
                <a:lnTo>
                  <a:pt x="142875" y="342900"/>
                </a:lnTo>
                <a:close/>
                <a:moveTo>
                  <a:pt x="342900" y="209550"/>
                </a:moveTo>
                <a:lnTo>
                  <a:pt x="342900" y="61913"/>
                </a:lnTo>
                <a:cubicBezTo>
                  <a:pt x="342900" y="27719"/>
                  <a:pt x="315180" y="0"/>
                  <a:pt x="280988" y="0"/>
                </a:cubicBezTo>
                <a:lnTo>
                  <a:pt x="142875" y="0"/>
                </a:lnTo>
                <a:lnTo>
                  <a:pt x="142875" y="209550"/>
                </a:lnTo>
                <a:lnTo>
                  <a:pt x="342900" y="209550"/>
                </a:lnTo>
                <a:close/>
              </a:path>
            </a:pathLst>
          </a:custGeom>
          <a:gradFill flip="none" rotWithShape="1">
            <a:gsLst>
              <a:gs pos="70000">
                <a:srgbClr val="C89DCF"/>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defRPr/>
            </a:pPr>
            <a:endParaRPr lang="en-US" sz="2000" b="1">
              <a:ln w="3175">
                <a:noFill/>
              </a:ln>
              <a:solidFill>
                <a:srgbClr val="FFFFFF"/>
              </a:solidFill>
              <a:latin typeface="Segoe UI Variable Text Semibold" pitchFamily="2" charset="0"/>
              <a:cs typeface="Segoe UI" pitchFamily="34" charset="0"/>
            </a:endParaRPr>
          </a:p>
        </p:txBody>
      </p:sp>
      <p:sp>
        <p:nvSpPr>
          <p:cNvPr id="17" name="TextBox 16">
            <a:extLst>
              <a:ext uri="{FF2B5EF4-FFF2-40B4-BE49-F238E27FC236}">
                <a16:creationId xmlns:a16="http://schemas.microsoft.com/office/drawing/2014/main" id="{C14E63D3-0AB3-4F12-3AB4-C0B8DE4B0B03}"/>
              </a:ext>
            </a:extLst>
          </p:cNvPr>
          <p:cNvSpPr txBox="1"/>
          <p:nvPr/>
        </p:nvSpPr>
        <p:spPr>
          <a:xfrm>
            <a:off x="8815130" y="4577704"/>
            <a:ext cx="3509549"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a:ln>
                  <a:noFill/>
                </a:ln>
                <a:solidFill>
                  <a:srgbClr val="FFFFFF"/>
                </a:solidFill>
                <a:effectLst/>
                <a:uLnTx/>
                <a:uFillTx/>
              </a:rPr>
              <a:t>Generative Image Model</a:t>
            </a:r>
          </a:p>
        </p:txBody>
      </p:sp>
      <p:grpSp>
        <p:nvGrpSpPr>
          <p:cNvPr id="18" name="Group 17" descr="the openai logo accompanied by the their mission statement to ensure that artificial general intelligence (AGI) benefits humanity">
            <a:extLst>
              <a:ext uri="{FF2B5EF4-FFF2-40B4-BE49-F238E27FC236}">
                <a16:creationId xmlns:a16="http://schemas.microsoft.com/office/drawing/2014/main" id="{BC827CD0-6900-8812-30A5-E04A1DF8DB21}"/>
              </a:ext>
              <a:ext uri="{C183D7F6-B498-43B3-948B-1728B52AA6E4}">
                <adec:decorative xmlns:adec="http://schemas.microsoft.com/office/drawing/2017/decorative" val="0"/>
              </a:ext>
            </a:extLst>
          </p:cNvPr>
          <p:cNvGrpSpPr/>
          <p:nvPr/>
        </p:nvGrpSpPr>
        <p:grpSpPr>
          <a:xfrm>
            <a:off x="1892252" y="626447"/>
            <a:ext cx="3267809" cy="2067063"/>
            <a:chOff x="2203537" y="1713643"/>
            <a:chExt cx="3267809" cy="2067063"/>
          </a:xfrm>
        </p:grpSpPr>
        <p:pic>
          <p:nvPicPr>
            <p:cNvPr id="19" name="Picture 18" descr="Shape&#10;&#10;Description automatically generated with medium confidence">
              <a:extLst>
                <a:ext uri="{FF2B5EF4-FFF2-40B4-BE49-F238E27FC236}">
                  <a16:creationId xmlns:a16="http://schemas.microsoft.com/office/drawing/2014/main" id="{9DA0CD05-2737-E50F-0B1A-73C38C5E742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2203537" y="1713643"/>
              <a:ext cx="3267809" cy="1143733"/>
            </a:xfrm>
            <a:prstGeom prst="rect">
              <a:avLst/>
            </a:prstGeom>
          </p:spPr>
        </p:pic>
        <p:sp>
          <p:nvSpPr>
            <p:cNvPr id="20" name="TextBox 19">
              <a:extLst>
                <a:ext uri="{FF2B5EF4-FFF2-40B4-BE49-F238E27FC236}">
                  <a16:creationId xmlns:a16="http://schemas.microsoft.com/office/drawing/2014/main" id="{52EFD50E-8181-577D-A7EE-EB0A227E904F}"/>
                </a:ext>
              </a:extLst>
            </p:cNvPr>
            <p:cNvSpPr txBox="1"/>
            <p:nvPr/>
          </p:nvSpPr>
          <p:spPr>
            <a:xfrm>
              <a:off x="2429465" y="2857376"/>
              <a:ext cx="2944604" cy="923330"/>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FFFFFF"/>
                  </a:solidFill>
                  <a:effectLst/>
                  <a:uLnTx/>
                  <a:uFillTx/>
                  <a:latin typeface="Segoe UI "/>
                </a:rPr>
                <a:t>Ensure that artificial general intelligence (AGI) benefits humanity.</a:t>
              </a:r>
              <a:endParaRPr kumimoji="0" lang="en-US" sz="1800" b="0" i="1" u="none" strike="noStrike" kern="0" cap="none" spc="0" normalizeH="0" baseline="0" noProof="0">
                <a:ln>
                  <a:noFill/>
                </a:ln>
                <a:solidFill>
                  <a:srgbClr val="FFFFFF"/>
                </a:solidFill>
                <a:effectLst/>
                <a:uLnTx/>
                <a:uFillTx/>
              </a:endParaRPr>
            </a:p>
          </p:txBody>
        </p:sp>
      </p:grpSp>
      <p:sp>
        <p:nvSpPr>
          <p:cNvPr id="21" name="Cross 20">
            <a:extLst>
              <a:ext uri="{FF2B5EF4-FFF2-40B4-BE49-F238E27FC236}">
                <a16:creationId xmlns:a16="http://schemas.microsoft.com/office/drawing/2014/main" id="{29707D8A-49ED-EC62-F8B4-C09F68C2B03F}"/>
              </a:ext>
              <a:ext uri="{C183D7F6-B498-43B3-948B-1728B52AA6E4}">
                <adec:decorative xmlns:adec="http://schemas.microsoft.com/office/drawing/2017/decorative" val="1"/>
              </a:ext>
            </a:extLst>
          </p:cNvPr>
          <p:cNvSpPr/>
          <p:nvPr/>
        </p:nvSpPr>
        <p:spPr bwMode="auto">
          <a:xfrm>
            <a:off x="5798056" y="1759106"/>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endParaRPr lang="en-AU" sz="2400" kern="0" err="1">
              <a:gradFill flip="none" rotWithShape="1">
                <a:gsLst>
                  <a:gs pos="0">
                    <a:srgbClr val="000000"/>
                  </a:gs>
                  <a:gs pos="100000">
                    <a:srgbClr val="000000"/>
                  </a:gs>
                </a:gsLst>
                <a:lin ang="2700000" scaled="1"/>
                <a:tileRect/>
              </a:gradFill>
              <a:latin typeface="Segoe UI Semibold"/>
            </a:endParaRPr>
          </a:p>
        </p:txBody>
      </p:sp>
      <p:grpSp>
        <p:nvGrpSpPr>
          <p:cNvPr id="22" name="Group 21" descr="the microsoft logo accompanied with the mission statement to empower every person and organization on the planet to achieve more">
            <a:extLst>
              <a:ext uri="{FF2B5EF4-FFF2-40B4-BE49-F238E27FC236}">
                <a16:creationId xmlns:a16="http://schemas.microsoft.com/office/drawing/2014/main" id="{99BDB0B8-88FE-CA0C-EF3F-BF3F73FE5921}"/>
              </a:ext>
              <a:ext uri="{C183D7F6-B498-43B3-948B-1728B52AA6E4}">
                <adec:decorative xmlns:adec="http://schemas.microsoft.com/office/drawing/2017/decorative" val="0"/>
              </a:ext>
            </a:extLst>
          </p:cNvPr>
          <p:cNvGrpSpPr/>
          <p:nvPr/>
        </p:nvGrpSpPr>
        <p:grpSpPr>
          <a:xfrm>
            <a:off x="6506209" y="397992"/>
            <a:ext cx="3931955" cy="2376363"/>
            <a:chOff x="6117102" y="1475679"/>
            <a:chExt cx="3931955" cy="2376363"/>
          </a:xfrm>
        </p:grpSpPr>
        <p:pic>
          <p:nvPicPr>
            <p:cNvPr id="23" name="Picture 22" descr="Logo&#10;&#10;Description automatically generated">
              <a:extLst>
                <a:ext uri="{FF2B5EF4-FFF2-40B4-BE49-F238E27FC236}">
                  <a16:creationId xmlns:a16="http://schemas.microsoft.com/office/drawing/2014/main" id="{B41D5620-3CC6-C2C0-6D11-CE675151429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17102" y="1475679"/>
              <a:ext cx="3931955" cy="1762331"/>
            </a:xfrm>
            <a:prstGeom prst="rect">
              <a:avLst/>
            </a:prstGeom>
          </p:spPr>
        </p:pic>
        <p:sp>
          <p:nvSpPr>
            <p:cNvPr id="24" name="TextBox 23">
              <a:extLst>
                <a:ext uri="{FF2B5EF4-FFF2-40B4-BE49-F238E27FC236}">
                  <a16:creationId xmlns:a16="http://schemas.microsoft.com/office/drawing/2014/main" id="{7D524AE5-1AFB-32B2-D0BA-1E1F7EC9F6DF}"/>
                </a:ext>
              </a:extLst>
            </p:cNvPr>
            <p:cNvSpPr txBox="1"/>
            <p:nvPr/>
          </p:nvSpPr>
          <p:spPr>
            <a:xfrm>
              <a:off x="6610777" y="2928712"/>
              <a:ext cx="2944604" cy="923330"/>
            </a:xfrm>
            <a:prstGeom prst="rect">
              <a:avLst/>
            </a:prstGeom>
            <a:noFill/>
            <a:ln>
              <a:noFill/>
            </a:ln>
          </p:spPr>
          <p:txBody>
            <a:bodyPr wrap="squar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a:ln>
                    <a:noFill/>
                  </a:ln>
                  <a:solidFill>
                    <a:srgbClr val="FFFFFF"/>
                  </a:solidFill>
                  <a:effectLst/>
                  <a:uLnTx/>
                  <a:uFillTx/>
                  <a:latin typeface="Segoe UI "/>
                </a:rPr>
                <a:t>Empower every person and organization on the planet to achieve more</a:t>
              </a:r>
              <a:endParaRPr kumimoji="0" lang="en-US" sz="1800" b="0" i="1"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143639096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E9BC-0546-4CB3-9AA8-DF29987BD011}"/>
              </a:ext>
            </a:extLst>
          </p:cNvPr>
          <p:cNvSpPr>
            <a:spLocks noGrp="1"/>
          </p:cNvSpPr>
          <p:nvPr>
            <p:ph type="title"/>
          </p:nvPr>
        </p:nvSpPr>
        <p:spPr>
          <a:xfrm>
            <a:off x="584201" y="2019300"/>
            <a:ext cx="3895034" cy="1409700"/>
          </a:xfrm>
        </p:spPr>
        <p:txBody>
          <a:bodyPr/>
          <a:lstStyle/>
          <a:p>
            <a:r>
              <a:rPr lang="en-US"/>
              <a:t>Azure OpenAI Service</a:t>
            </a:r>
            <a:br>
              <a:rPr lang="en-US"/>
            </a:br>
            <a:r>
              <a:rPr lang="en-US"/>
              <a:t>Capabilities</a:t>
            </a:r>
          </a:p>
        </p:txBody>
      </p:sp>
      <p:grpSp>
        <p:nvGrpSpPr>
          <p:cNvPr id="11" name="Group 10">
            <a:extLst>
              <a:ext uri="{FF2B5EF4-FFF2-40B4-BE49-F238E27FC236}">
                <a16:creationId xmlns:a16="http://schemas.microsoft.com/office/drawing/2014/main" id="{E2E7093A-F4EC-4645-970F-B87A2CF4D1C6}"/>
              </a:ext>
              <a:ext uri="{C183D7F6-B498-43B3-948B-1728B52AA6E4}">
                <adec:decorative xmlns:adec="http://schemas.microsoft.com/office/drawing/2017/decorative" val="1"/>
              </a:ext>
            </a:extLst>
          </p:cNvPr>
          <p:cNvGrpSpPr/>
          <p:nvPr/>
        </p:nvGrpSpPr>
        <p:grpSpPr>
          <a:xfrm>
            <a:off x="5146896" y="3578628"/>
            <a:ext cx="6803804" cy="1008029"/>
            <a:chOff x="4348293" y="749260"/>
            <a:chExt cx="6238918" cy="841167"/>
          </a:xfrm>
        </p:grpSpPr>
        <p:sp>
          <p:nvSpPr>
            <p:cNvPr id="22" name="Freeform: Shape 21">
              <a:extLst>
                <a:ext uri="{FF2B5EF4-FFF2-40B4-BE49-F238E27FC236}">
                  <a16:creationId xmlns:a16="http://schemas.microsoft.com/office/drawing/2014/main" id="{17952F32-3BAF-4A2E-A5DA-1219157896D7}"/>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Semantic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Information Discovery and Knowledge Mining, Search through reviews</a:t>
              </a:r>
            </a:p>
          </p:txBody>
        </p:sp>
        <p:sp>
          <p:nvSpPr>
            <p:cNvPr id="23" name="Rectangle 22">
              <a:extLst>
                <a:ext uri="{FF2B5EF4-FFF2-40B4-BE49-F238E27FC236}">
                  <a16:creationId xmlns:a16="http://schemas.microsoft.com/office/drawing/2014/main" id="{87D50C48-92D7-4C33-9920-95A1945DFAD5}"/>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7" name="Group 26">
            <a:extLst>
              <a:ext uri="{FF2B5EF4-FFF2-40B4-BE49-F238E27FC236}">
                <a16:creationId xmlns:a16="http://schemas.microsoft.com/office/drawing/2014/main" id="{47BC1998-89DD-472B-8554-2E3EA5A0B929}"/>
              </a:ext>
              <a:ext uri="{C183D7F6-B498-43B3-948B-1728B52AA6E4}">
                <adec:decorative xmlns:adec="http://schemas.microsoft.com/office/drawing/2017/decorative" val="1"/>
              </a:ext>
            </a:extLst>
          </p:cNvPr>
          <p:cNvGrpSpPr/>
          <p:nvPr/>
        </p:nvGrpSpPr>
        <p:grpSpPr>
          <a:xfrm>
            <a:off x="5146896" y="1345820"/>
            <a:ext cx="6803804" cy="1008028"/>
            <a:chOff x="4348293" y="749260"/>
            <a:chExt cx="6238918" cy="841167"/>
          </a:xfrm>
        </p:grpSpPr>
        <p:sp>
          <p:nvSpPr>
            <p:cNvPr id="28" name="Freeform: Shape 27">
              <a:extLst>
                <a:ext uri="{FF2B5EF4-FFF2-40B4-BE49-F238E27FC236}">
                  <a16:creationId xmlns:a16="http://schemas.microsoft.com/office/drawing/2014/main" id="{ADB19A9B-D95F-432B-A379-37F095E35C18}"/>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Summarization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Summary of call logs, document summarization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07AB23D9-11E9-4369-AD8B-A2993F6F0AEE}"/>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1" name="Freeform: Shape 30">
            <a:extLst>
              <a:ext uri="{FF2B5EF4-FFF2-40B4-BE49-F238E27FC236}">
                <a16:creationId xmlns:a16="http://schemas.microsoft.com/office/drawing/2014/main" id="{50DA3459-3216-4F58-909C-CAB73E1F8B43}"/>
              </a:ext>
            </a:extLst>
          </p:cNvPr>
          <p:cNvSpPr/>
          <p:nvPr/>
        </p:nvSpPr>
        <p:spPr>
          <a:xfrm>
            <a:off x="5988062" y="219640"/>
            <a:ext cx="5962638" cy="1008028"/>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Content Generation</a:t>
            </a:r>
          </a:p>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Automatic content generation, from personalized replies to callers to developing a personalized UI for your website</a:t>
            </a:r>
          </a:p>
        </p:txBody>
      </p:sp>
      <p:sp>
        <p:nvSpPr>
          <p:cNvPr id="32" name="Rectangle 31">
            <a:extLst>
              <a:ext uri="{FF2B5EF4-FFF2-40B4-BE49-F238E27FC236}">
                <a16:creationId xmlns:a16="http://schemas.microsoft.com/office/drawing/2014/main" id="{DC50028A-1544-455C-8A33-5B10CCB2DD9C}"/>
              </a:ext>
              <a:ext uri="{C183D7F6-B498-43B3-948B-1728B52AA6E4}">
                <adec:decorative xmlns:adec="http://schemas.microsoft.com/office/drawing/2017/decorative" val="1"/>
              </a:ext>
            </a:extLst>
          </p:cNvPr>
          <p:cNvSpPr/>
          <p:nvPr/>
        </p:nvSpPr>
        <p:spPr>
          <a:xfrm>
            <a:off x="5146896" y="202767"/>
            <a:ext cx="841167" cy="1008028"/>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nvGrpSpPr>
          <p:cNvPr id="39" name="Group 38">
            <a:extLst>
              <a:ext uri="{FF2B5EF4-FFF2-40B4-BE49-F238E27FC236}">
                <a16:creationId xmlns:a16="http://schemas.microsoft.com/office/drawing/2014/main" id="{5051C966-86B5-4A10-82F4-569D5659F222}"/>
              </a:ext>
              <a:ext uri="{C183D7F6-B498-43B3-948B-1728B52AA6E4}">
                <adec:decorative xmlns:adec="http://schemas.microsoft.com/office/drawing/2017/decorative" val="1"/>
              </a:ext>
            </a:extLst>
          </p:cNvPr>
          <p:cNvGrpSpPr/>
          <p:nvPr/>
        </p:nvGrpSpPr>
        <p:grpSpPr>
          <a:xfrm>
            <a:off x="5391656" y="1572492"/>
            <a:ext cx="404308" cy="404308"/>
            <a:chOff x="3581400" y="3078163"/>
            <a:chExt cx="1027113" cy="1027112"/>
          </a:xfrm>
        </p:grpSpPr>
        <p:sp>
          <p:nvSpPr>
            <p:cNvPr id="40" name="AutoShape 3">
              <a:extLst>
                <a:ext uri="{FF2B5EF4-FFF2-40B4-BE49-F238E27FC236}">
                  <a16:creationId xmlns:a16="http://schemas.microsoft.com/office/drawing/2014/main" id="{87E22DA7-E724-415C-89F2-E6A4EBFFE91B}"/>
                </a:ext>
              </a:extLst>
            </p:cNvPr>
            <p:cNvSpPr>
              <a:spLocks noChangeAspect="1" noChangeArrowheads="1" noTextEdit="1"/>
            </p:cNvSpPr>
            <p:nvPr/>
          </p:nvSpPr>
          <p:spPr bwMode="auto">
            <a:xfrm>
              <a:off x="3581400" y="3078163"/>
              <a:ext cx="1027113" cy="10271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5">
              <a:extLst>
                <a:ext uri="{FF2B5EF4-FFF2-40B4-BE49-F238E27FC236}">
                  <a16:creationId xmlns:a16="http://schemas.microsoft.com/office/drawing/2014/main" id="{36871685-158D-4719-9F38-AC4EA88A04C2}"/>
                </a:ext>
              </a:extLst>
            </p:cNvPr>
            <p:cNvSpPr>
              <a:spLocks/>
            </p:cNvSpPr>
            <p:nvPr/>
          </p:nvSpPr>
          <p:spPr bwMode="auto">
            <a:xfrm>
              <a:off x="3646488" y="3133725"/>
              <a:ext cx="931863" cy="928687"/>
            </a:xfrm>
            <a:custGeom>
              <a:avLst/>
              <a:gdLst>
                <a:gd name="T0" fmla="*/ 291 w 374"/>
                <a:gd name="T1" fmla="*/ 373 h 373"/>
                <a:gd name="T2" fmla="*/ 291 w 374"/>
                <a:gd name="T3" fmla="*/ 373 h 373"/>
                <a:gd name="T4" fmla="*/ 244 w 374"/>
                <a:gd name="T5" fmla="*/ 365 h 373"/>
                <a:gd name="T6" fmla="*/ 195 w 374"/>
                <a:gd name="T7" fmla="*/ 345 h 373"/>
                <a:gd name="T8" fmla="*/ 146 w 374"/>
                <a:gd name="T9" fmla="*/ 313 h 373"/>
                <a:gd name="T10" fmla="*/ 100 w 374"/>
                <a:gd name="T11" fmla="*/ 274 h 373"/>
                <a:gd name="T12" fmla="*/ 60 w 374"/>
                <a:gd name="T13" fmla="*/ 228 h 373"/>
                <a:gd name="T14" fmla="*/ 29 w 374"/>
                <a:gd name="T15" fmla="*/ 180 h 373"/>
                <a:gd name="T16" fmla="*/ 8 w 374"/>
                <a:gd name="T17" fmla="*/ 130 h 373"/>
                <a:gd name="T18" fmla="*/ 0 w 374"/>
                <a:gd name="T19" fmla="*/ 82 h 373"/>
                <a:gd name="T20" fmla="*/ 3 w 374"/>
                <a:gd name="T21" fmla="*/ 57 h 373"/>
                <a:gd name="T22" fmla="*/ 11 w 374"/>
                <a:gd name="T23" fmla="*/ 39 h 373"/>
                <a:gd name="T24" fmla="*/ 25 w 374"/>
                <a:gd name="T25" fmla="*/ 23 h 373"/>
                <a:gd name="T26" fmla="*/ 42 w 374"/>
                <a:gd name="T27" fmla="*/ 5 h 373"/>
                <a:gd name="T28" fmla="*/ 56 w 374"/>
                <a:gd name="T29" fmla="*/ 0 h 373"/>
                <a:gd name="T30" fmla="*/ 65 w 374"/>
                <a:gd name="T31" fmla="*/ 3 h 373"/>
                <a:gd name="T32" fmla="*/ 75 w 374"/>
                <a:gd name="T33" fmla="*/ 10 h 373"/>
                <a:gd name="T34" fmla="*/ 87 w 374"/>
                <a:gd name="T35" fmla="*/ 21 h 373"/>
                <a:gd name="T36" fmla="*/ 98 w 374"/>
                <a:gd name="T37" fmla="*/ 33 h 373"/>
                <a:gd name="T38" fmla="*/ 108 w 374"/>
                <a:gd name="T39" fmla="*/ 43 h 373"/>
                <a:gd name="T40" fmla="*/ 115 w 374"/>
                <a:gd name="T41" fmla="*/ 51 h 373"/>
                <a:gd name="T42" fmla="*/ 121 w 374"/>
                <a:gd name="T43" fmla="*/ 65 h 373"/>
                <a:gd name="T44" fmla="*/ 118 w 374"/>
                <a:gd name="T45" fmla="*/ 75 h 373"/>
                <a:gd name="T46" fmla="*/ 110 w 374"/>
                <a:gd name="T47" fmla="*/ 84 h 373"/>
                <a:gd name="T48" fmla="*/ 100 w 374"/>
                <a:gd name="T49" fmla="*/ 93 h 373"/>
                <a:gd name="T50" fmla="*/ 90 w 374"/>
                <a:gd name="T51" fmla="*/ 104 h 373"/>
                <a:gd name="T52" fmla="*/ 82 w 374"/>
                <a:gd name="T53" fmla="*/ 117 h 373"/>
                <a:gd name="T54" fmla="*/ 79 w 374"/>
                <a:gd name="T55" fmla="*/ 133 h 373"/>
                <a:gd name="T56" fmla="*/ 82 w 374"/>
                <a:gd name="T57" fmla="*/ 151 h 373"/>
                <a:gd name="T58" fmla="*/ 92 w 374"/>
                <a:gd name="T59" fmla="*/ 166 h 373"/>
                <a:gd name="T60" fmla="*/ 207 w 374"/>
                <a:gd name="T61" fmla="*/ 281 h 373"/>
                <a:gd name="T62" fmla="*/ 222 w 374"/>
                <a:gd name="T63" fmla="*/ 291 h 373"/>
                <a:gd name="T64" fmla="*/ 240 w 374"/>
                <a:gd name="T65" fmla="*/ 294 h 373"/>
                <a:gd name="T66" fmla="*/ 256 w 374"/>
                <a:gd name="T67" fmla="*/ 291 h 373"/>
                <a:gd name="T68" fmla="*/ 269 w 374"/>
                <a:gd name="T69" fmla="*/ 283 h 373"/>
                <a:gd name="T70" fmla="*/ 280 w 374"/>
                <a:gd name="T71" fmla="*/ 273 h 373"/>
                <a:gd name="T72" fmla="*/ 289 w 374"/>
                <a:gd name="T73" fmla="*/ 263 h 373"/>
                <a:gd name="T74" fmla="*/ 298 w 374"/>
                <a:gd name="T75" fmla="*/ 255 h 373"/>
                <a:gd name="T76" fmla="*/ 308 w 374"/>
                <a:gd name="T77" fmla="*/ 252 h 373"/>
                <a:gd name="T78" fmla="*/ 322 w 374"/>
                <a:gd name="T79" fmla="*/ 258 h 373"/>
                <a:gd name="T80" fmla="*/ 330 w 374"/>
                <a:gd name="T81" fmla="*/ 265 h 373"/>
                <a:gd name="T82" fmla="*/ 340 w 374"/>
                <a:gd name="T83" fmla="*/ 275 h 373"/>
                <a:gd name="T84" fmla="*/ 352 w 374"/>
                <a:gd name="T85" fmla="*/ 286 h 373"/>
                <a:gd name="T86" fmla="*/ 363 w 374"/>
                <a:gd name="T87" fmla="*/ 298 h 373"/>
                <a:gd name="T88" fmla="*/ 371 w 374"/>
                <a:gd name="T89" fmla="*/ 308 h 373"/>
                <a:gd name="T90" fmla="*/ 374 w 374"/>
                <a:gd name="T91" fmla="*/ 317 h 373"/>
                <a:gd name="T92" fmla="*/ 368 w 374"/>
                <a:gd name="T93" fmla="*/ 331 h 373"/>
                <a:gd name="T94" fmla="*/ 350 w 374"/>
                <a:gd name="T95" fmla="*/ 349 h 373"/>
                <a:gd name="T96" fmla="*/ 334 w 374"/>
                <a:gd name="T97" fmla="*/ 362 h 373"/>
                <a:gd name="T98" fmla="*/ 316 w 374"/>
                <a:gd name="T99" fmla="*/ 370 h 373"/>
                <a:gd name="T100" fmla="*/ 291 w 374"/>
                <a:gd name="T10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4" h="373">
                  <a:moveTo>
                    <a:pt x="291" y="373"/>
                  </a:moveTo>
                  <a:lnTo>
                    <a:pt x="291" y="373"/>
                  </a:lnTo>
                  <a:cubicBezTo>
                    <a:pt x="276" y="373"/>
                    <a:pt x="260" y="370"/>
                    <a:pt x="244" y="365"/>
                  </a:cubicBezTo>
                  <a:cubicBezTo>
                    <a:pt x="228" y="361"/>
                    <a:pt x="211" y="354"/>
                    <a:pt x="195" y="345"/>
                  </a:cubicBezTo>
                  <a:cubicBezTo>
                    <a:pt x="179" y="336"/>
                    <a:pt x="162" y="326"/>
                    <a:pt x="146" y="313"/>
                  </a:cubicBezTo>
                  <a:cubicBezTo>
                    <a:pt x="130" y="301"/>
                    <a:pt x="115" y="288"/>
                    <a:pt x="100" y="274"/>
                  </a:cubicBezTo>
                  <a:cubicBezTo>
                    <a:pt x="86" y="260"/>
                    <a:pt x="73" y="244"/>
                    <a:pt x="60" y="228"/>
                  </a:cubicBezTo>
                  <a:cubicBezTo>
                    <a:pt x="48" y="212"/>
                    <a:pt x="38" y="196"/>
                    <a:pt x="29" y="180"/>
                  </a:cubicBezTo>
                  <a:cubicBezTo>
                    <a:pt x="20" y="163"/>
                    <a:pt x="13" y="146"/>
                    <a:pt x="8" y="130"/>
                  </a:cubicBezTo>
                  <a:cubicBezTo>
                    <a:pt x="3" y="113"/>
                    <a:pt x="0" y="97"/>
                    <a:pt x="0" y="82"/>
                  </a:cubicBezTo>
                  <a:cubicBezTo>
                    <a:pt x="0" y="72"/>
                    <a:pt x="1" y="64"/>
                    <a:pt x="3" y="57"/>
                  </a:cubicBezTo>
                  <a:cubicBezTo>
                    <a:pt x="5" y="50"/>
                    <a:pt x="8" y="44"/>
                    <a:pt x="11" y="39"/>
                  </a:cubicBezTo>
                  <a:cubicBezTo>
                    <a:pt x="15" y="33"/>
                    <a:pt x="19" y="28"/>
                    <a:pt x="25" y="23"/>
                  </a:cubicBezTo>
                  <a:cubicBezTo>
                    <a:pt x="30" y="18"/>
                    <a:pt x="36" y="12"/>
                    <a:pt x="42" y="5"/>
                  </a:cubicBezTo>
                  <a:cubicBezTo>
                    <a:pt x="46" y="1"/>
                    <a:pt x="51" y="0"/>
                    <a:pt x="56" y="0"/>
                  </a:cubicBezTo>
                  <a:cubicBezTo>
                    <a:pt x="58" y="0"/>
                    <a:pt x="61" y="1"/>
                    <a:pt x="65" y="3"/>
                  </a:cubicBezTo>
                  <a:cubicBezTo>
                    <a:pt x="68" y="5"/>
                    <a:pt x="72" y="7"/>
                    <a:pt x="75" y="10"/>
                  </a:cubicBezTo>
                  <a:cubicBezTo>
                    <a:pt x="79" y="14"/>
                    <a:pt x="83" y="17"/>
                    <a:pt x="87" y="21"/>
                  </a:cubicBezTo>
                  <a:cubicBezTo>
                    <a:pt x="91" y="25"/>
                    <a:pt x="95" y="29"/>
                    <a:pt x="98" y="33"/>
                  </a:cubicBezTo>
                  <a:cubicBezTo>
                    <a:pt x="102" y="37"/>
                    <a:pt x="105" y="40"/>
                    <a:pt x="108" y="43"/>
                  </a:cubicBezTo>
                  <a:cubicBezTo>
                    <a:pt x="111" y="47"/>
                    <a:pt x="113" y="49"/>
                    <a:pt x="115" y="51"/>
                  </a:cubicBezTo>
                  <a:cubicBezTo>
                    <a:pt x="119" y="55"/>
                    <a:pt x="121" y="59"/>
                    <a:pt x="121" y="65"/>
                  </a:cubicBezTo>
                  <a:cubicBezTo>
                    <a:pt x="121" y="68"/>
                    <a:pt x="120" y="72"/>
                    <a:pt x="118" y="75"/>
                  </a:cubicBezTo>
                  <a:cubicBezTo>
                    <a:pt x="116" y="78"/>
                    <a:pt x="113" y="81"/>
                    <a:pt x="110" y="84"/>
                  </a:cubicBezTo>
                  <a:cubicBezTo>
                    <a:pt x="107" y="87"/>
                    <a:pt x="104" y="90"/>
                    <a:pt x="100" y="93"/>
                  </a:cubicBezTo>
                  <a:cubicBezTo>
                    <a:pt x="96" y="97"/>
                    <a:pt x="93" y="100"/>
                    <a:pt x="90" y="104"/>
                  </a:cubicBezTo>
                  <a:cubicBezTo>
                    <a:pt x="87" y="108"/>
                    <a:pt x="84" y="112"/>
                    <a:pt x="82" y="117"/>
                  </a:cubicBezTo>
                  <a:cubicBezTo>
                    <a:pt x="80" y="122"/>
                    <a:pt x="79" y="127"/>
                    <a:pt x="79" y="133"/>
                  </a:cubicBezTo>
                  <a:cubicBezTo>
                    <a:pt x="79" y="140"/>
                    <a:pt x="80" y="145"/>
                    <a:pt x="82" y="151"/>
                  </a:cubicBezTo>
                  <a:cubicBezTo>
                    <a:pt x="85" y="157"/>
                    <a:pt x="88" y="162"/>
                    <a:pt x="92" y="166"/>
                  </a:cubicBezTo>
                  <a:lnTo>
                    <a:pt x="207" y="281"/>
                  </a:lnTo>
                  <a:cubicBezTo>
                    <a:pt x="211" y="285"/>
                    <a:pt x="216" y="288"/>
                    <a:pt x="222" y="291"/>
                  </a:cubicBezTo>
                  <a:cubicBezTo>
                    <a:pt x="228" y="293"/>
                    <a:pt x="234" y="294"/>
                    <a:pt x="240" y="294"/>
                  </a:cubicBezTo>
                  <a:cubicBezTo>
                    <a:pt x="246" y="294"/>
                    <a:pt x="251" y="293"/>
                    <a:pt x="256" y="291"/>
                  </a:cubicBezTo>
                  <a:cubicBezTo>
                    <a:pt x="261" y="289"/>
                    <a:pt x="265" y="286"/>
                    <a:pt x="269" y="283"/>
                  </a:cubicBezTo>
                  <a:cubicBezTo>
                    <a:pt x="273" y="280"/>
                    <a:pt x="276" y="277"/>
                    <a:pt x="280" y="273"/>
                  </a:cubicBezTo>
                  <a:cubicBezTo>
                    <a:pt x="283" y="269"/>
                    <a:pt x="286" y="266"/>
                    <a:pt x="289" y="263"/>
                  </a:cubicBezTo>
                  <a:cubicBezTo>
                    <a:pt x="292" y="260"/>
                    <a:pt x="295" y="257"/>
                    <a:pt x="298" y="255"/>
                  </a:cubicBezTo>
                  <a:cubicBezTo>
                    <a:pt x="301" y="253"/>
                    <a:pt x="305" y="252"/>
                    <a:pt x="308" y="252"/>
                  </a:cubicBezTo>
                  <a:cubicBezTo>
                    <a:pt x="314" y="252"/>
                    <a:pt x="318" y="254"/>
                    <a:pt x="322" y="258"/>
                  </a:cubicBezTo>
                  <a:cubicBezTo>
                    <a:pt x="324" y="260"/>
                    <a:pt x="326" y="262"/>
                    <a:pt x="330" y="265"/>
                  </a:cubicBezTo>
                  <a:cubicBezTo>
                    <a:pt x="333" y="268"/>
                    <a:pt x="337" y="271"/>
                    <a:pt x="340" y="275"/>
                  </a:cubicBezTo>
                  <a:cubicBezTo>
                    <a:pt x="344" y="278"/>
                    <a:pt x="348" y="282"/>
                    <a:pt x="352" y="286"/>
                  </a:cubicBezTo>
                  <a:cubicBezTo>
                    <a:pt x="356" y="290"/>
                    <a:pt x="360" y="294"/>
                    <a:pt x="363" y="298"/>
                  </a:cubicBezTo>
                  <a:cubicBezTo>
                    <a:pt x="366" y="301"/>
                    <a:pt x="369" y="305"/>
                    <a:pt x="371" y="308"/>
                  </a:cubicBezTo>
                  <a:cubicBezTo>
                    <a:pt x="373" y="312"/>
                    <a:pt x="374" y="315"/>
                    <a:pt x="374" y="317"/>
                  </a:cubicBezTo>
                  <a:cubicBezTo>
                    <a:pt x="374" y="322"/>
                    <a:pt x="372" y="327"/>
                    <a:pt x="368" y="331"/>
                  </a:cubicBezTo>
                  <a:cubicBezTo>
                    <a:pt x="361" y="337"/>
                    <a:pt x="355" y="343"/>
                    <a:pt x="350" y="349"/>
                  </a:cubicBezTo>
                  <a:cubicBezTo>
                    <a:pt x="345" y="354"/>
                    <a:pt x="340" y="358"/>
                    <a:pt x="334" y="362"/>
                  </a:cubicBezTo>
                  <a:cubicBezTo>
                    <a:pt x="329" y="365"/>
                    <a:pt x="323" y="368"/>
                    <a:pt x="316" y="370"/>
                  </a:cubicBezTo>
                  <a:cubicBezTo>
                    <a:pt x="309" y="372"/>
                    <a:pt x="301" y="373"/>
                    <a:pt x="291" y="37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6">
              <a:extLst>
                <a:ext uri="{FF2B5EF4-FFF2-40B4-BE49-F238E27FC236}">
                  <a16:creationId xmlns:a16="http://schemas.microsoft.com/office/drawing/2014/main" id="{B5D5581B-E0A3-4EDF-AC03-5E3E94001BBC}"/>
                </a:ext>
              </a:extLst>
            </p:cNvPr>
            <p:cNvSpPr>
              <a:spLocks/>
            </p:cNvSpPr>
            <p:nvPr/>
          </p:nvSpPr>
          <p:spPr bwMode="auto">
            <a:xfrm>
              <a:off x="4176713" y="3467100"/>
              <a:ext cx="331788" cy="66675"/>
            </a:xfrm>
            <a:custGeom>
              <a:avLst/>
              <a:gdLst>
                <a:gd name="T0" fmla="*/ 133 w 133"/>
                <a:gd name="T1" fmla="*/ 27 h 27"/>
                <a:gd name="T2" fmla="*/ 133 w 133"/>
                <a:gd name="T3" fmla="*/ 27 h 27"/>
                <a:gd name="T4" fmla="*/ 0 w 133"/>
                <a:gd name="T5" fmla="*/ 27 h 27"/>
                <a:gd name="T6" fmla="*/ 0 w 133"/>
                <a:gd name="T7" fmla="*/ 0 h 27"/>
                <a:gd name="T8" fmla="*/ 133 w 133"/>
                <a:gd name="T9" fmla="*/ 0 h 27"/>
                <a:gd name="T10" fmla="*/ 133 w 133"/>
                <a:gd name="T11" fmla="*/ 27 h 27"/>
              </a:gdLst>
              <a:ahLst/>
              <a:cxnLst>
                <a:cxn ang="0">
                  <a:pos x="T0" y="T1"/>
                </a:cxn>
                <a:cxn ang="0">
                  <a:pos x="T2" y="T3"/>
                </a:cxn>
                <a:cxn ang="0">
                  <a:pos x="T4" y="T5"/>
                </a:cxn>
                <a:cxn ang="0">
                  <a:pos x="T6" y="T7"/>
                </a:cxn>
                <a:cxn ang="0">
                  <a:pos x="T8" y="T9"/>
                </a:cxn>
                <a:cxn ang="0">
                  <a:pos x="T10" y="T11"/>
                </a:cxn>
              </a:cxnLst>
              <a:rect l="0" t="0" r="r" b="b"/>
              <a:pathLst>
                <a:path w="133" h="27">
                  <a:moveTo>
                    <a:pt x="133" y="27"/>
                  </a:moveTo>
                  <a:lnTo>
                    <a:pt x="133" y="27"/>
                  </a:lnTo>
                  <a:lnTo>
                    <a:pt x="0" y="27"/>
                  </a:lnTo>
                  <a:lnTo>
                    <a:pt x="0" y="0"/>
                  </a:lnTo>
                  <a:lnTo>
                    <a:pt x="133" y="0"/>
                  </a:lnTo>
                  <a:lnTo>
                    <a:pt x="133"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7">
              <a:extLst>
                <a:ext uri="{FF2B5EF4-FFF2-40B4-BE49-F238E27FC236}">
                  <a16:creationId xmlns:a16="http://schemas.microsoft.com/office/drawing/2014/main" id="{EFDF2FCF-FD72-430F-8A91-8411B2836986}"/>
                </a:ext>
              </a:extLst>
            </p:cNvPr>
            <p:cNvSpPr>
              <a:spLocks/>
            </p:cNvSpPr>
            <p:nvPr/>
          </p:nvSpPr>
          <p:spPr bwMode="auto">
            <a:xfrm>
              <a:off x="4176713" y="3201988"/>
              <a:ext cx="65088" cy="65087"/>
            </a:xfrm>
            <a:custGeom>
              <a:avLst/>
              <a:gdLst>
                <a:gd name="T0" fmla="*/ 26 w 26"/>
                <a:gd name="T1" fmla="*/ 26 h 26"/>
                <a:gd name="T2" fmla="*/ 26 w 26"/>
                <a:gd name="T3" fmla="*/ 26 h 26"/>
                <a:gd name="T4" fmla="*/ 0 w 26"/>
                <a:gd name="T5" fmla="*/ 26 h 26"/>
                <a:gd name="T6" fmla="*/ 0 w 26"/>
                <a:gd name="T7" fmla="*/ 0 h 26"/>
                <a:gd name="T8" fmla="*/ 26 w 26"/>
                <a:gd name="T9" fmla="*/ 0 h 26"/>
                <a:gd name="T10" fmla="*/ 26 w 26"/>
                <a:gd name="T11" fmla="*/ 26 h 26"/>
              </a:gdLst>
              <a:ahLst/>
              <a:cxnLst>
                <a:cxn ang="0">
                  <a:pos x="T0" y="T1"/>
                </a:cxn>
                <a:cxn ang="0">
                  <a:pos x="T2" y="T3"/>
                </a:cxn>
                <a:cxn ang="0">
                  <a:pos x="T4" y="T5"/>
                </a:cxn>
                <a:cxn ang="0">
                  <a:pos x="T6" y="T7"/>
                </a:cxn>
                <a:cxn ang="0">
                  <a:pos x="T8" y="T9"/>
                </a:cxn>
                <a:cxn ang="0">
                  <a:pos x="T10" y="T11"/>
                </a:cxn>
              </a:cxnLst>
              <a:rect l="0" t="0" r="r" b="b"/>
              <a:pathLst>
                <a:path w="26" h="26">
                  <a:moveTo>
                    <a:pt x="26" y="26"/>
                  </a:moveTo>
                  <a:lnTo>
                    <a:pt x="26" y="26"/>
                  </a:lnTo>
                  <a:lnTo>
                    <a:pt x="0" y="26"/>
                  </a:lnTo>
                  <a:lnTo>
                    <a:pt x="0" y="0"/>
                  </a:lnTo>
                  <a:lnTo>
                    <a:pt x="26" y="0"/>
                  </a:lnTo>
                  <a:lnTo>
                    <a:pt x="26"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8">
              <a:extLst>
                <a:ext uri="{FF2B5EF4-FFF2-40B4-BE49-F238E27FC236}">
                  <a16:creationId xmlns:a16="http://schemas.microsoft.com/office/drawing/2014/main" id="{C141C791-54EF-42FC-AB7C-763AA53CFAA4}"/>
                </a:ext>
              </a:extLst>
            </p:cNvPr>
            <p:cNvSpPr>
              <a:spLocks/>
            </p:cNvSpPr>
            <p:nvPr/>
          </p:nvSpPr>
          <p:spPr bwMode="auto">
            <a:xfrm>
              <a:off x="4176713" y="3335338"/>
              <a:ext cx="65088" cy="66675"/>
            </a:xfrm>
            <a:custGeom>
              <a:avLst/>
              <a:gdLst>
                <a:gd name="T0" fmla="*/ 26 w 26"/>
                <a:gd name="T1" fmla="*/ 27 h 27"/>
                <a:gd name="T2" fmla="*/ 26 w 26"/>
                <a:gd name="T3" fmla="*/ 27 h 27"/>
                <a:gd name="T4" fmla="*/ 0 w 26"/>
                <a:gd name="T5" fmla="*/ 27 h 27"/>
                <a:gd name="T6" fmla="*/ 0 w 26"/>
                <a:gd name="T7" fmla="*/ 0 h 27"/>
                <a:gd name="T8" fmla="*/ 26 w 26"/>
                <a:gd name="T9" fmla="*/ 0 h 27"/>
                <a:gd name="T10" fmla="*/ 26 w 26"/>
                <a:gd name="T11" fmla="*/ 27 h 27"/>
              </a:gdLst>
              <a:ahLst/>
              <a:cxnLst>
                <a:cxn ang="0">
                  <a:pos x="T0" y="T1"/>
                </a:cxn>
                <a:cxn ang="0">
                  <a:pos x="T2" y="T3"/>
                </a:cxn>
                <a:cxn ang="0">
                  <a:pos x="T4" y="T5"/>
                </a:cxn>
                <a:cxn ang="0">
                  <a:pos x="T6" y="T7"/>
                </a:cxn>
                <a:cxn ang="0">
                  <a:pos x="T8" y="T9"/>
                </a:cxn>
                <a:cxn ang="0">
                  <a:pos x="T10" y="T11"/>
                </a:cxn>
              </a:cxnLst>
              <a:rect l="0" t="0" r="r" b="b"/>
              <a:pathLst>
                <a:path w="26" h="27">
                  <a:moveTo>
                    <a:pt x="26" y="27"/>
                  </a:moveTo>
                  <a:lnTo>
                    <a:pt x="26" y="27"/>
                  </a:lnTo>
                  <a:lnTo>
                    <a:pt x="0" y="27"/>
                  </a:lnTo>
                  <a:lnTo>
                    <a:pt x="0" y="0"/>
                  </a:lnTo>
                  <a:lnTo>
                    <a:pt x="26" y="0"/>
                  </a:lnTo>
                  <a:lnTo>
                    <a:pt x="26"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9">
              <a:extLst>
                <a:ext uri="{FF2B5EF4-FFF2-40B4-BE49-F238E27FC236}">
                  <a16:creationId xmlns:a16="http://schemas.microsoft.com/office/drawing/2014/main" id="{8167EFA8-DEE8-4A6B-9B82-A1798C9C47D7}"/>
                </a:ext>
              </a:extLst>
            </p:cNvPr>
            <p:cNvSpPr>
              <a:spLocks/>
            </p:cNvSpPr>
            <p:nvPr/>
          </p:nvSpPr>
          <p:spPr bwMode="auto">
            <a:xfrm>
              <a:off x="4308475" y="3201988"/>
              <a:ext cx="68263" cy="65087"/>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10">
              <a:extLst>
                <a:ext uri="{FF2B5EF4-FFF2-40B4-BE49-F238E27FC236}">
                  <a16:creationId xmlns:a16="http://schemas.microsoft.com/office/drawing/2014/main" id="{57A45383-5919-4229-8991-7BE04E0556CB}"/>
                </a:ext>
              </a:extLst>
            </p:cNvPr>
            <p:cNvSpPr>
              <a:spLocks/>
            </p:cNvSpPr>
            <p:nvPr/>
          </p:nvSpPr>
          <p:spPr bwMode="auto">
            <a:xfrm>
              <a:off x="4308475" y="3335338"/>
              <a:ext cx="68263" cy="66675"/>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1">
              <a:extLst>
                <a:ext uri="{FF2B5EF4-FFF2-40B4-BE49-F238E27FC236}">
                  <a16:creationId xmlns:a16="http://schemas.microsoft.com/office/drawing/2014/main" id="{3332D274-5D24-4BEA-A081-D574F45969DA}"/>
                </a:ext>
              </a:extLst>
            </p:cNvPr>
            <p:cNvSpPr>
              <a:spLocks/>
            </p:cNvSpPr>
            <p:nvPr/>
          </p:nvSpPr>
          <p:spPr bwMode="auto">
            <a:xfrm>
              <a:off x="4440238" y="3201988"/>
              <a:ext cx="68263" cy="65087"/>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2">
              <a:extLst>
                <a:ext uri="{FF2B5EF4-FFF2-40B4-BE49-F238E27FC236}">
                  <a16:creationId xmlns:a16="http://schemas.microsoft.com/office/drawing/2014/main" id="{DB026397-F67F-4072-B24E-552ABC637E7C}"/>
                </a:ext>
              </a:extLst>
            </p:cNvPr>
            <p:cNvSpPr>
              <a:spLocks/>
            </p:cNvSpPr>
            <p:nvPr/>
          </p:nvSpPr>
          <p:spPr bwMode="auto">
            <a:xfrm>
              <a:off x="4440238" y="3335338"/>
              <a:ext cx="68263" cy="66675"/>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D47BF583-A2D3-45A8-A02A-946FE55700D1}"/>
              </a:ext>
              <a:ext uri="{C183D7F6-B498-43B3-948B-1728B52AA6E4}">
                <adec:decorative xmlns:adec="http://schemas.microsoft.com/office/drawing/2017/decorative" val="1"/>
              </a:ext>
            </a:extLst>
          </p:cNvPr>
          <p:cNvGrpSpPr/>
          <p:nvPr/>
        </p:nvGrpSpPr>
        <p:grpSpPr>
          <a:xfrm>
            <a:off x="5343200" y="506607"/>
            <a:ext cx="393568" cy="404204"/>
            <a:chOff x="5487697" y="4865273"/>
            <a:chExt cx="580706" cy="596399"/>
          </a:xfrm>
        </p:grpSpPr>
        <p:grpSp>
          <p:nvGrpSpPr>
            <p:cNvPr id="52" name="Graphic 49">
              <a:extLst>
                <a:ext uri="{FF2B5EF4-FFF2-40B4-BE49-F238E27FC236}">
                  <a16:creationId xmlns:a16="http://schemas.microsoft.com/office/drawing/2014/main" id="{9B9CBABD-E526-4BC9-B892-DEA2A582CE0E}"/>
                </a:ext>
              </a:extLst>
            </p:cNvPr>
            <p:cNvGrpSpPr/>
            <p:nvPr/>
          </p:nvGrpSpPr>
          <p:grpSpPr>
            <a:xfrm>
              <a:off x="5686386" y="4865273"/>
              <a:ext cx="382017" cy="481689"/>
              <a:chOff x="5686386" y="4865273"/>
              <a:chExt cx="382017" cy="481689"/>
            </a:xfrm>
          </p:grpSpPr>
          <p:sp>
            <p:nvSpPr>
              <p:cNvPr id="53" name="Freeform: Shape 52">
                <a:extLst>
                  <a:ext uri="{FF2B5EF4-FFF2-40B4-BE49-F238E27FC236}">
                    <a16:creationId xmlns:a16="http://schemas.microsoft.com/office/drawing/2014/main" id="{798FFE38-30ED-4985-A946-5A62FE5010D6}"/>
                  </a:ext>
                </a:extLst>
              </p:cNvPr>
              <p:cNvSpPr/>
              <p:nvPr/>
            </p:nvSpPr>
            <p:spPr>
              <a:xfrm>
                <a:off x="5689167" y="4868858"/>
                <a:ext cx="376325" cy="474518"/>
              </a:xfrm>
              <a:custGeom>
                <a:avLst/>
                <a:gdLst>
                  <a:gd name="connsiteX0" fmla="*/ 214813 w 376325"/>
                  <a:gd name="connsiteY0" fmla="*/ 2 h 474518"/>
                  <a:gd name="connsiteX1" fmla="*/ 15722 w 376325"/>
                  <a:gd name="connsiteY1" fmla="*/ 2 h 474518"/>
                  <a:gd name="connsiteX2" fmla="*/ 0 w 376325"/>
                  <a:gd name="connsiteY2" fmla="*/ 16192 h 474518"/>
                  <a:gd name="connsiteX3" fmla="*/ 0 w 376325"/>
                  <a:gd name="connsiteY3" fmla="*/ 16219 h 474518"/>
                  <a:gd name="connsiteX4" fmla="*/ 0 w 376325"/>
                  <a:gd name="connsiteY4" fmla="*/ 458302 h 474518"/>
                  <a:gd name="connsiteX5" fmla="*/ 15697 w 376325"/>
                  <a:gd name="connsiteY5" fmla="*/ 474519 h 474518"/>
                  <a:gd name="connsiteX6" fmla="*/ 15722 w 376325"/>
                  <a:gd name="connsiteY6" fmla="*/ 474519 h 474518"/>
                  <a:gd name="connsiteX7" fmla="*/ 360733 w 376325"/>
                  <a:gd name="connsiteY7" fmla="*/ 474519 h 474518"/>
                  <a:gd name="connsiteX8" fmla="*/ 376326 w 376325"/>
                  <a:gd name="connsiteY8" fmla="*/ 458302 h 474518"/>
                  <a:gd name="connsiteX9" fmla="*/ 376326 w 376325"/>
                  <a:gd name="connsiteY9" fmla="*/ 165730 h 474518"/>
                  <a:gd name="connsiteX10" fmla="*/ 360733 w 376325"/>
                  <a:gd name="connsiteY10" fmla="*/ 149513 h 474518"/>
                  <a:gd name="connsiteX11" fmla="*/ 246232 w 376325"/>
                  <a:gd name="connsiteY11" fmla="*/ 149513 h 474518"/>
                  <a:gd name="connsiteX12" fmla="*/ 230640 w 376325"/>
                  <a:gd name="connsiteY12" fmla="*/ 133323 h 474518"/>
                  <a:gd name="connsiteX13" fmla="*/ 230640 w 376325"/>
                  <a:gd name="connsiteY13" fmla="*/ 16219 h 474518"/>
                  <a:gd name="connsiteX14" fmla="*/ 215206 w 376325"/>
                  <a:gd name="connsiteY14" fmla="*/ 1 h 474518"/>
                  <a:gd name="connsiteX15" fmla="*/ 214813 w 376325"/>
                  <a:gd name="connsiteY15" fmla="*/ 2 h 47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6325" h="474518">
                    <a:moveTo>
                      <a:pt x="214813" y="2"/>
                    </a:moveTo>
                    <a:lnTo>
                      <a:pt x="15722" y="2"/>
                    </a:lnTo>
                    <a:cubicBezTo>
                      <a:pt x="7039" y="2"/>
                      <a:pt x="0" y="7250"/>
                      <a:pt x="0" y="16192"/>
                    </a:cubicBezTo>
                    <a:cubicBezTo>
                      <a:pt x="0" y="16201"/>
                      <a:pt x="0" y="16210"/>
                      <a:pt x="0" y="16219"/>
                    </a:cubicBezTo>
                    <a:lnTo>
                      <a:pt x="0" y="458302"/>
                    </a:lnTo>
                    <a:cubicBezTo>
                      <a:pt x="-14" y="467243"/>
                      <a:pt x="7013" y="474503"/>
                      <a:pt x="15697" y="474519"/>
                    </a:cubicBezTo>
                    <a:cubicBezTo>
                      <a:pt x="15705" y="474519"/>
                      <a:pt x="15714" y="474519"/>
                      <a:pt x="15722" y="474519"/>
                    </a:cubicBezTo>
                    <a:lnTo>
                      <a:pt x="360733" y="474519"/>
                    </a:lnTo>
                    <a:cubicBezTo>
                      <a:pt x="369377" y="474447"/>
                      <a:pt x="376341" y="467203"/>
                      <a:pt x="376326" y="458302"/>
                    </a:cubicBezTo>
                    <a:lnTo>
                      <a:pt x="376326" y="165730"/>
                    </a:lnTo>
                    <a:cubicBezTo>
                      <a:pt x="376341" y="156830"/>
                      <a:pt x="369377" y="149586"/>
                      <a:pt x="360733" y="149513"/>
                    </a:cubicBezTo>
                    <a:lnTo>
                      <a:pt x="246232" y="149513"/>
                    </a:lnTo>
                    <a:cubicBezTo>
                      <a:pt x="237599" y="149439"/>
                      <a:pt x="230640" y="142212"/>
                      <a:pt x="230640" y="133323"/>
                    </a:cubicBezTo>
                    <a:lnTo>
                      <a:pt x="230640" y="16219"/>
                    </a:lnTo>
                    <a:cubicBezTo>
                      <a:pt x="230728" y="7351"/>
                      <a:pt x="223818" y="91"/>
                      <a:pt x="215206" y="1"/>
                    </a:cubicBezTo>
                    <a:cubicBezTo>
                      <a:pt x="215076" y="-1"/>
                      <a:pt x="214943" y="0"/>
                      <a:pt x="214813" y="2"/>
                    </a:cubicBezTo>
                    <a:close/>
                  </a:path>
                </a:pathLst>
              </a:custGeom>
              <a:solidFill>
                <a:schemeClr val="accent1">
                  <a:lumMod val="75000"/>
                </a:schemeClr>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5D321B6-3E2A-43D0-90DB-6E60D3B57E13}"/>
                  </a:ext>
                </a:extLst>
              </p:cNvPr>
              <p:cNvSpPr/>
              <p:nvPr/>
            </p:nvSpPr>
            <p:spPr>
              <a:xfrm>
                <a:off x="5686386" y="4865273"/>
                <a:ext cx="382017" cy="481689"/>
              </a:xfrm>
              <a:custGeom>
                <a:avLst/>
                <a:gdLst>
                  <a:gd name="connsiteX0" fmla="*/ 210317 w 382017"/>
                  <a:gd name="connsiteY0" fmla="*/ 24299 h 481689"/>
                  <a:gd name="connsiteX1" fmla="*/ 210317 w 382017"/>
                  <a:gd name="connsiteY1" fmla="*/ 135328 h 481689"/>
                  <a:gd name="connsiteX2" fmla="*/ 249818 w 382017"/>
                  <a:gd name="connsiteY2" fmla="*/ 176084 h 481689"/>
                  <a:gd name="connsiteX3" fmla="*/ 358446 w 382017"/>
                  <a:gd name="connsiteY3" fmla="*/ 176084 h 481689"/>
                  <a:gd name="connsiteX4" fmla="*/ 358446 w 382017"/>
                  <a:gd name="connsiteY4" fmla="*/ 457390 h 481689"/>
                  <a:gd name="connsiteX5" fmla="*/ 23571 w 382017"/>
                  <a:gd name="connsiteY5" fmla="*/ 457390 h 481689"/>
                  <a:gd name="connsiteX6" fmla="*/ 23571 w 382017"/>
                  <a:gd name="connsiteY6" fmla="*/ 24299 h 481689"/>
                  <a:gd name="connsiteX7" fmla="*/ 210317 w 382017"/>
                  <a:gd name="connsiteY7" fmla="*/ 24299 h 481689"/>
                  <a:gd name="connsiteX8" fmla="*/ 217932 w 382017"/>
                  <a:gd name="connsiteY8" fmla="*/ 0 h 481689"/>
                  <a:gd name="connsiteX9" fmla="*/ 15956 w 382017"/>
                  <a:gd name="connsiteY9" fmla="*/ 0 h 481689"/>
                  <a:gd name="connsiteX10" fmla="*/ 0 w 382017"/>
                  <a:gd name="connsiteY10" fmla="*/ 16431 h 481689"/>
                  <a:gd name="connsiteX11" fmla="*/ 0 w 382017"/>
                  <a:gd name="connsiteY11" fmla="*/ 16458 h 481689"/>
                  <a:gd name="connsiteX12" fmla="*/ 0 w 382017"/>
                  <a:gd name="connsiteY12" fmla="*/ 465231 h 481689"/>
                  <a:gd name="connsiteX13" fmla="*/ 15930 w 382017"/>
                  <a:gd name="connsiteY13" fmla="*/ 481689 h 481689"/>
                  <a:gd name="connsiteX14" fmla="*/ 15956 w 382017"/>
                  <a:gd name="connsiteY14" fmla="*/ 481689 h 481689"/>
                  <a:gd name="connsiteX15" fmla="*/ 366061 w 382017"/>
                  <a:gd name="connsiteY15" fmla="*/ 481689 h 481689"/>
                  <a:gd name="connsiteX16" fmla="*/ 382017 w 382017"/>
                  <a:gd name="connsiteY16" fmla="*/ 465258 h 481689"/>
                  <a:gd name="connsiteX17" fmla="*/ 382017 w 382017"/>
                  <a:gd name="connsiteY17" fmla="*/ 465231 h 481689"/>
                  <a:gd name="connsiteX18" fmla="*/ 382017 w 382017"/>
                  <a:gd name="connsiteY18" fmla="*/ 168217 h 481689"/>
                  <a:gd name="connsiteX19" fmla="*/ 366061 w 382017"/>
                  <a:gd name="connsiteY19" fmla="*/ 151786 h 481689"/>
                  <a:gd name="connsiteX20" fmla="*/ 249818 w 382017"/>
                  <a:gd name="connsiteY20" fmla="*/ 151786 h 481689"/>
                  <a:gd name="connsiteX21" fmla="*/ 233888 w 382017"/>
                  <a:gd name="connsiteY21" fmla="*/ 135328 h 481689"/>
                  <a:gd name="connsiteX22" fmla="*/ 233888 w 382017"/>
                  <a:gd name="connsiteY22" fmla="*/ 16458 h 481689"/>
                  <a:gd name="connsiteX23" fmla="*/ 217958 w 382017"/>
                  <a:gd name="connsiteY23" fmla="*/ 0 h 481689"/>
                  <a:gd name="connsiteX24" fmla="*/ 217932 w 382017"/>
                  <a:gd name="connsiteY24" fmla="*/ 0 h 48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2017" h="481689">
                    <a:moveTo>
                      <a:pt x="210317" y="24299"/>
                    </a:moveTo>
                    <a:lnTo>
                      <a:pt x="210317" y="135328"/>
                    </a:lnTo>
                    <a:cubicBezTo>
                      <a:pt x="210332" y="157799"/>
                      <a:pt x="227997" y="176025"/>
                      <a:pt x="249818" y="176084"/>
                    </a:cubicBezTo>
                    <a:lnTo>
                      <a:pt x="358446" y="176084"/>
                    </a:lnTo>
                    <a:lnTo>
                      <a:pt x="358446" y="457390"/>
                    </a:lnTo>
                    <a:lnTo>
                      <a:pt x="23571" y="457390"/>
                    </a:lnTo>
                    <a:lnTo>
                      <a:pt x="23571" y="24299"/>
                    </a:lnTo>
                    <a:lnTo>
                      <a:pt x="210317" y="24299"/>
                    </a:lnTo>
                    <a:moveTo>
                      <a:pt x="217932" y="0"/>
                    </a:moveTo>
                    <a:lnTo>
                      <a:pt x="15956" y="0"/>
                    </a:lnTo>
                    <a:cubicBezTo>
                      <a:pt x="7144" y="0"/>
                      <a:pt x="0" y="7356"/>
                      <a:pt x="0" y="16431"/>
                    </a:cubicBezTo>
                    <a:cubicBezTo>
                      <a:pt x="0" y="16440"/>
                      <a:pt x="0" y="16449"/>
                      <a:pt x="0" y="16458"/>
                    </a:cubicBezTo>
                    <a:lnTo>
                      <a:pt x="0" y="465231"/>
                    </a:lnTo>
                    <a:cubicBezTo>
                      <a:pt x="-14" y="474306"/>
                      <a:pt x="7118" y="481673"/>
                      <a:pt x="15930" y="481689"/>
                    </a:cubicBezTo>
                    <a:cubicBezTo>
                      <a:pt x="15939" y="481689"/>
                      <a:pt x="15948" y="481689"/>
                      <a:pt x="15956" y="481689"/>
                    </a:cubicBezTo>
                    <a:lnTo>
                      <a:pt x="366061" y="481689"/>
                    </a:lnTo>
                    <a:cubicBezTo>
                      <a:pt x="374873" y="481689"/>
                      <a:pt x="382017" y="474333"/>
                      <a:pt x="382017" y="465258"/>
                    </a:cubicBezTo>
                    <a:cubicBezTo>
                      <a:pt x="382017" y="465250"/>
                      <a:pt x="382017" y="465239"/>
                      <a:pt x="382017" y="465231"/>
                    </a:cubicBezTo>
                    <a:lnTo>
                      <a:pt x="382017" y="168217"/>
                    </a:lnTo>
                    <a:cubicBezTo>
                      <a:pt x="382017" y="159142"/>
                      <a:pt x="374873" y="151786"/>
                      <a:pt x="366061" y="151786"/>
                    </a:cubicBezTo>
                    <a:lnTo>
                      <a:pt x="249818" y="151786"/>
                    </a:lnTo>
                    <a:cubicBezTo>
                      <a:pt x="241006" y="151771"/>
                      <a:pt x="233872" y="144402"/>
                      <a:pt x="233888" y="135328"/>
                    </a:cubicBezTo>
                    <a:lnTo>
                      <a:pt x="233888" y="16458"/>
                    </a:lnTo>
                    <a:cubicBezTo>
                      <a:pt x="233904" y="7383"/>
                      <a:pt x="226770" y="15"/>
                      <a:pt x="217958" y="0"/>
                    </a:cubicBezTo>
                    <a:cubicBezTo>
                      <a:pt x="217950" y="0"/>
                      <a:pt x="217939" y="0"/>
                      <a:pt x="217932" y="0"/>
                    </a:cubicBezTo>
                    <a:close/>
                  </a:path>
                </a:pathLst>
              </a:custGeom>
              <a:solidFill>
                <a:srgbClr val="0078D4"/>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108C9337-EB81-473F-AF1E-5D439C29BE46}"/>
                  </a:ext>
                </a:extLst>
              </p:cNvPr>
              <p:cNvSpPr/>
              <p:nvPr/>
            </p:nvSpPr>
            <p:spPr>
              <a:xfrm>
                <a:off x="5914764" y="4868859"/>
                <a:ext cx="147557" cy="151464"/>
              </a:xfrm>
              <a:custGeom>
                <a:avLst/>
                <a:gdLst>
                  <a:gd name="connsiteX0" fmla="*/ 147558 w 147557"/>
                  <a:gd name="connsiteY0" fmla="*/ 151464 h 151464"/>
                  <a:gd name="connsiteX1" fmla="*/ 1 w 147557"/>
                  <a:gd name="connsiteY1" fmla="*/ 0 h 151464"/>
                  <a:gd name="connsiteX2" fmla="*/ 1 w 147557"/>
                  <a:gd name="connsiteY2" fmla="*/ 123419 h 151464"/>
                  <a:gd name="connsiteX3" fmla="*/ 26872 w 147557"/>
                  <a:gd name="connsiteY3" fmla="*/ 151464 h 151464"/>
                  <a:gd name="connsiteX4" fmla="*/ 26898 w 147557"/>
                  <a:gd name="connsiteY4" fmla="*/ 151464 h 151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57" h="151464">
                    <a:moveTo>
                      <a:pt x="147558" y="151464"/>
                    </a:moveTo>
                    <a:lnTo>
                      <a:pt x="1" y="0"/>
                    </a:lnTo>
                    <a:lnTo>
                      <a:pt x="1" y="123419"/>
                    </a:lnTo>
                    <a:cubicBezTo>
                      <a:pt x="-101" y="138805"/>
                      <a:pt x="11929" y="151361"/>
                      <a:pt x="26872" y="151464"/>
                    </a:cubicBezTo>
                    <a:cubicBezTo>
                      <a:pt x="26880" y="151464"/>
                      <a:pt x="26890" y="151464"/>
                      <a:pt x="26898" y="151464"/>
                    </a:cubicBezTo>
                    <a:close/>
                  </a:path>
                </a:pathLst>
              </a:custGeom>
              <a:solidFill>
                <a:schemeClr val="accent1"/>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D9D50F17-A582-430C-8C88-B14420F199F4}"/>
                  </a:ext>
                </a:extLst>
              </p:cNvPr>
              <p:cNvSpPr/>
              <p:nvPr/>
            </p:nvSpPr>
            <p:spPr>
              <a:xfrm>
                <a:off x="5741298" y="5120355"/>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FAD28C0-7F38-4E07-95E5-B56BE2B023FC}"/>
                  </a:ext>
                </a:extLst>
              </p:cNvPr>
              <p:cNvSpPr/>
              <p:nvPr/>
            </p:nvSpPr>
            <p:spPr>
              <a:xfrm>
                <a:off x="5741298" y="5172511"/>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alpha val="80000"/>
                </a:srgbClr>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115F966-D6C4-4186-B635-2E86F331F6A8}"/>
                  </a:ext>
                </a:extLst>
              </p:cNvPr>
              <p:cNvSpPr/>
              <p:nvPr/>
            </p:nvSpPr>
            <p:spPr>
              <a:xfrm>
                <a:off x="5741298" y="5224694"/>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alpha val="60000"/>
                </a:srgbClr>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5E3A0AA0-37F4-4EE3-B2D8-C257960AF8C0}"/>
                  </a:ext>
                </a:extLst>
              </p:cNvPr>
              <p:cNvSpPr/>
              <p:nvPr/>
            </p:nvSpPr>
            <p:spPr>
              <a:xfrm>
                <a:off x="5841012" y="5085245"/>
                <a:ext cx="188331" cy="193157"/>
              </a:xfrm>
              <a:custGeom>
                <a:avLst/>
                <a:gdLst>
                  <a:gd name="connsiteX0" fmla="*/ 7796 w 188331"/>
                  <a:gd name="connsiteY0" fmla="*/ 82958 h 193157"/>
                  <a:gd name="connsiteX1" fmla="*/ 0 w 188331"/>
                  <a:gd name="connsiteY1" fmla="*/ 74929 h 193157"/>
                  <a:gd name="connsiteX2" fmla="*/ 0 w 188331"/>
                  <a:gd name="connsiteY2" fmla="*/ 8028 h 193157"/>
                  <a:gd name="connsiteX3" fmla="*/ 7796 w 188331"/>
                  <a:gd name="connsiteY3" fmla="*/ 0 h 193157"/>
                  <a:gd name="connsiteX4" fmla="*/ 72765 w 188331"/>
                  <a:gd name="connsiteY4" fmla="*/ 0 h 193157"/>
                  <a:gd name="connsiteX5" fmla="*/ 80626 w 188331"/>
                  <a:gd name="connsiteY5" fmla="*/ 8095 h 193157"/>
                  <a:gd name="connsiteX6" fmla="*/ 72765 w 188331"/>
                  <a:gd name="connsiteY6" fmla="*/ 16190 h 193157"/>
                  <a:gd name="connsiteX7" fmla="*/ 15722 w 188331"/>
                  <a:gd name="connsiteY7" fmla="*/ 16190 h 193157"/>
                  <a:gd name="connsiteX8" fmla="*/ 15722 w 188331"/>
                  <a:gd name="connsiteY8" fmla="*/ 74903 h 193157"/>
                  <a:gd name="connsiteX9" fmla="*/ 7953 w 188331"/>
                  <a:gd name="connsiteY9" fmla="*/ 82958 h 193157"/>
                  <a:gd name="connsiteX10" fmla="*/ 7796 w 188331"/>
                  <a:gd name="connsiteY10" fmla="*/ 82958 h 193157"/>
                  <a:gd name="connsiteX11" fmla="*/ 188280 w 188331"/>
                  <a:gd name="connsiteY11" fmla="*/ 74929 h 193157"/>
                  <a:gd name="connsiteX12" fmla="*/ 188280 w 188331"/>
                  <a:gd name="connsiteY12" fmla="*/ 8028 h 193157"/>
                  <a:gd name="connsiteX13" fmla="*/ 180484 w 188331"/>
                  <a:gd name="connsiteY13" fmla="*/ 0 h 193157"/>
                  <a:gd name="connsiteX14" fmla="*/ 115515 w 188331"/>
                  <a:gd name="connsiteY14" fmla="*/ 0 h 193157"/>
                  <a:gd name="connsiteX15" fmla="*/ 107653 w 188331"/>
                  <a:gd name="connsiteY15" fmla="*/ 8095 h 193157"/>
                  <a:gd name="connsiteX16" fmla="*/ 115515 w 188331"/>
                  <a:gd name="connsiteY16" fmla="*/ 16190 h 193157"/>
                  <a:gd name="connsiteX17" fmla="*/ 172505 w 188331"/>
                  <a:gd name="connsiteY17" fmla="*/ 16190 h 193157"/>
                  <a:gd name="connsiteX18" fmla="*/ 172505 w 188331"/>
                  <a:gd name="connsiteY18" fmla="*/ 74903 h 193157"/>
                  <a:gd name="connsiteX19" fmla="*/ 180380 w 188331"/>
                  <a:gd name="connsiteY19" fmla="*/ 83011 h 193157"/>
                  <a:gd name="connsiteX20" fmla="*/ 188254 w 188331"/>
                  <a:gd name="connsiteY20" fmla="*/ 74903 h 193157"/>
                  <a:gd name="connsiteX21" fmla="*/ 188280 w 188331"/>
                  <a:gd name="connsiteY21" fmla="*/ 185076 h 193157"/>
                  <a:gd name="connsiteX22" fmla="*/ 188280 w 188331"/>
                  <a:gd name="connsiteY22" fmla="*/ 118174 h 193157"/>
                  <a:gd name="connsiteX23" fmla="*/ 180406 w 188331"/>
                  <a:gd name="connsiteY23" fmla="*/ 110066 h 193157"/>
                  <a:gd name="connsiteX24" fmla="*/ 172531 w 188331"/>
                  <a:gd name="connsiteY24" fmla="*/ 118174 h 193157"/>
                  <a:gd name="connsiteX25" fmla="*/ 172531 w 188331"/>
                  <a:gd name="connsiteY25" fmla="*/ 176860 h 193157"/>
                  <a:gd name="connsiteX26" fmla="*/ 115593 w 188331"/>
                  <a:gd name="connsiteY26" fmla="*/ 176860 h 193157"/>
                  <a:gd name="connsiteX27" fmla="*/ 107796 w 188331"/>
                  <a:gd name="connsiteY27" fmla="*/ 184888 h 193157"/>
                  <a:gd name="connsiteX28" fmla="*/ 115593 w 188331"/>
                  <a:gd name="connsiteY28" fmla="*/ 192916 h 193157"/>
                  <a:gd name="connsiteX29" fmla="*/ 180562 w 188331"/>
                  <a:gd name="connsiteY29" fmla="*/ 192916 h 193157"/>
                  <a:gd name="connsiteX30" fmla="*/ 188332 w 188331"/>
                  <a:gd name="connsiteY30" fmla="*/ 185022 h 193157"/>
                  <a:gd name="connsiteX31" fmla="*/ 80535 w 188331"/>
                  <a:gd name="connsiteY31" fmla="*/ 185076 h 193157"/>
                  <a:gd name="connsiteX32" fmla="*/ 72739 w 188331"/>
                  <a:gd name="connsiteY32" fmla="*/ 177047 h 193157"/>
                  <a:gd name="connsiteX33" fmla="*/ 15722 w 188331"/>
                  <a:gd name="connsiteY33" fmla="*/ 177047 h 193157"/>
                  <a:gd name="connsiteX34" fmla="*/ 15722 w 188331"/>
                  <a:gd name="connsiteY34" fmla="*/ 118228 h 193157"/>
                  <a:gd name="connsiteX35" fmla="*/ 7861 w 188331"/>
                  <a:gd name="connsiteY35" fmla="*/ 110133 h 193157"/>
                  <a:gd name="connsiteX36" fmla="*/ 0 w 188331"/>
                  <a:gd name="connsiteY36" fmla="*/ 118228 h 193157"/>
                  <a:gd name="connsiteX37" fmla="*/ 0 w 188331"/>
                  <a:gd name="connsiteY37" fmla="*/ 185129 h 193157"/>
                  <a:gd name="connsiteX38" fmla="*/ 7796 w 188331"/>
                  <a:gd name="connsiteY38" fmla="*/ 193157 h 193157"/>
                  <a:gd name="connsiteX39" fmla="*/ 72765 w 188331"/>
                  <a:gd name="connsiteY39" fmla="*/ 193157 h 193157"/>
                  <a:gd name="connsiteX40" fmla="*/ 80561 w 188331"/>
                  <a:gd name="connsiteY40" fmla="*/ 185129 h 193157"/>
                  <a:gd name="connsiteX41" fmla="*/ 80561 w 188331"/>
                  <a:gd name="connsiteY41" fmla="*/ 185049 h 19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8331" h="193157">
                    <a:moveTo>
                      <a:pt x="7796" y="82958"/>
                    </a:moveTo>
                    <a:cubicBezTo>
                      <a:pt x="3490" y="82958"/>
                      <a:pt x="0" y="79364"/>
                      <a:pt x="0" y="74929"/>
                    </a:cubicBezTo>
                    <a:lnTo>
                      <a:pt x="0" y="8028"/>
                    </a:lnTo>
                    <a:cubicBezTo>
                      <a:pt x="0" y="3594"/>
                      <a:pt x="3490" y="0"/>
                      <a:pt x="7796" y="0"/>
                    </a:cubicBezTo>
                    <a:lnTo>
                      <a:pt x="72765" y="0"/>
                    </a:lnTo>
                    <a:cubicBezTo>
                      <a:pt x="77108" y="0"/>
                      <a:pt x="80626" y="3624"/>
                      <a:pt x="80626" y="8095"/>
                    </a:cubicBezTo>
                    <a:cubicBezTo>
                      <a:pt x="80626" y="12566"/>
                      <a:pt x="77108" y="16190"/>
                      <a:pt x="72765" y="16190"/>
                    </a:cubicBezTo>
                    <a:lnTo>
                      <a:pt x="15722" y="16190"/>
                    </a:lnTo>
                    <a:lnTo>
                      <a:pt x="15722" y="74903"/>
                    </a:lnTo>
                    <a:cubicBezTo>
                      <a:pt x="15737" y="79337"/>
                      <a:pt x="12259" y="82944"/>
                      <a:pt x="7953" y="82958"/>
                    </a:cubicBezTo>
                    <a:cubicBezTo>
                      <a:pt x="7901" y="82958"/>
                      <a:pt x="7849" y="82958"/>
                      <a:pt x="7796" y="82958"/>
                    </a:cubicBezTo>
                    <a:close/>
                    <a:moveTo>
                      <a:pt x="188280" y="74929"/>
                    </a:moveTo>
                    <a:lnTo>
                      <a:pt x="188280" y="8028"/>
                    </a:lnTo>
                    <a:cubicBezTo>
                      <a:pt x="188280" y="3594"/>
                      <a:pt x="184790" y="0"/>
                      <a:pt x="180484" y="0"/>
                    </a:cubicBezTo>
                    <a:lnTo>
                      <a:pt x="115515" y="0"/>
                    </a:lnTo>
                    <a:cubicBezTo>
                      <a:pt x="111172" y="0"/>
                      <a:pt x="107653" y="3624"/>
                      <a:pt x="107653" y="8095"/>
                    </a:cubicBezTo>
                    <a:cubicBezTo>
                      <a:pt x="107653" y="12566"/>
                      <a:pt x="111172" y="16190"/>
                      <a:pt x="115515" y="16190"/>
                    </a:cubicBezTo>
                    <a:lnTo>
                      <a:pt x="172505" y="16190"/>
                    </a:lnTo>
                    <a:lnTo>
                      <a:pt x="172505" y="74903"/>
                    </a:lnTo>
                    <a:cubicBezTo>
                      <a:pt x="172505" y="79380"/>
                      <a:pt x="176032" y="83011"/>
                      <a:pt x="180380" y="83011"/>
                    </a:cubicBezTo>
                    <a:cubicBezTo>
                      <a:pt x="184727" y="83011"/>
                      <a:pt x="188254" y="79380"/>
                      <a:pt x="188254" y="74903"/>
                    </a:cubicBezTo>
                    <a:close/>
                    <a:moveTo>
                      <a:pt x="188280" y="185076"/>
                    </a:moveTo>
                    <a:lnTo>
                      <a:pt x="188280" y="118174"/>
                    </a:lnTo>
                    <a:cubicBezTo>
                      <a:pt x="188280" y="113697"/>
                      <a:pt x="184753" y="110066"/>
                      <a:pt x="180406" y="110066"/>
                    </a:cubicBezTo>
                    <a:cubicBezTo>
                      <a:pt x="176058" y="110066"/>
                      <a:pt x="172531" y="113697"/>
                      <a:pt x="172531" y="118174"/>
                    </a:cubicBezTo>
                    <a:lnTo>
                      <a:pt x="172531" y="176860"/>
                    </a:lnTo>
                    <a:lnTo>
                      <a:pt x="115593" y="176860"/>
                    </a:lnTo>
                    <a:cubicBezTo>
                      <a:pt x="111287" y="176860"/>
                      <a:pt x="107796" y="180454"/>
                      <a:pt x="107796" y="184888"/>
                    </a:cubicBezTo>
                    <a:cubicBezTo>
                      <a:pt x="107796" y="189323"/>
                      <a:pt x="111287" y="192916"/>
                      <a:pt x="115593" y="192916"/>
                    </a:cubicBezTo>
                    <a:lnTo>
                      <a:pt x="180562" y="192916"/>
                    </a:lnTo>
                    <a:cubicBezTo>
                      <a:pt x="184808" y="192903"/>
                      <a:pt x="188262" y="189392"/>
                      <a:pt x="188332" y="185022"/>
                    </a:cubicBezTo>
                    <a:close/>
                    <a:moveTo>
                      <a:pt x="80535" y="185076"/>
                    </a:moveTo>
                    <a:cubicBezTo>
                      <a:pt x="80535" y="180641"/>
                      <a:pt x="77045" y="177047"/>
                      <a:pt x="72739" y="177047"/>
                    </a:cubicBezTo>
                    <a:lnTo>
                      <a:pt x="15722" y="177047"/>
                    </a:lnTo>
                    <a:lnTo>
                      <a:pt x="15722" y="118228"/>
                    </a:lnTo>
                    <a:cubicBezTo>
                      <a:pt x="15722" y="113756"/>
                      <a:pt x="12203" y="110133"/>
                      <a:pt x="7861" y="110133"/>
                    </a:cubicBezTo>
                    <a:cubicBezTo>
                      <a:pt x="3519" y="110133"/>
                      <a:pt x="0" y="113756"/>
                      <a:pt x="0" y="118228"/>
                    </a:cubicBezTo>
                    <a:lnTo>
                      <a:pt x="0" y="185129"/>
                    </a:lnTo>
                    <a:cubicBezTo>
                      <a:pt x="0" y="189563"/>
                      <a:pt x="3490" y="193157"/>
                      <a:pt x="7796" y="193157"/>
                    </a:cubicBezTo>
                    <a:lnTo>
                      <a:pt x="72765" y="193157"/>
                    </a:lnTo>
                    <a:cubicBezTo>
                      <a:pt x="77071" y="193157"/>
                      <a:pt x="80561" y="189563"/>
                      <a:pt x="80561" y="185129"/>
                    </a:cubicBezTo>
                    <a:cubicBezTo>
                      <a:pt x="80561" y="185102"/>
                      <a:pt x="80561" y="185076"/>
                      <a:pt x="80561" y="185049"/>
                    </a:cubicBezTo>
                    <a:close/>
                  </a:path>
                </a:pathLst>
              </a:custGeom>
              <a:solidFill>
                <a:srgbClr val="FFFFFF"/>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 name="Graphic 50">
              <a:extLst>
                <a:ext uri="{FF2B5EF4-FFF2-40B4-BE49-F238E27FC236}">
                  <a16:creationId xmlns:a16="http://schemas.microsoft.com/office/drawing/2014/main" id="{70D222AA-E3C3-44CE-BB6A-0AD9EB0B637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487697" y="5066961"/>
              <a:ext cx="394711" cy="394711"/>
            </a:xfrm>
            <a:prstGeom prst="rect">
              <a:avLst/>
            </a:prstGeom>
          </p:spPr>
        </p:pic>
      </p:grpSp>
      <p:pic>
        <p:nvPicPr>
          <p:cNvPr id="60" name="Picture 59" descr="Search Inventory outline">
            <a:extLst>
              <a:ext uri="{FF2B5EF4-FFF2-40B4-BE49-F238E27FC236}">
                <a16:creationId xmlns:a16="http://schemas.microsoft.com/office/drawing/2014/main" id="{8A04120A-98EA-4515-9239-370F343972F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5340583" y="3759322"/>
            <a:ext cx="484146" cy="484146"/>
          </a:xfrm>
          <a:prstGeom prst="rect">
            <a:avLst/>
          </a:prstGeom>
        </p:spPr>
      </p:pic>
      <p:pic>
        <p:nvPicPr>
          <p:cNvPr id="63" name="Picture 62">
            <a:extLst>
              <a:ext uri="{FF2B5EF4-FFF2-40B4-BE49-F238E27FC236}">
                <a16:creationId xmlns:a16="http://schemas.microsoft.com/office/drawing/2014/main" id="{CA9E2691-9244-49E8-B916-8F289CEE1171}"/>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37127" y="916028"/>
            <a:ext cx="570018" cy="570018"/>
          </a:xfrm>
          <a:prstGeom prst="rect">
            <a:avLst/>
          </a:prstGeom>
        </p:spPr>
      </p:pic>
      <p:grpSp>
        <p:nvGrpSpPr>
          <p:cNvPr id="66" name="Group 65">
            <a:extLst>
              <a:ext uri="{FF2B5EF4-FFF2-40B4-BE49-F238E27FC236}">
                <a16:creationId xmlns:a16="http://schemas.microsoft.com/office/drawing/2014/main" id="{A8CC5968-8A62-00FE-CCE7-0CD81F05F1F8}"/>
              </a:ext>
              <a:ext uri="{C183D7F6-B498-43B3-948B-1728B52AA6E4}">
                <adec:decorative xmlns:adec="http://schemas.microsoft.com/office/drawing/2017/decorative" val="1"/>
              </a:ext>
            </a:extLst>
          </p:cNvPr>
          <p:cNvGrpSpPr/>
          <p:nvPr/>
        </p:nvGrpSpPr>
        <p:grpSpPr>
          <a:xfrm>
            <a:off x="5146896" y="2468870"/>
            <a:ext cx="6803804" cy="1008028"/>
            <a:chOff x="4348293" y="749260"/>
            <a:chExt cx="6238918" cy="841167"/>
          </a:xfrm>
        </p:grpSpPr>
        <p:sp>
          <p:nvSpPr>
            <p:cNvPr id="67" name="Freeform: Shape 66">
              <a:extLst>
                <a:ext uri="{FF2B5EF4-FFF2-40B4-BE49-F238E27FC236}">
                  <a16:creationId xmlns:a16="http://schemas.microsoft.com/office/drawing/2014/main" id="{B3F36987-E3E6-4567-F946-4DB6F14D6C8B}"/>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Code Generation</a:t>
              </a:r>
            </a:p>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Code Documentation</a:t>
              </a:r>
            </a:p>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Code conversion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DB56ABF-8E07-34C6-E86D-DA1CD588E7C5}"/>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pic>
        <p:nvPicPr>
          <p:cNvPr id="69" name="Graphic 68" descr="Qr Code outline">
            <a:extLst>
              <a:ext uri="{FF2B5EF4-FFF2-40B4-BE49-F238E27FC236}">
                <a16:creationId xmlns:a16="http://schemas.microsoft.com/office/drawing/2014/main" id="{C1558AE7-A904-6C7E-4F99-77521952914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5254173" y="2595675"/>
            <a:ext cx="626612" cy="626612"/>
          </a:xfrm>
          <a:prstGeom prst="rect">
            <a:avLst/>
          </a:prstGeom>
        </p:spPr>
      </p:pic>
      <p:grpSp>
        <p:nvGrpSpPr>
          <p:cNvPr id="5" name="Group 4">
            <a:extLst>
              <a:ext uri="{FF2B5EF4-FFF2-40B4-BE49-F238E27FC236}">
                <a16:creationId xmlns:a16="http://schemas.microsoft.com/office/drawing/2014/main" id="{3C73CA24-0762-BB38-2C18-D477715901DA}"/>
              </a:ext>
              <a:ext uri="{C183D7F6-B498-43B3-948B-1728B52AA6E4}">
                <adec:decorative xmlns:adec="http://schemas.microsoft.com/office/drawing/2017/decorative" val="1"/>
              </a:ext>
            </a:extLst>
          </p:cNvPr>
          <p:cNvGrpSpPr/>
          <p:nvPr/>
        </p:nvGrpSpPr>
        <p:grpSpPr>
          <a:xfrm>
            <a:off x="5146896" y="4754276"/>
            <a:ext cx="6803804" cy="1008030"/>
            <a:chOff x="4348293" y="749260"/>
            <a:chExt cx="6238918" cy="841167"/>
          </a:xfrm>
        </p:grpSpPr>
        <p:sp>
          <p:nvSpPr>
            <p:cNvPr id="6" name="Freeform: Shape 5">
              <a:extLst>
                <a:ext uri="{FF2B5EF4-FFF2-40B4-BE49-F238E27FC236}">
                  <a16:creationId xmlns:a16="http://schemas.microsoft.com/office/drawing/2014/main" id="{81A2DEA9-31A7-E718-C935-61CE5F0DCBE7}"/>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Within the customer’s Azure subscription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sp>
          <p:nvSpPr>
            <p:cNvPr id="7" name="Rectangle 6">
              <a:extLst>
                <a:ext uri="{FF2B5EF4-FFF2-40B4-BE49-F238E27FC236}">
                  <a16:creationId xmlns:a16="http://schemas.microsoft.com/office/drawing/2014/main" id="{D107EC1A-5056-5D5E-A637-9CC7360BE7B4}"/>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pic>
        <p:nvPicPr>
          <p:cNvPr id="8" name="Picture 7" descr="Cloud with solid fill">
            <a:extLst>
              <a:ext uri="{FF2B5EF4-FFF2-40B4-BE49-F238E27FC236}">
                <a16:creationId xmlns:a16="http://schemas.microsoft.com/office/drawing/2014/main" id="{A68A826F-85E6-165D-8524-D4BCB3255766}"/>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5340583" y="4942202"/>
            <a:ext cx="484146" cy="484146"/>
          </a:xfrm>
          <a:prstGeom prst="rect">
            <a:avLst/>
          </a:prstGeom>
        </p:spPr>
      </p:pic>
      <p:grpSp>
        <p:nvGrpSpPr>
          <p:cNvPr id="25" name="Group 24">
            <a:extLst>
              <a:ext uri="{FF2B5EF4-FFF2-40B4-BE49-F238E27FC236}">
                <a16:creationId xmlns:a16="http://schemas.microsoft.com/office/drawing/2014/main" id="{E730C063-E20D-3024-9FA5-231A1BE5EE60}"/>
              </a:ext>
              <a:ext uri="{C183D7F6-B498-43B3-948B-1728B52AA6E4}">
                <adec:decorative xmlns:adec="http://schemas.microsoft.com/office/drawing/2017/decorative" val="1"/>
              </a:ext>
            </a:extLst>
          </p:cNvPr>
          <p:cNvGrpSpPr/>
          <p:nvPr/>
        </p:nvGrpSpPr>
        <p:grpSpPr>
          <a:xfrm>
            <a:off x="5146896" y="5844948"/>
            <a:ext cx="6803804" cy="1008030"/>
            <a:chOff x="4348293" y="749260"/>
            <a:chExt cx="6238918" cy="841167"/>
          </a:xfrm>
        </p:grpSpPr>
        <p:sp>
          <p:nvSpPr>
            <p:cNvPr id="26" name="Freeform: Shape 25">
              <a:extLst>
                <a:ext uri="{FF2B5EF4-FFF2-40B4-BE49-F238E27FC236}">
                  <a16:creationId xmlns:a16="http://schemas.microsoft.com/office/drawing/2014/main" id="{BEAD89CD-37E8-61FF-0954-C539A6C81E44}"/>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Built in Response AI features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flag harmful use</a:t>
              </a:r>
            </a:p>
          </p:txBody>
        </p:sp>
        <p:sp>
          <p:nvSpPr>
            <p:cNvPr id="30" name="Rectangle 29">
              <a:extLst>
                <a:ext uri="{FF2B5EF4-FFF2-40B4-BE49-F238E27FC236}">
                  <a16:creationId xmlns:a16="http://schemas.microsoft.com/office/drawing/2014/main" id="{D2EEA6B9-A7A6-8B0C-4E42-7173CD3410A0}"/>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pic>
        <p:nvPicPr>
          <p:cNvPr id="33" name="Picture 32" descr="Shield Tick with solid fill">
            <a:extLst>
              <a:ext uri="{FF2B5EF4-FFF2-40B4-BE49-F238E27FC236}">
                <a16:creationId xmlns:a16="http://schemas.microsoft.com/office/drawing/2014/main" id="{BE3C3AB0-3FF3-E8EA-2C7F-102EED47EF7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5365197" y="6048829"/>
            <a:ext cx="484146" cy="484146"/>
          </a:xfrm>
          <a:prstGeom prst="rect">
            <a:avLst/>
          </a:prstGeom>
        </p:spPr>
      </p:pic>
    </p:spTree>
    <p:extLst>
      <p:ext uri="{BB962C8B-B14F-4D97-AF65-F5344CB8AC3E}">
        <p14:creationId xmlns:p14="http://schemas.microsoft.com/office/powerpoint/2010/main" val="554462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2D3DA-B915-FE20-AC4B-DFBE9EF19B0F}"/>
              </a:ext>
            </a:extLst>
          </p:cNvPr>
          <p:cNvSpPr>
            <a:spLocks noGrp="1"/>
          </p:cNvSpPr>
          <p:nvPr>
            <p:ph type="title"/>
          </p:nvPr>
        </p:nvSpPr>
        <p:spPr>
          <a:xfrm>
            <a:off x="4277783" y="2934255"/>
            <a:ext cx="7366764" cy="1477412"/>
          </a:xfrm>
        </p:spPr>
        <p:txBody>
          <a:bodyPr>
            <a:normAutofit fontScale="90000"/>
          </a:bodyPr>
          <a:lstStyle/>
          <a:p>
            <a:r>
              <a:rPr lang="en-US"/>
              <a:t>The Whisper Model in Azure – Guidance</a:t>
            </a:r>
            <a:br>
              <a:rPr lang="en-US"/>
            </a:br>
            <a:br>
              <a:rPr lang="en-US"/>
            </a:br>
            <a:r>
              <a:rPr lang="en-US" sz="2200">
                <a:solidFill>
                  <a:schemeClr val="accent1">
                    <a:lumMod val="40000"/>
                    <a:lumOff val="60000"/>
                  </a:schemeClr>
                </a:solidFill>
              </a:rPr>
              <a:t>The section aims to provide a guide for when to use the Whisper model, and whether to use it via the Azure OpenAI Service or Azure AI Speech.</a:t>
            </a:r>
          </a:p>
        </p:txBody>
      </p:sp>
      <p:sp>
        <p:nvSpPr>
          <p:cNvPr id="5" name="Oval 4">
            <a:extLst>
              <a:ext uri="{FF2B5EF4-FFF2-40B4-BE49-F238E27FC236}">
                <a16:creationId xmlns:a16="http://schemas.microsoft.com/office/drawing/2014/main" id="{19CDB3D6-C073-A3DA-68B6-35DD38EE6225}"/>
              </a:ext>
            </a:extLst>
          </p:cNvPr>
          <p:cNvSpPr/>
          <p:nvPr/>
        </p:nvSpPr>
        <p:spPr bwMode="auto">
          <a:xfrm>
            <a:off x="4277783" y="1570180"/>
            <a:ext cx="579821" cy="579821"/>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0426186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216A3-81FA-7ACC-44EC-0DB9F9DFDC93}"/>
              </a:ext>
            </a:extLst>
          </p:cNvPr>
          <p:cNvSpPr>
            <a:spLocks noGrp="1"/>
          </p:cNvSpPr>
          <p:nvPr>
            <p:ph type="title"/>
          </p:nvPr>
        </p:nvSpPr>
        <p:spPr>
          <a:xfrm>
            <a:off x="405506" y="2100170"/>
            <a:ext cx="3650573" cy="2657660"/>
          </a:xfrm>
        </p:spPr>
        <p:txBody>
          <a:bodyPr/>
          <a:lstStyle/>
          <a:p>
            <a:r>
              <a:rPr lang="en-US" sz="2900"/>
              <a:t>Evaluate the Whisper Model against other models in Azure AI Speech to choose what works best for each scenario</a:t>
            </a:r>
          </a:p>
        </p:txBody>
      </p:sp>
      <p:sp>
        <p:nvSpPr>
          <p:cNvPr id="4" name="Text Placeholder 2">
            <a:extLst>
              <a:ext uri="{FF2B5EF4-FFF2-40B4-BE49-F238E27FC236}">
                <a16:creationId xmlns:a16="http://schemas.microsoft.com/office/drawing/2014/main" id="{12756E7F-4A4D-48C9-6FC3-C8E51C37CAF0}"/>
              </a:ext>
            </a:extLst>
          </p:cNvPr>
          <p:cNvSpPr txBox="1">
            <a:spLocks/>
          </p:cNvSpPr>
          <p:nvPr/>
        </p:nvSpPr>
        <p:spPr>
          <a:xfrm>
            <a:off x="6574422" y="2384673"/>
            <a:ext cx="5212072" cy="649755"/>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176213" marR="0" indent="-176213"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lumMod val="85000"/>
                  </a:srgbClr>
                </a:solidFill>
                <a:effectLst/>
                <a:uLnTx/>
                <a:uFillTx/>
                <a:latin typeface="Segoe UI Semibold"/>
                <a:ea typeface="+mn-ea"/>
                <a:cs typeface="Segoe UI Semilight" panose="020B0402040204020203" pitchFamily="34" charset="0"/>
              </a:rPr>
              <a:t>Is the Whisper Model a good choice for my scenario, or is an Azure AI Speech model better? What are the API comparisons between the two types of models?</a:t>
            </a:r>
          </a:p>
        </p:txBody>
      </p:sp>
      <p:sp>
        <p:nvSpPr>
          <p:cNvPr id="16" name="Text Placeholder 2">
            <a:extLst>
              <a:ext uri="{FF2B5EF4-FFF2-40B4-BE49-F238E27FC236}">
                <a16:creationId xmlns:a16="http://schemas.microsoft.com/office/drawing/2014/main" id="{07D30D55-030D-D2DE-DF7B-ADBE3C75E2F5}"/>
              </a:ext>
            </a:extLst>
          </p:cNvPr>
          <p:cNvSpPr txBox="1">
            <a:spLocks/>
          </p:cNvSpPr>
          <p:nvPr/>
        </p:nvSpPr>
        <p:spPr>
          <a:xfrm>
            <a:off x="5086680" y="1065409"/>
            <a:ext cx="6820535" cy="649755"/>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176213" marR="0" indent="-176213"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lumMod val="85000"/>
                  </a:srgbClr>
                </a:solidFill>
                <a:effectLst/>
                <a:uLnTx/>
                <a:uFillTx/>
                <a:latin typeface="Segoe UI Semibold"/>
                <a:ea typeface="+mn-ea"/>
                <a:cs typeface="Segoe UI Semilight" panose="020B0402040204020203" pitchFamily="34" charset="0"/>
              </a:rPr>
              <a:t>The section is organized in the following 2 sub-sections:</a:t>
            </a:r>
          </a:p>
        </p:txBody>
      </p:sp>
      <p:sp>
        <p:nvSpPr>
          <p:cNvPr id="17" name="Text Placeholder 2">
            <a:extLst>
              <a:ext uri="{FF2B5EF4-FFF2-40B4-BE49-F238E27FC236}">
                <a16:creationId xmlns:a16="http://schemas.microsoft.com/office/drawing/2014/main" id="{7DD66787-1EF0-2EE7-C023-F66E8707B7A8}"/>
              </a:ext>
            </a:extLst>
          </p:cNvPr>
          <p:cNvSpPr txBox="1">
            <a:spLocks/>
          </p:cNvSpPr>
          <p:nvPr/>
        </p:nvSpPr>
        <p:spPr>
          <a:xfrm>
            <a:off x="6574422" y="4353692"/>
            <a:ext cx="5212072" cy="649755"/>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176213" marR="0" indent="-176213"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lumMod val="85000"/>
                  </a:srgbClr>
                </a:solidFill>
                <a:effectLst/>
                <a:uLnTx/>
                <a:uFillTx/>
                <a:latin typeface="Segoe UI Semibold"/>
                <a:ea typeface="+mn-ea"/>
                <a:cs typeface="Segoe UI Semilight" panose="020B0402040204020203" pitchFamily="34" charset="0"/>
              </a:rPr>
              <a:t>If I want to use the Whisper Model, should I use it via the Azure OpenAI Service or via Azure AI Speech? What are the scenarios that guide me to use one or the other?</a:t>
            </a:r>
          </a:p>
        </p:txBody>
      </p:sp>
      <p:sp>
        <p:nvSpPr>
          <p:cNvPr id="18" name="Text Placeholder 2">
            <a:extLst>
              <a:ext uri="{FF2B5EF4-FFF2-40B4-BE49-F238E27FC236}">
                <a16:creationId xmlns:a16="http://schemas.microsoft.com/office/drawing/2014/main" id="{4D866A19-37A2-822D-A100-463B1EF46B4F}"/>
              </a:ext>
              <a:ext uri="{C183D7F6-B498-43B3-948B-1728B52AA6E4}">
                <adec:decorative xmlns:adec="http://schemas.microsoft.com/office/drawing/2017/decorative" val="1"/>
              </a:ext>
            </a:extLst>
          </p:cNvPr>
          <p:cNvSpPr txBox="1">
            <a:spLocks/>
          </p:cNvSpPr>
          <p:nvPr/>
        </p:nvSpPr>
        <p:spPr>
          <a:xfrm>
            <a:off x="6637110" y="4887890"/>
            <a:ext cx="5212072" cy="649755"/>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176213" marR="0" indent="-176213"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endParaRPr>
          </a:p>
        </p:txBody>
      </p:sp>
      <p:pic>
        <p:nvPicPr>
          <p:cNvPr id="20" name="Graphic 19" descr="Badge 1 with solid fill">
            <a:extLst>
              <a:ext uri="{FF2B5EF4-FFF2-40B4-BE49-F238E27FC236}">
                <a16:creationId xmlns:a16="http://schemas.microsoft.com/office/drawing/2014/main" id="{8ED14DFF-7EEA-3392-95ED-3B5FF1EC064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18061" y="2628024"/>
            <a:ext cx="687003" cy="687003"/>
          </a:xfrm>
          <a:prstGeom prst="rect">
            <a:avLst/>
          </a:prstGeom>
        </p:spPr>
      </p:pic>
      <p:pic>
        <p:nvPicPr>
          <p:cNvPr id="22" name="Graphic 21" descr="Badge with solid fill">
            <a:extLst>
              <a:ext uri="{FF2B5EF4-FFF2-40B4-BE49-F238E27FC236}">
                <a16:creationId xmlns:a16="http://schemas.microsoft.com/office/drawing/2014/main" id="{7F202D89-19ED-E5B1-67F5-6076427A77D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18062" y="4659945"/>
            <a:ext cx="687003" cy="687003"/>
          </a:xfrm>
          <a:prstGeom prst="rect">
            <a:avLst/>
          </a:prstGeom>
        </p:spPr>
      </p:pic>
    </p:spTree>
    <p:extLst>
      <p:ext uri="{BB962C8B-B14F-4D97-AF65-F5344CB8AC3E}">
        <p14:creationId xmlns:p14="http://schemas.microsoft.com/office/powerpoint/2010/main" val="149489890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5B188A-47C6-72A3-0EA1-40533A2848DB}"/>
              </a:ext>
            </a:extLst>
          </p:cNvPr>
          <p:cNvSpPr txBox="1">
            <a:spLocks noGrp="1"/>
          </p:cNvSpPr>
          <p:nvPr>
            <p:ph type="title" idx="4294967295"/>
          </p:nvPr>
        </p:nvSpPr>
        <p:spPr>
          <a:xfrm>
            <a:off x="624849" y="365125"/>
            <a:ext cx="10984539" cy="6497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ctr" defTabSz="932563"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50"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Azure AI Speech – Whisper Model or Speech Model?</a:t>
            </a:r>
          </a:p>
        </p:txBody>
      </p:sp>
      <p:sp>
        <p:nvSpPr>
          <p:cNvPr id="8" name="Text Placeholder 2">
            <a:extLst>
              <a:ext uri="{FF2B5EF4-FFF2-40B4-BE49-F238E27FC236}">
                <a16:creationId xmlns:a16="http://schemas.microsoft.com/office/drawing/2014/main" id="{0DDA4D54-FD07-E991-F5E3-6FB63E4E5D06}"/>
              </a:ext>
            </a:extLst>
          </p:cNvPr>
          <p:cNvSpPr txBox="1">
            <a:spLocks/>
          </p:cNvSpPr>
          <p:nvPr/>
        </p:nvSpPr>
        <p:spPr>
          <a:xfrm>
            <a:off x="928629" y="1123950"/>
            <a:ext cx="10517895" cy="971550"/>
          </a:xfrm>
          <a:prstGeom prst="rect">
            <a:avLst/>
          </a:prstGeom>
        </p:spPr>
        <p:txBody>
          <a:bodyPr vert="horz" wrap="square" lIns="0" tIns="0" rIns="0" bIns="0" rtlCol="0">
            <a:norm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176213" marR="0" indent="-176213"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32563"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Within Azure AI Speech, one can choose whether they want to use the Whisper Model or the Azure AI Speech model. And the decision comes down to the scenario in question. Typical guidance is as follows:</a:t>
            </a:r>
          </a:p>
        </p:txBody>
      </p:sp>
      <p:graphicFrame>
        <p:nvGraphicFramePr>
          <p:cNvPr id="7" name="Diagram 6">
            <a:extLst>
              <a:ext uri="{FF2B5EF4-FFF2-40B4-BE49-F238E27FC236}">
                <a16:creationId xmlns:a16="http://schemas.microsoft.com/office/drawing/2014/main" id="{61BA2E32-5A0E-1EBB-DE0A-2B642BA4DDF9}"/>
              </a:ext>
              <a:ext uri="{C183D7F6-B498-43B3-948B-1728B52AA6E4}">
                <adec:decorative xmlns:adec="http://schemas.microsoft.com/office/drawing/2017/decorative" val="1"/>
              </a:ext>
            </a:extLst>
          </p:cNvPr>
          <p:cNvGraphicFramePr/>
          <p:nvPr/>
        </p:nvGraphicFramePr>
        <p:xfrm>
          <a:off x="1464763" y="1361360"/>
          <a:ext cx="9445625" cy="530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915648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35497-E2A1-2F23-0A4D-1D84A1EA1208}"/>
              </a:ext>
            </a:extLst>
          </p:cNvPr>
          <p:cNvSpPr>
            <a:spLocks noGrp="1"/>
          </p:cNvSpPr>
          <p:nvPr>
            <p:ph type="title"/>
          </p:nvPr>
        </p:nvSpPr>
        <p:spPr>
          <a:xfrm>
            <a:off x="624849" y="365125"/>
            <a:ext cx="10984539" cy="649755"/>
          </a:xfrm>
        </p:spPr>
        <p:txBody>
          <a:bodyPr anchor="ctr">
            <a:normAutofit/>
          </a:bodyPr>
          <a:lstStyle/>
          <a:p>
            <a:r>
              <a:rPr lang="en-US"/>
              <a:t>API comparison</a:t>
            </a:r>
          </a:p>
        </p:txBody>
      </p:sp>
      <p:graphicFrame>
        <p:nvGraphicFramePr>
          <p:cNvPr id="4" name="Content Placeholder 3">
            <a:extLst>
              <a:ext uri="{FF2B5EF4-FFF2-40B4-BE49-F238E27FC236}">
                <a16:creationId xmlns:a16="http://schemas.microsoft.com/office/drawing/2014/main" id="{C32D5145-CF08-3E54-2F2F-8E3B323C84E8}"/>
              </a:ext>
            </a:extLst>
          </p:cNvPr>
          <p:cNvGraphicFramePr>
            <a:graphicFrameLocks noGrp="1"/>
          </p:cNvGraphicFramePr>
          <p:nvPr>
            <p:ph type="media" sz="quarter" idx="10"/>
          </p:nvPr>
        </p:nvGraphicFramePr>
        <p:xfrm>
          <a:off x="224870" y="1349477"/>
          <a:ext cx="11768657" cy="5279127"/>
        </p:xfrm>
        <a:graphic>
          <a:graphicData uri="http://schemas.openxmlformats.org/drawingml/2006/table">
            <a:tbl>
              <a:tblPr firstRow="1" firstCol="1" bandRow="1">
                <a:solidFill>
                  <a:schemeClr val="bg1"/>
                </a:solidFill>
                <a:tableStyleId>{5C22544A-7EE6-4342-B048-85BDC9FD1C3A}</a:tableStyleId>
              </a:tblPr>
              <a:tblGrid>
                <a:gridCol w="1786038">
                  <a:extLst>
                    <a:ext uri="{9D8B030D-6E8A-4147-A177-3AD203B41FA5}">
                      <a16:colId xmlns:a16="http://schemas.microsoft.com/office/drawing/2014/main" val="3680309748"/>
                    </a:ext>
                  </a:extLst>
                </a:gridCol>
                <a:gridCol w="4042462">
                  <a:extLst>
                    <a:ext uri="{9D8B030D-6E8A-4147-A177-3AD203B41FA5}">
                      <a16:colId xmlns:a16="http://schemas.microsoft.com/office/drawing/2014/main" val="2908921094"/>
                    </a:ext>
                  </a:extLst>
                </a:gridCol>
                <a:gridCol w="1818394">
                  <a:extLst>
                    <a:ext uri="{9D8B030D-6E8A-4147-A177-3AD203B41FA5}">
                      <a16:colId xmlns:a16="http://schemas.microsoft.com/office/drawing/2014/main" val="3402499384"/>
                    </a:ext>
                  </a:extLst>
                </a:gridCol>
                <a:gridCol w="1373921">
                  <a:extLst>
                    <a:ext uri="{9D8B030D-6E8A-4147-A177-3AD203B41FA5}">
                      <a16:colId xmlns:a16="http://schemas.microsoft.com/office/drawing/2014/main" val="1893715348"/>
                    </a:ext>
                  </a:extLst>
                </a:gridCol>
                <a:gridCol w="653227">
                  <a:extLst>
                    <a:ext uri="{9D8B030D-6E8A-4147-A177-3AD203B41FA5}">
                      <a16:colId xmlns:a16="http://schemas.microsoft.com/office/drawing/2014/main" val="4268209797"/>
                    </a:ext>
                  </a:extLst>
                </a:gridCol>
                <a:gridCol w="2094615">
                  <a:extLst>
                    <a:ext uri="{9D8B030D-6E8A-4147-A177-3AD203B41FA5}">
                      <a16:colId xmlns:a16="http://schemas.microsoft.com/office/drawing/2014/main" val="4112361802"/>
                    </a:ext>
                  </a:extLst>
                </a:gridCol>
              </a:tblGrid>
              <a:tr h="746432">
                <a:tc>
                  <a:txBody>
                    <a:bodyPr/>
                    <a:lstStyle/>
                    <a:p>
                      <a:pPr marL="0" marR="0">
                        <a:lnSpc>
                          <a:spcPct val="107000"/>
                        </a:lnSpc>
                        <a:spcBef>
                          <a:spcPts val="0"/>
                        </a:spcBef>
                        <a:spcAft>
                          <a:spcPts val="800"/>
                        </a:spcAft>
                      </a:pPr>
                      <a:r>
                        <a:rPr lang="en-US" sz="1600" b="0" cap="none" spc="0">
                          <a:solidFill>
                            <a:schemeClr val="bg1"/>
                          </a:solidFill>
                          <a:effectLst/>
                        </a:rPr>
                        <a:t>API Type</a:t>
                      </a:r>
                      <a:endParaRPr lang="en-US" sz="1600" b="0" cap="none" spc="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800"/>
                        </a:spcAft>
                      </a:pPr>
                      <a:r>
                        <a:rPr lang="en-US" sz="1600" b="0" cap="none" spc="0">
                          <a:solidFill>
                            <a:schemeClr val="bg1"/>
                          </a:solidFill>
                          <a:effectLst/>
                        </a:rPr>
                        <a:t>Description</a:t>
                      </a:r>
                      <a:endParaRPr lang="en-US" sz="1600" b="0" cap="none" spc="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800"/>
                        </a:spcAft>
                      </a:pPr>
                      <a:r>
                        <a:rPr lang="en-US" sz="1600" b="0" cap="none" spc="0">
                          <a:solidFill>
                            <a:schemeClr val="bg1"/>
                          </a:solidFill>
                          <a:effectLst/>
                        </a:rPr>
                        <a:t>Azure AI Speech models</a:t>
                      </a:r>
                      <a:endParaRPr lang="en-US" sz="1600" b="0" cap="none" spc="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marL="0" marR="0">
                        <a:lnSpc>
                          <a:spcPct val="107000"/>
                        </a:lnSpc>
                        <a:spcBef>
                          <a:spcPts val="0"/>
                        </a:spcBef>
                        <a:spcAft>
                          <a:spcPts val="800"/>
                        </a:spcAft>
                      </a:pPr>
                      <a:r>
                        <a:rPr lang="en-US" sz="1600" b="0" cap="none" spc="0">
                          <a:solidFill>
                            <a:schemeClr val="bg1"/>
                          </a:solidFill>
                          <a:effectLst/>
                        </a:rPr>
                        <a:t>Whisper model</a:t>
                      </a:r>
                      <a:endParaRPr lang="en-US" sz="1600" b="0" cap="none" spc="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nchor="ctr">
                    <a:lnL w="12700" cmpd="sng">
                      <a:noFill/>
                    </a:lnL>
                    <a:lnR w="12700" cap="flat" cmpd="sng" algn="ctr">
                      <a:solidFill>
                        <a:schemeClr val="bg1"/>
                      </a:solidFill>
                      <a:prstDash val="solid"/>
                      <a:round/>
                      <a:headEnd type="none" w="med" len="med"/>
                      <a:tailEnd type="none" w="med" len="med"/>
                    </a:lnR>
                    <a:lnT w="19050" cap="flat" cmpd="sng" algn="ctr">
                      <a:solidFill>
                        <a:schemeClr val="tx1"/>
                      </a:solidFill>
                      <a:prstDash val="solid"/>
                    </a:lnT>
                    <a:lnB w="38100" cmpd="sng">
                      <a:noFill/>
                    </a:lnB>
                    <a:solidFill>
                      <a:schemeClr val="tx1"/>
                    </a:solidFill>
                  </a:tcPr>
                </a:tc>
                <a:tc gridSpan="2">
                  <a:txBody>
                    <a:bodyPr/>
                    <a:lstStyle/>
                    <a:p>
                      <a:pPr marL="0" marR="0" algn="ctr">
                        <a:lnSpc>
                          <a:spcPct val="107000"/>
                        </a:lnSpc>
                        <a:spcBef>
                          <a:spcPts val="0"/>
                        </a:spcBef>
                        <a:spcAft>
                          <a:spcPts val="800"/>
                        </a:spcAft>
                      </a:pPr>
                      <a:r>
                        <a:rPr lang="en-US" sz="1600" b="1" cap="none" spc="0">
                          <a:solidFill>
                            <a:schemeClr val="bg1"/>
                          </a:solidFill>
                          <a:effectLst/>
                          <a:latin typeface="Calibri" panose="020F0502020204030204" pitchFamily="34" charset="0"/>
                          <a:ea typeface="Calibri" panose="020F0502020204030204" pitchFamily="34" charset="0"/>
                          <a:cs typeface="Arial" panose="020B0604020202020204" pitchFamily="34" charset="0"/>
                        </a:rPr>
                        <a:t>Choice</a:t>
                      </a:r>
                    </a:p>
                  </a:txBody>
                  <a:tcPr marL="133523" marR="63662" marT="102710" marB="102710" anchor="ctr">
                    <a:lnL w="12700" cap="flat" cmpd="sng" algn="ctr">
                      <a:solidFill>
                        <a:schemeClr val="bg1"/>
                      </a:solidFill>
                      <a:prstDash val="solid"/>
                      <a:round/>
                      <a:headEnd type="none" w="med" len="med"/>
                      <a:tailEnd type="none" w="med" len="med"/>
                    </a:lnL>
                    <a:lnR w="12700" cmpd="sng">
                      <a:noFill/>
                    </a:lnR>
                    <a:lnT w="1905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pPr marL="0" marR="0">
                        <a:lnSpc>
                          <a:spcPct val="107000"/>
                        </a:lnSpc>
                        <a:spcBef>
                          <a:spcPts val="0"/>
                        </a:spcBef>
                        <a:spcAft>
                          <a:spcPts val="800"/>
                        </a:spcAft>
                      </a:pPr>
                      <a:endParaRPr lang="en-US" sz="1600" b="0" cap="none" spc="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nchor="ctr">
                    <a:lnL w="12700" cmpd="sng">
                      <a:noFill/>
                    </a:lnL>
                    <a:lnR w="12700" cmpd="sng">
                      <a:noFill/>
                    </a:lnR>
                    <a:lnT w="19050" cap="flat" cmpd="sng" algn="ctr">
                      <a:solidFill>
                        <a:schemeClr val="tx1"/>
                      </a:solidFill>
                      <a:prstDash val="soli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435700240"/>
                  </a:ext>
                </a:extLst>
              </a:tr>
              <a:tr h="1515686">
                <a:tc>
                  <a:txBody>
                    <a:bodyPr/>
                    <a:lstStyle/>
                    <a:p>
                      <a:pPr marL="0" marR="0">
                        <a:lnSpc>
                          <a:spcPct val="107000"/>
                        </a:lnSpc>
                        <a:spcBef>
                          <a:spcPts val="0"/>
                        </a:spcBef>
                        <a:spcAft>
                          <a:spcPts val="800"/>
                        </a:spcAft>
                      </a:pPr>
                      <a:r>
                        <a:rPr lang="en-US" sz="1600" cap="none" spc="0">
                          <a:solidFill>
                            <a:schemeClr val="tx1"/>
                          </a:solidFill>
                          <a:effectLst/>
                        </a:rPr>
                        <a:t>Realtime streaming</a:t>
                      </a:r>
                    </a:p>
                  </a:txBody>
                  <a:tcPr marL="133523" marR="63662" marT="102710" marB="102710">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600" cap="none" spc="0">
                          <a:solidFill>
                            <a:schemeClr val="tx1"/>
                          </a:solidFill>
                          <a:effectLst/>
                        </a:rPr>
                        <a:t>Audio continuously streamed to service</a:t>
                      </a:r>
                    </a:p>
                    <a:p>
                      <a:pPr marL="342900" marR="0" lvl="0" indent="-342900">
                        <a:lnSpc>
                          <a:spcPct val="107000"/>
                        </a:lnSpc>
                        <a:spcBef>
                          <a:spcPts val="0"/>
                        </a:spcBef>
                        <a:spcAft>
                          <a:spcPts val="0"/>
                        </a:spcAft>
                        <a:buFont typeface="Symbol" panose="05050102010706020507" pitchFamily="18" charset="2"/>
                        <a:buChar char=""/>
                      </a:pPr>
                      <a:r>
                        <a:rPr lang="en-US" sz="1600" cap="none" spc="0">
                          <a:solidFill>
                            <a:schemeClr val="tx1"/>
                          </a:solidFill>
                          <a:effectLst/>
                        </a:rPr>
                        <a:t>Processed as audio comes in</a:t>
                      </a:r>
                    </a:p>
                    <a:p>
                      <a:pPr marL="342900" marR="0" lvl="0" indent="-342900">
                        <a:lnSpc>
                          <a:spcPct val="107000"/>
                        </a:lnSpc>
                        <a:spcBef>
                          <a:spcPts val="0"/>
                        </a:spcBef>
                        <a:spcAft>
                          <a:spcPts val="800"/>
                        </a:spcAft>
                        <a:buFont typeface="Symbol" panose="05050102010706020507" pitchFamily="18" charset="2"/>
                        <a:buChar char=""/>
                      </a:pPr>
                      <a:r>
                        <a:rPr lang="en-US" sz="1600" cap="none" spc="0">
                          <a:solidFill>
                            <a:schemeClr val="tx1"/>
                          </a:solidFill>
                          <a:effectLst/>
                        </a:rPr>
                        <a:t>Provides intermediate (word by word) results and final (utterance level) results with minimal lag</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1600" cap="none" spc="0">
                          <a:solidFill>
                            <a:schemeClr val="tx1"/>
                          </a:solidFill>
                          <a:effectLst/>
                        </a:rPr>
                        <a:t>SDK (</a:t>
                      </a:r>
                      <a:r>
                        <a:rPr lang="en-US" sz="1600" cap="none" spc="0" err="1">
                          <a:solidFill>
                            <a:schemeClr val="tx1"/>
                          </a:solidFill>
                          <a:effectLst/>
                        </a:rPr>
                        <a:t>Websocket</a:t>
                      </a:r>
                      <a:r>
                        <a:rPr lang="en-US" sz="1600" cap="none" spc="0">
                          <a:solidFill>
                            <a:schemeClr val="tx1"/>
                          </a:solidFill>
                          <a:effectLst/>
                        </a:rPr>
                        <a:t>)</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1600" cap="none" spc="0">
                          <a:solidFill>
                            <a:schemeClr val="tx1"/>
                          </a:solidFill>
                          <a:effectLst/>
                        </a:rPr>
                        <a:t>n/a</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6350" cap="flat" cmpd="sng" algn="ctr">
                      <a:solidFill>
                        <a:schemeClr val="tx1">
                          <a:lumMod val="50000"/>
                          <a:lumOff val="50000"/>
                        </a:schemeClr>
                      </a:solidFill>
                      <a:prstDash val="solid"/>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285750" marR="0" indent="-285750" algn="ctr">
                        <a:lnSpc>
                          <a:spcPct val="107000"/>
                        </a:lnSpc>
                        <a:spcBef>
                          <a:spcPts val="0"/>
                        </a:spcBef>
                        <a:spcAft>
                          <a:spcPts val="800"/>
                        </a:spcAft>
                        <a:buFont typeface="Wingdings" panose="05000000000000000000" pitchFamily="2" charset="2"/>
                        <a:buChar char="ü"/>
                      </a:pPr>
                      <a:r>
                        <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rPr>
                        <a:t>Azure AI Speech Model</a:t>
                      </a:r>
                    </a:p>
                  </a:txBody>
                  <a:tcPr marL="133523" marR="63662" marT="102710" marB="102710" anchor="ctr">
                    <a:lnL w="6350" cap="flat" cmpd="sng" algn="ctr">
                      <a:no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2634351186"/>
                  </a:ext>
                </a:extLst>
              </a:tr>
              <a:tr h="1259268">
                <a:tc>
                  <a:txBody>
                    <a:bodyPr/>
                    <a:lstStyle/>
                    <a:p>
                      <a:pPr marL="0" marR="0">
                        <a:lnSpc>
                          <a:spcPct val="107000"/>
                        </a:lnSpc>
                        <a:spcBef>
                          <a:spcPts val="0"/>
                        </a:spcBef>
                        <a:spcAft>
                          <a:spcPts val="800"/>
                        </a:spcAft>
                      </a:pPr>
                      <a:r>
                        <a:rPr lang="en-US" sz="1600" cap="none" spc="0">
                          <a:solidFill>
                            <a:schemeClr val="tx1"/>
                          </a:solidFill>
                          <a:effectLst/>
                        </a:rPr>
                        <a:t>Synchronous </a:t>
                      </a:r>
                      <a:br>
                        <a:rPr lang="en-US" sz="1600" cap="none" spc="0">
                          <a:solidFill>
                            <a:schemeClr val="tx1"/>
                          </a:solidFill>
                          <a:effectLst/>
                        </a:rPr>
                      </a:br>
                      <a:r>
                        <a:rPr lang="en-US" sz="1600" cap="none" spc="0">
                          <a:solidFill>
                            <a:schemeClr val="tx1"/>
                          </a:solidFill>
                          <a:effectLst/>
                        </a:rPr>
                        <a:t>single audio</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600" cap="none" spc="0">
                          <a:solidFill>
                            <a:schemeClr val="tx1"/>
                          </a:solidFill>
                          <a:effectLst/>
                        </a:rPr>
                        <a:t>Single audio is in the request payload</a:t>
                      </a:r>
                    </a:p>
                    <a:p>
                      <a:pPr marL="342900" marR="0" lvl="0" indent="-342900">
                        <a:lnSpc>
                          <a:spcPct val="107000"/>
                        </a:lnSpc>
                        <a:spcBef>
                          <a:spcPts val="0"/>
                        </a:spcBef>
                        <a:spcAft>
                          <a:spcPts val="0"/>
                        </a:spcAft>
                        <a:buFont typeface="Symbol" panose="05050102010706020507" pitchFamily="18" charset="2"/>
                        <a:buChar char=""/>
                      </a:pPr>
                      <a:r>
                        <a:rPr lang="en-US" sz="1600" cap="none" spc="0">
                          <a:solidFill>
                            <a:schemeClr val="tx1"/>
                          </a:solidFill>
                          <a:effectLst/>
                        </a:rPr>
                        <a:t>Process as fast as possible</a:t>
                      </a:r>
                    </a:p>
                    <a:p>
                      <a:pPr marL="342900" marR="0" lvl="0" indent="-342900">
                        <a:lnSpc>
                          <a:spcPct val="107000"/>
                        </a:lnSpc>
                        <a:spcBef>
                          <a:spcPts val="0"/>
                        </a:spcBef>
                        <a:spcAft>
                          <a:spcPts val="800"/>
                        </a:spcAft>
                        <a:buFont typeface="Symbol" panose="05050102010706020507" pitchFamily="18" charset="2"/>
                        <a:buChar char=""/>
                      </a:pPr>
                      <a:r>
                        <a:rPr lang="en-US" sz="1600" cap="none" spc="0">
                          <a:solidFill>
                            <a:schemeClr val="tx1"/>
                          </a:solidFill>
                          <a:effectLst/>
                        </a:rPr>
                        <a:t>Limited to &lt;15-30 minutes of audio depending on audio compression</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800"/>
                        </a:spcAft>
                      </a:pPr>
                      <a:r>
                        <a:rPr lang="en-US" sz="1600" cap="none" spc="0">
                          <a:solidFill>
                            <a:schemeClr val="tx1"/>
                          </a:solidFill>
                          <a:effectLst/>
                        </a:rPr>
                        <a:t>REST Sync API</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800"/>
                        </a:spcAft>
                      </a:pPr>
                      <a:r>
                        <a:rPr lang="en-US" sz="1600" cap="none" spc="0">
                          <a:solidFill>
                            <a:schemeClr val="tx1"/>
                          </a:solidFill>
                          <a:effectLst/>
                        </a:rPr>
                        <a:t>REST Sync API</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a:lnSpc>
                          <a:spcPct val="107000"/>
                        </a:lnSpc>
                        <a:spcBef>
                          <a:spcPts val="0"/>
                        </a:spcBef>
                        <a:spcAft>
                          <a:spcPts val="800"/>
                        </a:spcAft>
                      </a:pP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285750" marR="0" indent="-285750" algn="ctr">
                        <a:lnSpc>
                          <a:spcPct val="107000"/>
                        </a:lnSpc>
                        <a:spcBef>
                          <a:spcPts val="0"/>
                        </a:spcBef>
                        <a:spcAft>
                          <a:spcPts val="800"/>
                        </a:spcAft>
                        <a:buFont typeface="Wingdings" panose="05000000000000000000" pitchFamily="2" charset="2"/>
                        <a:buChar char="ü"/>
                      </a:pPr>
                      <a:r>
                        <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rPr>
                        <a:t>Whisper Model</a:t>
                      </a:r>
                    </a:p>
                  </a:txBody>
                  <a:tcPr marL="133523" marR="63662" marT="102710" marB="10271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1725097625"/>
                  </a:ext>
                </a:extLst>
              </a:tr>
              <a:tr h="1515686">
                <a:tc>
                  <a:txBody>
                    <a:bodyPr/>
                    <a:lstStyle/>
                    <a:p>
                      <a:pPr marL="0" marR="0">
                        <a:lnSpc>
                          <a:spcPct val="107000"/>
                        </a:lnSpc>
                        <a:spcBef>
                          <a:spcPts val="0"/>
                        </a:spcBef>
                        <a:spcAft>
                          <a:spcPts val="800"/>
                        </a:spcAft>
                      </a:pPr>
                      <a:r>
                        <a:rPr lang="en-US" sz="1600" cap="none" spc="0">
                          <a:solidFill>
                            <a:schemeClr val="tx1"/>
                          </a:solidFill>
                          <a:effectLst/>
                        </a:rPr>
                        <a:t>Asynchronous </a:t>
                      </a:r>
                      <a:br>
                        <a:rPr lang="en-US" sz="1600" cap="none" spc="0">
                          <a:solidFill>
                            <a:schemeClr val="tx1"/>
                          </a:solidFill>
                          <a:effectLst/>
                        </a:rPr>
                      </a:br>
                      <a:r>
                        <a:rPr lang="en-US" sz="1600" cap="none" spc="0">
                          <a:solidFill>
                            <a:schemeClr val="tx1"/>
                          </a:solidFill>
                          <a:effectLst/>
                        </a:rPr>
                        <a:t>bulk file processing</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marR="0" lvl="0" indent="-342900">
                        <a:lnSpc>
                          <a:spcPct val="107000"/>
                        </a:lnSpc>
                        <a:spcBef>
                          <a:spcPts val="0"/>
                        </a:spcBef>
                        <a:spcAft>
                          <a:spcPts val="0"/>
                        </a:spcAft>
                        <a:buFont typeface="Symbol" panose="05050102010706020507" pitchFamily="18" charset="2"/>
                        <a:buChar char=""/>
                      </a:pPr>
                      <a:r>
                        <a:rPr lang="en-US" sz="1600" cap="none" spc="0">
                          <a:solidFill>
                            <a:schemeClr val="tx1"/>
                          </a:solidFill>
                          <a:effectLst/>
                        </a:rPr>
                        <a:t>Audio files in online storage</a:t>
                      </a:r>
                    </a:p>
                    <a:p>
                      <a:pPr marL="342900" marR="0" lvl="0" indent="-342900">
                        <a:lnSpc>
                          <a:spcPct val="107000"/>
                        </a:lnSpc>
                        <a:spcBef>
                          <a:spcPts val="0"/>
                        </a:spcBef>
                        <a:spcAft>
                          <a:spcPts val="0"/>
                        </a:spcAft>
                        <a:buFont typeface="Symbol" panose="05050102010706020507" pitchFamily="18" charset="2"/>
                        <a:buChar char=""/>
                      </a:pPr>
                      <a:r>
                        <a:rPr lang="en-US" sz="1600" cap="none" spc="0">
                          <a:solidFill>
                            <a:schemeClr val="tx1"/>
                          </a:solidFill>
                          <a:effectLst/>
                        </a:rPr>
                        <a:t>Process many files in parallel</a:t>
                      </a:r>
                    </a:p>
                    <a:p>
                      <a:pPr marL="342900" marR="0" lvl="0" indent="-342900">
                        <a:lnSpc>
                          <a:spcPct val="107000"/>
                        </a:lnSpc>
                        <a:spcBef>
                          <a:spcPts val="0"/>
                        </a:spcBef>
                        <a:spcAft>
                          <a:spcPts val="800"/>
                        </a:spcAft>
                        <a:buFont typeface="Symbol" panose="05050102010706020507" pitchFamily="18" charset="2"/>
                        <a:buChar char=""/>
                      </a:pPr>
                      <a:r>
                        <a:rPr lang="en-US" sz="1600" cap="none" spc="0">
                          <a:solidFill>
                            <a:schemeClr val="tx1"/>
                          </a:solidFill>
                          <a:effectLst/>
                        </a:rPr>
                        <a:t>Can handle very long files (hours of audio)</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r>
                        <a:rPr lang="en-US" sz="1600" cap="none" spc="0">
                          <a:solidFill>
                            <a:schemeClr val="tx1"/>
                          </a:solidFill>
                          <a:effectLst/>
                        </a:rPr>
                        <a:t>Batch Async API</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563" rtl="0" eaLnBrk="1" fontAlgn="auto" latinLnBrk="0" hangingPunct="1">
                        <a:lnSpc>
                          <a:spcPct val="107000"/>
                        </a:lnSpc>
                        <a:spcBef>
                          <a:spcPts val="0"/>
                        </a:spcBef>
                        <a:spcAft>
                          <a:spcPts val="800"/>
                        </a:spcAft>
                        <a:buClrTx/>
                        <a:buSzTx/>
                        <a:buFontTx/>
                        <a:buNone/>
                        <a:tabLst/>
                        <a:defRPr/>
                      </a:pPr>
                      <a:r>
                        <a:rPr lang="en-US" sz="1600" cap="none" spc="0">
                          <a:solidFill>
                            <a:schemeClr val="tx1"/>
                          </a:solidFill>
                          <a:effectLst/>
                        </a:rPr>
                        <a:t>Batch Async API</a:t>
                      </a: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nSpc>
                          <a:spcPct val="107000"/>
                        </a:lnSpc>
                        <a:spcBef>
                          <a:spcPts val="0"/>
                        </a:spcBef>
                        <a:spcAft>
                          <a:spcPts val="800"/>
                        </a:spcAft>
                      </a:pPr>
                      <a:endParaRPr lang="en-US" sz="1600" cap="none" spc="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133523" marR="63662" marT="102710" marB="10271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tc>
                  <a:txBody>
                    <a:bodyPr/>
                    <a:lstStyle/>
                    <a:p>
                      <a:pPr marL="285750" marR="0" indent="-285750" algn="ctr">
                        <a:lnSpc>
                          <a:spcPct val="107000"/>
                        </a:lnSpc>
                        <a:spcBef>
                          <a:spcPts val="0"/>
                        </a:spcBef>
                        <a:spcAft>
                          <a:spcPts val="800"/>
                        </a:spcAft>
                        <a:buFont typeface="Wingdings" panose="05000000000000000000" pitchFamily="2" charset="2"/>
                        <a:buChar char="ü"/>
                      </a:pPr>
                      <a:r>
                        <a:rPr lang="en-US" sz="1600" cap="none" spc="0" dirty="0">
                          <a:solidFill>
                            <a:schemeClr val="tx1"/>
                          </a:solidFill>
                          <a:effectLst/>
                          <a:latin typeface="Calibri" panose="020F0502020204030204" pitchFamily="34" charset="0"/>
                          <a:ea typeface="Calibri" panose="020F0502020204030204" pitchFamily="34" charset="0"/>
                          <a:cs typeface="Arial" panose="020B0604020202020204" pitchFamily="34" charset="0"/>
                        </a:rPr>
                        <a:t>Azure AI Speech Model</a:t>
                      </a:r>
                    </a:p>
                  </a:txBody>
                  <a:tcPr marL="133523" marR="63662" marT="102710" marB="10271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3498607346"/>
                  </a:ext>
                </a:extLst>
              </a:tr>
            </a:tbl>
          </a:graphicData>
        </a:graphic>
      </p:graphicFrame>
      <p:sp>
        <p:nvSpPr>
          <p:cNvPr id="6" name="Arrow: Right 5">
            <a:extLst>
              <a:ext uri="{FF2B5EF4-FFF2-40B4-BE49-F238E27FC236}">
                <a16:creationId xmlns:a16="http://schemas.microsoft.com/office/drawing/2014/main" id="{9C5F5948-E30A-C904-9959-D30735F9EE59}"/>
              </a:ext>
              <a:ext uri="{C183D7F6-B498-43B3-948B-1728B52AA6E4}">
                <adec:decorative xmlns:adec="http://schemas.microsoft.com/office/drawing/2017/decorative" val="1"/>
              </a:ext>
            </a:extLst>
          </p:cNvPr>
          <p:cNvSpPr/>
          <p:nvPr/>
        </p:nvSpPr>
        <p:spPr bwMode="auto">
          <a:xfrm>
            <a:off x="9391334" y="2703513"/>
            <a:ext cx="409323" cy="496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Arrow: Right 12">
            <a:extLst>
              <a:ext uri="{FF2B5EF4-FFF2-40B4-BE49-F238E27FC236}">
                <a16:creationId xmlns:a16="http://schemas.microsoft.com/office/drawing/2014/main" id="{C50C4A5F-CD53-7591-FD1C-E108C822EBE0}"/>
              </a:ext>
              <a:ext uri="{C183D7F6-B498-43B3-948B-1728B52AA6E4}">
                <adec:decorative xmlns:adec="http://schemas.microsoft.com/office/drawing/2017/decorative" val="1"/>
              </a:ext>
            </a:extLst>
          </p:cNvPr>
          <p:cNvSpPr/>
          <p:nvPr/>
        </p:nvSpPr>
        <p:spPr bwMode="auto">
          <a:xfrm>
            <a:off x="9391334" y="4283005"/>
            <a:ext cx="409323" cy="496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Arrow: Right 13">
            <a:extLst>
              <a:ext uri="{FF2B5EF4-FFF2-40B4-BE49-F238E27FC236}">
                <a16:creationId xmlns:a16="http://schemas.microsoft.com/office/drawing/2014/main" id="{21B01ADC-0706-65B1-2090-FDC6A3CE4F62}"/>
              </a:ext>
              <a:ext uri="{C183D7F6-B498-43B3-948B-1728B52AA6E4}">
                <adec:decorative xmlns:adec="http://schemas.microsoft.com/office/drawing/2017/decorative" val="1"/>
              </a:ext>
            </a:extLst>
          </p:cNvPr>
          <p:cNvSpPr/>
          <p:nvPr/>
        </p:nvSpPr>
        <p:spPr bwMode="auto">
          <a:xfrm>
            <a:off x="9391333" y="5678270"/>
            <a:ext cx="409323" cy="4968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8899758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F8E777E-0702-E7D6-FB6C-E0F215B76BE0}"/>
              </a:ext>
            </a:extLst>
          </p:cNvPr>
          <p:cNvSpPr txBox="1">
            <a:spLocks noGrp="1"/>
          </p:cNvSpPr>
          <p:nvPr>
            <p:ph type="title" idx="4294967295"/>
          </p:nvPr>
        </p:nvSpPr>
        <p:spPr>
          <a:xfrm>
            <a:off x="624849" y="365125"/>
            <a:ext cx="11072698" cy="64975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ctr" defTabSz="932563"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00"/>
              </a:spcAft>
              <a:buClrTx/>
              <a:buSzTx/>
              <a:buFontTx/>
              <a:buNone/>
              <a:tabLst/>
              <a:defRPr/>
            </a:pPr>
            <a:r>
              <a:rPr kumimoji="0" lang="en-US" sz="3200" b="1" i="0" u="none" strike="noStrike" kern="1200" cap="none" spc="-50"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Whisper Model – Via Azure AI Speech or Via Azure OpenAI Service?</a:t>
            </a:r>
          </a:p>
        </p:txBody>
      </p:sp>
      <p:sp>
        <p:nvSpPr>
          <p:cNvPr id="9" name="Text Placeholder 2">
            <a:extLst>
              <a:ext uri="{FF2B5EF4-FFF2-40B4-BE49-F238E27FC236}">
                <a16:creationId xmlns:a16="http://schemas.microsoft.com/office/drawing/2014/main" id="{A05FEE99-7D2F-4340-6365-9C91783E7902}"/>
              </a:ext>
            </a:extLst>
          </p:cNvPr>
          <p:cNvSpPr txBox="1">
            <a:spLocks/>
          </p:cNvSpPr>
          <p:nvPr/>
        </p:nvSpPr>
        <p:spPr>
          <a:xfrm>
            <a:off x="898088" y="969823"/>
            <a:ext cx="10539929" cy="971550"/>
          </a:xfrm>
          <a:prstGeom prst="rect">
            <a:avLst/>
          </a:prstGeom>
        </p:spPr>
        <p:txBody>
          <a:bodyPr vert="horz" wrap="square" lIns="0" tIns="0" rIns="0" bIns="0" rtlCol="0">
            <a:norm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176213" marR="0" indent="-176213"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just" defTabSz="932563" rtl="0" eaLnBrk="1" fontAlgn="auto" latinLnBrk="0" hangingPunct="1">
              <a:lnSpc>
                <a:spcPct val="90000"/>
              </a:lnSpc>
              <a:spcBef>
                <a:spcPts val="1765"/>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One can choose whether to use the Whisper Model via Azure OpenAI or via Azure AI Speech. And the decision comes down to the scenario in question. Typical guidance is as follows:</a:t>
            </a:r>
          </a:p>
        </p:txBody>
      </p:sp>
      <p:graphicFrame>
        <p:nvGraphicFramePr>
          <p:cNvPr id="8" name="Diagram 7">
            <a:extLst>
              <a:ext uri="{FF2B5EF4-FFF2-40B4-BE49-F238E27FC236}">
                <a16:creationId xmlns:a16="http://schemas.microsoft.com/office/drawing/2014/main" id="{8477A198-118D-EFA5-7F60-7926AD87C870}"/>
              </a:ext>
              <a:ext uri="{C183D7F6-B498-43B3-948B-1728B52AA6E4}">
                <adec:decorative xmlns:adec="http://schemas.microsoft.com/office/drawing/2017/decorative" val="1"/>
              </a:ext>
            </a:extLst>
          </p:cNvPr>
          <p:cNvGraphicFramePr/>
          <p:nvPr/>
        </p:nvGraphicFramePr>
        <p:xfrm>
          <a:off x="1508797" y="1300410"/>
          <a:ext cx="9445625" cy="5302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740977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95DAA-D99E-9B9B-4CC0-2D5241A8CFB6}"/>
              </a:ext>
            </a:extLst>
          </p:cNvPr>
          <p:cNvSpPr>
            <a:spLocks noGrp="1"/>
          </p:cNvSpPr>
          <p:nvPr>
            <p:ph type="title"/>
          </p:nvPr>
        </p:nvSpPr>
        <p:spPr/>
        <p:txBody>
          <a:bodyPr>
            <a:noAutofit/>
          </a:bodyPr>
          <a:lstStyle/>
          <a:p>
            <a:r>
              <a:rPr lang="en-US" sz="2800">
                <a:cs typeface="Segoe UI"/>
              </a:rPr>
              <a:t>The Whisper Model </a:t>
            </a:r>
            <a:r>
              <a:rPr lang="en-SG" sz="2800">
                <a:cs typeface="Segoe UI"/>
              </a:rPr>
              <a:t>in Azure AI Speech and on Azure OpenAI Service</a:t>
            </a:r>
            <a:endParaRPr lang="en-US" sz="2800">
              <a:cs typeface="Segoe UI"/>
            </a:endParaRPr>
          </a:p>
        </p:txBody>
      </p:sp>
      <p:sp>
        <p:nvSpPr>
          <p:cNvPr id="20" name="Rectangle: Rounded Corners 19">
            <a:extLst>
              <a:ext uri="{FF2B5EF4-FFF2-40B4-BE49-F238E27FC236}">
                <a16:creationId xmlns:a16="http://schemas.microsoft.com/office/drawing/2014/main" id="{BD04615C-01A7-3604-CE49-89AACB1E4C57}"/>
              </a:ext>
              <a:ext uri="{C183D7F6-B498-43B3-948B-1728B52AA6E4}">
                <adec:decorative xmlns:adec="http://schemas.microsoft.com/office/drawing/2017/decorative" val="1"/>
              </a:ext>
            </a:extLst>
          </p:cNvPr>
          <p:cNvSpPr/>
          <p:nvPr/>
        </p:nvSpPr>
        <p:spPr bwMode="auto">
          <a:xfrm>
            <a:off x="1407143" y="1428569"/>
            <a:ext cx="4515730" cy="4811539"/>
          </a:xfrm>
          <a:prstGeom prst="roundRect">
            <a:avLst>
              <a:gd name="adj" fmla="val 5173"/>
            </a:avLst>
          </a:prstGeom>
          <a:gradFill flip="none" rotWithShape="1">
            <a:gsLst>
              <a:gs pos="100000">
                <a:srgbClr val="8A96D7"/>
              </a:gs>
              <a:gs pos="65000">
                <a:srgbClr val="8661C5"/>
              </a:gs>
            </a:gsLst>
            <a:lin ang="8100000" scaled="1"/>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l" defTabSz="914367" rtl="0" eaLnBrk="1" fontAlgn="base" latinLnBrk="0" hangingPunct="1">
              <a:lnSpc>
                <a:spcPct val="90000"/>
              </a:lnSpc>
              <a:spcBef>
                <a:spcPct val="0"/>
              </a:spcBef>
              <a:spcAft>
                <a:spcPct val="0"/>
              </a:spcAft>
              <a:buClrTx/>
              <a:buSzTx/>
              <a:buFontTx/>
              <a:buNone/>
              <a:tabLst/>
              <a:defRPr/>
            </a:pPr>
            <a:r>
              <a:rPr kumimoji="0" lang="en-SG" sz="1600" b="1" i="0" u="none" strike="noStrike" kern="1200" cap="none" spc="0" normalizeH="0" baseline="0" noProof="0">
                <a:ln w="3175">
                  <a:noFill/>
                </a:ln>
                <a:solidFill>
                  <a:srgbClr val="000000"/>
                </a:solidFill>
                <a:effectLst/>
                <a:uLnTx/>
                <a:uFillTx/>
                <a:latin typeface="Segoe UI Semibold"/>
                <a:ea typeface="+mn-ea"/>
                <a:cs typeface="Segoe UI" pitchFamily="34" charset="0"/>
              </a:rPr>
              <a:t>          Azure AI Speech</a:t>
            </a: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22" name="Rectangle: Rounded Corners 21">
            <a:extLst>
              <a:ext uri="{FF2B5EF4-FFF2-40B4-BE49-F238E27FC236}">
                <a16:creationId xmlns:a16="http://schemas.microsoft.com/office/drawing/2014/main" id="{9C307A05-6F96-8DA5-22A4-F28CF9BED690}"/>
              </a:ext>
              <a:ext uri="{C183D7F6-B498-43B3-948B-1728B52AA6E4}">
                <adec:decorative xmlns:adec="http://schemas.microsoft.com/office/drawing/2017/decorative" val="1"/>
              </a:ext>
            </a:extLst>
          </p:cNvPr>
          <p:cNvSpPr/>
          <p:nvPr/>
        </p:nvSpPr>
        <p:spPr bwMode="auto">
          <a:xfrm>
            <a:off x="6269127" y="1428568"/>
            <a:ext cx="4515730" cy="4811539"/>
          </a:xfrm>
          <a:prstGeom prst="roundRect">
            <a:avLst>
              <a:gd name="adj" fmla="val 5173"/>
            </a:avLst>
          </a:prstGeom>
          <a:gradFill flip="none" rotWithShape="1">
            <a:gsLst>
              <a:gs pos="100000">
                <a:srgbClr val="8A96D7"/>
              </a:gs>
              <a:gs pos="65000">
                <a:srgbClr val="8661C5"/>
              </a:gs>
            </a:gsLst>
            <a:lin ang="8100000" scaled="1"/>
            <a:tileRect/>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r" defTabSz="914367" rtl="0" eaLnBrk="1" fontAlgn="base" latinLnBrk="0" hangingPunct="1">
              <a:lnSpc>
                <a:spcPct val="90000"/>
              </a:lnSpc>
              <a:spcBef>
                <a:spcPct val="0"/>
              </a:spcBef>
              <a:spcAft>
                <a:spcPct val="0"/>
              </a:spcAft>
              <a:buClrTx/>
              <a:buSzTx/>
              <a:buFontTx/>
              <a:buNone/>
              <a:tabLst/>
              <a:defRPr/>
            </a:pPr>
            <a:r>
              <a:rPr kumimoji="0" lang="en-SG" sz="1600" b="1" i="0" u="none" strike="noStrike" kern="1200" cap="none" spc="0" normalizeH="0" baseline="0" noProof="0">
                <a:ln w="3175">
                  <a:noFill/>
                </a:ln>
                <a:solidFill>
                  <a:srgbClr val="000000"/>
                </a:solidFill>
                <a:effectLst/>
                <a:uLnTx/>
                <a:uFillTx/>
                <a:latin typeface="Segoe UI Semibold"/>
                <a:ea typeface="+mn-ea"/>
                <a:cs typeface="Segoe UI" pitchFamily="34" charset="0"/>
              </a:rPr>
              <a:t>Azure OpenAI</a:t>
            </a: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26" name="Rectangle: Rounded Corners 25">
            <a:extLst>
              <a:ext uri="{FF2B5EF4-FFF2-40B4-BE49-F238E27FC236}">
                <a16:creationId xmlns:a16="http://schemas.microsoft.com/office/drawing/2014/main" id="{EB2F7545-9526-2C9D-ECA9-C8BB404B6D63}"/>
              </a:ext>
              <a:ext uri="{C183D7F6-B498-43B3-948B-1728B52AA6E4}">
                <adec:decorative xmlns:adec="http://schemas.microsoft.com/office/drawing/2017/decorative" val="1"/>
              </a:ext>
            </a:extLst>
          </p:cNvPr>
          <p:cNvSpPr/>
          <p:nvPr/>
        </p:nvSpPr>
        <p:spPr bwMode="auto">
          <a:xfrm rot="5400000">
            <a:off x="4531731" y="1477346"/>
            <a:ext cx="3310794" cy="5957413"/>
          </a:xfrm>
          <a:prstGeom prst="roundRect">
            <a:avLst>
              <a:gd name="adj" fmla="val 5752"/>
            </a:avLst>
          </a:prstGeom>
          <a:gradFill>
            <a:gsLst>
              <a:gs pos="100000">
                <a:srgbClr val="84A0DE"/>
              </a:gs>
              <a:gs pos="18000">
                <a:srgbClr val="0078D4"/>
              </a:gs>
            </a:gsLst>
            <a:lin ang="8100000" scaled="1"/>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18288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28" name="TextBox 27">
            <a:extLst>
              <a:ext uri="{FF2B5EF4-FFF2-40B4-BE49-F238E27FC236}">
                <a16:creationId xmlns:a16="http://schemas.microsoft.com/office/drawing/2014/main" id="{CE94D07A-5EA7-0DC6-BF49-AADE693626B1}"/>
              </a:ext>
            </a:extLst>
          </p:cNvPr>
          <p:cNvSpPr txBox="1"/>
          <p:nvPr/>
        </p:nvSpPr>
        <p:spPr>
          <a:xfrm>
            <a:off x="4951362" y="2781140"/>
            <a:ext cx="2349499" cy="276999"/>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800" b="1" i="0" u="none" strike="noStrike" kern="1200" cap="none" spc="0" normalizeH="0" baseline="0" noProof="0">
                <a:ln>
                  <a:noFill/>
                </a:ln>
                <a:solidFill>
                  <a:srgbClr val="FFFFFF"/>
                </a:solidFill>
                <a:effectLst/>
                <a:uLnTx/>
                <a:uFillTx/>
                <a:latin typeface="Segoe UI"/>
                <a:ea typeface="+mn-ea"/>
                <a:cs typeface="+mn-cs"/>
              </a:rPr>
              <a:t>The Whisper Model</a:t>
            </a:r>
            <a:endParaRPr kumimoji="0" lang="en-US" sz="1800" b="1" i="0" u="none" strike="noStrike" kern="1200" cap="none" spc="0" normalizeH="0" baseline="0" noProof="0" err="1">
              <a:ln>
                <a:noFill/>
              </a:ln>
              <a:solidFill>
                <a:srgbClr val="FFFFFF"/>
              </a:solidFill>
              <a:effectLst/>
              <a:uLnTx/>
              <a:uFillTx/>
              <a:latin typeface="Segoe UI"/>
              <a:ea typeface="+mn-ea"/>
              <a:cs typeface="+mn-cs"/>
            </a:endParaRPr>
          </a:p>
        </p:txBody>
      </p:sp>
      <p:sp>
        <p:nvSpPr>
          <p:cNvPr id="38" name="Rectangle: Rounded Corners 6">
            <a:extLst>
              <a:ext uri="{FF2B5EF4-FFF2-40B4-BE49-F238E27FC236}">
                <a16:creationId xmlns:a16="http://schemas.microsoft.com/office/drawing/2014/main" id="{B446464E-4D91-0E0A-3E62-618FCD77FCC2}"/>
              </a:ext>
            </a:extLst>
          </p:cNvPr>
          <p:cNvSpPr/>
          <p:nvPr/>
        </p:nvSpPr>
        <p:spPr bwMode="auto">
          <a:xfrm rot="21371156">
            <a:off x="1473555" y="2756604"/>
            <a:ext cx="1483320" cy="451968"/>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solidFill>
                  <a:srgbClr val="F2F2F2"/>
                </a:solidFill>
                <a:effectLst/>
                <a:uLnTx/>
                <a:uFillTx/>
                <a:latin typeface="Segoe UI"/>
                <a:ea typeface="+mn-ea"/>
                <a:cs typeface="Segoe UI" pitchFamily="34" charset="0"/>
              </a:rPr>
              <a:t>Text to Speech</a:t>
            </a:r>
            <a:endPar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40" name="Rectangle: Rounded Corners 6">
            <a:extLst>
              <a:ext uri="{FF2B5EF4-FFF2-40B4-BE49-F238E27FC236}">
                <a16:creationId xmlns:a16="http://schemas.microsoft.com/office/drawing/2014/main" id="{A6BE257C-53EE-B884-10D6-400B0C46B5F4}"/>
              </a:ext>
            </a:extLst>
          </p:cNvPr>
          <p:cNvSpPr/>
          <p:nvPr/>
        </p:nvSpPr>
        <p:spPr bwMode="auto">
          <a:xfrm rot="21371156">
            <a:off x="1473555" y="3546650"/>
            <a:ext cx="1483320" cy="451968"/>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solidFill>
                  <a:srgbClr val="F2F2F2"/>
                </a:solidFill>
                <a:effectLst/>
                <a:uLnTx/>
                <a:uFillTx/>
                <a:latin typeface="Segoe UI"/>
                <a:ea typeface="+mn-ea"/>
                <a:cs typeface="Segoe UI" pitchFamily="34" charset="0"/>
              </a:rPr>
              <a:t>Speech Translation</a:t>
            </a:r>
            <a:endPar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42" name="Rectangle: Rounded Corners 6">
            <a:extLst>
              <a:ext uri="{FF2B5EF4-FFF2-40B4-BE49-F238E27FC236}">
                <a16:creationId xmlns:a16="http://schemas.microsoft.com/office/drawing/2014/main" id="{ED2DAD34-D14C-4998-330D-35A9AA7227F9}"/>
              </a:ext>
            </a:extLst>
          </p:cNvPr>
          <p:cNvSpPr/>
          <p:nvPr/>
        </p:nvSpPr>
        <p:spPr bwMode="auto">
          <a:xfrm rot="21371156">
            <a:off x="1473555" y="4993711"/>
            <a:ext cx="1483320" cy="451968"/>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solidFill>
                  <a:srgbClr val="F2F2F2"/>
                </a:solidFill>
                <a:effectLst/>
                <a:uLnTx/>
                <a:uFillTx/>
                <a:latin typeface="Segoe UI"/>
                <a:ea typeface="+mn-ea"/>
                <a:cs typeface="Segoe UI" pitchFamily="34" charset="0"/>
              </a:rPr>
              <a:t>Speech to Text</a:t>
            </a:r>
            <a:endPar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44" name="Rectangle: Rounded Corners 6">
            <a:extLst>
              <a:ext uri="{FF2B5EF4-FFF2-40B4-BE49-F238E27FC236}">
                <a16:creationId xmlns:a16="http://schemas.microsoft.com/office/drawing/2014/main" id="{22482F33-AAE6-E4E1-14FD-3B63CA24D690}"/>
              </a:ext>
            </a:extLst>
          </p:cNvPr>
          <p:cNvSpPr/>
          <p:nvPr/>
        </p:nvSpPr>
        <p:spPr bwMode="auto">
          <a:xfrm rot="16200000">
            <a:off x="2938127" y="4449150"/>
            <a:ext cx="1694118" cy="244579"/>
          </a:xfrm>
          <a:prstGeom prst="roundRect">
            <a:avLst>
              <a:gd name="adj" fmla="val 50000"/>
            </a:avLst>
          </a:prstGeom>
          <a:solidFill>
            <a:srgbClr val="DCFAFF"/>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000000"/>
                </a:solidFill>
                <a:effectLst/>
                <a:uLnTx/>
                <a:uFillTx/>
                <a:latin typeface="Segoe UI"/>
                <a:ea typeface="+mn-ea"/>
                <a:cs typeface="Segoe UI" pitchFamily="34" charset="0"/>
              </a:rPr>
              <a:t>Batch processing</a:t>
            </a:r>
            <a:endPar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6" name="Rectangle: Rounded Corners 6">
            <a:extLst>
              <a:ext uri="{FF2B5EF4-FFF2-40B4-BE49-F238E27FC236}">
                <a16:creationId xmlns:a16="http://schemas.microsoft.com/office/drawing/2014/main" id="{50839E4A-9C06-4AD9-B8A5-40FD9DC3841D}"/>
              </a:ext>
            </a:extLst>
          </p:cNvPr>
          <p:cNvSpPr/>
          <p:nvPr/>
        </p:nvSpPr>
        <p:spPr bwMode="auto">
          <a:xfrm rot="5400000">
            <a:off x="7091984" y="4249762"/>
            <a:ext cx="2108392" cy="412576"/>
          </a:xfrm>
          <a:prstGeom prst="roundRect">
            <a:avLst>
              <a:gd name="adj" fmla="val 50000"/>
            </a:avLst>
          </a:prstGeom>
          <a:solidFill>
            <a:srgbClr val="DCFAFF"/>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000000"/>
                </a:solidFill>
                <a:effectLst/>
                <a:uLnTx/>
                <a:uFillTx/>
                <a:latin typeface="Segoe UI"/>
                <a:ea typeface="+mn-ea"/>
                <a:cs typeface="Segoe UI" pitchFamily="34" charset="0"/>
              </a:rPr>
              <a:t>File based (i.e. not streaming)</a:t>
            </a:r>
            <a:endPar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8" name="Rectangle: Rounded Corners 6">
            <a:extLst>
              <a:ext uri="{FF2B5EF4-FFF2-40B4-BE49-F238E27FC236}">
                <a16:creationId xmlns:a16="http://schemas.microsoft.com/office/drawing/2014/main" id="{0F9F212C-9AD5-613A-B117-5494906BB195}"/>
              </a:ext>
            </a:extLst>
          </p:cNvPr>
          <p:cNvSpPr/>
          <p:nvPr/>
        </p:nvSpPr>
        <p:spPr bwMode="auto">
          <a:xfrm>
            <a:off x="4951402" y="4819602"/>
            <a:ext cx="2253825" cy="288234"/>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1B552"/>
                </a:solidFill>
                <a:effectLst/>
                <a:uLnTx/>
                <a:uFillTx/>
                <a:latin typeface="Segoe UI"/>
                <a:ea typeface="+mn-ea"/>
                <a:cs typeface="Segoe UI" pitchFamily="34" charset="0"/>
              </a:rPr>
              <a:t>Offline captioning</a:t>
            </a:r>
            <a:endParaRPr kumimoji="0" lang="en-US" sz="1200" b="1" i="0" u="none" strike="noStrike" kern="1200" cap="none" spc="0" normalizeH="0" baseline="0" noProof="0">
              <a:ln>
                <a:noFill/>
              </a:ln>
              <a:solidFill>
                <a:srgbClr val="F1B552"/>
              </a:solidFill>
              <a:effectLst/>
              <a:uLnTx/>
              <a:uFillTx/>
              <a:latin typeface="Segoe UI"/>
              <a:ea typeface="+mn-ea"/>
              <a:cs typeface="Segoe UI" pitchFamily="34" charset="0"/>
            </a:endParaRPr>
          </a:p>
        </p:txBody>
      </p:sp>
      <p:sp>
        <p:nvSpPr>
          <p:cNvPr id="50" name="Rectangle: Rounded Corners 6">
            <a:extLst>
              <a:ext uri="{FF2B5EF4-FFF2-40B4-BE49-F238E27FC236}">
                <a16:creationId xmlns:a16="http://schemas.microsoft.com/office/drawing/2014/main" id="{EC645E76-6474-751B-2712-E48AA8BB81B0}"/>
              </a:ext>
            </a:extLst>
          </p:cNvPr>
          <p:cNvSpPr/>
          <p:nvPr/>
        </p:nvSpPr>
        <p:spPr bwMode="auto">
          <a:xfrm rot="5400000">
            <a:off x="6285864" y="4268817"/>
            <a:ext cx="2573390" cy="444284"/>
          </a:xfrm>
          <a:prstGeom prst="roundRect">
            <a:avLst>
              <a:gd name="adj" fmla="val 50000"/>
            </a:avLst>
          </a:prstGeom>
          <a:solidFill>
            <a:srgbClr val="DCFAFF"/>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000000"/>
                </a:solidFill>
                <a:effectLst/>
                <a:uLnTx/>
                <a:uFillTx/>
                <a:latin typeface="Segoe UI"/>
                <a:ea typeface="+mn-ea"/>
                <a:cs typeface="Segoe UI" pitchFamily="34" charset="0"/>
              </a:rPr>
              <a:t>Translation (to English only)</a:t>
            </a:r>
          </a:p>
        </p:txBody>
      </p:sp>
      <p:sp>
        <p:nvSpPr>
          <p:cNvPr id="52" name="Rectangle: Rounded Corners 6">
            <a:extLst>
              <a:ext uri="{FF2B5EF4-FFF2-40B4-BE49-F238E27FC236}">
                <a16:creationId xmlns:a16="http://schemas.microsoft.com/office/drawing/2014/main" id="{D658108C-2532-299C-8EA9-3F4CBDE5040A}"/>
              </a:ext>
            </a:extLst>
          </p:cNvPr>
          <p:cNvSpPr/>
          <p:nvPr/>
        </p:nvSpPr>
        <p:spPr bwMode="auto">
          <a:xfrm>
            <a:off x="4951402" y="4074361"/>
            <a:ext cx="2253825" cy="288234"/>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1B552"/>
                </a:solidFill>
                <a:effectLst/>
                <a:uLnTx/>
                <a:uFillTx/>
                <a:latin typeface="Segoe UI"/>
                <a:ea typeface="+mn-ea"/>
                <a:cs typeface="Segoe UI" pitchFamily="34" charset="0"/>
              </a:rPr>
              <a:t>Readability is important</a:t>
            </a:r>
            <a:endParaRPr kumimoji="0" lang="en-US" sz="1200" b="1" i="0" u="none" strike="noStrike" kern="1200" cap="none" spc="0" normalizeH="0" baseline="0" noProof="0">
              <a:ln>
                <a:noFill/>
              </a:ln>
              <a:solidFill>
                <a:srgbClr val="F1B552"/>
              </a:solidFill>
              <a:effectLst/>
              <a:uLnTx/>
              <a:uFillTx/>
              <a:latin typeface="Segoe UI"/>
              <a:ea typeface="+mn-ea"/>
              <a:cs typeface="Segoe UI" pitchFamily="34" charset="0"/>
            </a:endParaRPr>
          </a:p>
        </p:txBody>
      </p:sp>
      <p:sp>
        <p:nvSpPr>
          <p:cNvPr id="54" name="Rectangle: Rounded Corners 6">
            <a:extLst>
              <a:ext uri="{FF2B5EF4-FFF2-40B4-BE49-F238E27FC236}">
                <a16:creationId xmlns:a16="http://schemas.microsoft.com/office/drawing/2014/main" id="{573D6916-43B4-02E1-1626-12BF61B7B746}"/>
              </a:ext>
            </a:extLst>
          </p:cNvPr>
          <p:cNvSpPr/>
          <p:nvPr/>
        </p:nvSpPr>
        <p:spPr bwMode="auto">
          <a:xfrm>
            <a:off x="4951402" y="4429583"/>
            <a:ext cx="2253825" cy="288234"/>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1B552"/>
                </a:solidFill>
                <a:effectLst/>
                <a:uLnTx/>
                <a:uFillTx/>
                <a:latin typeface="Segoe UI"/>
                <a:ea typeface="+mn-ea"/>
                <a:cs typeface="Segoe UI" pitchFamily="34" charset="0"/>
              </a:rPr>
              <a:t>Mixed language audio</a:t>
            </a:r>
            <a:endParaRPr kumimoji="0" lang="en-US" sz="1200" b="1" i="0" u="none" strike="noStrike" kern="1200" cap="none" spc="0" normalizeH="0" baseline="0" noProof="0">
              <a:ln>
                <a:noFill/>
              </a:ln>
              <a:solidFill>
                <a:srgbClr val="F1B552"/>
              </a:solidFill>
              <a:effectLst/>
              <a:uLnTx/>
              <a:uFillTx/>
              <a:latin typeface="Segoe UI"/>
              <a:ea typeface="+mn-ea"/>
              <a:cs typeface="Segoe UI" pitchFamily="34" charset="0"/>
            </a:endParaRPr>
          </a:p>
        </p:txBody>
      </p:sp>
      <p:sp>
        <p:nvSpPr>
          <p:cNvPr id="56" name="Rectangle: Rounded Corners 6">
            <a:extLst>
              <a:ext uri="{FF2B5EF4-FFF2-40B4-BE49-F238E27FC236}">
                <a16:creationId xmlns:a16="http://schemas.microsoft.com/office/drawing/2014/main" id="{8C71238D-BA68-2B86-16CC-B2991D3EEE68}"/>
              </a:ext>
            </a:extLst>
          </p:cNvPr>
          <p:cNvSpPr/>
          <p:nvPr/>
        </p:nvSpPr>
        <p:spPr bwMode="auto">
          <a:xfrm rot="21371156">
            <a:off x="1473556" y="4264975"/>
            <a:ext cx="1483320" cy="451968"/>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solidFill>
                  <a:srgbClr val="F2F2F2"/>
                </a:solidFill>
                <a:effectLst/>
                <a:uLnTx/>
                <a:uFillTx/>
                <a:latin typeface="Segoe UI"/>
                <a:ea typeface="+mn-ea"/>
                <a:cs typeface="Segoe UI" pitchFamily="34" charset="0"/>
              </a:rPr>
              <a:t>Speaker Recognition</a:t>
            </a:r>
            <a:endPar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BC7C7A5E-4EBE-BDB4-52A5-7674465A10DE}"/>
              </a:ext>
            </a:extLst>
          </p:cNvPr>
          <p:cNvSpPr/>
          <p:nvPr/>
        </p:nvSpPr>
        <p:spPr bwMode="auto">
          <a:xfrm rot="10800000" flipV="1">
            <a:off x="1630309" y="1626651"/>
            <a:ext cx="297722" cy="29772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endPar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9DFBC990-95B8-09AC-083F-6A2BB856EA81}"/>
              </a:ext>
            </a:extLst>
          </p:cNvPr>
          <p:cNvSpPr/>
          <p:nvPr/>
        </p:nvSpPr>
        <p:spPr bwMode="auto">
          <a:xfrm rot="10800000" flipV="1">
            <a:off x="8868112" y="1626652"/>
            <a:ext cx="297722" cy="29772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E0A8FA22-251B-E501-2427-CBC28D09864E}"/>
              </a:ext>
            </a:extLst>
          </p:cNvPr>
          <p:cNvSpPr/>
          <p:nvPr/>
        </p:nvSpPr>
        <p:spPr bwMode="auto">
          <a:xfrm rot="10800000" flipV="1">
            <a:off x="4611699" y="2822629"/>
            <a:ext cx="297722" cy="29772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6">
            <a:extLst>
              <a:ext uri="{FF2B5EF4-FFF2-40B4-BE49-F238E27FC236}">
                <a16:creationId xmlns:a16="http://schemas.microsoft.com/office/drawing/2014/main" id="{2A46D00B-D763-1AE0-26C0-731DD37CAFAB}"/>
              </a:ext>
            </a:extLst>
          </p:cNvPr>
          <p:cNvSpPr/>
          <p:nvPr/>
        </p:nvSpPr>
        <p:spPr bwMode="auto">
          <a:xfrm rot="16200000">
            <a:off x="3424751" y="4243481"/>
            <a:ext cx="2479208" cy="425139"/>
          </a:xfrm>
          <a:prstGeom prst="roundRect">
            <a:avLst>
              <a:gd name="adj" fmla="val 50000"/>
            </a:avLst>
          </a:prstGeom>
          <a:solidFill>
            <a:srgbClr val="DCFAFF"/>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000000"/>
                </a:solidFill>
                <a:effectLst/>
                <a:uLnTx/>
                <a:uFillTx/>
                <a:latin typeface="Segoe UI"/>
                <a:ea typeface="+mn-ea"/>
                <a:cs typeface="Segoe UI" pitchFamily="34" charset="0"/>
              </a:rPr>
              <a:t>Speaker Diarization, </a:t>
            </a:r>
            <a:br>
              <a:rPr kumimoji="0" lang="en-SG" sz="1200" b="1"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SG" sz="1200" b="1" i="0" u="none" strike="noStrike" kern="1200" cap="none" spc="0" normalizeH="0" baseline="0" noProof="0">
                <a:ln>
                  <a:noFill/>
                </a:ln>
                <a:solidFill>
                  <a:srgbClr val="000000"/>
                </a:solidFill>
                <a:effectLst/>
                <a:uLnTx/>
                <a:uFillTx/>
                <a:latin typeface="Segoe UI"/>
                <a:ea typeface="+mn-ea"/>
                <a:cs typeface="Segoe UI" pitchFamily="34" charset="0"/>
              </a:rPr>
              <a:t>Word level time stamps</a:t>
            </a:r>
            <a:endPar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A7C92BAC-D17E-0849-E3C3-E1948B75E82B}"/>
              </a:ext>
            </a:extLst>
          </p:cNvPr>
          <p:cNvSpPr/>
          <p:nvPr/>
        </p:nvSpPr>
        <p:spPr bwMode="auto">
          <a:xfrm rot="16200000">
            <a:off x="1746417" y="4298010"/>
            <a:ext cx="3324328" cy="425137"/>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t>Whisper Model on Azure AI Speech</a:t>
            </a:r>
            <a:endParaRPr kumimoji="0" lang="en-US" sz="1200" b="1"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127933BC-2498-EF50-1BDE-A31F410E071B}"/>
              </a:ext>
            </a:extLst>
          </p:cNvPr>
          <p:cNvSpPr/>
          <p:nvPr/>
        </p:nvSpPr>
        <p:spPr bwMode="auto">
          <a:xfrm rot="5400000">
            <a:off x="7237489" y="4233909"/>
            <a:ext cx="3474055" cy="444285"/>
          </a:xfrm>
          <a:prstGeom prst="roundRect">
            <a:avLst>
              <a:gd name="adj" fmla="val 50000"/>
            </a:avLst>
          </a:prstGeom>
          <a:noFill/>
          <a:ln>
            <a:noFill/>
            <a:headEnd type="none" w="med" len="med"/>
            <a:tailEnd type="none" w="med" len="med"/>
          </a:ln>
          <a:effectLst>
            <a:outerShdw blurRad="63500" dist="127000" dir="2700000" sx="1000" sy="1000" algn="tl" rotWithShape="0">
              <a:srgbClr val="00000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FFFFFF"/>
                </a:solidFill>
                <a:effectLst/>
                <a:uLnTx/>
                <a:uFillTx/>
                <a:latin typeface="Segoe UI"/>
                <a:ea typeface="+mn-ea"/>
                <a:cs typeface="Segoe UI" pitchFamily="34" charset="0"/>
              </a:rPr>
              <a:t>Whisper Model on Azure OpenAI</a:t>
            </a:r>
            <a:endParaRPr kumimoji="0" lang="en-US" sz="1200" b="1"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Rectangle: Rounded Corners 6">
            <a:extLst>
              <a:ext uri="{FF2B5EF4-FFF2-40B4-BE49-F238E27FC236}">
                <a16:creationId xmlns:a16="http://schemas.microsoft.com/office/drawing/2014/main" id="{07391A3D-5E26-CC87-874A-BD646B2D1237}"/>
              </a:ext>
            </a:extLst>
          </p:cNvPr>
          <p:cNvSpPr/>
          <p:nvPr/>
        </p:nvSpPr>
        <p:spPr bwMode="auto">
          <a:xfrm rot="170042">
            <a:off x="9249098" y="2800124"/>
            <a:ext cx="1483320" cy="451968"/>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solidFill>
                  <a:srgbClr val="F2F2F2"/>
                </a:solidFill>
                <a:effectLst/>
                <a:uLnTx/>
                <a:uFillTx/>
                <a:latin typeface="Segoe UI"/>
                <a:ea typeface="+mn-ea"/>
                <a:cs typeface="Segoe UI" pitchFamily="34" charset="0"/>
              </a:rPr>
              <a:t>GPT-4</a:t>
            </a:r>
            <a:endPar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13" name="Rectangle: Rounded Corners 6">
            <a:extLst>
              <a:ext uri="{FF2B5EF4-FFF2-40B4-BE49-F238E27FC236}">
                <a16:creationId xmlns:a16="http://schemas.microsoft.com/office/drawing/2014/main" id="{87E8E267-07D9-A761-C2C7-69B1A3CE4F94}"/>
              </a:ext>
            </a:extLst>
          </p:cNvPr>
          <p:cNvSpPr/>
          <p:nvPr/>
        </p:nvSpPr>
        <p:spPr bwMode="auto">
          <a:xfrm rot="170042">
            <a:off x="9259150" y="3476191"/>
            <a:ext cx="1483320" cy="451968"/>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solidFill>
                  <a:srgbClr val="F2F2F2"/>
                </a:solidFill>
                <a:effectLst/>
                <a:uLnTx/>
                <a:uFillTx/>
                <a:latin typeface="Segoe UI"/>
                <a:ea typeface="+mn-ea"/>
                <a:cs typeface="Segoe UI" pitchFamily="34" charset="0"/>
              </a:rPr>
              <a:t>GPT-3.5</a:t>
            </a:r>
            <a:endPar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15" name="Rectangle: Rounded Corners 6">
            <a:extLst>
              <a:ext uri="{FF2B5EF4-FFF2-40B4-BE49-F238E27FC236}">
                <a16:creationId xmlns:a16="http://schemas.microsoft.com/office/drawing/2014/main" id="{BC067BAD-3AE4-CF59-3251-FBA8DC8DCE26}"/>
              </a:ext>
            </a:extLst>
          </p:cNvPr>
          <p:cNvSpPr/>
          <p:nvPr/>
        </p:nvSpPr>
        <p:spPr bwMode="auto">
          <a:xfrm rot="170042">
            <a:off x="9249098" y="4236345"/>
            <a:ext cx="1483320" cy="451968"/>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solidFill>
                  <a:srgbClr val="F2F2F2"/>
                </a:solidFill>
                <a:effectLst/>
                <a:uLnTx/>
                <a:uFillTx/>
                <a:latin typeface="Segoe UI"/>
                <a:ea typeface="+mn-ea"/>
                <a:cs typeface="Segoe UI" pitchFamily="34" charset="0"/>
              </a:rPr>
              <a:t>DALL-E</a:t>
            </a:r>
            <a:endPar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17" name="Rectangle: Rounded Corners 6">
            <a:extLst>
              <a:ext uri="{FF2B5EF4-FFF2-40B4-BE49-F238E27FC236}">
                <a16:creationId xmlns:a16="http://schemas.microsoft.com/office/drawing/2014/main" id="{F2FE2D5E-D6CA-7B3F-451B-15FF614B901C}"/>
              </a:ext>
            </a:extLst>
          </p:cNvPr>
          <p:cNvSpPr/>
          <p:nvPr/>
        </p:nvSpPr>
        <p:spPr bwMode="auto">
          <a:xfrm rot="170042">
            <a:off x="9259150" y="4996498"/>
            <a:ext cx="1483320" cy="451968"/>
          </a:xfrm>
          <a:prstGeom prst="roundRect">
            <a:avLst>
              <a:gd name="adj" fmla="val 50000"/>
            </a:avLst>
          </a:prstGeom>
          <a:solidFill>
            <a:schemeClr val="bg1">
              <a:lumMod val="90000"/>
              <a:lumOff val="10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400" b="0" i="0" u="none" strike="noStrike" kern="1200" cap="none" spc="0" normalizeH="0" baseline="0" noProof="0">
                <a:ln>
                  <a:noFill/>
                </a:ln>
                <a:solidFill>
                  <a:srgbClr val="F2F2F2"/>
                </a:solidFill>
                <a:effectLst/>
                <a:uLnTx/>
                <a:uFillTx/>
                <a:latin typeface="Segoe UI"/>
                <a:ea typeface="+mn-ea"/>
                <a:cs typeface="Segoe UI" pitchFamily="34" charset="0"/>
              </a:rPr>
              <a:t>ChatGPT</a:t>
            </a:r>
            <a:endPar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19" name="Rectangle: Rounded Corners 6">
            <a:extLst>
              <a:ext uri="{FF2B5EF4-FFF2-40B4-BE49-F238E27FC236}">
                <a16:creationId xmlns:a16="http://schemas.microsoft.com/office/drawing/2014/main" id="{2B85E0A3-D119-7C2D-B59F-69EEB1DA122F}"/>
              </a:ext>
            </a:extLst>
          </p:cNvPr>
          <p:cNvSpPr/>
          <p:nvPr/>
        </p:nvSpPr>
        <p:spPr bwMode="auto">
          <a:xfrm rot="16200000">
            <a:off x="3326046" y="4441538"/>
            <a:ext cx="1694118" cy="244579"/>
          </a:xfrm>
          <a:prstGeom prst="roundRect">
            <a:avLst>
              <a:gd name="adj" fmla="val 50000"/>
            </a:avLst>
          </a:prstGeom>
          <a:solidFill>
            <a:srgbClr val="DCFAFF"/>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000000"/>
                </a:solidFill>
                <a:effectLst/>
                <a:uLnTx/>
                <a:uFillTx/>
                <a:latin typeface="Segoe UI"/>
                <a:ea typeface="+mn-ea"/>
                <a:cs typeface="Segoe UI" pitchFamily="34" charset="0"/>
              </a:rPr>
              <a:t>Long audios</a:t>
            </a:r>
            <a:endPar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3" name="Rectangle: Rounded Corners 6">
            <a:extLst>
              <a:ext uri="{FF2B5EF4-FFF2-40B4-BE49-F238E27FC236}">
                <a16:creationId xmlns:a16="http://schemas.microsoft.com/office/drawing/2014/main" id="{D8BA63E2-FB96-8537-D19E-024D61020D7A}"/>
              </a:ext>
            </a:extLst>
          </p:cNvPr>
          <p:cNvSpPr/>
          <p:nvPr/>
        </p:nvSpPr>
        <p:spPr bwMode="auto">
          <a:xfrm rot="5400000">
            <a:off x="7785028" y="4307294"/>
            <a:ext cx="1694118" cy="244579"/>
          </a:xfrm>
          <a:prstGeom prst="roundRect">
            <a:avLst>
              <a:gd name="adj" fmla="val 50000"/>
            </a:avLst>
          </a:prstGeom>
          <a:solidFill>
            <a:srgbClr val="DCFAFF"/>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SG" sz="1200" b="1" i="0" u="none" strike="noStrike" kern="1200" cap="none" spc="0" normalizeH="0" baseline="0" noProof="0">
                <a:ln>
                  <a:noFill/>
                </a:ln>
                <a:solidFill>
                  <a:srgbClr val="000000"/>
                </a:solidFill>
                <a:effectLst/>
                <a:uLnTx/>
                <a:uFillTx/>
                <a:latin typeface="Segoe UI"/>
                <a:ea typeface="+mn-ea"/>
                <a:cs typeface="Segoe UI" pitchFamily="34" charset="0"/>
              </a:rPr>
              <a:t>Prompting</a:t>
            </a:r>
            <a:endParaRPr kumimoji="0" lang="en-US" sz="1200" b="1"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4397239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9">
            <a:extLst>
              <a:ext uri="{FF2B5EF4-FFF2-40B4-BE49-F238E27FC236}">
                <a16:creationId xmlns:a16="http://schemas.microsoft.com/office/drawing/2014/main" id="{F702EA96-BE64-BD54-646E-E28986CB04D9}"/>
              </a:ext>
            </a:extLst>
          </p:cNvPr>
          <p:cNvSpPr txBox="1">
            <a:spLocks noGrp="1"/>
          </p:cNvSpPr>
          <p:nvPr>
            <p:ph type="title" idx="4294967295"/>
          </p:nvPr>
        </p:nvSpPr>
        <p:spPr>
          <a:xfrm>
            <a:off x="586740" y="143221"/>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Segoe UI Semibold"/>
                <a:ea typeface="+mn-ea"/>
                <a:cs typeface="Segoe UI"/>
              </a:rPr>
              <a:t>Typical Customer Speech Scenarios</a:t>
            </a:r>
            <a:endPar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graphicFrame>
        <p:nvGraphicFramePr>
          <p:cNvPr id="3" name="Table 6">
            <a:extLst>
              <a:ext uri="{FF2B5EF4-FFF2-40B4-BE49-F238E27FC236}">
                <a16:creationId xmlns:a16="http://schemas.microsoft.com/office/drawing/2014/main" id="{2C8171B1-D6B0-85D2-FA7C-817286311362}"/>
              </a:ext>
            </a:extLst>
          </p:cNvPr>
          <p:cNvGraphicFramePr>
            <a:graphicFrameLocks noGrp="1"/>
          </p:cNvGraphicFramePr>
          <p:nvPr>
            <p:extLst>
              <p:ext uri="{D42A27DB-BD31-4B8C-83A1-F6EECF244321}">
                <p14:modId xmlns:p14="http://schemas.microsoft.com/office/powerpoint/2010/main" val="2681910627"/>
              </p:ext>
            </p:extLst>
          </p:nvPr>
        </p:nvGraphicFramePr>
        <p:xfrm>
          <a:off x="274669" y="780524"/>
          <a:ext cx="11642662" cy="5922741"/>
        </p:xfrm>
        <a:graphic>
          <a:graphicData uri="http://schemas.openxmlformats.org/drawingml/2006/table">
            <a:tbl>
              <a:tblPr firstRow="1">
                <a:tableStyleId>{7E9639D4-E3E2-4D34-9284-5A2195B3D0D7}</a:tableStyleId>
              </a:tblPr>
              <a:tblGrid>
                <a:gridCol w="1483037">
                  <a:extLst>
                    <a:ext uri="{9D8B030D-6E8A-4147-A177-3AD203B41FA5}">
                      <a16:colId xmlns:a16="http://schemas.microsoft.com/office/drawing/2014/main" val="2582994158"/>
                    </a:ext>
                  </a:extLst>
                </a:gridCol>
                <a:gridCol w="2862665">
                  <a:extLst>
                    <a:ext uri="{9D8B030D-6E8A-4147-A177-3AD203B41FA5}">
                      <a16:colId xmlns:a16="http://schemas.microsoft.com/office/drawing/2014/main" val="3090625460"/>
                    </a:ext>
                  </a:extLst>
                </a:gridCol>
                <a:gridCol w="7296960">
                  <a:extLst>
                    <a:ext uri="{9D8B030D-6E8A-4147-A177-3AD203B41FA5}">
                      <a16:colId xmlns:a16="http://schemas.microsoft.com/office/drawing/2014/main" val="1785233914"/>
                    </a:ext>
                  </a:extLst>
                </a:gridCol>
              </a:tblGrid>
              <a:tr h="451573">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bg1"/>
                          </a:solidFill>
                        </a:rPr>
                        <a:t>Scenario</a:t>
                      </a:r>
                      <a:endParaRPr lang="en-US" sz="1000">
                        <a:solidFill>
                          <a:schemeClr val="bg1"/>
                        </a:solidFill>
                        <a:latin typeface="Segoe UI Semibold"/>
                        <a:cs typeface="Segoe UI Semibold"/>
                      </a:endParaRPr>
                    </a:p>
                  </a:txBody>
                  <a:tcPr marL="182881" marR="182881"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bg1"/>
                          </a:solidFill>
                        </a:rPr>
                        <a:t>Sub-scenario</a:t>
                      </a:r>
                      <a:endParaRPr lang="en-US" sz="1000">
                        <a:solidFill>
                          <a:schemeClr val="bg1"/>
                        </a:solidFill>
                        <a:latin typeface="Segoe UI Semibold"/>
                        <a:cs typeface="Segoe UI Semibold"/>
                      </a:endParaRPr>
                    </a:p>
                  </a:txBody>
                  <a:tcPr marL="182881" marR="182881" marT="137160" marB="1371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000" b="0" i="0">
                          <a:solidFill>
                            <a:schemeClr val="bg1"/>
                          </a:solidFill>
                          <a:effectLst/>
                          <a:latin typeface="Segoe UI Semibold" panose="020B0702040204020203" pitchFamily="34" charset="0"/>
                        </a:rPr>
                        <a:t>Description​</a:t>
                      </a:r>
                      <a:endParaRPr lang="en-US" b="0" i="0">
                        <a:solidFill>
                          <a:schemeClr val="bg1"/>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173788"/>
                  </a:ext>
                </a:extLst>
              </a:tr>
              <a:tr h="341435">
                <a:tc rowSpan="3">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Captioning</a:t>
                      </a:r>
                      <a:br>
                        <a:rPr lang="en-US" sz="1000" b="0">
                          <a:solidFill>
                            <a:srgbClr val="FFFFFF"/>
                          </a:solidFill>
                        </a:rPr>
                      </a:br>
                      <a:r>
                        <a:rPr lang="en-US" sz="1000" b="0">
                          <a:solidFill>
                            <a:schemeClr val="tx1"/>
                          </a:solidFill>
                        </a:rPr>
                        <a:t>Subtitling</a:t>
                      </a:r>
                      <a:endParaRPr lang="en-US" sz="1000" b="0">
                        <a:solidFill>
                          <a:schemeClr val="tx1"/>
                        </a:solidFill>
                        <a:latin typeface="Segoe UI Semibold"/>
                        <a:cs typeface="Segoe UI Semibold"/>
                      </a:endParaRPr>
                    </a:p>
                  </a:txBody>
                  <a:tcPr marL="201168" marR="201168" marT="91440" marB="91440"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Online &amp; in-person mtg caption/subtitle</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AI generated captions (including translated captions) of meeting conversations. Generated in real-time.​</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2832386946"/>
                  </a:ext>
                </a:extLst>
              </a:tr>
              <a:tr h="341435">
                <a:tc vMerge="1">
                  <a:txBody>
                    <a:bodyPr/>
                    <a:lstStyle/>
                    <a:p>
                      <a:endParaRPr lang="en-US" sz="110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dirty="0">
                          <a:solidFill>
                            <a:schemeClr val="tx1"/>
                          </a:solidFill>
                        </a:rPr>
                        <a:t>Live Audio/Video caption/subtitle</a:t>
                      </a:r>
                      <a:endParaRPr lang="en-US" sz="1000" dirty="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AI generated captions (including translated captions) of live audio or video streams. Generated in real-time.​</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908012294"/>
                  </a:ext>
                </a:extLst>
              </a:tr>
              <a:tr h="0">
                <a:tc vMerge="1">
                  <a:txBody>
                    <a:bodyPr/>
                    <a:lstStyle/>
                    <a:p>
                      <a:pPr>
                        <a:lnSpc>
                          <a:spcPct val="114000"/>
                        </a:lnSpc>
                      </a:pPr>
                      <a:endParaRPr lang="en-US" sz="1000" b="0">
                        <a:solidFill>
                          <a:schemeClr val="tx1"/>
                        </a:solidFill>
                        <a:latin typeface="Segoe UI Semibold" panose="020B0702040204020203" pitchFamily="34" charset="0"/>
                        <a:cs typeface="Segoe UI Semibold" panose="020B0702040204020203" pitchFamily="34" charset="0"/>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1000">
                          <a:solidFill>
                            <a:schemeClr val="tx1"/>
                          </a:solidFill>
                        </a:rPr>
                        <a:t>Offline Audio/Video captioning/subtitling</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AI generated captions (including translated captions) of existing audio/video recordings.​</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764638"/>
                  </a:ext>
                </a:extLst>
              </a:tr>
              <a:tr h="341435">
                <a:tc rowSpan="5">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Transcription</a:t>
                      </a:r>
                      <a:endParaRPr lang="en-US" sz="1000" b="0">
                        <a:solidFill>
                          <a:schemeClr val="tx1"/>
                        </a:solidFill>
                        <a:latin typeface="Segoe UI Semibold"/>
                        <a:cs typeface="Segoe UI Semibold"/>
                      </a:endParaRPr>
                    </a:p>
                  </a:txBody>
                  <a:tcPr marL="201168" marR="201168" marT="91440" marB="91440"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Contact Center – Post Call Analytics</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AI generated transcript of call recordings + analytics (call summary, sentiment, key topics, custom insights)​</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639601922"/>
                  </a:ext>
                </a:extLst>
              </a:tr>
              <a:tr h="341435">
                <a:tc vMerge="1">
                  <a:txBody>
                    <a:bodyPr/>
                    <a:lstStyle/>
                    <a:p>
                      <a:endParaRPr lang="en-US"/>
                    </a:p>
                  </a:txBody>
                  <a:tcPr/>
                </a:tc>
                <a:tc>
                  <a:txBody>
                    <a:bodyPr/>
                    <a:lstStyle/>
                    <a:p>
                      <a:pPr>
                        <a:lnSpc>
                          <a:spcPct val="114000"/>
                        </a:lnSpc>
                      </a:pPr>
                      <a:r>
                        <a:rPr lang="en-US" sz="1000">
                          <a:solidFill>
                            <a:schemeClr val="tx1"/>
                          </a:solidFill>
                        </a:rPr>
                        <a:t>Contact Center – Agent Assist</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AI generated transcript during a customer call + analytics (assist call center agents in real-time with customer questions).​</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90272919"/>
                  </a:ext>
                </a:extLst>
              </a:tr>
              <a:tr h="341435">
                <a:tc vMerge="1">
                  <a:txBody>
                    <a:bodyPr/>
                    <a:lstStyle/>
                    <a:p>
                      <a:endParaRPr lang="en-US" sz="110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Meeting Transcription</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AI generated transcript of meeting recordings + analytics (meeting summary, meeting chaptering, action item extraction).​</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757261380"/>
                  </a:ext>
                </a:extLst>
              </a:tr>
              <a:tr h="341435">
                <a:tc vMerge="1">
                  <a:txBody>
                    <a:bodyPr/>
                    <a:lstStyle/>
                    <a:p>
                      <a:endParaRPr lang="en-US" sz="110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Audio/Video Transcription</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AI generated transcript of audio/video recordings​</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2297172711"/>
                  </a:ext>
                </a:extLst>
              </a:tr>
              <a:tr h="341435">
                <a:tc vMerge="1">
                  <a:txBody>
                    <a:bodyPr/>
                    <a:lstStyle/>
                    <a:p>
                      <a:endParaRPr lang="en-US" sz="110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Dictation</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Realtime text entry and document generation through voice dictation​</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7240614"/>
                  </a:ext>
                </a:extLst>
              </a:tr>
              <a:tr h="341435">
                <a:tc row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Voice Agent</a:t>
                      </a:r>
                      <a:endParaRPr lang="en-US" sz="1000" b="0">
                        <a:solidFill>
                          <a:schemeClr val="tx1"/>
                        </a:solidFill>
                        <a:latin typeface="Segoe UI Semibold"/>
                        <a:cs typeface="Segoe UI Semibold"/>
                      </a:endParaRPr>
                    </a:p>
                  </a:txBody>
                  <a:tcPr marL="201168" marR="201168" marT="91440" marB="91440"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Contact Center – Voice Agent</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AI based call routing and interactive voice response for call centers​</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2530327320"/>
                  </a:ext>
                </a:extLst>
              </a:tr>
              <a:tr h="341435">
                <a:tc vMerge="1">
                  <a:txBody>
                    <a:bodyPr/>
                    <a:lstStyle/>
                    <a:p>
                      <a:endParaRPr lang="en-US" sz="105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Voice Assistant</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Application specific voice assistant (set-top box, mobile app, in-car, etc.)​</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5111882"/>
                  </a:ext>
                </a:extLst>
              </a:tr>
              <a:tr h="341435">
                <a:tc rowSpan="2">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Content Reader</a:t>
                      </a:r>
                      <a:endParaRPr lang="en-US" sz="1000" b="0">
                        <a:solidFill>
                          <a:schemeClr val="tx1"/>
                        </a:solidFill>
                        <a:latin typeface="Segoe UI Semibold"/>
                        <a:cs typeface="Segoe UI Semibold"/>
                      </a:endParaRPr>
                    </a:p>
                  </a:txBody>
                  <a:tcPr marL="201168" marR="201168" marT="91440" marB="91440"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Content Creation</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AI generated audio content (news articles, audio books, etc.)​</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3423503221"/>
                  </a:ext>
                </a:extLst>
              </a:tr>
              <a:tr h="341435">
                <a:tc vMerge="1">
                  <a:txBody>
                    <a:bodyPr/>
                    <a:lstStyle/>
                    <a:p>
                      <a:endParaRPr lang="en-US" sz="1050" b="0">
                        <a:solidFill>
                          <a:schemeClr val="tx1"/>
                        </a:solidFill>
                        <a:latin typeface="+mj-lt"/>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Screen Reader</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Assistive technology to read out screen content​</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7168305"/>
                  </a:ext>
                </a:extLst>
              </a:tr>
              <a:tr h="341435">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rPr>
                        <a:t>Language Learning</a:t>
                      </a:r>
                      <a:endParaRPr lang="en-US" sz="1000" b="0">
                        <a:solidFill>
                          <a:schemeClr val="tx1"/>
                        </a:solidFill>
                        <a:latin typeface="Segoe UI Semibold"/>
                        <a:cs typeface="Segoe UI Semibold"/>
                      </a:endParaRPr>
                    </a:p>
                  </a:txBody>
                  <a:tcPr marL="182881" marR="182881" marT="91440" marB="91440"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Teaching language/Name pronunciation</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000" b="0" i="0">
                          <a:solidFill>
                            <a:schemeClr val="tx1"/>
                          </a:solidFill>
                          <a:effectLst/>
                          <a:latin typeface="Segoe UI" panose="020B0502040204020203" pitchFamily="34" charset="0"/>
                        </a:rPr>
                        <a:t>Automated feedback on pronunciation of read aloud text. Content generation for language learning.​</a:t>
                      </a:r>
                      <a:endParaRPr lang="en-US" b="0" i="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7632914"/>
                  </a:ext>
                </a:extLst>
              </a:tr>
              <a:tr h="341435">
                <a:tc rowSpan="3">
                  <a:txBody>
                    <a:bodyPr/>
                    <a:lstStyle/>
                    <a:p>
                      <a:pPr>
                        <a:lnSpc>
                          <a:spcPct val="114000"/>
                        </a:lnSpc>
                      </a:pPr>
                      <a:r>
                        <a:rPr lang="en-US" sz="1000" b="0">
                          <a:solidFill>
                            <a:schemeClr val="tx1"/>
                          </a:solidFill>
                        </a:rPr>
                        <a:t>Speech to Speech Translation</a:t>
                      </a:r>
                      <a:endParaRPr lang="en-US" sz="1000" b="0">
                        <a:solidFill>
                          <a:schemeClr val="tx1"/>
                        </a:solidFill>
                        <a:latin typeface="Segoe UI Semibold"/>
                        <a:cs typeface="Segoe UI Semibold"/>
                      </a:endParaRPr>
                    </a:p>
                  </a:txBody>
                  <a:tcPr marL="201168" marR="201168" marT="91440" marB="91440" anchor="ctr">
                    <a:lnL w="12700" cap="flat" cmpd="sng" algn="ctr">
                      <a:solidFill>
                        <a:schemeClr val="tx1"/>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14000"/>
                        </a:lnSpc>
                        <a:spcBef>
                          <a:spcPts val="0"/>
                        </a:spcBef>
                        <a:spcAft>
                          <a:spcPts val="0"/>
                        </a:spcAft>
                        <a:buClrTx/>
                        <a:buSzTx/>
                        <a:buFontTx/>
                        <a:buNone/>
                        <a:tabLst/>
                        <a:defRPr/>
                      </a:pPr>
                      <a:r>
                        <a:rPr lang="en-US" sz="1000">
                          <a:solidFill>
                            <a:schemeClr val="tx1"/>
                          </a:solidFill>
                        </a:rPr>
                        <a:t>Live Speech-to-speech translation</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dirty="0">
                          <a:solidFill>
                            <a:schemeClr val="tx1"/>
                          </a:solidFill>
                          <a:effectLst/>
                          <a:latin typeface="Segoe UI" panose="020B0502040204020203" pitchFamily="34" charset="0"/>
                        </a:rPr>
                        <a:t>Real-time translation between two languages including speech output in the translated language​</a:t>
                      </a:r>
                      <a:endParaRPr lang="en-US" b="0" i="0" dirty="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2286162364"/>
                  </a:ext>
                </a:extLst>
              </a:tr>
              <a:tr h="341435">
                <a:tc vMerge="1">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b="0">
                          <a:solidFill>
                            <a:schemeClr val="tx1"/>
                          </a:solidFill>
                          <a:latin typeface="Segoe UI Semibold" panose="020B0702040204020203" pitchFamily="34" charset="0"/>
                          <a:cs typeface="Segoe UI Semibold" panose="020B0702040204020203" pitchFamily="34" charset="0"/>
                        </a:rPr>
                        <a:t>Speech to Speech Translation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114000"/>
                        </a:lnSpc>
                      </a:pPr>
                      <a:r>
                        <a:rPr lang="en-US" sz="1000">
                          <a:solidFill>
                            <a:schemeClr val="tx1"/>
                          </a:solidFill>
                        </a:rPr>
                        <a:t>Batch Speech translation to English only</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tc>
                  <a:txBody>
                    <a:bodyPr/>
                    <a:lstStyle/>
                    <a:p>
                      <a:pPr algn="l" rtl="0" fontAlgn="base"/>
                      <a:r>
                        <a:rPr lang="en-US" sz="1000" b="0" i="0" dirty="0">
                          <a:solidFill>
                            <a:schemeClr val="tx1"/>
                          </a:solidFill>
                          <a:effectLst/>
                          <a:latin typeface="Segoe UI" panose="020B0502040204020203" pitchFamily="34" charset="0"/>
                        </a:rPr>
                        <a:t>AI generated translated text for audio/video recordings​</a:t>
                      </a:r>
                      <a:endParaRPr lang="en-US" b="0" i="0" dirty="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lumMod val="50000"/>
                        </a:schemeClr>
                      </a:solidFill>
                      <a:prstDash val="solid"/>
                      <a:round/>
                      <a:headEnd type="none" w="med" len="med"/>
                      <a:tailEnd type="none" w="med" len="med"/>
                    </a:lnB>
                  </a:tcPr>
                </a:tc>
                <a:extLst>
                  <a:ext uri="{0D108BD9-81ED-4DB2-BD59-A6C34878D82A}">
                    <a16:rowId xmlns:a16="http://schemas.microsoft.com/office/drawing/2014/main" val="2394696672"/>
                  </a:ext>
                </a:extLst>
              </a:tr>
              <a:tr h="341435">
                <a:tc vMerge="1">
                  <a:txBody>
                    <a:bodyPr/>
                    <a:lstStyle/>
                    <a:p>
                      <a:pPr>
                        <a:lnSpc>
                          <a:spcPct val="114000"/>
                        </a:lnSpc>
                      </a:pPr>
                      <a:endParaRPr lang="en-US" sz="1000" b="0">
                        <a:solidFill>
                          <a:schemeClr val="tx1"/>
                        </a:solidFill>
                        <a:latin typeface="Segoe UI Semibold"/>
                        <a:cs typeface="Segoe UI Semibold"/>
                      </a:endParaRP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E6E6E6"/>
                      </a:solidFill>
                      <a:prstDash val="solid"/>
                      <a:round/>
                      <a:headEnd type="none" w="med" len="med"/>
                      <a:tailEnd type="none" w="med" len="med"/>
                    </a:lnT>
                    <a:lnB w="12700" cap="flat" cmpd="sng" algn="ctr">
                      <a:solidFill>
                        <a:srgbClr val="E6E6E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14000"/>
                        </a:lnSpc>
                      </a:pPr>
                      <a:r>
                        <a:rPr lang="en-US" sz="1000">
                          <a:solidFill>
                            <a:schemeClr val="tx1"/>
                          </a:solidFill>
                        </a:rPr>
                        <a:t>Batch Speech translation to other languages</a:t>
                      </a:r>
                      <a:endParaRPr lang="en-US" sz="1000">
                        <a:solidFill>
                          <a:schemeClr val="tx1"/>
                        </a:solidFill>
                        <a:latin typeface="Segoe UI"/>
                        <a:cs typeface="Segoe UI"/>
                      </a:endParaRPr>
                    </a:p>
                  </a:txBody>
                  <a:tcPr marL="182881" marR="182881" marT="91440" marB="91440"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fontAlgn="base"/>
                      <a:r>
                        <a:rPr lang="en-US" sz="1000" b="0" i="0" dirty="0">
                          <a:solidFill>
                            <a:schemeClr val="tx1"/>
                          </a:solidFill>
                          <a:effectLst/>
                          <a:latin typeface="Segoe UI" panose="020B0502040204020203" pitchFamily="34" charset="0"/>
                        </a:rPr>
                        <a:t>AI generated translated text for audio/video recordings​</a:t>
                      </a:r>
                      <a:endParaRPr lang="en-US" b="0" i="0" dirty="0">
                        <a:solidFill>
                          <a:schemeClr val="tx1"/>
                        </a:solidFill>
                        <a:effectLst/>
                      </a:endParaRPr>
                    </a:p>
                  </a:txBody>
                  <a:tcPr anchor="ctr">
                    <a:lnL w="12700" cap="flat" cmpd="sng" algn="ctr">
                      <a:solidFill>
                        <a:schemeClr val="tx1">
                          <a:lumMod val="50000"/>
                        </a:schemeClr>
                      </a:solidFill>
                      <a:prstDash val="solid"/>
                      <a:round/>
                      <a:headEnd type="none" w="med" len="med"/>
                      <a:tailEnd type="none" w="med" len="med"/>
                    </a:lnL>
                    <a:lnR w="12700" cap="flat" cmpd="sng" algn="ctr">
                      <a:solidFill>
                        <a:schemeClr val="tx1">
                          <a:lumMod val="50000"/>
                        </a:schemeClr>
                      </a:solidFill>
                      <a:prstDash val="solid"/>
                      <a:round/>
                      <a:headEnd type="none" w="med" len="med"/>
                      <a:tailEnd type="none" w="med" len="med"/>
                    </a:lnR>
                    <a:lnT w="12700" cap="flat" cmpd="sng" algn="ctr">
                      <a:solidFill>
                        <a:schemeClr val="tx1">
                          <a:lumMod val="5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06115717"/>
                  </a:ext>
                </a:extLst>
              </a:tr>
            </a:tbl>
          </a:graphicData>
        </a:graphic>
      </p:graphicFrame>
    </p:spTree>
    <p:extLst>
      <p:ext uri="{BB962C8B-B14F-4D97-AF65-F5344CB8AC3E}">
        <p14:creationId xmlns:p14="http://schemas.microsoft.com/office/powerpoint/2010/main" val="1778234734"/>
      </p:ext>
    </p:extLst>
  </p:cSld>
  <p:clrMapOvr>
    <a:masterClrMapping/>
  </p:clrMapOvr>
  <p:transition>
    <p:fade/>
  </p:transition>
</p:sld>
</file>

<file path=ppt/theme/theme1.xml><?xml version="1.0" encoding="utf-8"?>
<a:theme xmlns:a="http://schemas.openxmlformats.org/drawingml/2006/main" name="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Azure 300 New">
  <a:themeElements>
    <a:clrScheme name="Azure 2019">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300 New" id="{D076F8CA-2532-41B2-A9D4-D9BD7AF3992D}" vid="{0A9BAC79-7A96-4375-8942-A2D4AADFFFFB}"/>
    </a:ext>
  </a:extLst>
</a:theme>
</file>

<file path=ppt/theme/theme5.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zure 2019">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Azure 2019">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themeOverrid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17234</Words>
  <Application>Microsoft Office PowerPoint</Application>
  <PresentationFormat>Widescreen</PresentationFormat>
  <Paragraphs>2689</Paragraphs>
  <Slides>229</Slides>
  <Notes>93</Notes>
  <HiddenSlides>23</HiddenSlides>
  <MMClips>5</MMClips>
  <ScaleCrop>false</ScaleCrop>
  <HeadingPairs>
    <vt:vector size="6" baseType="variant">
      <vt:variant>
        <vt:lpstr>Fonts Used</vt:lpstr>
      </vt:variant>
      <vt:variant>
        <vt:i4>26</vt:i4>
      </vt:variant>
      <vt:variant>
        <vt:lpstr>Theme</vt:lpstr>
      </vt:variant>
      <vt:variant>
        <vt:i4>6</vt:i4>
      </vt:variant>
      <vt:variant>
        <vt:lpstr>Slide Titles</vt:lpstr>
      </vt:variant>
      <vt:variant>
        <vt:i4>229</vt:i4>
      </vt:variant>
    </vt:vector>
  </HeadingPairs>
  <TitlesOfParts>
    <vt:vector size="261" baseType="lpstr">
      <vt:lpstr>-apple-system</vt:lpstr>
      <vt:lpstr>Jost* 500 Medium</vt:lpstr>
      <vt:lpstr>Monaco</vt:lpstr>
      <vt:lpstr>Segoe UI </vt:lpstr>
      <vt:lpstr>Segoe UI Semibold 8</vt:lpstr>
      <vt:lpstr>SegoeUI</vt:lpstr>
      <vt:lpstr>Yu Mincho</vt:lpstr>
      <vt:lpstr>Aharoni</vt:lpstr>
      <vt:lpstr>Aptos</vt:lpstr>
      <vt:lpstr>Arial</vt:lpstr>
      <vt:lpstr>Calibri</vt:lpstr>
      <vt:lpstr>Calibri Light</vt:lpstr>
      <vt:lpstr>Consolas</vt:lpstr>
      <vt:lpstr>Courier New</vt:lpstr>
      <vt:lpstr>Segoe Sans Text</vt:lpstr>
      <vt:lpstr>Segoe Sans Text Semibold</vt:lpstr>
      <vt:lpstr>Segoe UI</vt:lpstr>
      <vt:lpstr>Segoe UI Light</vt:lpstr>
      <vt:lpstr>Segoe UI Semibold</vt:lpstr>
      <vt:lpstr>Segoe UI Semilight</vt:lpstr>
      <vt:lpstr>Segoe UI Variable Display</vt:lpstr>
      <vt:lpstr>Segoe UI Variable Display Semibold</vt:lpstr>
      <vt:lpstr>Segoe UI Variable Text</vt:lpstr>
      <vt:lpstr>Segoe UI Variable Text Semibold</vt:lpstr>
      <vt:lpstr>Symbol</vt:lpstr>
      <vt:lpstr>Wingdings</vt:lpstr>
      <vt:lpstr>Black Template</vt:lpstr>
      <vt:lpstr>Section Title Slides</vt:lpstr>
      <vt:lpstr>Microsoft 365 PPT Template - 2018</vt:lpstr>
      <vt:lpstr>Azure 300 New</vt:lpstr>
      <vt:lpstr>Azure 2023 Template</vt:lpstr>
      <vt:lpstr>Microsoft Ignite 16:9 Template Dark</vt:lpstr>
      <vt:lpstr>PowerPoint Presentation</vt:lpstr>
      <vt:lpstr>PowerPoint Presentation</vt:lpstr>
      <vt:lpstr>PowerPoint Presentation</vt:lpstr>
      <vt:lpstr>Azure OpenAI Service on your data</vt:lpstr>
      <vt:lpstr>PowerPoint Presentation</vt:lpstr>
      <vt:lpstr>Integrate Structured &amp; Unstructured Data</vt:lpstr>
      <vt:lpstr>PowerPoint Presentation</vt:lpstr>
      <vt:lpstr>Retrieve Using Semantic Similarity and Hybrid Search</vt:lpstr>
      <vt:lpstr>RAG with Azure data products</vt:lpstr>
      <vt:lpstr>Intelligent apps with Azure SQL</vt:lpstr>
      <vt:lpstr>PowerPoint Presentation</vt:lpstr>
      <vt:lpstr>PowerPoint Presentation</vt:lpstr>
      <vt:lpstr>Azure Database for PostgreSQL—Intelligent apps</vt:lpstr>
      <vt:lpstr>PowerPoint Presentation</vt:lpstr>
      <vt:lpstr>PowerPoint Presentation</vt:lpstr>
      <vt:lpstr>Enterprise Q&amp;A Bot Architecture</vt:lpstr>
      <vt:lpstr>Concepts Shown in Demo</vt:lpstr>
      <vt:lpstr>Demo</vt:lpstr>
      <vt:lpstr>PowerPoint Presentation</vt:lpstr>
      <vt:lpstr>PowerPoint Presentation</vt:lpstr>
      <vt:lpstr>Azure AI Search</vt:lpstr>
      <vt:lpstr>PowerPoint Presentation</vt:lpstr>
      <vt:lpstr>Querying Modes</vt:lpstr>
      <vt:lpstr>PowerPoint Presentation</vt:lpstr>
      <vt:lpstr>Reciprocal Rank Fusion in Azure AI Search Hybrid Queries with BM25 and ANN Search Integration</vt:lpstr>
      <vt:lpstr>PowerPoint Presentation</vt:lpstr>
      <vt:lpstr>PowerPoint Presentation</vt:lpstr>
      <vt:lpstr>Estimating the Right SKU for Your Needs Utilize a PoC Index to Calculate Your Production Requirements</vt:lpstr>
      <vt:lpstr>Getting Data into Your Search Index Comparing Push and Pull Approaches for Indexing</vt:lpstr>
      <vt:lpstr>Introducing Integrated Vectorization End-to-end data ingestion, chunking, vectorization, and advanced retrieval </vt:lpstr>
      <vt:lpstr>PowerPoint Presentation</vt:lpstr>
      <vt:lpstr>PowerPoint Presentation</vt:lpstr>
      <vt:lpstr>Microsoft Fabric</vt:lpstr>
      <vt:lpstr>1000ft view of Fabric + Azure AI integration</vt:lpstr>
      <vt:lpstr>PowerPoint Presentation</vt:lpstr>
      <vt:lpstr>PowerPoint Presentation</vt:lpstr>
      <vt:lpstr>PowerPoint Presentation</vt:lpstr>
      <vt:lpstr>PowerPoint Presentation</vt:lpstr>
      <vt:lpstr>PowerPoint Presentation</vt:lpstr>
      <vt:lpstr>PowerPoint Presentation</vt:lpstr>
      <vt:lpstr>Persona optimized experiences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Customer Momentum</vt:lpstr>
      <vt:lpstr>Chat your data in Microsoft Fabric with Semantic Kernel</vt:lpstr>
      <vt:lpstr>Cosmos DB</vt:lpstr>
      <vt:lpstr>What is Cosmos DB?</vt:lpstr>
      <vt:lpstr>Cosmos DB Use Case</vt:lpstr>
      <vt:lpstr>What is Azure Cosmos DB for MongoDB?</vt:lpstr>
      <vt:lpstr>Azure Cosmos DB for MongoDB vCore</vt:lpstr>
      <vt:lpstr>RAG  &amp;  Cosmos DB</vt:lpstr>
      <vt:lpstr>The end to end flow Convert data into vector representations where distances represent similarity </vt:lpstr>
      <vt:lpstr>Why use vector embeddings?</vt:lpstr>
      <vt:lpstr>Simple RAG pattern w/ Cosmos DB for MongoDB vCore</vt:lpstr>
      <vt:lpstr>Define a vector index Azure Cosmos DB for MongoDB vCore</vt:lpstr>
      <vt:lpstr>Perform a vector search Azure Cosmos DB for MongoDB vCore</vt:lpstr>
      <vt:lpstr>Demos</vt:lpstr>
      <vt:lpstr>RAG Demo  Azure Cosmos DB for MongoDB vCore</vt:lpstr>
      <vt:lpstr>Sample Architecture &amp; Demo </vt:lpstr>
      <vt:lpstr>Solution  Component</vt:lpstr>
      <vt:lpstr>Resources</vt:lpstr>
      <vt:lpstr>Retrieval Augmented Generation</vt:lpstr>
      <vt:lpstr>RAG w/ Cosmos DB for MongoDB vCore</vt:lpstr>
      <vt:lpstr>AI Assistant Demo </vt:lpstr>
      <vt:lpstr>PowerPoint Presentation</vt:lpstr>
      <vt:lpstr>Azure OpenAI Function Call</vt:lpstr>
      <vt:lpstr>How function calling works</vt:lpstr>
      <vt:lpstr>Use case for function call</vt:lpstr>
      <vt:lpstr>Tips on using functions safely and securely</vt:lpstr>
      <vt:lpstr>Reference Link</vt:lpstr>
      <vt:lpstr>PowerPoint Presentation</vt:lpstr>
      <vt:lpstr>Introduction</vt:lpstr>
      <vt:lpstr>Overview of the OpenAI Whisper Model</vt:lpstr>
      <vt:lpstr>PowerPoint Presentation</vt:lpstr>
      <vt:lpstr>PowerPoint Presentation</vt:lpstr>
      <vt:lpstr>Using the Whisper Model in Azure</vt:lpstr>
      <vt:lpstr>Using the Whisper Model in Azure</vt:lpstr>
      <vt:lpstr>The Whisper Model in Azure AI Speech and on Azure OpenAI Service</vt:lpstr>
      <vt:lpstr>Azure AI Speech  This section provides a brief overview to the capabilities of Azure AI Speech </vt:lpstr>
      <vt:lpstr>Azure AI Speech overview</vt:lpstr>
      <vt:lpstr>Azure AI Speech Capabilities</vt:lpstr>
      <vt:lpstr>Azure OpenAI Service  This section provides a brief overview to the capabilities of Azure OpenAI Service</vt:lpstr>
      <vt:lpstr>PowerPoint Presentation</vt:lpstr>
      <vt:lpstr>Azure OpenAI Service Capabilities</vt:lpstr>
      <vt:lpstr>The Whisper Model in Azure – Guidance  The section aims to provide a guide for when to use the Whisper model, and whether to use it via the Azure OpenAI Service or Azure AI Speech.</vt:lpstr>
      <vt:lpstr>Evaluate the Whisper Model against other models in Azure AI Speech to choose what works best for each scenario</vt:lpstr>
      <vt:lpstr>Azure AI Speech – Whisper Model or Speech Model?</vt:lpstr>
      <vt:lpstr>API comparison</vt:lpstr>
      <vt:lpstr>Whisper Model – Via Azure AI Speech or Via Azure OpenAI Service?</vt:lpstr>
      <vt:lpstr>The Whisper Model in Azure AI Speech and on Azure OpenAI Service</vt:lpstr>
      <vt:lpstr>Typical Customer Speech Scenarios</vt:lpstr>
      <vt:lpstr>Typical Customer Speech Scenarios – When to use what</vt:lpstr>
      <vt:lpstr>Pricing  </vt:lpstr>
      <vt:lpstr>Next Steps  The guidance for customers on next steps is to try out the various offerings within Azure AI – both with Azure AI Speech and with Azure OpenAI Service</vt:lpstr>
      <vt:lpstr>Azure AI Studio will direct users to Azure AI Speech Studio</vt:lpstr>
      <vt:lpstr>In Azure AI Speech Studio, Try out and Evaluate the Whisper Model and the Azure AI Speech models</vt:lpstr>
      <vt:lpstr>Whisper in Azure OpenAI Service Try-out</vt:lpstr>
      <vt:lpstr>Batch Speech-to-Text Try-out</vt:lpstr>
      <vt:lpstr>Deeper Evaluation in Custom Speech</vt:lpstr>
      <vt:lpstr>PowerPoint Presentation</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Fabric</vt:lpstr>
      <vt:lpstr>Introducing the new Microsoft Fabric solution</vt:lpstr>
      <vt:lpstr>Today’s data value creation challenges</vt:lpstr>
      <vt:lpstr>PowerPoint Presentation</vt:lpstr>
      <vt:lpstr>The analytics opportunity: accelerate transformative value from your data</vt:lpstr>
      <vt:lpstr>There is massive fragmentation of the modern tech stack</vt:lpstr>
      <vt:lpstr>PowerPoint Presentation</vt:lpstr>
      <vt:lpstr>Introducing Microsoft Fabric––a unified analytics solution for the era of AI </vt:lpstr>
      <vt:lpstr>PowerPoint Presentation</vt:lpstr>
      <vt:lpstr>Early customer feedback on Microsoft Fabric</vt:lpstr>
      <vt:lpstr>Recent wins</vt:lpstr>
      <vt:lpstr>Experiences overview</vt:lpstr>
      <vt:lpstr>Seven key experiences for end-to-end analytics</vt:lpstr>
      <vt:lpstr>Data integration experience</vt:lpstr>
      <vt:lpstr>Data engineering experience</vt:lpstr>
      <vt:lpstr>Data warehouse experience</vt:lpstr>
      <vt:lpstr>Data science experience</vt:lpstr>
      <vt:lpstr>Real-time analytics experience</vt:lpstr>
      <vt:lpstr>Business intelligence experience</vt:lpstr>
      <vt:lpstr>Data Activator experience</vt:lpstr>
      <vt:lpstr>Serverless compute</vt:lpstr>
      <vt:lpstr>Unified data foundation with OneLake</vt:lpstr>
      <vt:lpstr>Persistent data governance and security</vt:lpstr>
      <vt:lpstr>OneLake overview</vt:lpstr>
      <vt:lpstr>OneLake for all domains</vt:lpstr>
      <vt:lpstr>OneLake for all data</vt:lpstr>
      <vt:lpstr>One copy for all computers</vt:lpstr>
      <vt:lpstr>OneLake data hub</vt:lpstr>
      <vt:lpstr>Experiences deep dive</vt:lpstr>
      <vt:lpstr>Microsoft Fabric does it all––in a unified solution</vt:lpstr>
      <vt:lpstr>Persona optimized experiences</vt:lpstr>
      <vt:lpstr>Learn more about these experiences</vt:lpstr>
      <vt:lpstr>Data integration</vt:lpstr>
      <vt:lpstr>Data integration scenario</vt:lpstr>
      <vt:lpstr>Data Factory </vt:lpstr>
      <vt:lpstr>Data Pipelines </vt:lpstr>
      <vt:lpstr>Data Pipelines |  Connectors</vt:lpstr>
      <vt:lpstr>Data Pipelines |  Sample data</vt:lpstr>
      <vt:lpstr>Data Pipelines |  Lakehouse copy assist</vt:lpstr>
      <vt:lpstr>Data Pipelines |  Templates</vt:lpstr>
      <vt:lpstr>Dataflow</vt:lpstr>
      <vt:lpstr>Dataflow |  Output to Lakehouse</vt:lpstr>
      <vt:lpstr>Data engineering</vt:lpstr>
      <vt:lpstr>Lakehouse scenario</vt:lpstr>
      <vt:lpstr>Lakehouse | Overview</vt:lpstr>
      <vt:lpstr>Spark Runtime</vt:lpstr>
      <vt:lpstr>Spark Runtime |  Performance</vt:lpstr>
      <vt:lpstr>Spark Runtime |  Monitoring</vt:lpstr>
      <vt:lpstr>Notebook |  Overview</vt:lpstr>
      <vt:lpstr>VS CODE |  Integration</vt:lpstr>
      <vt:lpstr>OneLake</vt:lpstr>
      <vt:lpstr>OneCopy</vt:lpstr>
      <vt:lpstr>Shortcuts</vt:lpstr>
      <vt:lpstr>Data science</vt:lpstr>
      <vt:lpstr>Data science scenario</vt:lpstr>
      <vt:lpstr>Explore, clean and prepare</vt:lpstr>
      <vt:lpstr>Machine Learning with MLFlow</vt:lpstr>
      <vt:lpstr>Model scoring</vt:lpstr>
      <vt:lpstr>Data warehouse</vt:lpstr>
      <vt:lpstr>Data warehouse scenario</vt:lpstr>
      <vt:lpstr>Data warehouse | Overview  </vt:lpstr>
      <vt:lpstr>Data loading and transforms at scale</vt:lpstr>
      <vt:lpstr>Virtual warehouses and cross database querying</vt:lpstr>
      <vt:lpstr>Fully integrated Power BI semantic layer</vt:lpstr>
      <vt:lpstr>No Knobs Performance at scale with open data format</vt:lpstr>
      <vt:lpstr>Autonomous workload management </vt:lpstr>
      <vt:lpstr>Automatic multi-tiered caching</vt:lpstr>
      <vt:lpstr>Unified query optimization</vt:lpstr>
      <vt:lpstr>Monitoring through dynamic management views</vt:lpstr>
      <vt:lpstr>Secure by default</vt:lpstr>
      <vt:lpstr>Real-time analytics</vt:lpstr>
      <vt:lpstr>According to IDC’s forecasts, nearly 30% of the world’s data will need real-time processing by 2025</vt:lpstr>
      <vt:lpstr>Real-time analytics scenario</vt:lpstr>
      <vt:lpstr>Real-time analytics </vt:lpstr>
      <vt:lpstr>Rapidly create database, ingest and query  </vt:lpstr>
      <vt:lpstr>Autoscaling</vt:lpstr>
      <vt:lpstr>Kusto Query Language (KQL)</vt:lpstr>
      <vt:lpstr>Streaming</vt:lpstr>
      <vt:lpstr>UI-led management</vt:lpstr>
      <vt:lpstr>Generate quick queries</vt:lpstr>
      <vt:lpstr>Business intelligence</vt:lpstr>
      <vt:lpstr>Power BI: The bridge between data and decisions</vt:lpstr>
      <vt:lpstr>Fully integrated Power  BI semantic layer</vt:lpstr>
      <vt:lpstr>Power BI | Datasets</vt:lpstr>
      <vt:lpstr>Power BI |  Direct Lake Mode</vt:lpstr>
      <vt:lpstr>AI-powered analytics</vt:lpstr>
      <vt:lpstr>The business analyst role</vt:lpstr>
      <vt:lpstr>Power BI | Get data</vt:lpstr>
      <vt:lpstr>Power BI | Analyze</vt:lpstr>
      <vt:lpstr>Power BI | Visualize</vt:lpstr>
      <vt:lpstr>Power BI | Publish </vt:lpstr>
      <vt:lpstr>Power BI | Collaborate</vt:lpstr>
      <vt:lpstr>Data Activator</vt:lpstr>
      <vt:lpstr>Trigger actions on all your data, from one place</vt:lpstr>
      <vt:lpstr>Trigger alerts &amp; actions from Power BI visuals</vt:lpstr>
      <vt:lpstr>Trigger alerts &amp; actions from Eventstreams</vt:lpstr>
      <vt:lpstr>Define complex alert conditions, without code</vt:lpstr>
      <vt:lpstr>Send alerts, or drive actions via Power Automate</vt:lpstr>
      <vt:lpstr>Security, Governance, and Administration</vt:lpstr>
      <vt:lpstr>Fabric domains</vt:lpstr>
      <vt:lpstr>Associate workspaces with domains</vt:lpstr>
      <vt:lpstr>Create custom Spark pools based on workload requirements</vt:lpstr>
      <vt:lpstr>Admins can set default settings</vt:lpstr>
      <vt:lpstr>New environment artifact for more flexibility</vt:lpstr>
      <vt:lpstr>Workspace roles</vt:lpstr>
      <vt:lpstr>Capacity metrics reporting</vt:lpstr>
      <vt:lpstr>Track data lineage and impact analysis</vt:lpstr>
      <vt:lpstr>Endorse data for visibility and reuse</vt:lpstr>
      <vt:lpstr>Tenant-wide metadata visibility</vt:lpstr>
      <vt:lpstr>PowerPoint Presentation</vt:lpstr>
      <vt:lpstr>Next steps</vt:lpstr>
      <vt:lpstr>Additional customer-facing links</vt:lpstr>
      <vt:lpstr>End-to-end tutorials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2023-12-18T18:18:41Z</dcterms:created>
  <dcterms:modified xsi:type="dcterms:W3CDTF">2023-12-18T18:18:48Z</dcterms:modified>
</cp:coreProperties>
</file>